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342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7" r:id="rId23"/>
    <p:sldId id="376" r:id="rId24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0BDA-946D-4393-9519-29B6EBFDFC4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AB15-7364-4507-A49F-AA35A41151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2D329-6F0F-4681-B93D-C05331FAD9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7DE4-832A-458B-AF7B-1281E5B360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618CD8-1B06-4369-A242-4A6E2ADE565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957DE4-832A-458B-AF7B-1281E5B3606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5.png"/><Relationship Id="rId1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3.png"/><Relationship Id="rId7" Type="http://schemas.openxmlformats.org/officeDocument/2006/relationships/image" Target="../media/image82.png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91.png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97.png"/><Relationship Id="rId13" Type="http://schemas.openxmlformats.org/officeDocument/2006/relationships/image" Target="../media/image96.png"/><Relationship Id="rId12" Type="http://schemas.openxmlformats.org/officeDocument/2006/relationships/image" Target="../media/image95.png"/><Relationship Id="rId11" Type="http://schemas.openxmlformats.org/officeDocument/2006/relationships/image" Target="../media/image94.png"/><Relationship Id="rId10" Type="http://schemas.openxmlformats.org/officeDocument/2006/relationships/image" Target="../media/image93.png"/><Relationship Id="rId1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87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3.png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l="6948" r="2386" b="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控制之美 </a:t>
            </a:r>
            <a:br>
              <a:rPr lang="en-US" altLang="zh-CN" sz="4000" dirty="0">
                <a:solidFill>
                  <a:schemeClr val="tx1"/>
                </a:solidFill>
              </a:rPr>
            </a:br>
            <a:r>
              <a:rPr lang="zh-CN" altLang="en-US" sz="4000" dirty="0">
                <a:solidFill>
                  <a:schemeClr val="tx1"/>
                </a:solidFill>
              </a:rPr>
              <a:t>控制理论从传递函数到状态空间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第九章 频率响应与分析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490" y="6115087"/>
            <a:ext cx="1714480" cy="5326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5271" y="5686246"/>
            <a:ext cx="1068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DR_CAN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二阶系统的频率响应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振幅响应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43288" y="1822581"/>
                <a:ext cx="3107733" cy="819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8" y="1822581"/>
                <a:ext cx="3107733" cy="819840"/>
              </a:xfrm>
              <a:prstGeom prst="rect">
                <a:avLst/>
              </a:prstGeom>
              <a:blipFill rotWithShape="1">
                <a:blip r:embed="rId1"/>
                <a:stretch>
                  <a:fillRect l="-1" t="-16" r="2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81050" y="2252558"/>
                <a:ext cx="10629900" cy="2279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Ω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6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sz="16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  <m:t>1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  <m:r>
                                  <a:rPr lang="en-US" sz="16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sz="16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×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den>
                        </m:f>
                      </m:e>
                    </m:ra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；</a:t>
                </a:r>
                <a:endParaRPr lang="en-US" sz="16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marR="0" lvl="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Ω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6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sz="16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  <m:t>1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sz="16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𝜁</m:t>
                        </m:r>
                      </m:den>
                    </m:f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；在这种情况下如果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𝜁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5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，输出的振幅就会被加强。如果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𝜁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5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,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，输出的振幅则会被减弱。当</a:t>
                </a:r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𝜁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时（无阻尼系统），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→∞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。</a:t>
                </a:r>
                <a:endParaRPr lang="en-US" sz="16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marR="0" lvl="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→∞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Ω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→∞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，此时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lim</m:t>
                        </m:r>
                      </m:e>
                      <m:lim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→∞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Ω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微软雅黑" panose="020B0503020204020204" pitchFamily="34" charset="-122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微软雅黑" panose="020B0503020204020204" pitchFamily="34" charset="-122"/>
                                      </a:rPr>
                                      <m:t>(</m:t>
                                    </m:r>
                                    <m:r>
                                      <a:rPr lang="en-US" sz="16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微软雅黑" panose="020B0503020204020204" pitchFamily="34" charset="-122"/>
                                      </a:rPr>
                                      <m:t>1</m:t>
                                    </m:r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微软雅黑" panose="020B0503020204020204" pitchFamily="34" charset="-122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libri" panose="020F0502020204030204" pitchFamily="34" charset="0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16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e>
                    </m:func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；</a:t>
                </a:r>
                <a:endParaRPr lang="en-US" sz="16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2252558"/>
                <a:ext cx="10629900" cy="2279278"/>
              </a:xfrm>
              <a:prstGeom prst="rect">
                <a:avLst/>
              </a:prstGeom>
              <a:blipFill rotWithShape="1">
                <a:blip r:embed="rId2"/>
                <a:stretch>
                  <a:fillRect t="-9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81050" y="4531836"/>
                <a:ext cx="5540226" cy="636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𝜁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时，振幅存在最大值。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：共振频率，此时振幅最大。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当阻尼比很小时，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≈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4531836"/>
                <a:ext cx="5540226" cy="636713"/>
              </a:xfrm>
              <a:prstGeom prst="rect">
                <a:avLst/>
              </a:prstGeom>
              <a:blipFill rotWithShape="1">
                <a:blip r:embed="rId3"/>
                <a:stretch>
                  <a:fillRect t="-75" r="9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3" y="3936966"/>
            <a:ext cx="4537075" cy="198755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02941" y="5299376"/>
                <a:ext cx="6651792" cy="1250279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marR="0" indent="-285750">
                  <a:buFont typeface="Arial" panose="020B0604020202020204" pitchFamily="34" charset="0"/>
                  <a:buChar char="•"/>
                </a:pPr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从系统稳定性的角度考虑，当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时，二阶系统的传递函数为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，它的极点在虚轴上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=±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j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。该动态系统符合临界稳定但不满足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BIBO</a:t>
                </a:r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稳定，此时一个有界的正弦输入，比如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，也会导致其振幅响应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sz="160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41" y="5299376"/>
                <a:ext cx="6651792" cy="1250279"/>
              </a:xfrm>
              <a:prstGeom prst="rect">
                <a:avLst/>
              </a:prstGeom>
              <a:blipFill rotWithShape="1">
                <a:blip r:embed="rId5"/>
                <a:stretch>
                  <a:fillRect l="-81" t="-430" r="-69" b="-334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0083800" y="3936966"/>
            <a:ext cx="70302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共振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伯德图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含义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43288" y="1822581"/>
                <a:ext cx="310773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举例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8" y="1822581"/>
                <a:ext cx="3107733" cy="338554"/>
              </a:xfrm>
              <a:prstGeom prst="rect">
                <a:avLst/>
              </a:prstGeom>
              <a:blipFill rotWithShape="1">
                <a:blip r:embed="rId1"/>
                <a:stretch>
                  <a:fillRect l="-1" t="-39" r="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2416013"/>
            <a:ext cx="4854576" cy="352992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73775" y="324433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输出的振幅响应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随输入频率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zh-CN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的变化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75" y="3244334"/>
                <a:ext cx="6096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32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96000" y="4530209"/>
                <a:ext cx="4854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输出的</a:t>
                </a:r>
                <a:r>
                  <a:rPr lang="zh-CN" alt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相位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响应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随输入频率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zh-CN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的变化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30209"/>
                <a:ext cx="48545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32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伯德图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幅频图的单位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52813" y="1889256"/>
                <a:ext cx="31077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分贝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的定义</a:t>
                </a:r>
                <a:endParaRPr 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3" y="1889256"/>
                <a:ext cx="310773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" t="-35" r="2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81075" y="2347527"/>
            <a:ext cx="441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生活中分贝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419350" y="2347527"/>
                <a:ext cx="34385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dB</m:t>
                    </m:r>
                  </m:oMath>
                </a14:m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日常交流的声音强度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	</a:t>
                </a:r>
                <a:endParaRPr lang="en-US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8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dB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是闹市区的声音强度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50" y="2347527"/>
                <a:ext cx="3438525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88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/>
          <p:cNvSpPr/>
          <p:nvPr/>
        </p:nvSpPr>
        <p:spPr>
          <a:xfrm>
            <a:off x="5534025" y="2555275"/>
            <a:ext cx="323850" cy="23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991225" y="2486026"/>
                <a:ext cx="26003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差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dB</m:t>
                    </m:r>
                  </m:oMath>
                </a14:m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zh-CN" alt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zh-CN" alt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功率差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100</a:t>
                </a:r>
                <a:r>
                  <a:rPr lang="zh-CN" altLang="en-US" dirty="0"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倍</a:t>
                </a:r>
                <a:endParaRPr lang="en-US" altLang="zh-CN" sz="18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225" y="2486026"/>
                <a:ext cx="26003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429000" y="3242212"/>
                <a:ext cx="2105025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242212"/>
                <a:ext cx="2105025" cy="593624"/>
              </a:xfrm>
              <a:prstGeom prst="rect">
                <a:avLst/>
              </a:prstGeom>
              <a:blipFill rotWithShape="1">
                <a:blip r:embed="rId4"/>
                <a:stretch>
                  <a:fillRect t="-90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981075" y="3354358"/>
            <a:ext cx="2779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分贝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体现的时能量的比值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10175" y="3242212"/>
            <a:ext cx="323850" cy="18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10175" y="3703623"/>
            <a:ext cx="485775" cy="8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43550" y="3058692"/>
            <a:ext cx="1114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测量功率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29275" y="3601573"/>
            <a:ext cx="1114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参考功率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105650" y="3058692"/>
                <a:ext cx="1390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0" y="3058692"/>
                <a:ext cx="13906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44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/>
          <p:cNvSpPr/>
          <p:nvPr/>
        </p:nvSpPr>
        <p:spPr>
          <a:xfrm>
            <a:off x="8324850" y="3127941"/>
            <a:ext cx="323850" cy="23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539162" y="3046020"/>
                <a:ext cx="23526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</m:sSub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162" y="3046020"/>
                <a:ext cx="2352675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" t="-165" r="1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7145578" y="3587908"/>
                <a:ext cx="2352675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578" y="3587908"/>
                <a:ext cx="2352675" cy="375552"/>
              </a:xfrm>
              <a:prstGeom prst="rect">
                <a:avLst/>
              </a:prstGeom>
              <a:blipFill rotWithShape="1">
                <a:blip r:embed="rId7"/>
                <a:stretch>
                  <a:fillRect l="-24" t="-42" r="24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40"/>
          <p:cNvSpPr/>
          <p:nvPr/>
        </p:nvSpPr>
        <p:spPr>
          <a:xfrm>
            <a:off x="9250604" y="3650364"/>
            <a:ext cx="323850" cy="23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9102966" y="3575236"/>
                <a:ext cx="23526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</m:sSub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66" y="3575236"/>
                <a:ext cx="2352675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10" t="-55" r="10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33175" y="4296244"/>
                <a:ext cx="10691295" cy="52187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伯德图的</a:t>
                </a:r>
                <a:r>
                  <a:rPr lang="zh-CN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幅频图分析的是输出振幅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与输入振幅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之间的比值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一般情况下功率与振幅的平方成正比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5" y="4296244"/>
                <a:ext cx="10691295" cy="521874"/>
              </a:xfrm>
              <a:prstGeom prst="rect">
                <a:avLst/>
              </a:prstGeom>
              <a:blipFill rotWithShape="1">
                <a:blip r:embed="rId9"/>
                <a:stretch>
                  <a:fillRect l="-45" t="-942" r="-40" b="-90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695450" y="5145463"/>
                <a:ext cx="7353300" cy="706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dB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10</m:t>
                      </m:r>
                      <m:func>
                        <m:func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10</m:t>
                      </m:r>
                      <m:func>
                        <m:func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Calibri" panose="020F0502020204030204" pitchFamily="34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Calibri" panose="020F0502020204030204" pitchFamily="34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Calibri" panose="020F0502020204030204" pitchFamily="34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20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log</m:t>
                          </m:r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=</m:t>
                          </m:r>
                        </m:e>
                      </m:func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20</m:t>
                      </m:r>
                      <m:func>
                        <m:func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j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Calibri" panose="020F0502020204030204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50" y="5145463"/>
                <a:ext cx="7353300" cy="706027"/>
              </a:xfrm>
              <a:prstGeom prst="rect">
                <a:avLst/>
              </a:prstGeom>
              <a:blipFill rotWithShape="1">
                <a:blip r:embed="rId10"/>
                <a:stretch>
                  <a:fillRect t="-8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Right 46"/>
          <p:cNvSpPr/>
          <p:nvPr/>
        </p:nvSpPr>
        <p:spPr>
          <a:xfrm>
            <a:off x="2257425" y="5395695"/>
            <a:ext cx="323850" cy="23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62752" y="5305424"/>
            <a:ext cx="1255472" cy="46764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001000" y="5766595"/>
            <a:ext cx="485775" cy="8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420098" y="5688344"/>
            <a:ext cx="20097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对应于幅频图的纵坐标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伯德图的性质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52813" y="1889256"/>
                <a:ext cx="31077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对数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的运算法则</a:t>
                </a:r>
                <a:endParaRPr 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3" y="1889256"/>
                <a:ext cx="310773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" t="-35" r="2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669" y="2841998"/>
            <a:ext cx="3250351" cy="60114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86074" y="1889256"/>
                <a:ext cx="3495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𝑀𝑁</m:t>
                          </m:r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20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74" y="1889256"/>
                <a:ext cx="349567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" t="-35" r="18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52813" y="2453509"/>
                <a:ext cx="31077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串联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系统</a:t>
                </a:r>
                <a:endParaRPr 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3" y="2453509"/>
                <a:ext cx="310773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" t="-136" r="2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096000" y="2822841"/>
                <a:ext cx="2657475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22841"/>
                <a:ext cx="2657475" cy="669094"/>
              </a:xfrm>
              <a:prstGeom prst="rect">
                <a:avLst/>
              </a:prstGeom>
              <a:blipFill rotWithShape="1">
                <a:blip r:embed="rId5"/>
                <a:stretch>
                  <a:fillRect t="-40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256095" y="3780928"/>
                <a:ext cx="42690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95" y="3780928"/>
                <a:ext cx="426903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" t="-37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/>
          <p:cNvSpPr/>
          <p:nvPr/>
        </p:nvSpPr>
        <p:spPr>
          <a:xfrm rot="5400000">
            <a:off x="7262812" y="3489646"/>
            <a:ext cx="323850" cy="23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995861" y="445140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61" y="4451401"/>
                <a:ext cx="60960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" t="-14" r="5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/>
          <p:cNvSpPr/>
          <p:nvPr/>
        </p:nvSpPr>
        <p:spPr>
          <a:xfrm rot="5400000">
            <a:off x="7296149" y="4222856"/>
            <a:ext cx="323850" cy="23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14247" y="5634210"/>
            <a:ext cx="9377614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串联系统的伯德图相当于每一个子系统的叠加，这一性质可以用来分析复杂的系统并指导滤波器的设计</a:t>
            </a:r>
            <a:endParaRPr 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8720" y="5121874"/>
            <a:ext cx="87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相位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095672" y="5090332"/>
                <a:ext cx="44272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672" y="5090332"/>
                <a:ext cx="442729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0" t="-47" r="11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398720" y="4494240"/>
            <a:ext cx="87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振幅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典型系统的频率响应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积分器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1192" y="1855588"/>
                <a:ext cx="2381250" cy="63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indent="-28575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积分器，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:endParaRPr lang="en-US" sz="18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855588"/>
                <a:ext cx="2381250" cy="632224"/>
              </a:xfrm>
              <a:prstGeom prst="rect">
                <a:avLst/>
              </a:prstGeom>
              <a:blipFill rotWithShape="1">
                <a:blip r:embed="rId1"/>
                <a:stretch>
                  <a:fillRect l="-7" t="-19" r="7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485900" y="2403873"/>
                <a:ext cx="1885950" cy="596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2403873"/>
                <a:ext cx="1885950" cy="596510"/>
              </a:xfrm>
              <a:prstGeom prst="rect">
                <a:avLst/>
              </a:prstGeom>
              <a:blipFill rotWithShape="1">
                <a:blip r:embed="rId2"/>
                <a:stretch>
                  <a:fillRect t="-6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343442" y="2465787"/>
                <a:ext cx="2238542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442" y="2465787"/>
                <a:ext cx="2238542" cy="510781"/>
              </a:xfrm>
              <a:prstGeom prst="rect">
                <a:avLst/>
              </a:prstGeom>
              <a:blipFill rotWithShape="1">
                <a:blip r:embed="rId3"/>
                <a:stretch>
                  <a:fillRect l="-7" t="-16" r="15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8901" y="2403873"/>
                <a:ext cx="3896058" cy="596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1" y="2403873"/>
                <a:ext cx="3896058" cy="596510"/>
              </a:xfrm>
              <a:prstGeom prst="rect">
                <a:avLst/>
              </a:prstGeom>
              <a:blipFill rotWithShape="1">
                <a:blip r:embed="rId4"/>
                <a:stretch>
                  <a:fillRect t="-67" r="9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/>
          <p:cNvSpPr/>
          <p:nvPr/>
        </p:nvSpPr>
        <p:spPr>
          <a:xfrm>
            <a:off x="5801059" y="2605760"/>
            <a:ext cx="323850" cy="23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771817" y="2976568"/>
                <a:ext cx="26763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幅频图的斜率为</a:t>
                </a:r>
                <a14:m>
                  <m:oMath xmlns:m="http://schemas.openxmlformats.org/officeDocument/2006/math">
                    <m:r>
                      <a:rPr lang="zh-CN" altLang="en-US" sz="16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dB</m:t>
                    </m:r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dec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17" y="2976568"/>
                <a:ext cx="2676358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6" t="-95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643688" y="3145845"/>
                <a:ext cx="14523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dec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代表十倍</a:t>
                </a:r>
                <a:endParaRPr lang="en-US" sz="16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88" y="3145845"/>
                <a:ext cx="1452312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39" t="-1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4371975" y="3228975"/>
            <a:ext cx="347913" cy="8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679031" y="3580937"/>
                <a:ext cx="538162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输入频率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每增加</a:t>
                </a:r>
                <a:r>
                  <a:rPr lang="en-US" alt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10</a:t>
                </a: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倍，伯德图中幅频曲线就会下降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dB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031" y="3580937"/>
                <a:ext cx="5381625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11" t="-51" r="11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602832" y="3919491"/>
                <a:ext cx="10143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832" y="3919491"/>
                <a:ext cx="101432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9" t="-73" r="20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Right 35"/>
          <p:cNvSpPr/>
          <p:nvPr/>
        </p:nvSpPr>
        <p:spPr>
          <a:xfrm>
            <a:off x="3636543" y="4016029"/>
            <a:ext cx="323850" cy="23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3933826" y="3946780"/>
                <a:ext cx="2505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826" y="3946780"/>
                <a:ext cx="250507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9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656" y="4104157"/>
            <a:ext cx="3208655" cy="2428240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2461903" y="5811743"/>
            <a:ext cx="5448919" cy="6882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1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从能量的角度考虑，当输入频率较低时，输出振幅的增加需要额外的能量来源。所以积分器无法通过被动原器件实现，需要额外供能。</a:t>
            </a:r>
            <a:endParaRPr lang="en-US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679031" y="4558966"/>
                <a:ext cx="32086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log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031" y="4558966"/>
                <a:ext cx="3208655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9" t="-81" r="19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6308828" y="4558966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28" y="4558966"/>
                <a:ext cx="1800225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" t="-81" r="6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row: Right 45"/>
          <p:cNvSpPr/>
          <p:nvPr/>
        </p:nvSpPr>
        <p:spPr>
          <a:xfrm>
            <a:off x="5994513" y="4647468"/>
            <a:ext cx="323850" cy="23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/>
          <p:cNvSpPr/>
          <p:nvPr/>
        </p:nvSpPr>
        <p:spPr>
          <a:xfrm>
            <a:off x="5994513" y="5148493"/>
            <a:ext cx="323850" cy="23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349666" y="5115039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666" y="5115039"/>
                <a:ext cx="180022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" t="-31" r="17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2710941" y="5092644"/>
                <a:ext cx="32086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log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941" y="5092644"/>
                <a:ext cx="3208655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4" t="-157" r="4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典型系统的频率响应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一阶系统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76513" y="1873289"/>
                <a:ext cx="3543133" cy="609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:r>
                  <a:rPr 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 </a:t>
                </a:r>
                <a:endParaRPr lang="en-US" sz="18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3" y="1873289"/>
                <a:ext cx="3543133" cy="609013"/>
              </a:xfrm>
              <a:prstGeom prst="rect">
                <a:avLst/>
              </a:prstGeom>
              <a:blipFill rotWithShape="1">
                <a:blip r:embed="rId1"/>
                <a:stretch>
                  <a:fillRect l="-16" t="-6" r="11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42808" y="2456120"/>
                <a:ext cx="1885950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08" y="2456120"/>
                <a:ext cx="1885950" cy="637995"/>
              </a:xfrm>
              <a:prstGeom prst="rect">
                <a:avLst/>
              </a:prstGeom>
              <a:blipFill rotWithShape="1">
                <a:blip r:embed="rId2"/>
                <a:stretch>
                  <a:fillRect l="-25" t="-90" r="25" b="-18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724150" y="2544478"/>
                <a:ext cx="2238542" cy="461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arctan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50" y="2544478"/>
                <a:ext cx="2238542" cy="461280"/>
              </a:xfrm>
              <a:prstGeom prst="rect">
                <a:avLst/>
              </a:prstGeom>
              <a:blipFill rotWithShape="1">
                <a:blip r:embed="rId3"/>
                <a:stretch>
                  <a:fillRect t="-7" r="7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8901" y="2403873"/>
                <a:ext cx="3896058" cy="596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1" y="2403873"/>
                <a:ext cx="3896058" cy="596510"/>
              </a:xfrm>
              <a:prstGeom prst="rect">
                <a:avLst/>
              </a:prstGeom>
              <a:blipFill rotWithShape="1">
                <a:blip r:embed="rId4"/>
                <a:stretch>
                  <a:fillRect t="-67" r="9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/>
          <p:cNvSpPr/>
          <p:nvPr/>
        </p:nvSpPr>
        <p:spPr>
          <a:xfrm>
            <a:off x="5801059" y="2605760"/>
            <a:ext cx="323850" cy="230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62071" y="3262260"/>
                <a:ext cx="5138988" cy="2379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buFont typeface="Arial" panose="020B0604020202020204" pitchFamily="34" charset="0"/>
                  <a:buChar char="•"/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den>
                        </m:f>
                      </m:e>
                    </m:rad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⇒</m:t>
                    </m:r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log</m:t>
                    </m:r>
                    <m:d>
                      <m:dPr>
                        <m:begChr m:val="|"/>
                        <m:endChr m:val="|"/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dB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∠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°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；</a:t>
                </a:r>
                <a:endParaRPr lang="en-US" sz="14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marR="0" lvl="0" indent="-342900" algn="just">
                  <a:buFont typeface="Arial" panose="020B0604020202020204" pitchFamily="34" charset="0"/>
                  <a:buChar char="•"/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在截止频率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den>
                        </m:f>
                      </m:e>
                    </m:rad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707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⇒</m:t>
                    </m:r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log</m:t>
                    </m:r>
                    <m:d>
                      <m:dPr>
                        <m:begChr m:val="|"/>
                        <m:endChr m:val="|"/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=−</m:t>
                    </m:r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dB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,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j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45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≫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zh-CN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⇒</m:t>
                    </m:r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log</m:t>
                    </m:r>
                    <m:d>
                      <m:dPr>
                        <m:begChr m:val="|"/>
                        <m:endChr m:val="|"/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=−</m:t>
                    </m:r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log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dB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∠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=−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90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°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，这说明一阶系统在高频区域的频率响应与积分系统一样，幅频图的斜率都是</a:t>
                </a:r>
                <a14:m>
                  <m:oMath xmlns:m="http://schemas.openxmlformats.org/officeDocument/2006/math">
                    <m:r>
                      <a:rPr lang="zh-CN" alt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dB</m:t>
                    </m:r>
                    <m: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dec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，相频图是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90</m:t>
                    </m:r>
                    <m:r>
                      <a:rPr lang="en-US" sz="1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°</m:t>
                    </m:r>
                  </m:oMath>
                </a14:m>
                <a:r>
                  <a:rPr lang="zh-CN" sz="14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。</a:t>
                </a:r>
                <a:r>
                  <a:rPr lang="en-US" sz="14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:endParaRPr lang="en-US" sz="14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1" y="3262260"/>
                <a:ext cx="5138988" cy="2379754"/>
              </a:xfrm>
              <a:prstGeom prst="rect">
                <a:avLst/>
              </a:prstGeom>
              <a:blipFill rotWithShape="1">
                <a:blip r:embed="rId5"/>
                <a:stretch>
                  <a:fillRect l="-8" t="-11" r="6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5" b="6528"/>
          <a:stretch>
            <a:fillRect/>
          </a:stretch>
        </p:blipFill>
        <p:spPr bwMode="auto">
          <a:xfrm>
            <a:off x="6581457" y="3126887"/>
            <a:ext cx="483933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典型系统的频率响应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比例微分（</a:t>
            </a:r>
            <a:r>
              <a:rPr lang="en-US" altLang="zh-CN" sz="3600" b="1" dirty="0"/>
              <a:t>PD</a:t>
            </a:r>
            <a:r>
              <a:rPr lang="zh-CN" altLang="en-US" sz="3600" b="1" dirty="0"/>
              <a:t>）系统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1192" y="1895432"/>
                <a:ext cx="3543133" cy="492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:r>
                  <a:rPr 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 </a:t>
                </a:r>
                <a:endParaRPr lang="en-US" sz="18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895432"/>
                <a:ext cx="3543133" cy="492379"/>
              </a:xfrm>
              <a:prstGeom prst="rect">
                <a:avLst/>
              </a:prstGeom>
              <a:blipFill rotWithShape="1">
                <a:blip r:embed="rId1"/>
                <a:stretch>
                  <a:fillRect l="-5" t="-120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5" b="8707"/>
          <a:stretch>
            <a:fillRect/>
          </a:stretch>
        </p:blipFill>
        <p:spPr bwMode="auto">
          <a:xfrm>
            <a:off x="928770" y="2316436"/>
            <a:ext cx="4676608" cy="38394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843670" y="2621596"/>
                <a:ext cx="519597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高通滤波器</a:t>
                </a:r>
                <a:r>
                  <a:rPr lang="zh-CN" alt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当输入频率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时输出振幅会被放大，而且输入的频率越高，输出的振幅就越大。</a:t>
                </a:r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670" y="2621596"/>
                <a:ext cx="5195971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8" t="-54" r="3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934241" y="3429000"/>
            <a:ext cx="5105400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0" marR="0" indent="274320"/>
            <a:r>
              <a:rPr 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从能量的角度分析，当使用比例微分控制器的时候需要额外的能量来源。同时，比例微分控制器对高频噪声会非常敏感（放大高频噪声）。</a:t>
            </a:r>
            <a:endParaRPr lang="en-US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7016" y="4835102"/>
            <a:ext cx="253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PD</a:t>
            </a:r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控制器的两个缺陷</a:t>
            </a:r>
            <a:endParaRPr lang="en-US" dirty="0"/>
          </a:p>
        </p:txBody>
      </p:sp>
      <p:sp>
        <p:nvSpPr>
          <p:cNvPr id="15" name="Arrow: Right 14"/>
          <p:cNvSpPr/>
          <p:nvPr/>
        </p:nvSpPr>
        <p:spPr>
          <a:xfrm rot="5400000">
            <a:off x="8458200" y="4438650"/>
            <a:ext cx="3619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典型系统的频率响应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比例控制系统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1192" y="2263986"/>
                <a:ext cx="101631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8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其幅频图是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log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zh-CN" sz="18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8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时为正，当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8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时为负。相频图</a:t>
                </a:r>
                <a:r>
                  <a:rPr lang="zh-CN" sz="1800" dirty="0">
                    <a:effectLst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°</m:t>
                    </m:r>
                  </m:oMath>
                </a14:m>
                <a:r>
                  <a:rPr lang="zh-CN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。因此比例控制只会放大（缩小）振幅，而不会引起延迟。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263986"/>
                <a:ext cx="10163175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2" t="-33" r="2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典型系统的频率响应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超前补偿器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1193" y="1940136"/>
                <a:ext cx="2047708" cy="485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10</m:t>
                        </m:r>
                      </m:den>
                    </m:f>
                  </m:oMath>
                </a14:m>
                <a:endParaRPr lang="en-US" altLang="zh-CN" sz="1800" dirty="0">
                  <a:effectLst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3" y="1940136"/>
                <a:ext cx="2047708" cy="485197"/>
              </a:xfrm>
              <a:prstGeom prst="rect">
                <a:avLst/>
              </a:prstGeom>
              <a:blipFill rotWithShape="1">
                <a:blip r:embed="rId1"/>
                <a:stretch>
                  <a:fillRect l="-8" t="-43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438484" y="1998068"/>
            <a:ext cx="3657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  <a:ea typeface="宋体" panose="02010600030101010101" pitchFamily="2" charset="-122"/>
                <a:cs typeface="Calibri" panose="020F0502020204030204" pitchFamily="34" charset="0"/>
              </a:rPr>
              <a:t>利用伯德图的性质，将其分解为：</a:t>
            </a:r>
            <a:endParaRPr lang="en-US" altLang="zh-CN" sz="1600" dirty="0">
              <a:effectLst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1192" y="2503337"/>
                <a:ext cx="4043361" cy="699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den>
                          </m:f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503337"/>
                <a:ext cx="4043361" cy="699102"/>
              </a:xfrm>
              <a:prstGeom prst="rect">
                <a:avLst/>
              </a:prstGeom>
              <a:blipFill rotWithShape="1">
                <a:blip r:embed="rId2"/>
                <a:stretch>
                  <a:fillRect l="-4" t="-24" r="12" b="-15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88249" y="3553190"/>
                <a:ext cx="12573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比例</a:t>
                </a:r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49" y="3553190"/>
                <a:ext cx="1257300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41" t="-119" r="41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1728455" y="3038604"/>
            <a:ext cx="941486" cy="48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385061" y="3645673"/>
                <a:ext cx="15716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</a:t>
                </a:r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比例</a:t>
                </a:r>
                <a:r>
                  <a:rPr lang="zh-CN" alt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微分</a:t>
                </a:r>
                <a:endParaRPr lang="en-US" sz="1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061" y="3645673"/>
                <a:ext cx="1571625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45" b="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062204" y="2938753"/>
            <a:ext cx="228600" cy="71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886201" y="3524115"/>
                <a:ext cx="15716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：一阶系统</a:t>
                </a:r>
                <a:endParaRPr lang="en-US" sz="1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1" y="3524115"/>
                <a:ext cx="1571625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162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4119479" y="3152669"/>
            <a:ext cx="395288" cy="40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42" y="2353898"/>
            <a:ext cx="6405889" cy="4089767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20665" y="5678790"/>
            <a:ext cx="4308567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zh-CN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它并不会无限的放大高频信号，这是因为极点的加入平滑了高频部分的幅频曲线，同时它不需要额外的能量来源。另外，通过其相频图中可知相位响应为正，因此命名为超前补偿器。</a:t>
            </a:r>
            <a:endParaRPr lang="en-US" sz="1400" dirty="0"/>
          </a:p>
        </p:txBody>
      </p:sp>
      <p:sp>
        <p:nvSpPr>
          <p:cNvPr id="25" name="Arrow: Right 24"/>
          <p:cNvSpPr/>
          <p:nvPr/>
        </p:nvSpPr>
        <p:spPr>
          <a:xfrm rot="12949564">
            <a:off x="4640617" y="5302527"/>
            <a:ext cx="894966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2" y="3872334"/>
            <a:ext cx="4241081" cy="18159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典型系统的频率响应 </a:t>
            </a:r>
            <a:r>
              <a:rPr lang="en-US" altLang="zh-CN" sz="3600" b="1" dirty="0"/>
              <a:t>– </a:t>
            </a:r>
            <a:r>
              <a:rPr lang="zh-CN" altLang="en-US" sz="3600" b="1" dirty="0"/>
              <a:t>滞后补偿器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1193" y="1940136"/>
                <a:ext cx="2047708" cy="495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zh-CN" sz="1800" dirty="0">
                  <a:effectLst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3" y="1940136"/>
                <a:ext cx="2047708" cy="495777"/>
              </a:xfrm>
              <a:prstGeom prst="rect">
                <a:avLst/>
              </a:prstGeom>
              <a:blipFill rotWithShape="1">
                <a:blip r:embed="rId1"/>
                <a:stretch>
                  <a:fillRect l="-8" t="-4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435913"/>
            <a:ext cx="6494807" cy="294668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315200" y="2837366"/>
            <a:ext cx="4749800" cy="335136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0" marR="0" indent="2743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掌握典型系统的频率响应有助我们理解控制器的特性。其中积分器和滞后补偿器的相位响应都滞后于输入，正因为如此，使用这两种控制器会关注“过去”时的积累，因此有助于消除系统的稳态误差。而比例微分控制器和超前补偿器则相反，它们的相位响应都要比输入提前，使用这两种控制器会提前做出预测，提高系统的响应速度。</a:t>
            </a:r>
            <a:endParaRPr lang="en-US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引子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百万调音师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581192" y="2063584"/>
            <a:ext cx="2883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均衡器（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Equalizer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en-US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68" y="2780544"/>
            <a:ext cx="6213709" cy="254736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865453" y="5571191"/>
            <a:ext cx="2883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如何实现？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伯德图</a:t>
            </a:r>
            <a:endParaRPr lang="en-US" sz="3600" dirty="0"/>
          </a:p>
        </p:txBody>
      </p:sp>
      <p:pic>
        <p:nvPicPr>
          <p:cNvPr id="3" name="图片 2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0" y="22860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引子 </a:t>
            </a:r>
            <a:r>
              <a:rPr lang="en-US" altLang="zh-CN" sz="3600" b="1" dirty="0"/>
              <a:t>- </a:t>
            </a:r>
            <a:r>
              <a:rPr lang="zh-CN" altLang="en-US" sz="3600" b="1" dirty="0"/>
              <a:t>百万调音师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581192" y="2063584"/>
            <a:ext cx="2883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均衡器（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Equalizer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en-US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14" y="1829333"/>
            <a:ext cx="4516486" cy="491436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916786" y="4818879"/>
                <a:ext cx="47498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a typeface="宋体" panose="02010600030101010101" pitchFamily="2" charset="-122"/>
                    <a:cs typeface="Calibri" panose="020F0502020204030204" pitchFamily="34" charset="0"/>
                  </a:rPr>
                  <a:t>思考：上述例子钟</a:t>
                </a:r>
                <a:r>
                  <a:rPr lang="zh-CN" sz="18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最大的伯德图斜率为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±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dB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dec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ea typeface="宋体" panose="02010600030101010101" pitchFamily="2" charset="-122"/>
                    <a:cs typeface="Calibri" panose="020F0502020204030204" pitchFamily="34" charset="0"/>
                  </a:rPr>
                  <a:t>如何实现更剧烈的变化？</a:t>
                </a:r>
                <a:endParaRPr lang="en-US" dirty="0"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786" y="4818879"/>
                <a:ext cx="47498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8" t="-77" r="8" b="-7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频率特性推导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81191" y="1938549"/>
                <a:ext cx="110296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当正弦输入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通过一个线性时不变系统之后，在稳定的状态下，系统的输出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也是正弦函数。而且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的频率与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相同，但是振幅和相位发生了改变。</a:t>
                </a:r>
                <a:endParaRPr lang="en-US" altLang="zh-CN" sz="1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1938549"/>
                <a:ext cx="11029616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2" t="-90" r="4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721" y="2660798"/>
            <a:ext cx="5613484" cy="108607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81191" y="3746872"/>
            <a:ext cx="4838097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首先从正弦输入的一般形式入手，它可以表达为：</a:t>
            </a:r>
            <a:endParaRPr lang="en-US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72467" y="4144392"/>
                <a:ext cx="3325536" cy="422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𝑢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𝐴</m:t>
                    </m:r>
                    <m:func>
                      <m:func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𝐵</m:t>
                        </m:r>
                        <m:func>
                          <m:func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	</a:t>
                </a:r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467" y="4144392"/>
                <a:ext cx="3325536" cy="422360"/>
              </a:xfrm>
              <a:prstGeom prst="rect">
                <a:avLst/>
              </a:prstGeom>
              <a:blipFill rotWithShape="1">
                <a:blip r:embed="rId3"/>
                <a:stretch>
                  <a:fillRect l="-10" t="-90" r="11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05" y="3573736"/>
            <a:ext cx="3455318" cy="200501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49696" y="4576244"/>
            <a:ext cx="6800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/>
            <a:r>
              <a:rPr lang="zh-CN" altLang="en-US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定义：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125949" y="4752308"/>
                <a:ext cx="2721053" cy="440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输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入</a:t>
                </a:r>
                <a14:m>
                  <m:oMath xmlns:m="http://schemas.openxmlformats.org/officeDocument/2006/math">
                    <m:r>
                      <a:rPr lang="zh-CN" alt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相位：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arctan</m:t>
                    </m:r>
                    <m:f>
                      <m:f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𝐵</m:t>
                        </m:r>
                      </m:num>
                      <m:den>
                        <m: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𝐴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49" y="4752308"/>
                <a:ext cx="2721053" cy="440633"/>
              </a:xfrm>
              <a:prstGeom prst="rect">
                <a:avLst/>
              </a:prstGeom>
              <a:blipFill rotWithShape="1">
                <a:blip r:embed="rId5"/>
                <a:stretch>
                  <a:fillRect l="-18" t="-137" r="20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125948" y="5168758"/>
                <a:ext cx="2721053" cy="400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输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入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振幅</m:t>
                    </m:r>
                    <m:r>
                      <a:rPr lang="zh-CN" altLang="en-US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：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48" y="5168758"/>
                <a:ext cx="2721053" cy="400494"/>
              </a:xfrm>
              <a:prstGeom prst="rect">
                <a:avLst/>
              </a:prstGeom>
              <a:blipFill rotWithShape="1">
                <a:blip r:embed="rId6"/>
                <a:stretch>
                  <a:fillRect l="-18" t="-123" r="20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4152550" y="5569252"/>
            <a:ext cx="266813" cy="35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02311" y="5960385"/>
            <a:ext cx="1231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Input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输入</a:t>
            </a:r>
            <a:endParaRPr lang="en-US" sz="1600" dirty="0"/>
          </a:p>
        </p:txBody>
      </p:sp>
      <p:sp>
        <p:nvSpPr>
          <p:cNvPr id="23" name="Arrow: Right 22"/>
          <p:cNvSpPr/>
          <p:nvPr/>
        </p:nvSpPr>
        <p:spPr>
          <a:xfrm rot="2677078">
            <a:off x="5986290" y="4972623"/>
            <a:ext cx="615194" cy="28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847001" y="5475637"/>
                <a:ext cx="6094602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begChr m:val="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001" y="5475637"/>
                <a:ext cx="6094602" cy="600998"/>
              </a:xfrm>
              <a:prstGeom prst="rect">
                <a:avLst/>
              </a:prstGeom>
              <a:blipFill rotWithShape="1">
                <a:blip r:embed="rId7"/>
                <a:stretch>
                  <a:fillRect l="-9" t="-5" r="7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631841" y="6174158"/>
                <a:ext cx="1970727" cy="33855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sin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⁡(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841" y="6174158"/>
                <a:ext cx="1970727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253" t="-1516" r="-214" b="-1268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频率特性推导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81190" y="1938549"/>
                <a:ext cx="8124659" cy="533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考虑将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sin</m:t>
                    </m:r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施加到一个线性时不变系统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0" y="1938549"/>
                <a:ext cx="8124659" cy="533544"/>
              </a:xfrm>
              <a:prstGeom prst="rect">
                <a:avLst/>
              </a:prstGeom>
              <a:blipFill rotWithShape="1">
                <a:blip r:embed="rId1"/>
                <a:stretch>
                  <a:fillRect l="-2" t="-99" r="8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614" y="1938549"/>
            <a:ext cx="2030258" cy="685691"/>
          </a:xfrm>
          <a:prstGeom prst="rect">
            <a:avLst/>
          </a:prstGeom>
          <a:noFill/>
        </p:spPr>
      </p:pic>
      <p:sp>
        <p:nvSpPr>
          <p:cNvPr id="6" name="Arrow: Down 5"/>
          <p:cNvSpPr/>
          <p:nvPr/>
        </p:nvSpPr>
        <p:spPr>
          <a:xfrm>
            <a:off x="1752600" y="2357468"/>
            <a:ext cx="200025" cy="533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2625" y="2439574"/>
            <a:ext cx="152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拉普拉斯变换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66774" y="2813763"/>
                <a:ext cx="2814637" cy="535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𝐵𝑠</m:t>
                          </m:r>
                        </m:num>
                        <m:den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" y="2813763"/>
                <a:ext cx="2814637" cy="535275"/>
              </a:xfrm>
              <a:prstGeom prst="rect">
                <a:avLst/>
              </a:prstGeom>
              <a:blipFill rotWithShape="1">
                <a:blip r:embed="rId3"/>
                <a:stretch>
                  <a:fillRect l="-23" t="-15" r="1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/>
          <p:cNvSpPr/>
          <p:nvPr/>
        </p:nvSpPr>
        <p:spPr>
          <a:xfrm>
            <a:off x="6929435" y="2421712"/>
            <a:ext cx="200025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764864" y="2787699"/>
                <a:ext cx="4476750" cy="587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864" y="2787699"/>
                <a:ext cx="4476750" cy="587405"/>
              </a:xfrm>
              <a:prstGeom prst="rect">
                <a:avLst/>
              </a:prstGeom>
              <a:blipFill rotWithShape="1">
                <a:blip r:embed="rId4"/>
                <a:stretch>
                  <a:fillRect l="-10" t="-8" r="10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054909" y="3716774"/>
                <a:ext cx="8908241" cy="638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𝐵𝑠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𝐵𝑠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𝑝𝑛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09" y="3716774"/>
                <a:ext cx="8908241" cy="638829"/>
              </a:xfrm>
              <a:prstGeom prst="rect">
                <a:avLst/>
              </a:prstGeom>
              <a:blipFill rotWithShape="1">
                <a:blip r:embed="rId5"/>
                <a:stretch>
                  <a:fillRect l="-2" t="-19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Down 23"/>
          <p:cNvSpPr/>
          <p:nvPr/>
        </p:nvSpPr>
        <p:spPr>
          <a:xfrm>
            <a:off x="3981450" y="3375104"/>
            <a:ext cx="783414" cy="23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790825" y="4322671"/>
                <a:ext cx="5019675" cy="623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25" y="4322671"/>
                <a:ext cx="5019675" cy="623569"/>
              </a:xfrm>
              <a:prstGeom prst="rect">
                <a:avLst/>
              </a:prstGeom>
              <a:blipFill rotWithShape="1">
                <a:blip r:embed="rId6"/>
                <a:stretch>
                  <a:fillRect t="-36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row: Down 28"/>
          <p:cNvSpPr/>
          <p:nvPr/>
        </p:nvSpPr>
        <p:spPr>
          <a:xfrm>
            <a:off x="4764864" y="4983457"/>
            <a:ext cx="200025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64888" y="4983457"/>
            <a:ext cx="1702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拉普拉斯逆变换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952625" y="5376787"/>
                <a:ext cx="7294468" cy="647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625" y="5376787"/>
                <a:ext cx="7294468" cy="647421"/>
              </a:xfrm>
              <a:prstGeom prst="rect">
                <a:avLst/>
              </a:prstGeom>
              <a:blipFill rotWithShape="1">
                <a:blip r:embed="rId7"/>
                <a:stretch>
                  <a:fillRect t="-37" r="3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681411" y="6108185"/>
                <a:ext cx="5136352" cy="346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411" y="6108185"/>
                <a:ext cx="5136352" cy="346570"/>
              </a:xfrm>
              <a:prstGeom prst="rect">
                <a:avLst/>
              </a:prstGeom>
              <a:blipFill rotWithShape="1">
                <a:blip r:embed="rId8"/>
                <a:stretch>
                  <a:fillRect l="-6" t="-35" r="3" b="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5844768" y="6130034"/>
            <a:ext cx="3001570" cy="349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817763" y="5718060"/>
            <a:ext cx="535787" cy="60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53550" y="5341747"/>
            <a:ext cx="2450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对于稳定系统，这部分会随着时间的增加趋向于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3763539" y="6494338"/>
                <a:ext cx="2002649" cy="34657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39" y="6494338"/>
                <a:ext cx="2002649" cy="346570"/>
              </a:xfrm>
              <a:prstGeom prst="rect">
                <a:avLst/>
              </a:prstGeom>
              <a:blipFill rotWithShape="1">
                <a:blip r:embed="rId9"/>
                <a:stretch>
                  <a:fillRect l="-248" t="-1521" r="-234" b="-1267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频率特性推导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80524" y="1983123"/>
                <a:ext cx="3367994" cy="624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𝑠𝑠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	</a:t>
                </a:r>
                <a:endParaRPr lang="en-US" altLang="zh-CN" sz="1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24" y="1983123"/>
                <a:ext cx="3367994" cy="624338"/>
              </a:xfrm>
              <a:prstGeom prst="rect">
                <a:avLst/>
              </a:prstGeom>
              <a:blipFill rotWithShape="1">
                <a:blip r:embed="rId1"/>
                <a:stretch>
                  <a:fillRect l="-14" t="-3" r="12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/>
          <p:cNvSpPr/>
          <p:nvPr/>
        </p:nvSpPr>
        <p:spPr>
          <a:xfrm rot="18372803">
            <a:off x="2890182" y="2422795"/>
            <a:ext cx="47625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464819" y="2361592"/>
                <a:ext cx="4009392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19" y="2361592"/>
                <a:ext cx="4009392" cy="491738"/>
              </a:xfrm>
              <a:prstGeom prst="rect">
                <a:avLst/>
              </a:prstGeom>
              <a:blipFill rotWithShape="1">
                <a:blip r:embed="rId2"/>
                <a:stretch>
                  <a:fillRect l="-6" t="-5" r="7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79926" y="2845145"/>
                <a:ext cx="3587234" cy="548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26" y="2845145"/>
                <a:ext cx="3587234" cy="548676"/>
              </a:xfrm>
              <a:prstGeom prst="rect">
                <a:avLst/>
              </a:prstGeom>
              <a:blipFill rotWithShape="1">
                <a:blip r:embed="rId3"/>
                <a:stretch>
                  <a:fillRect l="-4" t="-63" r="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583460" y="2350567"/>
                <a:ext cx="2943225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460" y="2350567"/>
                <a:ext cx="2943225" cy="322268"/>
              </a:xfrm>
              <a:prstGeom prst="rect">
                <a:avLst/>
              </a:prstGeom>
              <a:blipFill rotWithShape="1">
                <a:blip r:embed="rId4"/>
                <a:stretch>
                  <a:fillRect l="-10" t="-134" r="10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490" y="3204017"/>
            <a:ext cx="2761048" cy="218173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947472" y="2722727"/>
                <a:ext cx="4137083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72" y="2722727"/>
                <a:ext cx="4137083" cy="322268"/>
              </a:xfrm>
              <a:prstGeom prst="rect">
                <a:avLst/>
              </a:prstGeom>
              <a:blipFill rotWithShape="1">
                <a:blip r:embed="rId6"/>
                <a:stretch>
                  <a:fillRect l="-11" t="-150" r="12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/>
          <p:cNvSpPr/>
          <p:nvPr/>
        </p:nvSpPr>
        <p:spPr>
          <a:xfrm rot="16200000">
            <a:off x="7435859" y="2576228"/>
            <a:ext cx="47625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4049" y="3741690"/>
                <a:ext cx="8210470" cy="553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𝑠𝑠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j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j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6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49" y="3741690"/>
                <a:ext cx="8210470" cy="553357"/>
              </a:xfrm>
              <a:prstGeom prst="rect">
                <a:avLst/>
              </a:prstGeom>
              <a:blipFill rotWithShape="1">
                <a:blip r:embed="rId7"/>
                <a:stretch>
                  <a:fillRect l="-4" t="-49" r="3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/>
          <p:cNvSpPr/>
          <p:nvPr/>
        </p:nvSpPr>
        <p:spPr>
          <a:xfrm>
            <a:off x="4333058" y="3446839"/>
            <a:ext cx="47625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04779" y="4258371"/>
                <a:ext cx="3018572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4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根据欧拉公式：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cos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jsin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79" y="4258371"/>
                <a:ext cx="3018572" cy="314702"/>
              </a:xfrm>
              <a:prstGeom prst="rect">
                <a:avLst/>
              </a:prstGeom>
              <a:blipFill rotWithShape="1">
                <a:blip r:embed="rId8"/>
                <a:stretch>
                  <a:fillRect l="-8" t="-19" r="1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04778" y="4558888"/>
                <a:ext cx="7768769" cy="1054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𝑠𝑠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cos</m:t>
                      </m:r>
                      <m:d>
                        <m:d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sin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𝐴</m:t>
                      </m:r>
                      <m:d>
                        <m:d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]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78" y="4558888"/>
                <a:ext cx="7768769" cy="1054391"/>
              </a:xfrm>
              <a:prstGeom prst="rect">
                <a:avLst/>
              </a:prstGeom>
              <a:blipFill rotWithShape="1">
                <a:blip r:embed="rId9"/>
                <a:stretch>
                  <a:fillRect l="-3" t="-21" r="5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/>
          <p:cNvSpPr/>
          <p:nvPr/>
        </p:nvSpPr>
        <p:spPr>
          <a:xfrm>
            <a:off x="2953786" y="5627108"/>
            <a:ext cx="47625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484852" y="6017673"/>
                <a:ext cx="36379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(∠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852" y="6017673"/>
                <a:ext cx="3637938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6" t="-134" r="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Down 24"/>
          <p:cNvSpPr/>
          <p:nvPr/>
        </p:nvSpPr>
        <p:spPr>
          <a:xfrm rot="16200000">
            <a:off x="5011502" y="5986895"/>
            <a:ext cx="47625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710805" y="5918792"/>
                <a:ext cx="6134094" cy="47410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𝑠𝑠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𝑜</m:t>
                        </m:r>
                      </m:sub>
                    </m:sSub>
                    <m:r>
                      <m:rPr>
                        <m:sty m:val="p"/>
                      </m:rP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sin</m:t>
                    </m:r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⁡(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	</a:t>
                </a: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其中：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∠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805" y="5918792"/>
                <a:ext cx="6134094" cy="474104"/>
              </a:xfrm>
              <a:prstGeom prst="rect">
                <a:avLst/>
              </a:prstGeom>
              <a:blipFill rotWithShape="1">
                <a:blip r:embed="rId11"/>
                <a:stretch>
                  <a:fillRect l="-87" t="-1062" r="-68" b="-997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6673512" y="6268123"/>
            <a:ext cx="84203" cy="22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0805" y="6408746"/>
            <a:ext cx="1231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Output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输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出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70152" y="2374559"/>
            <a:ext cx="84203" cy="22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6692" y="2505929"/>
            <a:ext cx="12311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Stead state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稳态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频率特性推导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17" y="2065179"/>
            <a:ext cx="5613484" cy="1086074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26590" y="3151253"/>
                <a:ext cx="263094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90" y="3151253"/>
                <a:ext cx="2630949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19" t="-113" r="1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027103" y="3103186"/>
                <a:ext cx="6094602" cy="474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𝑜</m:t>
                        </m:r>
                      </m:sub>
                    </m:sSub>
                    <m:r>
                      <m:rPr>
                        <m:sty m:val="p"/>
                      </m:rP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sin</m:t>
                    </m:r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⁡(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</a:rPr>
                  <a:t> 	</a:t>
                </a: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其中：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∠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103" y="3103186"/>
                <a:ext cx="6094602" cy="474104"/>
              </a:xfrm>
              <a:prstGeom prst="rect">
                <a:avLst/>
              </a:prstGeom>
              <a:blipFill rotWithShape="1">
                <a:blip r:embed="rId3"/>
                <a:stretch>
                  <a:fillRect l="-7" t="-121" r="5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206692" y="2918520"/>
                <a:ext cx="962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92" y="2918520"/>
                <a:ext cx="962637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60" t="-19" r="58" b="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320" y="4865341"/>
            <a:ext cx="6659727" cy="162131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46758" y="3826641"/>
                <a:ext cx="2732714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例：积分器</a:t>
                </a:r>
                <a:r>
                  <a:rPr lang="en-US" sz="1600" dirty="0">
                    <a:effectLst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8" y="3826641"/>
                <a:ext cx="2732714" cy="441275"/>
              </a:xfrm>
              <a:prstGeom prst="rect">
                <a:avLst/>
              </a:prstGeom>
              <a:blipFill rotWithShape="1">
                <a:blip r:embed="rId6"/>
                <a:stretch>
                  <a:fillRect l="-1" t="-30" r="12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955296" y="4158412"/>
                <a:ext cx="2732714" cy="597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96" y="4158412"/>
                <a:ext cx="2732714" cy="597728"/>
              </a:xfrm>
              <a:prstGeom prst="rect">
                <a:avLst/>
              </a:prstGeom>
              <a:blipFill rotWithShape="1">
                <a:blip r:embed="rId7"/>
                <a:stretch>
                  <a:fillRect l="-9" t="-72" r="21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46758" y="5105564"/>
                <a:ext cx="3915562" cy="596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8" y="5105564"/>
                <a:ext cx="3915562" cy="596510"/>
              </a:xfrm>
              <a:prstGeom prst="rect">
                <a:avLst/>
              </a:prstGeom>
              <a:blipFill rotWithShape="1">
                <a:blip r:embed="rId8"/>
                <a:stretch>
                  <a:fillRect l="-1" t="-27" r="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Right 38"/>
          <p:cNvSpPr/>
          <p:nvPr/>
        </p:nvSpPr>
        <p:spPr>
          <a:xfrm rot="5400000">
            <a:off x="2186392" y="4875509"/>
            <a:ext cx="285225" cy="27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159483" y="6217418"/>
            <a:ext cx="297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低通滤波器</a:t>
            </a:r>
            <a:r>
              <a:rPr lang="en-US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(Low Pass Filter)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26590" y="3674293"/>
            <a:ext cx="11418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861865" y="4159225"/>
                <a:ext cx="17738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sin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" panose="02040503050406030204" pitchFamily="18" charset="0"/>
                        </a:rPr>
                        <m:t>⁡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865" y="4159225"/>
                <a:ext cx="1773827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17" t="-180" r="3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row: Right 45"/>
          <p:cNvSpPr/>
          <p:nvPr/>
        </p:nvSpPr>
        <p:spPr>
          <a:xfrm>
            <a:off x="6493079" y="4191144"/>
            <a:ext cx="285225" cy="27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445536" y="4012258"/>
                <a:ext cx="4933988" cy="738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536" y="4012258"/>
                <a:ext cx="4933988" cy="738215"/>
              </a:xfrm>
              <a:prstGeom prst="rect">
                <a:avLst/>
              </a:prstGeom>
              <a:blipFill rotWithShape="1">
                <a:blip r:embed="rId10"/>
                <a:stretch>
                  <a:fillRect l="-6" t="-44" r="7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59483" y="5894147"/>
            <a:ext cx="3437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输入信号频率越高，输出信号振幅越小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一阶系统的频率响应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57" b="26355"/>
          <a:stretch>
            <a:fillRect/>
          </a:stretch>
        </p:blipFill>
        <p:spPr bwMode="auto">
          <a:xfrm>
            <a:off x="8060796" y="1924370"/>
            <a:ext cx="2067725" cy="10138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2" t="-3993" r="1062" b="-5046"/>
          <a:stretch>
            <a:fillRect/>
          </a:stretch>
        </p:blipFill>
        <p:spPr bwMode="auto">
          <a:xfrm>
            <a:off x="7671885" y="2652334"/>
            <a:ext cx="2488035" cy="169713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81191" y="1999998"/>
                <a:ext cx="6390059" cy="4312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一阶系统的传递函数为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时系统稳定</a:t>
                </a:r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1999998"/>
                <a:ext cx="6390059" cy="431272"/>
              </a:xfrm>
              <a:prstGeom prst="rect">
                <a:avLst/>
              </a:prstGeom>
              <a:blipFill rotWithShape="1">
                <a:blip r:embed="rId2"/>
                <a:stretch>
                  <a:fillRect l="-3" t="-89" r="3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57105" y="2460574"/>
                <a:ext cx="6214145" cy="589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5" y="2460574"/>
                <a:ext cx="6214145" cy="589970"/>
              </a:xfrm>
              <a:prstGeom prst="rect">
                <a:avLst/>
              </a:prstGeom>
              <a:blipFill rotWithShape="1">
                <a:blip r:embed="rId3"/>
                <a:stretch>
                  <a:fillRect l="-3" t="-99" r="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119687" y="2484604"/>
            <a:ext cx="651939" cy="565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71627" y="2484604"/>
            <a:ext cx="805386" cy="565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08610" y="3060825"/>
            <a:ext cx="195123" cy="16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76607" y="3162345"/>
            <a:ext cx="613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实部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91123" y="3074573"/>
            <a:ext cx="155397" cy="17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4320" y="3162345"/>
            <a:ext cx="613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虚部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043939" y="3294422"/>
                <a:ext cx="2097701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39" y="3294422"/>
                <a:ext cx="2097701" cy="728854"/>
              </a:xfrm>
              <a:prstGeom prst="rect">
                <a:avLst/>
              </a:prstGeom>
              <a:blipFill rotWithShape="1">
                <a:blip r:embed="rId4"/>
                <a:stretch>
                  <a:fillRect l="-30" t="-6" r="14" b="-19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043940" y="4023276"/>
                <a:ext cx="2097700" cy="461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arctan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0" y="4023276"/>
                <a:ext cx="2097700" cy="461280"/>
              </a:xfrm>
              <a:prstGeom prst="rect">
                <a:avLst/>
              </a:prstGeom>
              <a:blipFill rotWithShape="1">
                <a:blip r:embed="rId5"/>
                <a:stretch>
                  <a:fillRect t="-119" r="14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/>
          <p:cNvSpPr/>
          <p:nvPr/>
        </p:nvSpPr>
        <p:spPr>
          <a:xfrm rot="2440168">
            <a:off x="3166702" y="3885918"/>
            <a:ext cx="533738" cy="27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53388" y="4579476"/>
                <a:ext cx="5576504" cy="2236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just">
                  <a:buFont typeface="Arial" panose="020B0604020202020204" pitchFamily="34" charset="0"/>
                  <a:buChar char="•"/>
                </a:pPr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den>
                        </m:f>
                      </m:e>
                    </m:ra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；</a:t>
                </a:r>
                <a:endParaRPr lang="en-US" sz="160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marR="0" lvl="0" indent="-285750" algn="just">
                  <a:buFont typeface="Arial" panose="020B0604020202020204" pitchFamily="34" charset="0"/>
                  <a:buChar char="•"/>
                </a:pPr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随着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的增加，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会不断地降低；</a:t>
                </a:r>
                <a:endParaRPr lang="en-US" sz="160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marR="0" lvl="0" indent="-285750" algn="just">
                  <a:buFont typeface="Arial" panose="020B0604020202020204" pitchFamily="34" charset="0"/>
                  <a:buChar char="•"/>
                </a:pPr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den>
                        </m:f>
                      </m:e>
                    </m:ra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1</m:t>
                            </m:r>
                          </m:den>
                        </m:f>
                      </m:e>
                    </m:ra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707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；</a:t>
                </a:r>
                <a:endParaRPr lang="en-US" sz="160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marR="0" lvl="0" indent="-285750" algn="just">
                  <a:buFont typeface="Arial" panose="020B0604020202020204" pitchFamily="34" charset="0"/>
                  <a:buChar char="•"/>
                </a:pPr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→∞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den>
                    </m:f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→∞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，此时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lim</m:t>
                        </m:r>
                      </m:e>
                      <m:lim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→∞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lim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Calibri" panose="020F0502020204030204" pitchFamily="34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Calibri" panose="020F050202020403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Calibri" panose="020F0502020204030204" pitchFamily="34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rad>
                      </m:e>
                    </m:func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。</a:t>
                </a:r>
                <a:endParaRPr lang="en-US" sz="160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8" y="4579476"/>
                <a:ext cx="5576504" cy="2236703"/>
              </a:xfrm>
              <a:prstGeom prst="rect">
                <a:avLst/>
              </a:prstGeom>
              <a:blipFill rotWithShape="1">
                <a:blip r:embed="rId6"/>
                <a:stretch>
                  <a:fillRect l="-6" t="-22" r="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481260" y="4579476"/>
                <a:ext cx="5350930" cy="1762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just">
                  <a:buFont typeface="Arial" panose="020B0604020202020204" pitchFamily="34" charset="0"/>
                  <a:buChar char="•"/>
                </a:pPr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∠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arctan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0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den>
                    </m:f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；</a:t>
                </a:r>
                <a:endParaRPr lang="en-US" sz="160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marR="0" lvl="0" indent="-285750" algn="just">
                  <a:buFont typeface="Arial" panose="020B0604020202020204" pitchFamily="34" charset="0"/>
                  <a:buChar char="•"/>
                </a:pPr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随着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的增加，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∠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会不断地降低；</a:t>
                </a:r>
                <a:endParaRPr lang="en-US" sz="160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marR="0" lvl="0" indent="-285750" algn="just">
                  <a:buFont typeface="Arial" panose="020B0604020202020204" pitchFamily="34" charset="0"/>
                  <a:buChar char="•"/>
                </a:pPr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∠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arctan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den>
                    </m:f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π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；</a:t>
                </a:r>
                <a:endParaRPr lang="en-US" sz="160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marR="0" lvl="0" indent="-285750" algn="just">
                  <a:buFont typeface="Arial" panose="020B0604020202020204" pitchFamily="34" charset="0"/>
                  <a:buChar char="•"/>
                </a:pPr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→∞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den>
                    </m:f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→∞</m:t>
                    </m:r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，此时：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∠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j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limLow>
                      <m:limLow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lim</m:t>
                        </m:r>
                      </m:e>
                      <m:lim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arctan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π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sz="1600" dirty="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。</a:t>
                </a:r>
                <a:endParaRPr lang="en-US" sz="160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60" y="4579476"/>
                <a:ext cx="5350930" cy="1762534"/>
              </a:xfrm>
              <a:prstGeom prst="rect">
                <a:avLst/>
              </a:prstGeom>
              <a:blipFill rotWithShape="1">
                <a:blip r:embed="rId7"/>
                <a:stretch>
                  <a:fillRect l="-8" t="-28" r="4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V="1">
            <a:off x="250622" y="4444382"/>
            <a:ext cx="11576807" cy="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62110" y="4619927"/>
            <a:ext cx="0" cy="1896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一阶系统的频率响应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57" b="26355"/>
          <a:stretch>
            <a:fillRect/>
          </a:stretch>
        </p:blipFill>
        <p:spPr bwMode="auto">
          <a:xfrm>
            <a:off x="8060796" y="1924370"/>
            <a:ext cx="2067725" cy="10138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81191" y="1999998"/>
                <a:ext cx="6390059" cy="4312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一阶系统的传递函数为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时系统稳定</a:t>
                </a:r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1999998"/>
                <a:ext cx="6390059" cy="431272"/>
              </a:xfrm>
              <a:prstGeom prst="rect">
                <a:avLst/>
              </a:prstGeom>
              <a:blipFill rotWithShape="1">
                <a:blip r:embed="rId2"/>
                <a:stretch>
                  <a:fillRect l="-3" t="-89" r="3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49" y="2851650"/>
            <a:ext cx="5925511" cy="172403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81337" y="4626736"/>
            <a:ext cx="3804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一阶</a:t>
            </a:r>
            <a:r>
              <a:rPr 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巴特沃思滤波器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低通滤波器）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538515" y="2938170"/>
            <a:ext cx="300310" cy="17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67325" y="2615936"/>
            <a:ext cx="329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800" dirty="0">
                <a:effectLst/>
                <a:latin typeface="SimSum"/>
                <a:ea typeface="宋体" panose="02010600030101010101" pitchFamily="2" charset="-122"/>
                <a:cs typeface="Calibri" panose="020F0502020204030204" pitchFamily="34" charset="0"/>
              </a:rPr>
              <a:t>截止频率（</a:t>
            </a:r>
            <a:r>
              <a:rPr lang="en-US" sz="1800" dirty="0">
                <a:effectLst/>
                <a:latin typeface="SimSum"/>
                <a:ea typeface="宋体" panose="02010600030101010101" pitchFamily="2" charset="-122"/>
              </a:rPr>
              <a:t>Cut-off Frequency</a:t>
            </a:r>
            <a:r>
              <a:rPr lang="zh-CN" sz="1800" dirty="0">
                <a:effectLst/>
                <a:latin typeface="SimSum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en-US" dirty="0">
              <a:latin typeface="SimSum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07596" y="5074913"/>
            <a:ext cx="11576807" cy="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49" y="5250418"/>
            <a:ext cx="6278881" cy="1359332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600950" y="5250418"/>
            <a:ext cx="19716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一阶系统</a:t>
            </a:r>
            <a:r>
              <a:rPr lang="zh-CN" altLang="en-US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举例：</a:t>
            </a:r>
            <a:endParaRPr lang="en-US" altLang="zh-CN" sz="16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电阻电容电路</a:t>
            </a:r>
            <a:endParaRPr lang="en-US" altLang="zh-CN" sz="1600" dirty="0"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温室内提问变化</a:t>
            </a:r>
            <a:endParaRPr lang="en-US" altLang="zh-CN" sz="16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体重变化</a:t>
            </a:r>
            <a:endParaRPr lang="en-US" sz="1600" dirty="0"/>
          </a:p>
        </p:txBody>
      </p:sp>
      <p:sp>
        <p:nvSpPr>
          <p:cNvPr id="31" name="Arrow: Right 30"/>
          <p:cNvSpPr/>
          <p:nvPr/>
        </p:nvSpPr>
        <p:spPr>
          <a:xfrm>
            <a:off x="9455955" y="5655368"/>
            <a:ext cx="233340" cy="27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717870" y="5655368"/>
            <a:ext cx="2219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系统内有一个“容器”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二阶系统的频率响应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7118" y="1885852"/>
                <a:ext cx="4689257" cy="517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二</a:t>
                </a:r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阶系统的传递函数为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8" y="1885852"/>
                <a:ext cx="4689257" cy="517514"/>
              </a:xfrm>
              <a:prstGeom prst="rect">
                <a:avLst/>
              </a:prstGeom>
              <a:blipFill rotWithShape="1">
                <a:blip r:embed="rId1"/>
                <a:stretch>
                  <a:fillRect l="-5" t="-104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04367" y="2693984"/>
                <a:ext cx="5837076" cy="906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𝜁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67" y="2693984"/>
                <a:ext cx="5837076" cy="906851"/>
              </a:xfrm>
              <a:prstGeom prst="rect">
                <a:avLst/>
              </a:prstGeom>
              <a:blipFill rotWithShape="1">
                <a:blip r:embed="rId2"/>
                <a:stretch>
                  <a:fillRect l="-2" t="-35" r="5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88" y="1974981"/>
            <a:ext cx="2675071" cy="7011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741443" y="2836542"/>
                <a:ext cx="1257300" cy="452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6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rPr>
                      <m:t>Ω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443" y="2836542"/>
                <a:ext cx="1257300" cy="452303"/>
              </a:xfrm>
              <a:prstGeom prst="rect">
                <a:avLst/>
              </a:prstGeom>
              <a:blipFill rotWithShape="1">
                <a:blip r:embed="rId4"/>
                <a:stretch>
                  <a:fillRect l="-23" t="-140" r="23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53039" y="3734702"/>
                <a:ext cx="9198076" cy="636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Ωj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Ωj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39" y="3734702"/>
                <a:ext cx="9198076" cy="636393"/>
              </a:xfrm>
              <a:prstGeom prst="rect">
                <a:avLst/>
              </a:prstGeom>
              <a:blipFill rotWithShape="1">
                <a:blip r:embed="rId5"/>
                <a:stretch>
                  <a:fillRect l="-6" t="-42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22694" y="4652672"/>
                <a:ext cx="8527362" cy="84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6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 i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600" i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  <m:sup>
                                          <m: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6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 i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600" i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  <m:sup>
                                          <m: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94" y="4652672"/>
                <a:ext cx="8527362" cy="845681"/>
              </a:xfrm>
              <a:prstGeom prst="rect">
                <a:avLst/>
              </a:prstGeom>
              <a:blipFill rotWithShape="1">
                <a:blip r:embed="rId6"/>
                <a:stretch>
                  <a:fillRect l="-4" t="-3" r="3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904367" y="5633690"/>
                <a:ext cx="6217912" cy="1043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arctan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a:rPr lang="en-US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arctan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67" y="5633690"/>
                <a:ext cx="6217912" cy="1043812"/>
              </a:xfrm>
              <a:prstGeom prst="rect">
                <a:avLst/>
              </a:prstGeom>
              <a:blipFill rotWithShape="1">
                <a:blip r:embed="rId7"/>
                <a:stretch>
                  <a:fillRect l="-2" t="-58" r="2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fade90f-b1cb-4b0f-b114-eefec2f4357c"/>
  <p:tag name="COMMONDATA" val="eyJoZGlkIjoiNmFmNmE1NDZmODkyZjY1MmZmNTgxYmIzMWYyNDhkMjMifQ=="/>
</p:tagLst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7258</Words>
  <Application>WPS 演示</Application>
  <PresentationFormat>Widescreen</PresentationFormat>
  <Paragraphs>323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Wingdings 2</vt:lpstr>
      <vt:lpstr>Gill Sans MT</vt:lpstr>
      <vt:lpstr>Calibri</vt:lpstr>
      <vt:lpstr>Cambria Math</vt:lpstr>
      <vt:lpstr>Cambria</vt:lpstr>
      <vt:lpstr>SimSum</vt:lpstr>
      <vt:lpstr>Segoe Print</vt:lpstr>
      <vt:lpstr>微软雅黑</vt:lpstr>
      <vt:lpstr>Times New Roman</vt:lpstr>
      <vt:lpstr>华文中宋</vt:lpstr>
      <vt:lpstr>Arial Unicode MS</vt:lpstr>
      <vt:lpstr>等线</vt:lpstr>
      <vt:lpstr>Dividend</vt:lpstr>
      <vt:lpstr>控制之美  控制理论从传递函数到状态空间</vt:lpstr>
      <vt:lpstr>引子 - 百万调音师</vt:lpstr>
      <vt:lpstr>频率特性推导</vt:lpstr>
      <vt:lpstr>频率特性推导</vt:lpstr>
      <vt:lpstr>频率特性推导</vt:lpstr>
      <vt:lpstr>频率特性推导</vt:lpstr>
      <vt:lpstr>一阶系统的频率响应</vt:lpstr>
      <vt:lpstr>一阶系统的频率响应</vt:lpstr>
      <vt:lpstr>二阶系统的频率响应</vt:lpstr>
      <vt:lpstr>二阶系统的频率响应 – 振幅响应</vt:lpstr>
      <vt:lpstr>伯德图 - 含义</vt:lpstr>
      <vt:lpstr>伯德图 – 幅频图的单位</vt:lpstr>
      <vt:lpstr>伯德图的性质</vt:lpstr>
      <vt:lpstr>典型系统的频率响应 – 积分器</vt:lpstr>
      <vt:lpstr>典型系统的频率响应 – 一阶系统</vt:lpstr>
      <vt:lpstr>典型系统的频率响应 – 比例微分（PD）系统</vt:lpstr>
      <vt:lpstr>典型系统的频率响应 – 比例控制系统</vt:lpstr>
      <vt:lpstr>典型系统的频率响应 – 超前补偿器</vt:lpstr>
      <vt:lpstr>典型系统的频率响应 – 滞后补偿器</vt:lpstr>
      <vt:lpstr>伯德图</vt:lpstr>
      <vt:lpstr>引子 - 百万调音师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控制之美  控制理论从传递函数到状态空间</dc:title>
  <dc:creator>Thomas Wang</dc:creator>
  <cp:lastModifiedBy>YangDN</cp:lastModifiedBy>
  <cp:revision>2</cp:revision>
  <dcterms:created xsi:type="dcterms:W3CDTF">2022-09-19T03:11:00Z</dcterms:created>
  <dcterms:modified xsi:type="dcterms:W3CDTF">2022-10-25T07:25:25Z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482CD75D3EB04CD996455C901AE1024A</vt:lpwstr>
  </property>
  <property fmtid="{D5CDD505-2E9C-101B-9397-08002B2CF9AE}" pid="3" name="KSOProductBuildVer">
    <vt:lpwstr>2052-11.1.0.12598</vt:lpwstr>
  </property>
</Properties>
</file>