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43"/>
  </p:normalViewPr>
  <p:slideViewPr>
    <p:cSldViewPr snapToGrid="0" snapToObjects="1" showGuides="1">
      <p:cViewPr>
        <p:scale>
          <a:sx n="112" d="100"/>
          <a:sy n="112" d="100"/>
        </p:scale>
        <p:origin x="576" y="5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2/27/19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2/27/19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2/27/19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2/27/19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C6C4-0E32-D044-B87B-6367E0FACF7D}"/>
              </a:ext>
            </a:extLst>
          </p:cNvPr>
          <p:cNvSpPr>
            <a:spLocks noGrp="1"/>
          </p:cNvSpPr>
          <p:nvPr>
            <p:ph type="ctrTitle"/>
          </p:nvPr>
        </p:nvSpPr>
        <p:spPr>
          <a:xfrm>
            <a:off x="1600200" y="2386744"/>
            <a:ext cx="8991600" cy="1645920"/>
          </a:xfrm>
          <a:ln>
            <a:noFill/>
          </a:ln>
        </p:spPr>
        <p:txBody>
          <a:bodyPr/>
          <a:lstStyle/>
          <a:p>
            <a:r>
              <a:rPr lang="zh-CN" altLang="en-US" dirty="0">
                <a:solidFill>
                  <a:schemeClr val="accent1">
                    <a:lumMod val="75000"/>
                  </a:schemeClr>
                </a:solidFill>
              </a:rPr>
              <a:t>机器学习分享（一）</a:t>
            </a:r>
            <a:endParaRPr lang="en-US" dirty="0">
              <a:solidFill>
                <a:schemeClr val="accent1">
                  <a:lumMod val="75000"/>
                </a:schemeClr>
              </a:solidFill>
            </a:endParaRPr>
          </a:p>
        </p:txBody>
      </p:sp>
    </p:spTree>
    <p:extLst>
      <p:ext uri="{BB962C8B-B14F-4D97-AF65-F5344CB8AC3E}">
        <p14:creationId xmlns:p14="http://schemas.microsoft.com/office/powerpoint/2010/main" val="345896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BFB3D63-BDA0-EF42-8E55-259A96714C10}"/>
              </a:ext>
            </a:extLst>
          </p:cNvPr>
          <p:cNvSpPr/>
          <p:nvPr/>
        </p:nvSpPr>
        <p:spPr>
          <a:xfrm>
            <a:off x="304800" y="294295"/>
            <a:ext cx="1881352" cy="43092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atin typeface="Microsoft YaHei" panose="020B0503020204020204" pitchFamily="34" charset="-122"/>
                <a:ea typeface="Microsoft YaHei" panose="020B0503020204020204" pitchFamily="34" charset="-122"/>
              </a:rPr>
              <a:t>0</a:t>
            </a:r>
            <a:r>
              <a:rPr lang="zh-CN" altLang="en-US" dirty="0">
                <a:latin typeface="Microsoft YaHei" panose="020B0503020204020204" pitchFamily="34" charset="-122"/>
                <a:ea typeface="Microsoft YaHei" panose="020B0503020204020204" pitchFamily="34" charset="-122"/>
              </a:rPr>
              <a:t>、推荐书籍</a:t>
            </a:r>
            <a:endParaRPr lang="en-US" dirty="0">
              <a:latin typeface="Microsoft YaHei" panose="020B0503020204020204" pitchFamily="34" charset="-122"/>
              <a:ea typeface="Microsoft YaHei" panose="020B0503020204020204" pitchFamily="34" charset="-122"/>
            </a:endParaRPr>
          </a:p>
        </p:txBody>
      </p:sp>
      <p:pic>
        <p:nvPicPr>
          <p:cNvPr id="5" name="Picture 4">
            <a:extLst>
              <a:ext uri="{FF2B5EF4-FFF2-40B4-BE49-F238E27FC236}">
                <a16:creationId xmlns:a16="http://schemas.microsoft.com/office/drawing/2014/main" id="{083FE22C-787C-D442-9CF6-9C35AC930059}"/>
              </a:ext>
            </a:extLst>
          </p:cNvPr>
          <p:cNvPicPr>
            <a:picLocks noChangeAspect="1"/>
          </p:cNvPicPr>
          <p:nvPr/>
        </p:nvPicPr>
        <p:blipFill>
          <a:blip r:embed="rId2"/>
          <a:stretch>
            <a:fillRect/>
          </a:stretch>
        </p:blipFill>
        <p:spPr>
          <a:xfrm>
            <a:off x="1671145" y="2145513"/>
            <a:ext cx="2951454" cy="4349881"/>
          </a:xfrm>
          <a:prstGeom prst="rect">
            <a:avLst/>
          </a:prstGeom>
        </p:spPr>
      </p:pic>
      <p:pic>
        <p:nvPicPr>
          <p:cNvPr id="9" name="Picture 8">
            <a:extLst>
              <a:ext uri="{FF2B5EF4-FFF2-40B4-BE49-F238E27FC236}">
                <a16:creationId xmlns:a16="http://schemas.microsoft.com/office/drawing/2014/main" id="{7BC3E093-3995-264E-81CF-EB6A2F1BF1C7}"/>
              </a:ext>
            </a:extLst>
          </p:cNvPr>
          <p:cNvPicPr>
            <a:picLocks noChangeAspect="1"/>
          </p:cNvPicPr>
          <p:nvPr/>
        </p:nvPicPr>
        <p:blipFill rotWithShape="1">
          <a:blip r:embed="rId3"/>
          <a:srcRect l="4698" t="2183" r="4698" b="3913"/>
          <a:stretch/>
        </p:blipFill>
        <p:spPr>
          <a:xfrm>
            <a:off x="6589986" y="2124031"/>
            <a:ext cx="3951890" cy="4371364"/>
          </a:xfrm>
          <a:prstGeom prst="rect">
            <a:avLst/>
          </a:prstGeom>
        </p:spPr>
      </p:pic>
      <p:sp>
        <p:nvSpPr>
          <p:cNvPr id="10" name="Rectangle 9">
            <a:extLst>
              <a:ext uri="{FF2B5EF4-FFF2-40B4-BE49-F238E27FC236}">
                <a16:creationId xmlns:a16="http://schemas.microsoft.com/office/drawing/2014/main" id="{6C96B1C5-C5C4-1147-BCE2-07D579E02AE6}"/>
              </a:ext>
            </a:extLst>
          </p:cNvPr>
          <p:cNvSpPr/>
          <p:nvPr/>
        </p:nvSpPr>
        <p:spPr>
          <a:xfrm>
            <a:off x="798787" y="1090719"/>
            <a:ext cx="2403222" cy="523220"/>
          </a:xfrm>
          <a:prstGeom prst="rect">
            <a:avLst/>
          </a:prstGeom>
          <a:noFill/>
        </p:spPr>
        <p:txBody>
          <a:bodyPr wrap="none" rtlCol="0">
            <a:spAutoFit/>
          </a:bodyPr>
          <a:lstStyle/>
          <a:p>
            <a:r>
              <a:rPr lang="zh-CN" altLang="en-US" sz="1400" dirty="0">
                <a:solidFill>
                  <a:schemeClr val="accent1">
                    <a:lumMod val="75000"/>
                  </a:schemeClr>
                </a:solidFill>
                <a:latin typeface="Microsoft YaHei" panose="020B0503020204020204" pitchFamily="34" charset="-122"/>
                <a:ea typeface="Microsoft YaHei" panose="020B0503020204020204" pitchFamily="34" charset="-122"/>
              </a:rPr>
              <a:t>李   航    </a:t>
            </a:r>
            <a:r>
              <a:rPr lang="en-US" altLang="zh-CN" sz="1400" dirty="0">
                <a:solidFill>
                  <a:schemeClr val="accent1">
                    <a:lumMod val="75000"/>
                  </a:schemeClr>
                </a:solidFill>
                <a:latin typeface="Microsoft YaHei" panose="020B0503020204020204" pitchFamily="34" charset="-122"/>
                <a:ea typeface="Microsoft YaHei" panose="020B0503020204020204" pitchFamily="34" charset="-122"/>
              </a:rPr>
              <a:t>《</a:t>
            </a:r>
            <a:r>
              <a:rPr lang="zh-CN" altLang="en-US" sz="1400" dirty="0">
                <a:solidFill>
                  <a:schemeClr val="accent1">
                    <a:lumMod val="75000"/>
                  </a:schemeClr>
                </a:solidFill>
                <a:latin typeface="Microsoft YaHei" panose="020B0503020204020204" pitchFamily="34" charset="-122"/>
                <a:ea typeface="Microsoft YaHei" panose="020B0503020204020204" pitchFamily="34" charset="-122"/>
              </a:rPr>
              <a:t>统计学习方法</a:t>
            </a:r>
            <a:r>
              <a:rPr lang="en-US" altLang="zh-CN" sz="1400" dirty="0">
                <a:solidFill>
                  <a:schemeClr val="accent1">
                    <a:lumMod val="75000"/>
                  </a:schemeClr>
                </a:solidFill>
                <a:latin typeface="Microsoft YaHei" panose="020B0503020204020204" pitchFamily="34" charset="-122"/>
                <a:ea typeface="Microsoft YaHei" panose="020B0503020204020204" pitchFamily="34" charset="-122"/>
              </a:rPr>
              <a:t>》</a:t>
            </a:r>
          </a:p>
          <a:p>
            <a:r>
              <a:rPr lang="zh-CN" altLang="en-US" sz="1400" dirty="0">
                <a:solidFill>
                  <a:schemeClr val="accent1">
                    <a:lumMod val="75000"/>
                  </a:schemeClr>
                </a:solidFill>
                <a:latin typeface="Microsoft YaHei" panose="020B0503020204020204" pitchFamily="34" charset="-122"/>
                <a:ea typeface="Microsoft YaHei" panose="020B0503020204020204" pitchFamily="34" charset="-122"/>
              </a:rPr>
              <a:t>周志华    </a:t>
            </a:r>
            <a:r>
              <a:rPr lang="en-US" altLang="zh-CN" sz="1400" dirty="0">
                <a:solidFill>
                  <a:schemeClr val="accent1">
                    <a:lumMod val="75000"/>
                  </a:schemeClr>
                </a:solidFill>
                <a:latin typeface="Microsoft YaHei" panose="020B0503020204020204" pitchFamily="34" charset="-122"/>
                <a:ea typeface="Microsoft YaHei" panose="020B0503020204020204" pitchFamily="34" charset="-122"/>
              </a:rPr>
              <a:t>《</a:t>
            </a:r>
            <a:r>
              <a:rPr lang="zh-CN" altLang="en-US" sz="1400" dirty="0">
                <a:solidFill>
                  <a:schemeClr val="accent1">
                    <a:lumMod val="75000"/>
                  </a:schemeClr>
                </a:solidFill>
                <a:latin typeface="Microsoft YaHei" panose="020B0503020204020204" pitchFamily="34" charset="-122"/>
                <a:ea typeface="Microsoft YaHei" panose="020B0503020204020204" pitchFamily="34" charset="-122"/>
              </a:rPr>
              <a:t>机器学习</a:t>
            </a:r>
            <a:r>
              <a:rPr lang="en-US" altLang="zh-CN" sz="1400" dirty="0">
                <a:solidFill>
                  <a:schemeClr val="accent1">
                    <a:lumMod val="75000"/>
                  </a:schemeClr>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51411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8B7F241-25A1-8B49-BE6D-6195A99C60E7}"/>
              </a:ext>
            </a:extLst>
          </p:cNvPr>
          <p:cNvSpPr/>
          <p:nvPr/>
        </p:nvSpPr>
        <p:spPr>
          <a:xfrm>
            <a:off x="304800" y="304805"/>
            <a:ext cx="2270234" cy="43092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icrosoft YaHei" panose="020B0503020204020204" pitchFamily="34" charset="-122"/>
                <a:ea typeface="Microsoft YaHei" panose="020B0503020204020204" pitchFamily="34" charset="-122"/>
              </a:rPr>
              <a:t>什么是机器学习</a:t>
            </a:r>
            <a:endParaRPr lang="en-US" dirty="0">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68C804A9-71A6-EF42-A2E3-8D9B01BEFDDE}"/>
              </a:ext>
            </a:extLst>
          </p:cNvPr>
          <p:cNvSpPr txBox="1"/>
          <p:nvPr/>
        </p:nvSpPr>
        <p:spPr>
          <a:xfrm>
            <a:off x="304800" y="1040530"/>
            <a:ext cx="649537" cy="307777"/>
          </a:xfrm>
          <a:prstGeom prst="rect">
            <a:avLst/>
          </a:prstGeom>
          <a:noFill/>
        </p:spPr>
        <p:txBody>
          <a:bodyPr wrap="none" rtlCol="0">
            <a:spAutoFit/>
          </a:bodyPr>
          <a:lstStyle/>
          <a:p>
            <a:r>
              <a:rPr lang="zh-CN" altLang="en-US" sz="1400" dirty="0">
                <a:solidFill>
                  <a:schemeClr val="accent1">
                    <a:lumMod val="75000"/>
                  </a:schemeClr>
                </a:solidFill>
                <a:latin typeface="Microsoft YaHei" panose="020B0503020204020204" pitchFamily="34" charset="-122"/>
                <a:ea typeface="Microsoft YaHei" panose="020B0503020204020204" pitchFamily="34" charset="-122"/>
              </a:rPr>
              <a:t>定义</a:t>
            </a:r>
            <a:r>
              <a:rPr lang="en-US" altLang="zh-CN" sz="1400" dirty="0">
                <a:solidFill>
                  <a:schemeClr val="accent1">
                    <a:lumMod val="75000"/>
                  </a:schemeClr>
                </a:solidFill>
                <a:latin typeface="Microsoft YaHei" panose="020B0503020204020204" pitchFamily="34" charset="-122"/>
                <a:ea typeface="Microsoft YaHei" panose="020B0503020204020204" pitchFamily="34" charset="-122"/>
              </a:rPr>
              <a:t>1</a:t>
            </a:r>
            <a:endParaRPr lang="en-US" sz="1400" dirty="0">
              <a:solidFill>
                <a:schemeClr val="accent1">
                  <a:lumMod val="75000"/>
                </a:schemeClr>
              </a:solidFill>
              <a:latin typeface="Microsoft YaHei" panose="020B0503020204020204" pitchFamily="34" charset="-122"/>
              <a:ea typeface="Microsoft YaHei" panose="020B0503020204020204" pitchFamily="34" charset="-122"/>
            </a:endParaRPr>
          </a:p>
        </p:txBody>
      </p:sp>
      <p:sp>
        <p:nvSpPr>
          <p:cNvPr id="6" name="Rectangle 5">
            <a:extLst>
              <a:ext uri="{FF2B5EF4-FFF2-40B4-BE49-F238E27FC236}">
                <a16:creationId xmlns:a16="http://schemas.microsoft.com/office/drawing/2014/main" id="{E2123A4D-B70E-D948-AC82-21FBBBBDA6AC}"/>
              </a:ext>
            </a:extLst>
          </p:cNvPr>
          <p:cNvSpPr/>
          <p:nvPr/>
        </p:nvSpPr>
        <p:spPr>
          <a:xfrm>
            <a:off x="629568" y="1421877"/>
            <a:ext cx="10732115" cy="1169551"/>
          </a:xfrm>
          <a:prstGeom prst="rect">
            <a:avLst/>
          </a:prstGeom>
          <a:ln>
            <a:solidFill>
              <a:schemeClr val="accent1">
                <a:lumMod val="60000"/>
                <a:lumOff val="40000"/>
              </a:schemeClr>
            </a:solidFill>
            <a:prstDash val="dashDot"/>
          </a:ln>
        </p:spPr>
        <p:txBody>
          <a:bodyPr wrap="square">
            <a:spAutoFit/>
          </a:bodyPr>
          <a:lstStyle/>
          <a:p>
            <a:pPr algn="just"/>
            <a:r>
              <a:rPr lang="zh-CN" altLang="en-US" sz="1400" dirty="0">
                <a:solidFill>
                  <a:schemeClr val="tx1">
                    <a:lumMod val="75000"/>
                    <a:lumOff val="25000"/>
                  </a:schemeClr>
                </a:solidFill>
                <a:latin typeface="Helvetica" pitchFamily="2" charset="0"/>
              </a:rPr>
              <a:t>机器学习是这样一门学科，它致力于研究如何通过计算的手段，利用经验来改善系统自身的性能。在计算机系统中，</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经验</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通常以</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数据</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形式存在，因此，机器学习所研究的主要内容，是关于在计算机上从数据中产生</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模型</a:t>
            </a:r>
            <a:r>
              <a:rPr lang="en-US" altLang="zh-CN" sz="1400" dirty="0">
                <a:solidFill>
                  <a:schemeClr val="tx1">
                    <a:lumMod val="75000"/>
                    <a:lumOff val="25000"/>
                  </a:schemeClr>
                </a:solidFill>
                <a:latin typeface="Helvetica" pitchFamily="2" charset="0"/>
              </a:rPr>
              <a:t>" (</a:t>
            </a:r>
            <a:r>
              <a:rPr lang="en-US" sz="1400" dirty="0">
                <a:solidFill>
                  <a:schemeClr val="tx1">
                    <a:lumMod val="75000"/>
                    <a:lumOff val="25000"/>
                  </a:schemeClr>
                </a:solidFill>
                <a:latin typeface="Helvetica" pitchFamily="2" charset="0"/>
              </a:rPr>
              <a:t>model) </a:t>
            </a:r>
            <a:r>
              <a:rPr lang="zh-CN" altLang="en-US" sz="1400" dirty="0">
                <a:solidFill>
                  <a:schemeClr val="tx1">
                    <a:lumMod val="75000"/>
                    <a:lumOff val="25000"/>
                  </a:schemeClr>
                </a:solidFill>
                <a:latin typeface="Helvetica" pitchFamily="2" charset="0"/>
              </a:rPr>
              <a:t>的算法，即</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学习算法</a:t>
            </a:r>
            <a:r>
              <a:rPr lang="en-US" altLang="zh-CN" sz="1400" dirty="0">
                <a:solidFill>
                  <a:schemeClr val="tx1">
                    <a:lumMod val="75000"/>
                    <a:lumOff val="25000"/>
                  </a:schemeClr>
                </a:solidFill>
                <a:latin typeface="Helvetica" pitchFamily="2" charset="0"/>
              </a:rPr>
              <a:t>" (</a:t>
            </a:r>
            <a:r>
              <a:rPr lang="en-US" sz="1400" dirty="0">
                <a:solidFill>
                  <a:schemeClr val="tx1">
                    <a:lumMod val="75000"/>
                    <a:lumOff val="25000"/>
                  </a:schemeClr>
                </a:solidFill>
                <a:latin typeface="Helvetica" pitchFamily="2" charset="0"/>
              </a:rPr>
              <a:t>learning algorithm)。</a:t>
            </a:r>
            <a:r>
              <a:rPr lang="zh-CN" altLang="en-US" sz="1400" dirty="0">
                <a:solidFill>
                  <a:schemeClr val="tx1">
                    <a:lumMod val="75000"/>
                    <a:lumOff val="25000"/>
                  </a:schemeClr>
                </a:solidFill>
                <a:latin typeface="Helvetica" pitchFamily="2" charset="0"/>
              </a:rPr>
              <a:t>有了学习算法，我们把经验数据提供给它，它就能基于这些数据产生模型</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在面对新的情况时</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例如看到一个没剖开的西瓜</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，模型会给我们提供相应的判断</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例如好瓜</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。如果说计算机科学是研究关于</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算法</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的学问，那么类似的，可以说机器学习是研究关于</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学习算法</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的学问。</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周志华</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机器学习</a:t>
            </a:r>
            <a:r>
              <a:rPr lang="en-US" altLang="zh-CN" sz="1400" dirty="0">
                <a:solidFill>
                  <a:schemeClr val="tx1">
                    <a:lumMod val="75000"/>
                    <a:lumOff val="25000"/>
                  </a:schemeClr>
                </a:solidFill>
                <a:latin typeface="Helvetica" pitchFamily="2" charset="0"/>
              </a:rPr>
              <a:t>》】</a:t>
            </a:r>
            <a:endParaRPr lang="en-US" sz="1400" dirty="0">
              <a:solidFill>
                <a:schemeClr val="tx1">
                  <a:lumMod val="75000"/>
                  <a:lumOff val="25000"/>
                </a:schemeClr>
              </a:solidFill>
            </a:endParaRPr>
          </a:p>
        </p:txBody>
      </p:sp>
      <p:sp>
        <p:nvSpPr>
          <p:cNvPr id="7" name="Rectangle 6">
            <a:extLst>
              <a:ext uri="{FF2B5EF4-FFF2-40B4-BE49-F238E27FC236}">
                <a16:creationId xmlns:a16="http://schemas.microsoft.com/office/drawing/2014/main" id="{64009B11-CCEF-2C43-BC14-2B221C3CC54A}"/>
              </a:ext>
            </a:extLst>
          </p:cNvPr>
          <p:cNvSpPr/>
          <p:nvPr/>
        </p:nvSpPr>
        <p:spPr>
          <a:xfrm>
            <a:off x="504497" y="1421877"/>
            <a:ext cx="45719" cy="11695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EBAC5D3-8D17-604E-A97C-CB60D5ECE34A}"/>
              </a:ext>
            </a:extLst>
          </p:cNvPr>
          <p:cNvSpPr/>
          <p:nvPr/>
        </p:nvSpPr>
        <p:spPr>
          <a:xfrm>
            <a:off x="629568" y="3318994"/>
            <a:ext cx="10732115" cy="646331"/>
          </a:xfrm>
          <a:prstGeom prst="rect">
            <a:avLst/>
          </a:prstGeom>
          <a:ln>
            <a:solidFill>
              <a:schemeClr val="accent1">
                <a:lumMod val="60000"/>
                <a:lumOff val="40000"/>
              </a:schemeClr>
            </a:solidFill>
            <a:prstDash val="dashDot"/>
          </a:ln>
        </p:spPr>
        <p:txBody>
          <a:bodyPr wrap="square">
            <a:spAutoFit/>
          </a:bodyPr>
          <a:lstStyle/>
          <a:p>
            <a:pPr algn="just"/>
            <a:r>
              <a:rPr lang="zh-CN" altLang="en-US" sz="1400" dirty="0">
                <a:solidFill>
                  <a:schemeClr val="tx1">
                    <a:lumMod val="75000"/>
                    <a:lumOff val="25000"/>
                  </a:schemeClr>
                </a:solidFill>
                <a:latin typeface="Helvetica" pitchFamily="2" charset="0"/>
              </a:rPr>
              <a:t>统计学习也称为统计机器学习</a:t>
            </a:r>
            <a:r>
              <a:rPr lang="en-US" altLang="zh-CN" sz="1400" dirty="0">
                <a:solidFill>
                  <a:schemeClr val="tx1">
                    <a:lumMod val="75000"/>
                    <a:lumOff val="25000"/>
                  </a:schemeClr>
                </a:solidFill>
                <a:latin typeface="Helvetica" pitchFamily="2" charset="0"/>
              </a:rPr>
              <a:t>(</a:t>
            </a:r>
            <a:r>
              <a:rPr lang="en-US" sz="1400" dirty="0">
                <a:solidFill>
                  <a:schemeClr val="tx1">
                    <a:lumMod val="75000"/>
                    <a:lumOff val="25000"/>
                  </a:schemeClr>
                </a:solidFill>
                <a:latin typeface="Helvetica" pitchFamily="2" charset="0"/>
              </a:rPr>
              <a:t>statistical machine learning)，</a:t>
            </a:r>
            <a:r>
              <a:rPr lang="zh-CN" altLang="en-US" sz="1400" dirty="0">
                <a:solidFill>
                  <a:schemeClr val="tx1">
                    <a:lumMod val="75000"/>
                    <a:lumOff val="25000"/>
                  </a:schemeClr>
                </a:solidFill>
                <a:latin typeface="Helvetica" pitchFamily="2" charset="0"/>
              </a:rPr>
              <a:t>是关于计算机基于数据构建统计模型并运用模型对数据进行预测与分析的一门学科。</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李航</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统计学习方法</a:t>
            </a:r>
            <a:r>
              <a:rPr lang="en-US" altLang="zh-CN" sz="1400" dirty="0">
                <a:solidFill>
                  <a:schemeClr val="tx1">
                    <a:lumMod val="75000"/>
                    <a:lumOff val="25000"/>
                  </a:schemeClr>
                </a:solidFill>
                <a:latin typeface="Helvetica" pitchFamily="2" charset="0"/>
              </a:rPr>
              <a:t>》】</a:t>
            </a:r>
            <a:endParaRPr lang="en-US" sz="1400" dirty="0">
              <a:solidFill>
                <a:schemeClr val="tx1">
                  <a:lumMod val="75000"/>
                  <a:lumOff val="25000"/>
                </a:schemeClr>
              </a:solidFill>
              <a:latin typeface="Helvetica" pitchFamily="2" charset="0"/>
            </a:endParaRPr>
          </a:p>
        </p:txBody>
      </p:sp>
      <p:sp>
        <p:nvSpPr>
          <p:cNvPr id="9" name="Rectangle 8">
            <a:extLst>
              <a:ext uri="{FF2B5EF4-FFF2-40B4-BE49-F238E27FC236}">
                <a16:creationId xmlns:a16="http://schemas.microsoft.com/office/drawing/2014/main" id="{5C130264-9CC7-8A43-AAF3-0AFADA395BC7}"/>
              </a:ext>
            </a:extLst>
          </p:cNvPr>
          <p:cNvSpPr/>
          <p:nvPr/>
        </p:nvSpPr>
        <p:spPr>
          <a:xfrm>
            <a:off x="504497" y="3318995"/>
            <a:ext cx="45719" cy="5232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6202D6-719F-1148-9999-053D1ECFF85E}"/>
              </a:ext>
            </a:extLst>
          </p:cNvPr>
          <p:cNvSpPr txBox="1"/>
          <p:nvPr/>
        </p:nvSpPr>
        <p:spPr>
          <a:xfrm>
            <a:off x="304800" y="2976547"/>
            <a:ext cx="649537" cy="307777"/>
          </a:xfrm>
          <a:prstGeom prst="rect">
            <a:avLst/>
          </a:prstGeom>
          <a:noFill/>
        </p:spPr>
        <p:txBody>
          <a:bodyPr wrap="none" rtlCol="0">
            <a:spAutoFit/>
          </a:bodyPr>
          <a:lstStyle/>
          <a:p>
            <a:r>
              <a:rPr lang="zh-CN" altLang="en-US" sz="1400" dirty="0">
                <a:solidFill>
                  <a:schemeClr val="accent1">
                    <a:lumMod val="75000"/>
                  </a:schemeClr>
                </a:solidFill>
                <a:latin typeface="Microsoft YaHei" panose="020B0503020204020204" pitchFamily="34" charset="-122"/>
                <a:ea typeface="Microsoft YaHei" panose="020B0503020204020204" pitchFamily="34" charset="-122"/>
              </a:rPr>
              <a:t>定义</a:t>
            </a:r>
            <a:r>
              <a:rPr lang="en-US" altLang="zh-CN" sz="1400" dirty="0">
                <a:solidFill>
                  <a:schemeClr val="accent1">
                    <a:lumMod val="75000"/>
                  </a:schemeClr>
                </a:solidFill>
                <a:latin typeface="Microsoft YaHei" panose="020B0503020204020204" pitchFamily="34" charset="-122"/>
                <a:ea typeface="Microsoft YaHei" panose="020B0503020204020204" pitchFamily="34" charset="-122"/>
              </a:rPr>
              <a:t>2</a:t>
            </a:r>
            <a:endParaRPr lang="en-US" sz="1400" dirty="0">
              <a:solidFill>
                <a:schemeClr val="accent1">
                  <a:lumMod val="75000"/>
                </a:schemeClr>
              </a:solidFill>
              <a:latin typeface="Microsoft YaHei" panose="020B0503020204020204" pitchFamily="34" charset="-122"/>
              <a:ea typeface="Microsoft YaHei" panose="020B0503020204020204" pitchFamily="34" charset="-122"/>
            </a:endParaRPr>
          </a:p>
        </p:txBody>
      </p:sp>
      <p:sp>
        <p:nvSpPr>
          <p:cNvPr id="11" name="Rectangle 10">
            <a:extLst>
              <a:ext uri="{FF2B5EF4-FFF2-40B4-BE49-F238E27FC236}">
                <a16:creationId xmlns:a16="http://schemas.microsoft.com/office/drawing/2014/main" id="{B1B0F014-FAEB-2D49-AFBC-A4CA511E1914}"/>
              </a:ext>
            </a:extLst>
          </p:cNvPr>
          <p:cNvSpPr/>
          <p:nvPr/>
        </p:nvSpPr>
        <p:spPr>
          <a:xfrm>
            <a:off x="629568" y="4732635"/>
            <a:ext cx="10732115" cy="923330"/>
          </a:xfrm>
          <a:prstGeom prst="rect">
            <a:avLst/>
          </a:prstGeom>
          <a:ln>
            <a:solidFill>
              <a:schemeClr val="accent1">
                <a:lumMod val="60000"/>
                <a:lumOff val="40000"/>
              </a:schemeClr>
            </a:solidFill>
            <a:prstDash val="dashDot"/>
          </a:ln>
        </p:spPr>
        <p:txBody>
          <a:bodyPr wrap="square">
            <a:spAutoFit/>
          </a:bodyPr>
          <a:lstStyle/>
          <a:p>
            <a:pPr algn="just"/>
            <a:r>
              <a:rPr lang="zh-CN" altLang="en-US" sz="1400" dirty="0">
                <a:solidFill>
                  <a:schemeClr val="tx1">
                    <a:lumMod val="75000"/>
                    <a:lumOff val="25000"/>
                  </a:schemeClr>
                </a:solidFill>
                <a:latin typeface="Helvetica" pitchFamily="2" charset="0"/>
              </a:rPr>
              <a:t>如果说“学习“是指一个系统能通过执行某个过程改进它的性能，那么统计学习就是计算机系统通过运用数据及统计方法提高系统性能的机器学习。现在，当人们提及机器学习时，往往指统计机器学习。</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李航</a:t>
            </a:r>
            <a:r>
              <a:rPr lang="en-US" altLang="zh-CN" sz="1400" dirty="0">
                <a:solidFill>
                  <a:schemeClr val="tx1">
                    <a:lumMod val="75000"/>
                    <a:lumOff val="25000"/>
                  </a:schemeClr>
                </a:solidFill>
                <a:latin typeface="Helvetica" pitchFamily="2" charset="0"/>
              </a:rPr>
              <a:t>《</a:t>
            </a:r>
            <a:r>
              <a:rPr lang="zh-CN" altLang="en-US" sz="1400" dirty="0">
                <a:solidFill>
                  <a:schemeClr val="tx1">
                    <a:lumMod val="75000"/>
                    <a:lumOff val="25000"/>
                  </a:schemeClr>
                </a:solidFill>
                <a:latin typeface="Helvetica" pitchFamily="2" charset="0"/>
              </a:rPr>
              <a:t>统计学习方法</a:t>
            </a:r>
            <a:r>
              <a:rPr lang="en-US" altLang="zh-CN" sz="1400" dirty="0">
                <a:solidFill>
                  <a:schemeClr val="tx1">
                    <a:lumMod val="75000"/>
                    <a:lumOff val="25000"/>
                  </a:schemeClr>
                </a:solidFill>
                <a:latin typeface="Helvetica" pitchFamily="2" charset="0"/>
              </a:rPr>
              <a:t>》】</a:t>
            </a:r>
            <a:endParaRPr lang="en-US" sz="1400" dirty="0">
              <a:solidFill>
                <a:schemeClr val="tx1">
                  <a:lumMod val="75000"/>
                  <a:lumOff val="25000"/>
                </a:schemeClr>
              </a:solidFill>
              <a:latin typeface="Helvetica" pitchFamily="2" charset="0"/>
            </a:endParaRPr>
          </a:p>
        </p:txBody>
      </p:sp>
      <p:sp>
        <p:nvSpPr>
          <p:cNvPr id="12" name="Rectangle 11">
            <a:extLst>
              <a:ext uri="{FF2B5EF4-FFF2-40B4-BE49-F238E27FC236}">
                <a16:creationId xmlns:a16="http://schemas.microsoft.com/office/drawing/2014/main" id="{4F08C7BF-DC28-4643-9E1C-4A7D632C5D9F}"/>
              </a:ext>
            </a:extLst>
          </p:cNvPr>
          <p:cNvSpPr/>
          <p:nvPr/>
        </p:nvSpPr>
        <p:spPr>
          <a:xfrm>
            <a:off x="504497" y="4732636"/>
            <a:ext cx="45719" cy="5232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786CD3-3109-7948-8621-4400175FBB38}"/>
              </a:ext>
            </a:extLst>
          </p:cNvPr>
          <p:cNvSpPr txBox="1"/>
          <p:nvPr/>
        </p:nvSpPr>
        <p:spPr>
          <a:xfrm>
            <a:off x="304800" y="4390188"/>
            <a:ext cx="649537" cy="307777"/>
          </a:xfrm>
          <a:prstGeom prst="rect">
            <a:avLst/>
          </a:prstGeom>
          <a:noFill/>
        </p:spPr>
        <p:txBody>
          <a:bodyPr wrap="none" rtlCol="0">
            <a:spAutoFit/>
          </a:bodyPr>
          <a:lstStyle/>
          <a:p>
            <a:r>
              <a:rPr lang="zh-CN" altLang="en-US" sz="1400" dirty="0">
                <a:solidFill>
                  <a:schemeClr val="accent1">
                    <a:lumMod val="75000"/>
                  </a:schemeClr>
                </a:solidFill>
                <a:latin typeface="Microsoft YaHei" panose="020B0503020204020204" pitchFamily="34" charset="-122"/>
                <a:ea typeface="Microsoft YaHei" panose="020B0503020204020204" pitchFamily="34" charset="-122"/>
              </a:rPr>
              <a:t>定义</a:t>
            </a:r>
            <a:r>
              <a:rPr lang="en-US" altLang="zh-CN" sz="1400" dirty="0">
                <a:solidFill>
                  <a:schemeClr val="accent1">
                    <a:lumMod val="75000"/>
                  </a:schemeClr>
                </a:solidFill>
                <a:latin typeface="Microsoft YaHei" panose="020B0503020204020204" pitchFamily="34" charset="-122"/>
                <a:ea typeface="Microsoft YaHei" panose="020B0503020204020204" pitchFamily="34" charset="-122"/>
              </a:rPr>
              <a:t>3</a:t>
            </a:r>
            <a:endParaRPr lang="en-US" sz="1400" dirty="0">
              <a:solidFill>
                <a:schemeClr val="accent1">
                  <a:lumMod val="7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9388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E3DC7D-E362-7E48-9E72-3B55610CD1CF}"/>
              </a:ext>
            </a:extLst>
          </p:cNvPr>
          <p:cNvSpPr/>
          <p:nvPr/>
        </p:nvSpPr>
        <p:spPr>
          <a:xfrm>
            <a:off x="304799" y="304805"/>
            <a:ext cx="2543503" cy="43092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icrosoft YaHei" panose="020B0503020204020204" pitchFamily="34" charset="-122"/>
                <a:ea typeface="Microsoft YaHei" panose="020B0503020204020204" pitchFamily="34" charset="-122"/>
              </a:rPr>
              <a:t>机器学习能干什么</a:t>
            </a:r>
            <a:endParaRPr lang="en-US" dirty="0">
              <a:latin typeface="Microsoft YaHei" panose="020B0503020204020204" pitchFamily="34" charset="-122"/>
              <a:ea typeface="Microsoft YaHei" panose="020B0503020204020204" pitchFamily="34" charset="-122"/>
            </a:endParaRPr>
          </a:p>
        </p:txBody>
      </p:sp>
      <p:cxnSp>
        <p:nvCxnSpPr>
          <p:cNvPr id="31" name="直接连接符 53">
            <a:extLst>
              <a:ext uri="{FF2B5EF4-FFF2-40B4-BE49-F238E27FC236}">
                <a16:creationId xmlns:a16="http://schemas.microsoft.com/office/drawing/2014/main" id="{ECA5C657-48BE-DE44-AC25-706A7DBC6308}"/>
              </a:ext>
            </a:extLst>
          </p:cNvPr>
          <p:cNvCxnSpPr>
            <a:cxnSpLocks/>
          </p:cNvCxnSpPr>
          <p:nvPr/>
        </p:nvCxnSpPr>
        <p:spPr>
          <a:xfrm>
            <a:off x="9166401" y="3472998"/>
            <a:ext cx="1550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E19265FF-9CE3-2040-8A93-7D67313DBB8A}"/>
              </a:ext>
            </a:extLst>
          </p:cNvPr>
          <p:cNvPicPr>
            <a:picLocks noChangeAspect="1"/>
          </p:cNvPicPr>
          <p:nvPr/>
        </p:nvPicPr>
        <p:blipFill>
          <a:blip r:embed="rId2"/>
          <a:stretch>
            <a:fillRect/>
          </a:stretch>
        </p:blipFill>
        <p:spPr>
          <a:xfrm>
            <a:off x="396239" y="919322"/>
            <a:ext cx="8313421" cy="5221652"/>
          </a:xfrm>
          <a:prstGeom prst="rect">
            <a:avLst/>
          </a:prstGeom>
          <a:ln w="38100">
            <a:solidFill>
              <a:schemeClr val="tx2">
                <a:lumMod val="20000"/>
                <a:lumOff val="80000"/>
              </a:schemeClr>
            </a:solidFill>
          </a:ln>
        </p:spPr>
      </p:pic>
      <p:sp>
        <p:nvSpPr>
          <p:cNvPr id="36" name="TextBox 35">
            <a:extLst>
              <a:ext uri="{FF2B5EF4-FFF2-40B4-BE49-F238E27FC236}">
                <a16:creationId xmlns:a16="http://schemas.microsoft.com/office/drawing/2014/main" id="{696E2A18-0B11-1A46-AB41-4ED4F0E7ED73}"/>
              </a:ext>
            </a:extLst>
          </p:cNvPr>
          <p:cNvSpPr txBox="1"/>
          <p:nvPr/>
        </p:nvSpPr>
        <p:spPr>
          <a:xfrm>
            <a:off x="3136680" y="6210267"/>
            <a:ext cx="1620957" cy="307777"/>
          </a:xfrm>
          <a:prstGeom prst="rect">
            <a:avLst/>
          </a:prstGeom>
          <a:noFill/>
        </p:spPr>
        <p:txBody>
          <a:bodyPr wrap="none" rtlCol="0">
            <a:spAutoFit/>
          </a:bodyPr>
          <a:lstStyle>
            <a:defPPr>
              <a:defRPr lang="en-US"/>
            </a:defPPr>
            <a:lvl1pPr>
              <a:defRPr sz="1400">
                <a:solidFill>
                  <a:schemeClr val="accent1">
                    <a:lumMod val="75000"/>
                  </a:schemeClr>
                </a:solidFill>
                <a:latin typeface="Microsoft YaHei" panose="020B0503020204020204" pitchFamily="34" charset="-122"/>
                <a:ea typeface="Microsoft YaHei" panose="020B0503020204020204" pitchFamily="34" charset="-122"/>
              </a:defRPr>
            </a:lvl1pPr>
          </a:lstStyle>
          <a:p>
            <a:r>
              <a:rPr lang="zh-CN" altLang="en-US" dirty="0"/>
              <a:t>截图自阿里云官网</a:t>
            </a:r>
            <a:endParaRPr lang="en-US" dirty="0"/>
          </a:p>
        </p:txBody>
      </p:sp>
      <p:sp>
        <p:nvSpPr>
          <p:cNvPr id="37" name="TextBox 36">
            <a:extLst>
              <a:ext uri="{FF2B5EF4-FFF2-40B4-BE49-F238E27FC236}">
                <a16:creationId xmlns:a16="http://schemas.microsoft.com/office/drawing/2014/main" id="{07EDE66D-7191-D74D-8203-1E67BBBE9119}"/>
              </a:ext>
            </a:extLst>
          </p:cNvPr>
          <p:cNvSpPr txBox="1"/>
          <p:nvPr/>
        </p:nvSpPr>
        <p:spPr>
          <a:xfrm>
            <a:off x="9086390" y="3068483"/>
            <a:ext cx="3025599" cy="923330"/>
          </a:xfrm>
          <a:prstGeom prst="rect">
            <a:avLst/>
          </a:prstGeom>
          <a:noFill/>
        </p:spPr>
        <p:txBody>
          <a:bodyPr wrap="square" rtlCol="0">
            <a:spAutoFit/>
          </a:bodyPr>
          <a:lstStyle/>
          <a:p>
            <a:pPr algn="just"/>
            <a:r>
              <a:rPr lang="zh-CN" altLang="en-US" dirty="0"/>
              <a:t>总之，特别是在重复性的事情上，机器学习已经变成非常有用的工具。</a:t>
            </a:r>
            <a:endParaRPr lang="en-US" dirty="0"/>
          </a:p>
        </p:txBody>
      </p:sp>
      <p:sp>
        <p:nvSpPr>
          <p:cNvPr id="38" name="Rectangle 37">
            <a:extLst>
              <a:ext uri="{FF2B5EF4-FFF2-40B4-BE49-F238E27FC236}">
                <a16:creationId xmlns:a16="http://schemas.microsoft.com/office/drawing/2014/main" id="{BE9C9D30-DF8D-A145-93D0-CCEDB7973344}"/>
              </a:ext>
            </a:extLst>
          </p:cNvPr>
          <p:cNvSpPr/>
          <p:nvPr/>
        </p:nvSpPr>
        <p:spPr>
          <a:xfrm>
            <a:off x="9057817" y="2945372"/>
            <a:ext cx="45719" cy="11695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82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Vertic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446953D-FFF0-F14A-91C6-591C12B830DE}"/>
              </a:ext>
            </a:extLst>
          </p:cNvPr>
          <p:cNvSpPr/>
          <p:nvPr/>
        </p:nvSpPr>
        <p:spPr>
          <a:xfrm>
            <a:off x="304799" y="304805"/>
            <a:ext cx="2758441" cy="43092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icrosoft YaHei" panose="020B0503020204020204" pitchFamily="34" charset="-122"/>
                <a:ea typeface="Microsoft YaHei" panose="020B0503020204020204" pitchFamily="34" charset="-122"/>
              </a:rPr>
              <a:t>机器学习的形式化描述</a:t>
            </a:r>
            <a:endParaRPr lang="en-US" dirty="0">
              <a:latin typeface="Microsoft YaHei" panose="020B0503020204020204" pitchFamily="34" charset="-122"/>
              <a:ea typeface="Microsoft YaHei" panose="020B0503020204020204" pitchFamily="34" charset="-122"/>
            </a:endParaRPr>
          </a:p>
        </p:txBody>
      </p:sp>
      <p:pic>
        <p:nvPicPr>
          <p:cNvPr id="14" name="Picture 13">
            <a:extLst>
              <a:ext uri="{FF2B5EF4-FFF2-40B4-BE49-F238E27FC236}">
                <a16:creationId xmlns:a16="http://schemas.microsoft.com/office/drawing/2014/main" id="{E5DB9DE8-436E-BA4C-A624-2C732EEC7901}"/>
              </a:ext>
            </a:extLst>
          </p:cNvPr>
          <p:cNvPicPr>
            <a:picLocks noChangeAspect="1"/>
          </p:cNvPicPr>
          <p:nvPr/>
        </p:nvPicPr>
        <p:blipFill>
          <a:blip r:embed="rId2"/>
          <a:stretch>
            <a:fillRect/>
          </a:stretch>
        </p:blipFill>
        <p:spPr>
          <a:xfrm>
            <a:off x="1988820" y="1329331"/>
            <a:ext cx="8187690" cy="4634541"/>
          </a:xfrm>
          <a:prstGeom prst="rect">
            <a:avLst/>
          </a:prstGeom>
          <a:ln w="38100">
            <a:solidFill>
              <a:schemeClr val="tx2">
                <a:lumMod val="20000"/>
                <a:lumOff val="80000"/>
              </a:schemeClr>
            </a:solidFill>
          </a:ln>
        </p:spPr>
      </p:pic>
    </p:spTree>
    <p:extLst>
      <p:ext uri="{BB962C8B-B14F-4D97-AF65-F5344CB8AC3E}">
        <p14:creationId xmlns:p14="http://schemas.microsoft.com/office/powerpoint/2010/main" val="315107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965CCFD-A873-054C-927B-FE365D785E7C}"/>
              </a:ext>
            </a:extLst>
          </p:cNvPr>
          <p:cNvSpPr/>
          <p:nvPr/>
        </p:nvSpPr>
        <p:spPr>
          <a:xfrm>
            <a:off x="304799" y="304805"/>
            <a:ext cx="2758441" cy="43092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icrosoft YaHei" panose="020B0503020204020204" pitchFamily="34" charset="-122"/>
                <a:ea typeface="Microsoft YaHei" panose="020B0503020204020204" pitchFamily="34" charset="-122"/>
              </a:rPr>
              <a:t>机器学习的基本概念</a:t>
            </a:r>
            <a:endParaRPr lang="en-US" dirty="0">
              <a:latin typeface="Microsoft YaHei" panose="020B0503020204020204" pitchFamily="34" charset="-122"/>
              <a:ea typeface="Microsoft YaHei" panose="020B0503020204020204" pitchFamily="34" charset="-122"/>
            </a:endParaRPr>
          </a:p>
        </p:txBody>
      </p:sp>
      <p:sp>
        <p:nvSpPr>
          <p:cNvPr id="5" name="Rectangle 4">
            <a:extLst>
              <a:ext uri="{FF2B5EF4-FFF2-40B4-BE49-F238E27FC236}">
                <a16:creationId xmlns:a16="http://schemas.microsoft.com/office/drawing/2014/main" id="{53C8A45F-E0AB-6648-B81D-7D8C1A0220AA}"/>
              </a:ext>
            </a:extLst>
          </p:cNvPr>
          <p:cNvSpPr/>
          <p:nvPr/>
        </p:nvSpPr>
        <p:spPr>
          <a:xfrm>
            <a:off x="846475" y="2554869"/>
            <a:ext cx="10732115" cy="523220"/>
          </a:xfrm>
          <a:prstGeom prst="rect">
            <a:avLst/>
          </a:prstGeom>
          <a:ln>
            <a:noFill/>
            <a:prstDash val="dashDot"/>
          </a:ln>
        </p:spPr>
        <p:txBody>
          <a:bodyPr wrap="square">
            <a:spAutoFit/>
          </a:bodyPr>
          <a:lstStyle/>
          <a:p>
            <a:pPr algn="just"/>
            <a:r>
              <a:rPr lang="zh-CN" altLang="en-US" sz="1400" dirty="0">
                <a:solidFill>
                  <a:schemeClr val="tx1">
                    <a:lumMod val="75000"/>
                    <a:lumOff val="25000"/>
                  </a:schemeClr>
                </a:solidFill>
                <a:latin typeface="Helvetica" pitchFamily="2" charset="0"/>
              </a:rPr>
              <a:t>输入空间：输入的所有可能取值的集合；</a:t>
            </a:r>
            <a:r>
              <a:rPr lang="zh-CN" altLang="en-US" sz="1400" dirty="0">
                <a:solidFill>
                  <a:srgbClr val="00B050"/>
                </a:solidFill>
                <a:latin typeface="Helvetica" pitchFamily="2" charset="0"/>
              </a:rPr>
              <a:t>（提供的数据）</a:t>
            </a:r>
            <a:endParaRPr lang="en-US" altLang="zh-CN" sz="1400" dirty="0">
              <a:solidFill>
                <a:srgbClr val="00B050"/>
              </a:solidFill>
              <a:latin typeface="Helvetica" pitchFamily="2" charset="0"/>
            </a:endParaRPr>
          </a:p>
          <a:p>
            <a:pPr algn="just"/>
            <a:r>
              <a:rPr lang="zh-CN" altLang="en-US" sz="1400" dirty="0">
                <a:solidFill>
                  <a:schemeClr val="tx1">
                    <a:lumMod val="75000"/>
                    <a:lumOff val="25000"/>
                  </a:schemeClr>
                </a:solidFill>
                <a:latin typeface="Helvetica" pitchFamily="2" charset="0"/>
              </a:rPr>
              <a:t>输出空间：输出的所有可能取值的集合。</a:t>
            </a:r>
            <a:r>
              <a:rPr lang="zh-CN" altLang="en-US" sz="1400" dirty="0">
                <a:solidFill>
                  <a:srgbClr val="00B050"/>
                </a:solidFill>
                <a:latin typeface="Helvetica" pitchFamily="2" charset="0"/>
              </a:rPr>
              <a:t>（得到的结果）</a:t>
            </a:r>
            <a:endParaRPr lang="en-US" sz="1400" dirty="0">
              <a:solidFill>
                <a:srgbClr val="00B050"/>
              </a:solidFill>
              <a:latin typeface="Helvetica" pitchFamily="2" charset="0"/>
            </a:endParaRPr>
          </a:p>
        </p:txBody>
      </p:sp>
      <p:sp>
        <p:nvSpPr>
          <p:cNvPr id="6" name="Rectangle 5">
            <a:extLst>
              <a:ext uri="{FF2B5EF4-FFF2-40B4-BE49-F238E27FC236}">
                <a16:creationId xmlns:a16="http://schemas.microsoft.com/office/drawing/2014/main" id="{AD0B4C38-6480-5040-B115-9E993229DBBC}"/>
              </a:ext>
            </a:extLst>
          </p:cNvPr>
          <p:cNvSpPr/>
          <p:nvPr/>
        </p:nvSpPr>
        <p:spPr>
          <a:xfrm>
            <a:off x="721404" y="2554870"/>
            <a:ext cx="45719" cy="523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4608AFE-A79E-8148-87F0-00E025573BDB}"/>
              </a:ext>
            </a:extLst>
          </p:cNvPr>
          <p:cNvSpPr txBox="1"/>
          <p:nvPr/>
        </p:nvSpPr>
        <p:spPr>
          <a:xfrm>
            <a:off x="521707" y="2212422"/>
            <a:ext cx="1338828" cy="307777"/>
          </a:xfrm>
          <a:prstGeom prst="rect">
            <a:avLst/>
          </a:prstGeom>
          <a:noFill/>
        </p:spPr>
        <p:txBody>
          <a:bodyPr wrap="none" rtlCol="0">
            <a:spAutoFit/>
          </a:bodyPr>
          <a:lstStyle/>
          <a:p>
            <a:r>
              <a:rPr lang="zh-CN" altLang="en-US" sz="1400" dirty="0">
                <a:solidFill>
                  <a:schemeClr val="accent1">
                    <a:lumMod val="75000"/>
                  </a:schemeClr>
                </a:solidFill>
                <a:latin typeface="Microsoft YaHei" panose="020B0503020204020204" pitchFamily="34" charset="-122"/>
                <a:ea typeface="Microsoft YaHei" panose="020B0503020204020204" pitchFamily="34" charset="-122"/>
              </a:rPr>
              <a:t>输入</a:t>
            </a:r>
            <a:r>
              <a:rPr lang="en-US" altLang="zh-CN" sz="1400" dirty="0">
                <a:solidFill>
                  <a:schemeClr val="accent1">
                    <a:lumMod val="75000"/>
                  </a:schemeClr>
                </a:solidFill>
                <a:latin typeface="Microsoft YaHei" panose="020B0503020204020204" pitchFamily="34" charset="-122"/>
                <a:ea typeface="Microsoft YaHei" panose="020B0503020204020204" pitchFamily="34" charset="-122"/>
              </a:rPr>
              <a:t>/</a:t>
            </a:r>
            <a:r>
              <a:rPr lang="zh-CN" altLang="en-US" sz="1400" dirty="0">
                <a:solidFill>
                  <a:schemeClr val="accent1">
                    <a:lumMod val="75000"/>
                  </a:schemeClr>
                </a:solidFill>
                <a:latin typeface="Microsoft YaHei" panose="020B0503020204020204" pitchFamily="34" charset="-122"/>
                <a:ea typeface="Microsoft YaHei" panose="020B0503020204020204" pitchFamily="34" charset="-122"/>
              </a:rPr>
              <a:t>输出空间</a:t>
            </a:r>
            <a:endParaRPr lang="en-US" sz="1400" dirty="0">
              <a:solidFill>
                <a:schemeClr val="accent1">
                  <a:lumMod val="75000"/>
                </a:schemeClr>
              </a:solidFill>
              <a:latin typeface="Microsoft YaHei" panose="020B0503020204020204" pitchFamily="34" charset="-122"/>
              <a:ea typeface="Microsoft YaHei" panose="020B0503020204020204" pitchFamily="34" charset="-122"/>
            </a:endParaRPr>
          </a:p>
        </p:txBody>
      </p:sp>
      <p:sp>
        <p:nvSpPr>
          <p:cNvPr id="8" name="Rectangle 7">
            <a:extLst>
              <a:ext uri="{FF2B5EF4-FFF2-40B4-BE49-F238E27FC236}">
                <a16:creationId xmlns:a16="http://schemas.microsoft.com/office/drawing/2014/main" id="{0A84238F-C30E-D44F-B683-298450C5740C}"/>
              </a:ext>
            </a:extLst>
          </p:cNvPr>
          <p:cNvSpPr/>
          <p:nvPr/>
        </p:nvSpPr>
        <p:spPr>
          <a:xfrm>
            <a:off x="846475" y="3726005"/>
            <a:ext cx="10732115" cy="523220"/>
          </a:xfrm>
          <a:prstGeom prst="rect">
            <a:avLst/>
          </a:prstGeom>
          <a:ln>
            <a:noFill/>
            <a:prstDash val="dashDot"/>
          </a:ln>
        </p:spPr>
        <p:txBody>
          <a:bodyPr wrap="square">
            <a:spAutoFit/>
          </a:bodyPr>
          <a:lstStyle/>
          <a:p>
            <a:pPr algn="just"/>
            <a:r>
              <a:rPr lang="zh-CN" altLang="en-US" sz="1400" dirty="0">
                <a:solidFill>
                  <a:schemeClr val="tx1">
                    <a:lumMod val="75000"/>
                    <a:lumOff val="25000"/>
                  </a:schemeClr>
                </a:solidFill>
                <a:latin typeface="Helvetica" pitchFamily="2" charset="0"/>
              </a:rPr>
              <a:t>每一个具体的输入是一个实例</a:t>
            </a:r>
            <a:r>
              <a:rPr lang="en-US" altLang="zh-CN" sz="1400" dirty="0">
                <a:solidFill>
                  <a:schemeClr val="tx1">
                    <a:lumMod val="75000"/>
                    <a:lumOff val="25000"/>
                  </a:schemeClr>
                </a:solidFill>
                <a:latin typeface="Helvetica" pitchFamily="2" charset="0"/>
              </a:rPr>
              <a:t>(</a:t>
            </a:r>
            <a:r>
              <a:rPr lang="en-US" sz="1400" dirty="0">
                <a:solidFill>
                  <a:schemeClr val="tx1">
                    <a:lumMod val="75000"/>
                    <a:lumOff val="25000"/>
                  </a:schemeClr>
                </a:solidFill>
                <a:latin typeface="Helvetica" pitchFamily="2" charset="0"/>
              </a:rPr>
              <a:t>instance)，</a:t>
            </a:r>
            <a:r>
              <a:rPr lang="zh-CN" altLang="en-US" sz="1400" dirty="0">
                <a:solidFill>
                  <a:schemeClr val="tx1">
                    <a:lumMod val="75000"/>
                    <a:lumOff val="25000"/>
                  </a:schemeClr>
                </a:solidFill>
                <a:latin typeface="Helvetica" pitchFamily="2" charset="0"/>
              </a:rPr>
              <a:t>通常由特征向量</a:t>
            </a:r>
            <a:r>
              <a:rPr lang="en-US" altLang="zh-CN" sz="1400" dirty="0">
                <a:solidFill>
                  <a:schemeClr val="tx1">
                    <a:lumMod val="75000"/>
                    <a:lumOff val="25000"/>
                  </a:schemeClr>
                </a:solidFill>
                <a:latin typeface="Helvetica" pitchFamily="2" charset="0"/>
              </a:rPr>
              <a:t>(</a:t>
            </a:r>
            <a:r>
              <a:rPr lang="en-US" sz="1400" dirty="0">
                <a:solidFill>
                  <a:schemeClr val="tx1">
                    <a:lumMod val="75000"/>
                    <a:lumOff val="25000"/>
                  </a:schemeClr>
                </a:solidFill>
                <a:latin typeface="Helvetica" pitchFamily="2" charset="0"/>
              </a:rPr>
              <a:t>feature vector)</a:t>
            </a:r>
            <a:r>
              <a:rPr lang="zh-CN" altLang="en-US" sz="1400" dirty="0">
                <a:solidFill>
                  <a:schemeClr val="tx1">
                    <a:lumMod val="75000"/>
                    <a:lumOff val="25000"/>
                  </a:schemeClr>
                </a:solidFill>
                <a:latin typeface="Helvetica" pitchFamily="2" charset="0"/>
              </a:rPr>
              <a:t>表示，所有特征向量存在的空间称之为特征空间</a:t>
            </a:r>
            <a:r>
              <a:rPr lang="en-US" altLang="zh-CN" sz="1400" dirty="0">
                <a:solidFill>
                  <a:schemeClr val="tx1">
                    <a:lumMod val="75000"/>
                    <a:lumOff val="25000"/>
                  </a:schemeClr>
                </a:solidFill>
                <a:latin typeface="Helvetica" pitchFamily="2" charset="0"/>
              </a:rPr>
              <a:t>(</a:t>
            </a:r>
            <a:r>
              <a:rPr lang="en-US" sz="1400" dirty="0">
                <a:solidFill>
                  <a:schemeClr val="tx1">
                    <a:lumMod val="75000"/>
                    <a:lumOff val="25000"/>
                  </a:schemeClr>
                </a:solidFill>
                <a:latin typeface="Helvetica" pitchFamily="2" charset="0"/>
              </a:rPr>
              <a:t>feature space)。</a:t>
            </a:r>
            <a:r>
              <a:rPr lang="zh-CN" altLang="en-US" sz="1400" dirty="0">
                <a:solidFill>
                  <a:schemeClr val="tx1">
                    <a:lumMod val="75000"/>
                    <a:lumOff val="25000"/>
                  </a:schemeClr>
                </a:solidFill>
                <a:latin typeface="Helvetica" pitchFamily="2" charset="0"/>
              </a:rPr>
              <a:t>特征空间的每一维都对应一个特征。</a:t>
            </a:r>
            <a:r>
              <a:rPr lang="zh-CN" altLang="en-US" sz="1400" dirty="0">
                <a:solidFill>
                  <a:srgbClr val="00B050"/>
                </a:solidFill>
                <a:latin typeface="Helvetica" pitchFamily="2" charset="0"/>
              </a:rPr>
              <a:t>（从提供的数据中提取的关键点）</a:t>
            </a:r>
            <a:endParaRPr lang="en-US" sz="1400" dirty="0">
              <a:solidFill>
                <a:srgbClr val="00B050"/>
              </a:solidFill>
              <a:latin typeface="Helvetica" pitchFamily="2" charset="0"/>
            </a:endParaRPr>
          </a:p>
        </p:txBody>
      </p:sp>
      <p:sp>
        <p:nvSpPr>
          <p:cNvPr id="9" name="Rectangle 8">
            <a:extLst>
              <a:ext uri="{FF2B5EF4-FFF2-40B4-BE49-F238E27FC236}">
                <a16:creationId xmlns:a16="http://schemas.microsoft.com/office/drawing/2014/main" id="{DBA20030-5BB7-5E4F-A4B4-354B07A23703}"/>
              </a:ext>
            </a:extLst>
          </p:cNvPr>
          <p:cNvSpPr/>
          <p:nvPr/>
        </p:nvSpPr>
        <p:spPr>
          <a:xfrm>
            <a:off x="721404" y="3726006"/>
            <a:ext cx="45719" cy="523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56A45C1-9428-9449-AC12-6AB7919A1AC1}"/>
              </a:ext>
            </a:extLst>
          </p:cNvPr>
          <p:cNvSpPr txBox="1"/>
          <p:nvPr/>
        </p:nvSpPr>
        <p:spPr>
          <a:xfrm>
            <a:off x="521707" y="3383558"/>
            <a:ext cx="902811" cy="307777"/>
          </a:xfrm>
          <a:prstGeom prst="rect">
            <a:avLst/>
          </a:prstGeom>
          <a:noFill/>
        </p:spPr>
        <p:txBody>
          <a:bodyPr wrap="none" rtlCol="0">
            <a:spAutoFit/>
          </a:bodyPr>
          <a:lstStyle/>
          <a:p>
            <a:r>
              <a:rPr lang="zh-CN" altLang="en-US" sz="1400" dirty="0">
                <a:solidFill>
                  <a:schemeClr val="accent1">
                    <a:lumMod val="75000"/>
                  </a:schemeClr>
                </a:solidFill>
                <a:latin typeface="Microsoft YaHei" panose="020B0503020204020204" pitchFamily="34" charset="-122"/>
                <a:ea typeface="Microsoft YaHei" panose="020B0503020204020204" pitchFamily="34" charset="-122"/>
              </a:rPr>
              <a:t>特征空间</a:t>
            </a:r>
            <a:endParaRPr lang="en-US" sz="1400" dirty="0">
              <a:solidFill>
                <a:schemeClr val="accent1">
                  <a:lumMod val="75000"/>
                </a:schemeClr>
              </a:solidFill>
              <a:latin typeface="Microsoft YaHei" panose="020B0503020204020204" pitchFamily="34" charset="-122"/>
              <a:ea typeface="Microsoft YaHei" panose="020B0503020204020204" pitchFamily="34" charset="-122"/>
            </a:endParaRPr>
          </a:p>
        </p:txBody>
      </p:sp>
      <p:sp>
        <p:nvSpPr>
          <p:cNvPr id="11" name="Rectangle 10">
            <a:extLst>
              <a:ext uri="{FF2B5EF4-FFF2-40B4-BE49-F238E27FC236}">
                <a16:creationId xmlns:a16="http://schemas.microsoft.com/office/drawing/2014/main" id="{044E4330-DDE7-CE4D-9898-C0F52D48F9FD}"/>
              </a:ext>
            </a:extLst>
          </p:cNvPr>
          <p:cNvSpPr/>
          <p:nvPr/>
        </p:nvSpPr>
        <p:spPr>
          <a:xfrm>
            <a:off x="846475" y="4885711"/>
            <a:ext cx="10732115" cy="738664"/>
          </a:xfrm>
          <a:prstGeom prst="rect">
            <a:avLst/>
          </a:prstGeom>
          <a:ln>
            <a:noFill/>
            <a:prstDash val="dashDot"/>
          </a:ln>
        </p:spPr>
        <p:txBody>
          <a:bodyPr wrap="square">
            <a:spAutoFit/>
          </a:bodyPr>
          <a:lstStyle/>
          <a:p>
            <a:pPr algn="just"/>
            <a:r>
              <a:rPr lang="zh-CN" altLang="en-US" sz="1400" dirty="0">
                <a:solidFill>
                  <a:schemeClr val="tx1">
                    <a:lumMod val="75000"/>
                    <a:lumOff val="25000"/>
                  </a:schemeClr>
                </a:solidFill>
                <a:latin typeface="Helvetica" pitchFamily="2" charset="0"/>
              </a:rPr>
              <a:t>监督学习的目的在于学习一个由输入到输出的映射，这一映射由模型来表示，即学习的目的是找到最好的这样的模型。模型属于由输入空间到输出空间的映射的集合，这个集合就是假设空间</a:t>
            </a:r>
            <a:r>
              <a:rPr lang="en-US" altLang="zh-CN" sz="1400" dirty="0">
                <a:solidFill>
                  <a:schemeClr val="tx1">
                    <a:lumMod val="75000"/>
                    <a:lumOff val="25000"/>
                  </a:schemeClr>
                </a:solidFill>
                <a:latin typeface="Helvetica" pitchFamily="2" charset="0"/>
              </a:rPr>
              <a:t>(</a:t>
            </a:r>
            <a:r>
              <a:rPr lang="en-US" sz="1400" dirty="0">
                <a:solidFill>
                  <a:schemeClr val="tx1">
                    <a:lumMod val="75000"/>
                    <a:lumOff val="25000"/>
                  </a:schemeClr>
                </a:solidFill>
                <a:latin typeface="Helvetica" pitchFamily="2" charset="0"/>
              </a:rPr>
              <a:t>hypothesis space)，</a:t>
            </a:r>
            <a:r>
              <a:rPr lang="zh-CN" altLang="en-US" sz="1400" dirty="0">
                <a:solidFill>
                  <a:schemeClr val="tx1">
                    <a:lumMod val="75000"/>
                    <a:lumOff val="25000"/>
                  </a:schemeClr>
                </a:solidFill>
                <a:latin typeface="Helvetica" pitchFamily="2" charset="0"/>
              </a:rPr>
              <a:t>用 </a:t>
            </a:r>
            <a:r>
              <a:rPr lang="en-US" sz="1400" dirty="0">
                <a:solidFill>
                  <a:schemeClr val="tx1">
                    <a:lumMod val="75000"/>
                    <a:lumOff val="25000"/>
                  </a:schemeClr>
                </a:solidFill>
                <a:latin typeface="Helvetica" pitchFamily="2" charset="0"/>
              </a:rPr>
              <a:t>F </a:t>
            </a:r>
            <a:r>
              <a:rPr lang="zh-CN" altLang="en-US" sz="1400" dirty="0">
                <a:solidFill>
                  <a:schemeClr val="tx1">
                    <a:lumMod val="75000"/>
                    <a:lumOff val="25000"/>
                  </a:schemeClr>
                </a:solidFill>
                <a:latin typeface="Helvetica" pitchFamily="2" charset="0"/>
              </a:rPr>
              <a:t>表示，模型用 </a:t>
            </a:r>
            <a:r>
              <a:rPr lang="en-US" sz="1400" dirty="0">
                <a:solidFill>
                  <a:schemeClr val="tx1">
                    <a:lumMod val="75000"/>
                    <a:lumOff val="25000"/>
                  </a:schemeClr>
                </a:solidFill>
                <a:latin typeface="Helvetica" pitchFamily="2" charset="0"/>
              </a:rPr>
              <a:t>f </a:t>
            </a:r>
            <a:r>
              <a:rPr lang="zh-CN" altLang="en-US" sz="1400" dirty="0">
                <a:solidFill>
                  <a:schemeClr val="tx1">
                    <a:lumMod val="75000"/>
                    <a:lumOff val="25000"/>
                  </a:schemeClr>
                </a:solidFill>
                <a:latin typeface="Helvetica" pitchFamily="2" charset="0"/>
              </a:rPr>
              <a:t>表示。假设空间的确定意味着学习范围的确定。</a:t>
            </a:r>
            <a:r>
              <a:rPr lang="zh-CN" altLang="en-US" sz="1400" dirty="0">
                <a:solidFill>
                  <a:srgbClr val="00B050"/>
                </a:solidFill>
                <a:latin typeface="Helvetica" pitchFamily="2" charset="0"/>
              </a:rPr>
              <a:t>（数据中可能存在的一些模式）</a:t>
            </a:r>
            <a:endParaRPr lang="en-US" sz="1400" dirty="0">
              <a:solidFill>
                <a:srgbClr val="00B050"/>
              </a:solidFill>
              <a:latin typeface="Helvetica" pitchFamily="2" charset="0"/>
            </a:endParaRPr>
          </a:p>
        </p:txBody>
      </p:sp>
      <p:sp>
        <p:nvSpPr>
          <p:cNvPr id="12" name="Rectangle 11">
            <a:extLst>
              <a:ext uri="{FF2B5EF4-FFF2-40B4-BE49-F238E27FC236}">
                <a16:creationId xmlns:a16="http://schemas.microsoft.com/office/drawing/2014/main" id="{BE94F3E3-5849-DF46-B11B-1BD0A307CD6A}"/>
              </a:ext>
            </a:extLst>
          </p:cNvPr>
          <p:cNvSpPr/>
          <p:nvPr/>
        </p:nvSpPr>
        <p:spPr>
          <a:xfrm>
            <a:off x="721404" y="4885711"/>
            <a:ext cx="45719" cy="7386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0CC2F76-3DD9-0E4C-A223-E5D3EB38D03D}"/>
              </a:ext>
            </a:extLst>
          </p:cNvPr>
          <p:cNvSpPr txBox="1"/>
          <p:nvPr/>
        </p:nvSpPr>
        <p:spPr>
          <a:xfrm>
            <a:off x="521707" y="4543264"/>
            <a:ext cx="902811" cy="307777"/>
          </a:xfrm>
          <a:prstGeom prst="rect">
            <a:avLst/>
          </a:prstGeom>
          <a:noFill/>
        </p:spPr>
        <p:txBody>
          <a:bodyPr wrap="none" rtlCol="0">
            <a:spAutoFit/>
          </a:bodyPr>
          <a:lstStyle/>
          <a:p>
            <a:r>
              <a:rPr lang="zh-CN" altLang="en-US" sz="1400" dirty="0">
                <a:solidFill>
                  <a:schemeClr val="accent1">
                    <a:lumMod val="75000"/>
                  </a:schemeClr>
                </a:solidFill>
                <a:latin typeface="Microsoft YaHei" panose="020B0503020204020204" pitchFamily="34" charset="-122"/>
                <a:ea typeface="Microsoft YaHei" panose="020B0503020204020204" pitchFamily="34" charset="-122"/>
              </a:rPr>
              <a:t>假设空间</a:t>
            </a:r>
            <a:endParaRPr lang="en-US" sz="1400" dirty="0">
              <a:solidFill>
                <a:schemeClr val="accent1">
                  <a:lumMod val="75000"/>
                </a:schemeClr>
              </a:solidFill>
              <a:latin typeface="Microsoft YaHei" panose="020B0503020204020204" pitchFamily="34" charset="-122"/>
              <a:ea typeface="Microsoft YaHei" panose="020B0503020204020204" pitchFamily="34" charset="-122"/>
            </a:endParaRPr>
          </a:p>
        </p:txBody>
      </p:sp>
      <p:grpSp>
        <p:nvGrpSpPr>
          <p:cNvPr id="30" name="Group 29">
            <a:extLst>
              <a:ext uri="{FF2B5EF4-FFF2-40B4-BE49-F238E27FC236}">
                <a16:creationId xmlns:a16="http://schemas.microsoft.com/office/drawing/2014/main" id="{72B54A71-4404-5447-8123-AA286620A8D2}"/>
              </a:ext>
            </a:extLst>
          </p:cNvPr>
          <p:cNvGrpSpPr/>
          <p:nvPr/>
        </p:nvGrpSpPr>
        <p:grpSpPr>
          <a:xfrm>
            <a:off x="6719920" y="491137"/>
            <a:ext cx="3624230" cy="2308324"/>
            <a:chOff x="6719920" y="491137"/>
            <a:chExt cx="3624230" cy="2308324"/>
          </a:xfrm>
        </p:grpSpPr>
        <p:sp>
          <p:nvSpPr>
            <p:cNvPr id="18" name="Rectangle 17">
              <a:extLst>
                <a:ext uri="{FF2B5EF4-FFF2-40B4-BE49-F238E27FC236}">
                  <a16:creationId xmlns:a16="http://schemas.microsoft.com/office/drawing/2014/main" id="{B73F8B9C-C7B8-E54E-9675-06E9ADBB8236}"/>
                </a:ext>
              </a:extLst>
            </p:cNvPr>
            <p:cNvSpPr/>
            <p:nvPr/>
          </p:nvSpPr>
          <p:spPr>
            <a:xfrm>
              <a:off x="6719920" y="491137"/>
              <a:ext cx="3624230" cy="2308324"/>
            </a:xfrm>
            <a:prstGeom prst="rect">
              <a:avLst/>
            </a:prstGeom>
            <a:ln>
              <a:solidFill>
                <a:schemeClr val="tx1"/>
              </a:solidFill>
              <a:prstDash val="dash"/>
            </a:ln>
          </p:spPr>
          <p:txBody>
            <a:bodyPr wrap="square">
              <a:spAutoFit/>
            </a:bodyPr>
            <a:lstStyle/>
            <a:p>
              <a:r>
                <a:rPr lang="zh-CN" altLang="en-US" dirty="0">
                  <a:latin typeface="Helvetica" pitchFamily="2" charset="0"/>
                </a:rPr>
                <a:t>编号   色泽    根蒂     敲声    好瓜</a:t>
              </a:r>
              <a:endParaRPr lang="en-US" altLang="zh-CN" dirty="0">
                <a:latin typeface="Helvetica" pitchFamily="2" charset="0"/>
              </a:endParaRPr>
            </a:p>
            <a:p>
              <a:r>
                <a:rPr lang="en-US" altLang="zh-CN" dirty="0">
                  <a:latin typeface="Helvetica" pitchFamily="2" charset="0"/>
                </a:rPr>
                <a:t>----------------------------------------</a:t>
              </a:r>
              <a:endParaRPr lang="zh-CN" altLang="en-US" dirty="0">
                <a:latin typeface="Helvetica" pitchFamily="2" charset="0"/>
              </a:endParaRPr>
            </a:p>
            <a:p>
              <a:r>
                <a:rPr lang="en-US" altLang="zh-CN" dirty="0">
                  <a:latin typeface="Helvetica" pitchFamily="2" charset="0"/>
                </a:rPr>
                <a:t>1 </a:t>
              </a:r>
              <a:r>
                <a:rPr lang="zh-CN" altLang="en-US" dirty="0">
                  <a:latin typeface="Helvetica" pitchFamily="2" charset="0"/>
                </a:rPr>
                <a:t>       青绿    蜷缩    浊响     是</a:t>
              </a:r>
            </a:p>
            <a:p>
              <a:r>
                <a:rPr lang="en-US" altLang="zh-CN" dirty="0">
                  <a:latin typeface="Times" pitchFamily="2" charset="0"/>
                </a:rPr>
                <a:t>2 </a:t>
              </a:r>
              <a:r>
                <a:rPr lang="zh-CN" altLang="en-US" dirty="0">
                  <a:latin typeface="Times" pitchFamily="2" charset="0"/>
                </a:rPr>
                <a:t>        </a:t>
              </a:r>
              <a:r>
                <a:rPr lang="zh-CN" altLang="en-US" dirty="0">
                  <a:latin typeface="Helvetica" pitchFamily="2" charset="0"/>
                </a:rPr>
                <a:t>乌黑    蜷缩    浊响     是</a:t>
              </a:r>
            </a:p>
            <a:p>
              <a:r>
                <a:rPr lang="en-US" altLang="zh-CN" dirty="0">
                  <a:latin typeface="Times" pitchFamily="2" charset="0"/>
                </a:rPr>
                <a:t>3 </a:t>
              </a:r>
              <a:r>
                <a:rPr lang="zh-CN" altLang="en-US" dirty="0">
                  <a:latin typeface="Times" pitchFamily="2" charset="0"/>
                </a:rPr>
                <a:t>        </a:t>
              </a:r>
              <a:r>
                <a:rPr lang="zh-CN" altLang="en-US" dirty="0">
                  <a:latin typeface="Helvetica" pitchFamily="2" charset="0"/>
                </a:rPr>
                <a:t>青绿    硬挺    清脆     否</a:t>
              </a:r>
            </a:p>
            <a:p>
              <a:pPr marL="342900" indent="-342900">
                <a:buAutoNum type="arabicPlain" startAt="4"/>
              </a:pPr>
              <a:r>
                <a:rPr lang="zh-CN" altLang="en-US" dirty="0">
                  <a:latin typeface="Helvetica" pitchFamily="2" charset="0"/>
                </a:rPr>
                <a:t>     乌黑    稍蜷    沉闷     否</a:t>
              </a:r>
              <a:endParaRPr lang="en-US" altLang="zh-CN" dirty="0">
                <a:latin typeface="Helvetica" pitchFamily="2" charset="0"/>
              </a:endParaRPr>
            </a:p>
            <a:p>
              <a:pPr marL="342900" indent="-342900">
                <a:buAutoNum type="arabicPlain" startAt="4"/>
              </a:pPr>
              <a:endParaRPr lang="en-US" altLang="zh-CN" dirty="0">
                <a:latin typeface="Helvetica" pitchFamily="2" charset="0"/>
              </a:endParaRPr>
            </a:p>
            <a:p>
              <a:pPr marL="342900" indent="-342900">
                <a:buAutoNum type="arabicPlain" startAt="4"/>
              </a:pPr>
              <a:r>
                <a:rPr lang="zh-CN" altLang="en-US" dirty="0">
                  <a:effectLst/>
                  <a:latin typeface="Helvetica" pitchFamily="2" charset="0"/>
                </a:rPr>
                <a:t>    乌黑     硬挺    沉闷      ？</a:t>
              </a:r>
            </a:p>
          </p:txBody>
        </p:sp>
        <p:sp>
          <p:nvSpPr>
            <p:cNvPr id="19" name="Rectangle 18">
              <a:extLst>
                <a:ext uri="{FF2B5EF4-FFF2-40B4-BE49-F238E27FC236}">
                  <a16:creationId xmlns:a16="http://schemas.microsoft.com/office/drawing/2014/main" id="{62C0AE2B-C789-C844-B53F-40B02F153C8D}"/>
                </a:ext>
              </a:extLst>
            </p:cNvPr>
            <p:cNvSpPr/>
            <p:nvPr/>
          </p:nvSpPr>
          <p:spPr>
            <a:xfrm>
              <a:off x="7377315" y="491137"/>
              <a:ext cx="2086725" cy="367550"/>
            </a:xfrm>
            <a:prstGeom prst="rect">
              <a:avLst/>
            </a:pr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C4F647D-4B38-3F42-9971-B03AFACA1532}"/>
                </a:ext>
              </a:extLst>
            </p:cNvPr>
            <p:cNvSpPr/>
            <p:nvPr/>
          </p:nvSpPr>
          <p:spPr>
            <a:xfrm>
              <a:off x="7377315" y="1098717"/>
              <a:ext cx="1995285" cy="1146746"/>
            </a:xfrm>
            <a:prstGeom prst="rect">
              <a:avLst/>
            </a:prstGeom>
            <a:noFill/>
            <a:ln w="381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E3BC0454-FB4D-C14B-89A5-BB6E4A5571D6}"/>
                </a:ext>
              </a:extLst>
            </p:cNvPr>
            <p:cNvSpPr/>
            <p:nvPr/>
          </p:nvSpPr>
          <p:spPr>
            <a:xfrm>
              <a:off x="9555480" y="1030137"/>
              <a:ext cx="445770" cy="1215326"/>
            </a:xfrm>
            <a:prstGeom prst="rect">
              <a:avLst/>
            </a:prstGeom>
            <a:noFill/>
            <a:ln w="381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74929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CD921DE-2BB5-524B-A7B4-BFAD252A4F10}"/>
              </a:ext>
            </a:extLst>
          </p:cNvPr>
          <p:cNvSpPr/>
          <p:nvPr/>
        </p:nvSpPr>
        <p:spPr>
          <a:xfrm>
            <a:off x="304799" y="304805"/>
            <a:ext cx="2758441" cy="43092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icrosoft YaHei" panose="020B0503020204020204" pitchFamily="34" charset="-122"/>
                <a:ea typeface="Microsoft YaHei" panose="020B0503020204020204" pitchFamily="34" charset="-122"/>
              </a:rPr>
              <a:t>预测西瓜的好与坏</a:t>
            </a:r>
            <a:endParaRPr lang="en-US" dirty="0">
              <a:latin typeface="Microsoft YaHei" panose="020B0503020204020204" pitchFamily="34" charset="-122"/>
              <a:ea typeface="Microsoft YaHei" panose="020B0503020204020204" pitchFamily="34" charset="-122"/>
            </a:endParaRPr>
          </a:p>
        </p:txBody>
      </p:sp>
      <p:grpSp>
        <p:nvGrpSpPr>
          <p:cNvPr id="5" name="Group 4">
            <a:extLst>
              <a:ext uri="{FF2B5EF4-FFF2-40B4-BE49-F238E27FC236}">
                <a16:creationId xmlns:a16="http://schemas.microsoft.com/office/drawing/2014/main" id="{DAF5BF40-DCBC-A14A-91A0-C2EB18364452}"/>
              </a:ext>
            </a:extLst>
          </p:cNvPr>
          <p:cNvGrpSpPr/>
          <p:nvPr/>
        </p:nvGrpSpPr>
        <p:grpSpPr>
          <a:xfrm>
            <a:off x="567689" y="1063526"/>
            <a:ext cx="3624230" cy="2308324"/>
            <a:chOff x="6719920" y="491137"/>
            <a:chExt cx="3624230" cy="2308324"/>
          </a:xfrm>
        </p:grpSpPr>
        <p:sp>
          <p:nvSpPr>
            <p:cNvPr id="6" name="Rectangle 5">
              <a:extLst>
                <a:ext uri="{FF2B5EF4-FFF2-40B4-BE49-F238E27FC236}">
                  <a16:creationId xmlns:a16="http://schemas.microsoft.com/office/drawing/2014/main" id="{A62D882A-1DCD-7C47-9DF4-FF098B824F35}"/>
                </a:ext>
              </a:extLst>
            </p:cNvPr>
            <p:cNvSpPr/>
            <p:nvPr/>
          </p:nvSpPr>
          <p:spPr>
            <a:xfrm>
              <a:off x="6719920" y="491137"/>
              <a:ext cx="3624230" cy="2308324"/>
            </a:xfrm>
            <a:prstGeom prst="rect">
              <a:avLst/>
            </a:prstGeom>
            <a:ln>
              <a:solidFill>
                <a:schemeClr val="tx1"/>
              </a:solidFill>
              <a:prstDash val="dash"/>
            </a:ln>
          </p:spPr>
          <p:txBody>
            <a:bodyPr wrap="square">
              <a:spAutoFit/>
            </a:bodyPr>
            <a:lstStyle/>
            <a:p>
              <a:r>
                <a:rPr lang="zh-CN" altLang="en-US" dirty="0">
                  <a:latin typeface="Helvetica" pitchFamily="2" charset="0"/>
                </a:rPr>
                <a:t>编号   色泽    根蒂     敲声    好瓜</a:t>
              </a:r>
              <a:endParaRPr lang="en-US" altLang="zh-CN" dirty="0">
                <a:latin typeface="Helvetica" pitchFamily="2" charset="0"/>
              </a:endParaRPr>
            </a:p>
            <a:p>
              <a:r>
                <a:rPr lang="en-US" altLang="zh-CN" dirty="0">
                  <a:latin typeface="Helvetica" pitchFamily="2" charset="0"/>
                </a:rPr>
                <a:t>----------------------------------------</a:t>
              </a:r>
              <a:endParaRPr lang="zh-CN" altLang="en-US" dirty="0">
                <a:latin typeface="Helvetica" pitchFamily="2" charset="0"/>
              </a:endParaRPr>
            </a:p>
            <a:p>
              <a:r>
                <a:rPr lang="en-US" altLang="zh-CN" dirty="0">
                  <a:latin typeface="Helvetica" pitchFamily="2" charset="0"/>
                </a:rPr>
                <a:t>1 </a:t>
              </a:r>
              <a:r>
                <a:rPr lang="zh-CN" altLang="en-US" dirty="0">
                  <a:latin typeface="Helvetica" pitchFamily="2" charset="0"/>
                </a:rPr>
                <a:t>       青绿    蜷缩    浊响     是</a:t>
              </a:r>
            </a:p>
            <a:p>
              <a:r>
                <a:rPr lang="en-US" altLang="zh-CN" dirty="0">
                  <a:latin typeface="Times" pitchFamily="2" charset="0"/>
                </a:rPr>
                <a:t>2 </a:t>
              </a:r>
              <a:r>
                <a:rPr lang="zh-CN" altLang="en-US" dirty="0">
                  <a:latin typeface="Times" pitchFamily="2" charset="0"/>
                </a:rPr>
                <a:t>        </a:t>
              </a:r>
              <a:r>
                <a:rPr lang="zh-CN" altLang="en-US" dirty="0">
                  <a:latin typeface="Helvetica" pitchFamily="2" charset="0"/>
                </a:rPr>
                <a:t>乌黑    蜷缩    浊响     是</a:t>
              </a:r>
            </a:p>
            <a:p>
              <a:r>
                <a:rPr lang="en-US" altLang="zh-CN" dirty="0">
                  <a:latin typeface="Times" pitchFamily="2" charset="0"/>
                </a:rPr>
                <a:t>3 </a:t>
              </a:r>
              <a:r>
                <a:rPr lang="zh-CN" altLang="en-US" dirty="0">
                  <a:latin typeface="Times" pitchFamily="2" charset="0"/>
                </a:rPr>
                <a:t>        </a:t>
              </a:r>
              <a:r>
                <a:rPr lang="zh-CN" altLang="en-US" dirty="0">
                  <a:latin typeface="Helvetica" pitchFamily="2" charset="0"/>
                </a:rPr>
                <a:t>青绿    硬挺    清脆     否</a:t>
              </a:r>
            </a:p>
            <a:p>
              <a:pPr marL="342900" indent="-342900">
                <a:buAutoNum type="arabicPlain" startAt="4"/>
              </a:pPr>
              <a:r>
                <a:rPr lang="zh-CN" altLang="en-US" dirty="0">
                  <a:latin typeface="Helvetica" pitchFamily="2" charset="0"/>
                </a:rPr>
                <a:t>     乌黑    稍蜷    沉闷     否</a:t>
              </a:r>
              <a:endParaRPr lang="en-US" altLang="zh-CN" dirty="0">
                <a:latin typeface="Helvetica" pitchFamily="2" charset="0"/>
              </a:endParaRPr>
            </a:p>
            <a:p>
              <a:pPr marL="342900" indent="-342900">
                <a:buAutoNum type="arabicPlain" startAt="4"/>
              </a:pPr>
              <a:endParaRPr lang="en-US" altLang="zh-CN" dirty="0">
                <a:latin typeface="Helvetica" pitchFamily="2" charset="0"/>
              </a:endParaRPr>
            </a:p>
            <a:p>
              <a:pPr marL="342900" indent="-342900">
                <a:buAutoNum type="arabicPlain" startAt="4"/>
              </a:pPr>
              <a:r>
                <a:rPr lang="zh-CN" altLang="en-US" dirty="0">
                  <a:effectLst/>
                  <a:latin typeface="Helvetica" pitchFamily="2" charset="0"/>
                </a:rPr>
                <a:t>    乌黑     硬挺    沉闷      ？</a:t>
              </a:r>
            </a:p>
          </p:txBody>
        </p:sp>
        <p:sp>
          <p:nvSpPr>
            <p:cNvPr id="7" name="Rectangle 6">
              <a:extLst>
                <a:ext uri="{FF2B5EF4-FFF2-40B4-BE49-F238E27FC236}">
                  <a16:creationId xmlns:a16="http://schemas.microsoft.com/office/drawing/2014/main" id="{863D7025-A47C-6642-825E-9835DEF5A1D6}"/>
                </a:ext>
              </a:extLst>
            </p:cNvPr>
            <p:cNvSpPr/>
            <p:nvPr/>
          </p:nvSpPr>
          <p:spPr>
            <a:xfrm>
              <a:off x="7377315" y="491137"/>
              <a:ext cx="2086725" cy="367550"/>
            </a:xfrm>
            <a:prstGeom prst="rect">
              <a:avLst/>
            </a:prstGeom>
            <a:no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C7BEE37-8B87-3142-9956-20DA613B2FC0}"/>
                </a:ext>
              </a:extLst>
            </p:cNvPr>
            <p:cNvSpPr/>
            <p:nvPr/>
          </p:nvSpPr>
          <p:spPr>
            <a:xfrm>
              <a:off x="7377315" y="1098717"/>
              <a:ext cx="1995285" cy="1146746"/>
            </a:xfrm>
            <a:prstGeom prst="rect">
              <a:avLst/>
            </a:prstGeom>
            <a:no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0FA6ED9A-0958-344F-9F64-E254503720FC}"/>
                </a:ext>
              </a:extLst>
            </p:cNvPr>
            <p:cNvSpPr/>
            <p:nvPr/>
          </p:nvSpPr>
          <p:spPr>
            <a:xfrm>
              <a:off x="9555480" y="1030137"/>
              <a:ext cx="445770" cy="1215326"/>
            </a:xfrm>
            <a:prstGeom prst="rect">
              <a:avLst/>
            </a:prstGeom>
            <a:no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16" name="Table 15">
            <a:extLst>
              <a:ext uri="{FF2B5EF4-FFF2-40B4-BE49-F238E27FC236}">
                <a16:creationId xmlns:a16="http://schemas.microsoft.com/office/drawing/2014/main" id="{526C66C3-5283-9047-BE34-99C356E1B0AB}"/>
              </a:ext>
            </a:extLst>
          </p:cNvPr>
          <p:cNvGraphicFramePr>
            <a:graphicFrameLocks noGrp="1"/>
          </p:cNvGraphicFramePr>
          <p:nvPr>
            <p:extLst>
              <p:ext uri="{D42A27DB-BD31-4B8C-83A1-F6EECF244321}">
                <p14:modId xmlns:p14="http://schemas.microsoft.com/office/powerpoint/2010/main" val="3907165008"/>
              </p:ext>
            </p:extLst>
          </p:nvPr>
        </p:nvGraphicFramePr>
        <p:xfrm>
          <a:off x="4849314" y="1063526"/>
          <a:ext cx="6489244" cy="2308326"/>
        </p:xfrm>
        <a:graphic>
          <a:graphicData uri="http://schemas.openxmlformats.org/drawingml/2006/table">
            <a:tbl>
              <a:tblPr firstRow="1" bandRow="1">
                <a:tableStyleId>{5C22544A-7EE6-4342-B048-85BDC9FD1C3A}</a:tableStyleId>
              </a:tblPr>
              <a:tblGrid>
                <a:gridCol w="792114">
                  <a:extLst>
                    <a:ext uri="{9D8B030D-6E8A-4147-A177-3AD203B41FA5}">
                      <a16:colId xmlns:a16="http://schemas.microsoft.com/office/drawing/2014/main" val="2058425710"/>
                    </a:ext>
                  </a:extLst>
                </a:gridCol>
                <a:gridCol w="1139426">
                  <a:extLst>
                    <a:ext uri="{9D8B030D-6E8A-4147-A177-3AD203B41FA5}">
                      <a16:colId xmlns:a16="http://schemas.microsoft.com/office/drawing/2014/main" val="185815637"/>
                    </a:ext>
                  </a:extLst>
                </a:gridCol>
                <a:gridCol w="1139426">
                  <a:extLst>
                    <a:ext uri="{9D8B030D-6E8A-4147-A177-3AD203B41FA5}">
                      <a16:colId xmlns:a16="http://schemas.microsoft.com/office/drawing/2014/main" val="3970967086"/>
                    </a:ext>
                  </a:extLst>
                </a:gridCol>
                <a:gridCol w="1139426">
                  <a:extLst>
                    <a:ext uri="{9D8B030D-6E8A-4147-A177-3AD203B41FA5}">
                      <a16:colId xmlns:a16="http://schemas.microsoft.com/office/drawing/2014/main" val="859957217"/>
                    </a:ext>
                  </a:extLst>
                </a:gridCol>
                <a:gridCol w="1139426">
                  <a:extLst>
                    <a:ext uri="{9D8B030D-6E8A-4147-A177-3AD203B41FA5}">
                      <a16:colId xmlns:a16="http://schemas.microsoft.com/office/drawing/2014/main" val="1647630812"/>
                    </a:ext>
                  </a:extLst>
                </a:gridCol>
                <a:gridCol w="1139426">
                  <a:extLst>
                    <a:ext uri="{9D8B030D-6E8A-4147-A177-3AD203B41FA5}">
                      <a16:colId xmlns:a16="http://schemas.microsoft.com/office/drawing/2014/main" val="3478923153"/>
                    </a:ext>
                  </a:extLst>
                </a:gridCol>
              </a:tblGrid>
              <a:tr h="384721">
                <a:tc>
                  <a:txBody>
                    <a:bodyPr/>
                    <a:lstStyle/>
                    <a:p>
                      <a:pPr algn="ctr"/>
                      <a:r>
                        <a:rPr lang="zh-CN" altLang="en-US" dirty="0"/>
                        <a:t>编号</a:t>
                      </a:r>
                      <a:endParaRPr lang="en-US" dirty="0"/>
                    </a:p>
                  </a:txBody>
                  <a:tcPr/>
                </a:tc>
                <a:tc>
                  <a:txBody>
                    <a:bodyPr/>
                    <a:lstStyle/>
                    <a:p>
                      <a:pPr algn="ctr"/>
                      <a:r>
                        <a:rPr lang="en-US" dirty="0"/>
                        <a:t>x</a:t>
                      </a:r>
                      <a:r>
                        <a:rPr lang="en-US" altLang="zh-CN" dirty="0"/>
                        <a:t>1</a:t>
                      </a:r>
                      <a:endParaRPr lang="en-US" dirty="0"/>
                    </a:p>
                  </a:txBody>
                  <a:tcPr/>
                </a:tc>
                <a:tc>
                  <a:txBody>
                    <a:bodyPr/>
                    <a:lstStyle/>
                    <a:p>
                      <a:pPr algn="ctr"/>
                      <a:r>
                        <a:rPr lang="en-US" altLang="zh-CN" dirty="0"/>
                        <a:t>x2</a:t>
                      </a:r>
                      <a:endParaRPr lang="en-US" dirty="0"/>
                    </a:p>
                  </a:txBody>
                  <a:tcPr/>
                </a:tc>
                <a:tc>
                  <a:txBody>
                    <a:bodyPr/>
                    <a:lstStyle/>
                    <a:p>
                      <a:pPr algn="ctr"/>
                      <a:r>
                        <a:rPr lang="en-US" altLang="zh-CN" dirty="0"/>
                        <a:t>x3</a:t>
                      </a:r>
                      <a:endParaRPr lang="en-US" dirty="0"/>
                    </a:p>
                  </a:txBody>
                  <a:tcPr/>
                </a:tc>
                <a:tc>
                  <a:txBody>
                    <a:bodyPr/>
                    <a:lstStyle/>
                    <a:p>
                      <a:pPr algn="ctr"/>
                      <a:r>
                        <a:rPr lang="en-US" altLang="zh-CN" dirty="0"/>
                        <a:t>y1</a:t>
                      </a:r>
                      <a:endParaRPr lang="en-US" dirty="0"/>
                    </a:p>
                  </a:txBody>
                  <a:tcPr/>
                </a:tc>
                <a:tc>
                  <a:txBody>
                    <a:bodyPr/>
                    <a:lstStyle/>
                    <a:p>
                      <a:pPr algn="ctr"/>
                      <a:r>
                        <a:rPr lang="en-US" altLang="zh-CN" dirty="0"/>
                        <a:t>y2</a:t>
                      </a:r>
                      <a:endParaRPr lang="en-US" dirty="0"/>
                    </a:p>
                  </a:txBody>
                  <a:tcPr/>
                </a:tc>
                <a:extLst>
                  <a:ext uri="{0D108BD9-81ED-4DB2-BD59-A6C34878D82A}">
                    <a16:rowId xmlns:a16="http://schemas.microsoft.com/office/drawing/2014/main" val="3964030803"/>
                  </a:ext>
                </a:extLst>
              </a:tr>
              <a:tr h="384721">
                <a:tc>
                  <a:txBody>
                    <a:bodyPr/>
                    <a:lstStyle/>
                    <a:p>
                      <a:pPr algn="ctr"/>
                      <a:r>
                        <a:rPr lang="en-US" altLang="zh-CN" dirty="0">
                          <a:latin typeface="+mn-ea"/>
                          <a:ea typeface="+mn-ea"/>
                        </a:rPr>
                        <a:t>1</a:t>
                      </a:r>
                      <a:endParaRPr lang="en-US" dirty="0">
                        <a:latin typeface="+mn-ea"/>
                        <a:ea typeface="+mn-ea"/>
                      </a:endParaRPr>
                    </a:p>
                  </a:txBody>
                  <a:tcPr/>
                </a:tc>
                <a:tc>
                  <a:txBody>
                    <a:bodyPr/>
                    <a:lstStyle/>
                    <a:p>
                      <a:pPr algn="ctr"/>
                      <a:r>
                        <a:rPr lang="en-US" altLang="zh-CN" dirty="0">
                          <a:latin typeface="+mn-ea"/>
                          <a:ea typeface="+mn-ea"/>
                        </a:rPr>
                        <a:t>1</a:t>
                      </a:r>
                      <a:endParaRPr lang="en-US" dirty="0">
                        <a:latin typeface="+mn-ea"/>
                        <a:ea typeface="+mn-ea"/>
                      </a:endParaRPr>
                    </a:p>
                  </a:txBody>
                  <a:tcPr/>
                </a:tc>
                <a:tc>
                  <a:txBody>
                    <a:bodyPr/>
                    <a:lstStyle/>
                    <a:p>
                      <a:pPr algn="ctr"/>
                      <a:r>
                        <a:rPr lang="en-US" altLang="zh-CN" dirty="0">
                          <a:latin typeface="+mn-ea"/>
                          <a:ea typeface="+mn-ea"/>
                        </a:rPr>
                        <a:t>2</a:t>
                      </a:r>
                      <a:endParaRPr lang="en-US" dirty="0">
                        <a:latin typeface="+mn-ea"/>
                        <a:ea typeface="+mn-ea"/>
                      </a:endParaRPr>
                    </a:p>
                  </a:txBody>
                  <a:tcPr/>
                </a:tc>
                <a:tc>
                  <a:txBody>
                    <a:bodyPr/>
                    <a:lstStyle/>
                    <a:p>
                      <a:pPr algn="ctr"/>
                      <a:r>
                        <a:rPr lang="en-US" altLang="zh-CN" dirty="0">
                          <a:latin typeface="+mn-ea"/>
                          <a:ea typeface="+mn-ea"/>
                        </a:rPr>
                        <a:t>2</a:t>
                      </a:r>
                      <a:endParaRPr lang="en-US" dirty="0">
                        <a:latin typeface="+mn-ea"/>
                        <a:ea typeface="+mn-ea"/>
                      </a:endParaRPr>
                    </a:p>
                  </a:txBody>
                  <a:tcPr/>
                </a:tc>
                <a:tc>
                  <a:txBody>
                    <a:bodyPr/>
                    <a:lstStyle/>
                    <a:p>
                      <a:pPr algn="ctr"/>
                      <a:r>
                        <a:rPr lang="en-US" altLang="zh-CN" dirty="0">
                          <a:latin typeface="+mn-ea"/>
                          <a:ea typeface="+mn-ea"/>
                        </a:rPr>
                        <a:t>1</a:t>
                      </a:r>
                      <a:endParaRPr lang="en-US" dirty="0">
                        <a:latin typeface="+mn-ea"/>
                        <a:ea typeface="+mn-ea"/>
                      </a:endParaRPr>
                    </a:p>
                  </a:txBody>
                  <a:tcPr/>
                </a:tc>
                <a:tc>
                  <a:txBody>
                    <a:bodyPr/>
                    <a:lstStyle/>
                    <a:p>
                      <a:pPr algn="ctr"/>
                      <a:r>
                        <a:rPr lang="en-US" altLang="zh-CN" dirty="0">
                          <a:latin typeface="+mn-ea"/>
                          <a:ea typeface="+mn-ea"/>
                        </a:rPr>
                        <a:t>0</a:t>
                      </a:r>
                      <a:endParaRPr lang="en-US" dirty="0">
                        <a:latin typeface="+mn-ea"/>
                        <a:ea typeface="+mn-ea"/>
                      </a:endParaRPr>
                    </a:p>
                  </a:txBody>
                  <a:tcPr/>
                </a:tc>
                <a:extLst>
                  <a:ext uri="{0D108BD9-81ED-4DB2-BD59-A6C34878D82A}">
                    <a16:rowId xmlns:a16="http://schemas.microsoft.com/office/drawing/2014/main" val="2388198043"/>
                  </a:ext>
                </a:extLst>
              </a:tr>
              <a:tr h="384721">
                <a:tc>
                  <a:txBody>
                    <a:bodyPr/>
                    <a:lstStyle/>
                    <a:p>
                      <a:pPr algn="ctr"/>
                      <a:r>
                        <a:rPr lang="en-US" altLang="zh-CN" dirty="0">
                          <a:latin typeface="+mn-ea"/>
                          <a:ea typeface="+mn-ea"/>
                        </a:rPr>
                        <a:t>2</a:t>
                      </a:r>
                      <a:endParaRPr lang="en-US" dirty="0">
                        <a:latin typeface="+mn-ea"/>
                        <a:ea typeface="+mn-ea"/>
                      </a:endParaRPr>
                    </a:p>
                  </a:txBody>
                  <a:tcPr/>
                </a:tc>
                <a:tc>
                  <a:txBody>
                    <a:bodyPr/>
                    <a:lstStyle/>
                    <a:p>
                      <a:pPr algn="ctr"/>
                      <a:r>
                        <a:rPr lang="en-US" altLang="zh-CN" dirty="0">
                          <a:latin typeface="+mn-ea"/>
                          <a:ea typeface="+mn-ea"/>
                        </a:rPr>
                        <a:t>2</a:t>
                      </a:r>
                      <a:endParaRPr lang="en-US" dirty="0">
                        <a:latin typeface="+mn-ea"/>
                        <a:ea typeface="+mn-ea"/>
                      </a:endParaRPr>
                    </a:p>
                  </a:txBody>
                  <a:tcPr/>
                </a:tc>
                <a:tc>
                  <a:txBody>
                    <a:bodyPr/>
                    <a:lstStyle/>
                    <a:p>
                      <a:pPr algn="ctr"/>
                      <a:r>
                        <a:rPr lang="en-US" altLang="zh-CN" dirty="0">
                          <a:latin typeface="+mn-ea"/>
                          <a:ea typeface="+mn-ea"/>
                        </a:rPr>
                        <a:t>2</a:t>
                      </a:r>
                      <a:endParaRPr lang="en-US" dirty="0">
                        <a:latin typeface="+mn-ea"/>
                        <a:ea typeface="+mn-ea"/>
                      </a:endParaRPr>
                    </a:p>
                  </a:txBody>
                  <a:tcPr/>
                </a:tc>
                <a:tc>
                  <a:txBody>
                    <a:bodyPr/>
                    <a:lstStyle/>
                    <a:p>
                      <a:pPr algn="ctr"/>
                      <a:r>
                        <a:rPr lang="en-US" altLang="zh-CN" dirty="0">
                          <a:latin typeface="+mn-ea"/>
                          <a:ea typeface="+mn-ea"/>
                        </a:rPr>
                        <a:t>2</a:t>
                      </a:r>
                      <a:endParaRPr lang="en-US" dirty="0">
                        <a:latin typeface="+mn-ea"/>
                        <a:ea typeface="+mn-ea"/>
                      </a:endParaRPr>
                    </a:p>
                  </a:txBody>
                  <a:tcPr/>
                </a:tc>
                <a:tc>
                  <a:txBody>
                    <a:bodyPr/>
                    <a:lstStyle/>
                    <a:p>
                      <a:pPr algn="ctr"/>
                      <a:r>
                        <a:rPr lang="en-US" altLang="zh-CN" dirty="0">
                          <a:latin typeface="+mn-ea"/>
                          <a:ea typeface="+mn-ea"/>
                        </a:rPr>
                        <a:t>1</a:t>
                      </a:r>
                      <a:endParaRPr lang="en-US" dirty="0">
                        <a:latin typeface="+mn-ea"/>
                        <a:ea typeface="+mn-ea"/>
                      </a:endParaRPr>
                    </a:p>
                  </a:txBody>
                  <a:tcPr/>
                </a:tc>
                <a:tc>
                  <a:txBody>
                    <a:bodyPr/>
                    <a:lstStyle/>
                    <a:p>
                      <a:pPr algn="ctr"/>
                      <a:r>
                        <a:rPr lang="en-US" altLang="zh-CN" dirty="0">
                          <a:latin typeface="+mn-ea"/>
                          <a:ea typeface="+mn-ea"/>
                        </a:rPr>
                        <a:t>0</a:t>
                      </a:r>
                      <a:endParaRPr lang="en-US" dirty="0">
                        <a:latin typeface="+mn-ea"/>
                        <a:ea typeface="+mn-ea"/>
                      </a:endParaRPr>
                    </a:p>
                  </a:txBody>
                  <a:tcPr/>
                </a:tc>
                <a:extLst>
                  <a:ext uri="{0D108BD9-81ED-4DB2-BD59-A6C34878D82A}">
                    <a16:rowId xmlns:a16="http://schemas.microsoft.com/office/drawing/2014/main" val="2482374705"/>
                  </a:ext>
                </a:extLst>
              </a:tr>
              <a:tr h="384721">
                <a:tc>
                  <a:txBody>
                    <a:bodyPr/>
                    <a:lstStyle/>
                    <a:p>
                      <a:pPr algn="ctr"/>
                      <a:r>
                        <a:rPr lang="en-US" altLang="zh-CN" dirty="0">
                          <a:latin typeface="+mn-ea"/>
                          <a:ea typeface="+mn-ea"/>
                        </a:rPr>
                        <a:t>3</a:t>
                      </a:r>
                      <a:endParaRPr lang="en-US" dirty="0">
                        <a:latin typeface="+mn-ea"/>
                        <a:ea typeface="+mn-ea"/>
                      </a:endParaRPr>
                    </a:p>
                  </a:txBody>
                  <a:tcPr/>
                </a:tc>
                <a:tc>
                  <a:txBody>
                    <a:bodyPr/>
                    <a:lstStyle/>
                    <a:p>
                      <a:pPr algn="ctr"/>
                      <a:r>
                        <a:rPr lang="en-US" altLang="zh-CN" dirty="0">
                          <a:latin typeface="+mn-ea"/>
                          <a:ea typeface="+mn-ea"/>
                        </a:rPr>
                        <a:t>1</a:t>
                      </a:r>
                      <a:endParaRPr lang="en-US" dirty="0">
                        <a:latin typeface="+mn-ea"/>
                        <a:ea typeface="+mn-ea"/>
                      </a:endParaRPr>
                    </a:p>
                  </a:txBody>
                  <a:tcPr/>
                </a:tc>
                <a:tc>
                  <a:txBody>
                    <a:bodyPr/>
                    <a:lstStyle/>
                    <a:p>
                      <a:pPr algn="ctr"/>
                      <a:r>
                        <a:rPr lang="en-US" altLang="zh-CN" dirty="0">
                          <a:latin typeface="+mn-ea"/>
                          <a:ea typeface="+mn-ea"/>
                        </a:rPr>
                        <a:t>3</a:t>
                      </a:r>
                      <a:endParaRPr lang="en-US" dirty="0">
                        <a:latin typeface="+mn-ea"/>
                        <a:ea typeface="+mn-ea"/>
                      </a:endParaRPr>
                    </a:p>
                  </a:txBody>
                  <a:tcPr/>
                </a:tc>
                <a:tc>
                  <a:txBody>
                    <a:bodyPr/>
                    <a:lstStyle/>
                    <a:p>
                      <a:pPr algn="ctr"/>
                      <a:r>
                        <a:rPr lang="en-US" altLang="zh-CN" dirty="0">
                          <a:latin typeface="+mn-ea"/>
                          <a:ea typeface="+mn-ea"/>
                        </a:rPr>
                        <a:t>3</a:t>
                      </a:r>
                      <a:endParaRPr lang="en-US" dirty="0">
                        <a:latin typeface="+mn-ea"/>
                        <a:ea typeface="+mn-ea"/>
                      </a:endParaRPr>
                    </a:p>
                  </a:txBody>
                  <a:tcPr/>
                </a:tc>
                <a:tc>
                  <a:txBody>
                    <a:bodyPr/>
                    <a:lstStyle/>
                    <a:p>
                      <a:pPr algn="ctr"/>
                      <a:r>
                        <a:rPr lang="en-US" altLang="zh-CN" dirty="0">
                          <a:latin typeface="+mn-ea"/>
                          <a:ea typeface="+mn-ea"/>
                        </a:rPr>
                        <a:t>0</a:t>
                      </a:r>
                      <a:endParaRPr lang="en-US" dirty="0">
                        <a:latin typeface="+mn-ea"/>
                        <a:ea typeface="+mn-ea"/>
                      </a:endParaRPr>
                    </a:p>
                  </a:txBody>
                  <a:tcPr/>
                </a:tc>
                <a:tc>
                  <a:txBody>
                    <a:bodyPr/>
                    <a:lstStyle/>
                    <a:p>
                      <a:pPr algn="ctr"/>
                      <a:r>
                        <a:rPr lang="en-US" altLang="zh-CN" dirty="0">
                          <a:latin typeface="+mn-ea"/>
                          <a:ea typeface="+mn-ea"/>
                        </a:rPr>
                        <a:t>1</a:t>
                      </a:r>
                      <a:endParaRPr lang="en-US" dirty="0">
                        <a:latin typeface="+mn-ea"/>
                        <a:ea typeface="+mn-ea"/>
                      </a:endParaRPr>
                    </a:p>
                  </a:txBody>
                  <a:tcPr/>
                </a:tc>
                <a:extLst>
                  <a:ext uri="{0D108BD9-81ED-4DB2-BD59-A6C34878D82A}">
                    <a16:rowId xmlns:a16="http://schemas.microsoft.com/office/drawing/2014/main" val="1624706453"/>
                  </a:ext>
                </a:extLst>
              </a:tr>
              <a:tr h="384721">
                <a:tc>
                  <a:txBody>
                    <a:bodyPr/>
                    <a:lstStyle/>
                    <a:p>
                      <a:pPr algn="ctr"/>
                      <a:r>
                        <a:rPr lang="en-US" altLang="zh-CN" dirty="0">
                          <a:latin typeface="+mn-ea"/>
                          <a:ea typeface="+mn-ea"/>
                        </a:rPr>
                        <a:t>4</a:t>
                      </a:r>
                      <a:endParaRPr lang="en-US" dirty="0">
                        <a:latin typeface="+mn-ea"/>
                        <a:ea typeface="+mn-ea"/>
                      </a:endParaRPr>
                    </a:p>
                  </a:txBody>
                  <a:tcPr/>
                </a:tc>
                <a:tc>
                  <a:txBody>
                    <a:bodyPr/>
                    <a:lstStyle/>
                    <a:p>
                      <a:pPr algn="ctr"/>
                      <a:r>
                        <a:rPr lang="en-US" altLang="zh-CN" dirty="0">
                          <a:latin typeface="+mn-ea"/>
                          <a:ea typeface="+mn-ea"/>
                        </a:rPr>
                        <a:t>2</a:t>
                      </a:r>
                      <a:endParaRPr lang="en-US" dirty="0">
                        <a:latin typeface="+mn-ea"/>
                        <a:ea typeface="+mn-ea"/>
                      </a:endParaRPr>
                    </a:p>
                  </a:txBody>
                  <a:tcPr/>
                </a:tc>
                <a:tc>
                  <a:txBody>
                    <a:bodyPr/>
                    <a:lstStyle/>
                    <a:p>
                      <a:pPr algn="ctr"/>
                      <a:r>
                        <a:rPr lang="en-US" altLang="zh-CN" dirty="0">
                          <a:latin typeface="+mn-ea"/>
                          <a:ea typeface="+mn-ea"/>
                        </a:rPr>
                        <a:t>1</a:t>
                      </a:r>
                      <a:endParaRPr lang="en-US" dirty="0">
                        <a:latin typeface="+mn-ea"/>
                        <a:ea typeface="+mn-ea"/>
                      </a:endParaRPr>
                    </a:p>
                  </a:txBody>
                  <a:tcPr/>
                </a:tc>
                <a:tc>
                  <a:txBody>
                    <a:bodyPr/>
                    <a:lstStyle/>
                    <a:p>
                      <a:pPr algn="ctr"/>
                      <a:r>
                        <a:rPr lang="en-US" altLang="zh-CN" dirty="0">
                          <a:latin typeface="+mn-ea"/>
                          <a:ea typeface="+mn-ea"/>
                        </a:rPr>
                        <a:t>1</a:t>
                      </a:r>
                      <a:endParaRPr lang="en-US" dirty="0">
                        <a:latin typeface="+mn-ea"/>
                        <a:ea typeface="+mn-ea"/>
                      </a:endParaRPr>
                    </a:p>
                  </a:txBody>
                  <a:tcPr/>
                </a:tc>
                <a:tc>
                  <a:txBody>
                    <a:bodyPr/>
                    <a:lstStyle/>
                    <a:p>
                      <a:pPr algn="ctr"/>
                      <a:r>
                        <a:rPr lang="en-US" altLang="zh-CN" dirty="0">
                          <a:latin typeface="+mn-ea"/>
                          <a:ea typeface="+mn-ea"/>
                        </a:rPr>
                        <a:t>0</a:t>
                      </a:r>
                      <a:endParaRPr lang="en-US" dirty="0">
                        <a:latin typeface="+mn-ea"/>
                        <a:ea typeface="+mn-ea"/>
                      </a:endParaRPr>
                    </a:p>
                  </a:txBody>
                  <a:tcPr/>
                </a:tc>
                <a:tc>
                  <a:txBody>
                    <a:bodyPr/>
                    <a:lstStyle/>
                    <a:p>
                      <a:pPr algn="ctr"/>
                      <a:r>
                        <a:rPr lang="en-US" altLang="zh-CN" dirty="0">
                          <a:latin typeface="+mn-ea"/>
                          <a:ea typeface="+mn-ea"/>
                        </a:rPr>
                        <a:t>1</a:t>
                      </a:r>
                      <a:endParaRPr lang="en-US" dirty="0">
                        <a:latin typeface="+mn-ea"/>
                        <a:ea typeface="+mn-ea"/>
                      </a:endParaRPr>
                    </a:p>
                  </a:txBody>
                  <a:tcPr/>
                </a:tc>
                <a:extLst>
                  <a:ext uri="{0D108BD9-81ED-4DB2-BD59-A6C34878D82A}">
                    <a16:rowId xmlns:a16="http://schemas.microsoft.com/office/drawing/2014/main" val="3676493363"/>
                  </a:ext>
                </a:extLst>
              </a:tr>
              <a:tr h="384721">
                <a:tc>
                  <a:txBody>
                    <a:bodyPr/>
                    <a:lstStyle/>
                    <a:p>
                      <a:pPr algn="ctr"/>
                      <a:r>
                        <a:rPr lang="en-US" altLang="zh-CN" dirty="0">
                          <a:latin typeface="+mn-ea"/>
                          <a:ea typeface="+mn-ea"/>
                        </a:rPr>
                        <a:t>5</a:t>
                      </a:r>
                      <a:endParaRPr lang="en-US" dirty="0">
                        <a:latin typeface="+mn-ea"/>
                        <a:ea typeface="+mn-ea"/>
                      </a:endParaRPr>
                    </a:p>
                  </a:txBody>
                  <a:tcPr/>
                </a:tc>
                <a:tc>
                  <a:txBody>
                    <a:bodyPr/>
                    <a:lstStyle/>
                    <a:p>
                      <a:pPr algn="ctr"/>
                      <a:r>
                        <a:rPr lang="en-US" altLang="zh-CN" dirty="0">
                          <a:latin typeface="+mn-ea"/>
                          <a:ea typeface="+mn-ea"/>
                        </a:rPr>
                        <a:t>2</a:t>
                      </a:r>
                      <a:endParaRPr lang="en-US" dirty="0">
                        <a:latin typeface="+mn-ea"/>
                        <a:ea typeface="+mn-ea"/>
                      </a:endParaRPr>
                    </a:p>
                  </a:txBody>
                  <a:tcPr/>
                </a:tc>
                <a:tc>
                  <a:txBody>
                    <a:bodyPr/>
                    <a:lstStyle/>
                    <a:p>
                      <a:pPr algn="ctr"/>
                      <a:r>
                        <a:rPr lang="en-US" altLang="zh-CN" dirty="0">
                          <a:latin typeface="+mn-ea"/>
                          <a:ea typeface="+mn-ea"/>
                        </a:rPr>
                        <a:t>3</a:t>
                      </a:r>
                      <a:endParaRPr lang="en-US" dirty="0">
                        <a:latin typeface="+mn-ea"/>
                        <a:ea typeface="+mn-ea"/>
                      </a:endParaRPr>
                    </a:p>
                  </a:txBody>
                  <a:tcPr/>
                </a:tc>
                <a:tc>
                  <a:txBody>
                    <a:bodyPr/>
                    <a:lstStyle/>
                    <a:p>
                      <a:pPr algn="ctr"/>
                      <a:r>
                        <a:rPr lang="en-US" altLang="zh-CN" dirty="0">
                          <a:latin typeface="+mn-ea"/>
                          <a:ea typeface="+mn-ea"/>
                        </a:rPr>
                        <a:t>1</a:t>
                      </a:r>
                      <a:endParaRPr lang="en-US" dirty="0">
                        <a:latin typeface="+mn-ea"/>
                        <a:ea typeface="+mn-ea"/>
                      </a:endParaRPr>
                    </a:p>
                  </a:txBody>
                  <a:tcPr/>
                </a:tc>
                <a:tc>
                  <a:txBody>
                    <a:bodyPr/>
                    <a:lstStyle/>
                    <a:p>
                      <a:pPr algn="ctr"/>
                      <a:r>
                        <a:rPr lang="en-US" altLang="zh-CN" dirty="0">
                          <a:latin typeface="+mn-ea"/>
                          <a:ea typeface="+mn-ea"/>
                        </a:rPr>
                        <a:t>x</a:t>
                      </a:r>
                      <a:endParaRPr lang="en-US" dirty="0">
                        <a:latin typeface="+mn-ea"/>
                        <a:ea typeface="+mn-ea"/>
                      </a:endParaRPr>
                    </a:p>
                  </a:txBody>
                  <a:tcPr/>
                </a:tc>
                <a:tc>
                  <a:txBody>
                    <a:bodyPr/>
                    <a:lstStyle/>
                    <a:p>
                      <a:pPr algn="ctr"/>
                      <a:r>
                        <a:rPr lang="en-US" altLang="zh-CN" dirty="0">
                          <a:latin typeface="+mn-ea"/>
                          <a:ea typeface="+mn-ea"/>
                        </a:rPr>
                        <a:t>1-</a:t>
                      </a:r>
                      <a:r>
                        <a:rPr lang="zh-CN" altLang="en-US" dirty="0">
                          <a:latin typeface="+mn-ea"/>
                          <a:ea typeface="+mn-ea"/>
                        </a:rPr>
                        <a:t> </a:t>
                      </a:r>
                      <a:r>
                        <a:rPr lang="en-US" altLang="zh-CN" dirty="0">
                          <a:latin typeface="+mn-ea"/>
                          <a:ea typeface="+mn-ea"/>
                        </a:rPr>
                        <a:t>x</a:t>
                      </a:r>
                      <a:endParaRPr lang="en-US" dirty="0">
                        <a:latin typeface="+mn-ea"/>
                        <a:ea typeface="+mn-ea"/>
                      </a:endParaRPr>
                    </a:p>
                  </a:txBody>
                  <a:tcPr/>
                </a:tc>
                <a:extLst>
                  <a:ext uri="{0D108BD9-81ED-4DB2-BD59-A6C34878D82A}">
                    <a16:rowId xmlns:a16="http://schemas.microsoft.com/office/drawing/2014/main" val="3425905165"/>
                  </a:ext>
                </a:extLst>
              </a:tr>
            </a:tbl>
          </a:graphicData>
        </a:graphic>
      </p:graphicFrame>
      <p:pic>
        <p:nvPicPr>
          <p:cNvPr id="17" name="Picture 16">
            <a:extLst>
              <a:ext uri="{FF2B5EF4-FFF2-40B4-BE49-F238E27FC236}">
                <a16:creationId xmlns:a16="http://schemas.microsoft.com/office/drawing/2014/main" id="{47FB1EB6-5564-D944-9CE3-6F67517DF223}"/>
              </a:ext>
            </a:extLst>
          </p:cNvPr>
          <p:cNvPicPr>
            <a:picLocks noChangeAspect="1"/>
          </p:cNvPicPr>
          <p:nvPr/>
        </p:nvPicPr>
        <p:blipFill>
          <a:blip r:embed="rId2"/>
          <a:stretch>
            <a:fillRect/>
          </a:stretch>
        </p:blipFill>
        <p:spPr>
          <a:xfrm>
            <a:off x="6480810" y="3543480"/>
            <a:ext cx="3978910" cy="3165930"/>
          </a:xfrm>
          <a:prstGeom prst="rect">
            <a:avLst/>
          </a:prstGeom>
        </p:spPr>
      </p:pic>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E4F019BA-0143-DB46-8F30-F434D2FA2055}"/>
                  </a:ext>
                </a:extLst>
              </p:cNvPr>
              <p:cNvSpPr txBox="1"/>
              <p:nvPr/>
            </p:nvSpPr>
            <p:spPr>
              <a:xfrm>
                <a:off x="405207" y="4777439"/>
                <a:ext cx="5630324" cy="698012"/>
              </a:xfrm>
              <a:prstGeom prst="rect">
                <a:avLst/>
              </a:prstGeom>
              <a:noFill/>
            </p:spPr>
            <p:txBody>
              <a:bodyPr wrap="none" lIns="0" tIns="0" rIns="0" bIns="0" rtlCol="0">
                <a:spAutoFit/>
              </a:bodyPr>
              <a:lstStyle/>
              <a:p>
                <a:r>
                  <a:rPr lang="en-US" altLang="zh-CN" sz="3200" dirty="0"/>
                  <a:t>f(z)=</a:t>
                </a:r>
                <a14:m>
                  <m:oMath xmlns:m="http://schemas.openxmlformats.org/officeDocument/2006/math">
                    <m:f>
                      <m:fPr>
                        <m:ctrlPr>
                          <a:rPr lang="en-US" altLang="zh-CN" sz="320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1</m:t>
                        </m:r>
                        <m:r>
                          <a:rPr lang="zh-CN" altLang="en-US" sz="3200" b="0" i="1" smtClean="0">
                            <a:latin typeface="Cambria Math" panose="02040503050406030204" pitchFamily="18" charset="0"/>
                          </a:rPr>
                          <m:t> </m:t>
                        </m:r>
                        <m:r>
                          <a:rPr lang="en-US" altLang="zh-CN" sz="3200" b="0" i="1" smtClean="0">
                            <a:latin typeface="Cambria Math" panose="02040503050406030204" pitchFamily="18" charset="0"/>
                          </a:rPr>
                          <m:t>+</m:t>
                        </m:r>
                        <m:r>
                          <a:rPr lang="zh-CN" altLang="en-US" sz="3200" b="0" i="1" smtClean="0">
                            <a:latin typeface="Cambria Math" panose="02040503050406030204" pitchFamily="18" charset="0"/>
                          </a:rPr>
                          <m:t> </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𝑒</m:t>
                            </m:r>
                          </m:e>
                          <m: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𝑧</m:t>
                            </m:r>
                          </m:sup>
                        </m:sSup>
                      </m:den>
                    </m:f>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𝑧</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𝑎</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𝑐</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3</m:t>
                        </m:r>
                      </m:sub>
                    </m:sSub>
                  </m:oMath>
                </a14:m>
                <a:endParaRPr lang="en-US" sz="3200" dirty="0"/>
              </a:p>
            </p:txBody>
          </p:sp>
        </mc:Choice>
        <mc:Fallback>
          <p:sp>
            <p:nvSpPr>
              <p:cNvPr id="18" name="TextBox 17">
                <a:extLst>
                  <a:ext uri="{FF2B5EF4-FFF2-40B4-BE49-F238E27FC236}">
                    <a16:creationId xmlns:a16="http://schemas.microsoft.com/office/drawing/2014/main" id="{E4F019BA-0143-DB46-8F30-F434D2FA2055}"/>
                  </a:ext>
                </a:extLst>
              </p:cNvPr>
              <p:cNvSpPr txBox="1">
                <a:spLocks noRot="1" noChangeAspect="1" noMove="1" noResize="1" noEditPoints="1" noAdjustHandles="1" noChangeArrowheads="1" noChangeShapeType="1" noTextEdit="1"/>
              </p:cNvSpPr>
              <p:nvPr/>
            </p:nvSpPr>
            <p:spPr>
              <a:xfrm>
                <a:off x="405207" y="4777439"/>
                <a:ext cx="5630324" cy="698012"/>
              </a:xfrm>
              <a:prstGeom prst="rect">
                <a:avLst/>
              </a:prstGeom>
              <a:blipFill>
                <a:blip r:embed="rId3"/>
                <a:stretch>
                  <a:fillRect l="-4279" t="-3571" r="-450" b="-28571"/>
                </a:stretch>
              </a:blipFill>
            </p:spPr>
            <p:txBody>
              <a:bodyPr/>
              <a:lstStyle/>
              <a:p>
                <a:r>
                  <a:rPr lang="en-US">
                    <a:noFill/>
                  </a:rPr>
                  <a:t> </a:t>
                </a:r>
              </a:p>
            </p:txBody>
          </p:sp>
        </mc:Fallback>
      </mc:AlternateContent>
    </p:spTree>
    <p:extLst>
      <p:ext uri="{BB962C8B-B14F-4D97-AF65-F5344CB8AC3E}">
        <p14:creationId xmlns:p14="http://schemas.microsoft.com/office/powerpoint/2010/main" val="26338421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133</TotalTime>
  <Words>654</Words>
  <Application>Microsoft Macintosh PowerPoint</Application>
  <PresentationFormat>Widescreen</PresentationFormat>
  <Paragraphs>77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Microsoft YaHei</vt:lpstr>
      <vt:lpstr>华文中宋</vt:lpstr>
      <vt:lpstr>Arial</vt:lpstr>
      <vt:lpstr>Cambria Math</vt:lpstr>
      <vt:lpstr>Gill Sans MT</vt:lpstr>
      <vt:lpstr>Helvetica</vt:lpstr>
      <vt:lpstr>Times</vt:lpstr>
      <vt:lpstr>Parcel</vt:lpstr>
      <vt:lpstr>机器学习分享（一）</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49</cp:revision>
  <dcterms:created xsi:type="dcterms:W3CDTF">2019-02-27T10:12:23Z</dcterms:created>
  <dcterms:modified xsi:type="dcterms:W3CDTF">2019-02-27T12:26:19Z</dcterms:modified>
</cp:coreProperties>
</file>