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29"/>
    <p:restoredTop sz="50000"/>
  </p:normalViewPr>
  <p:slideViewPr>
    <p:cSldViewPr snapToGrid="0">
      <p:cViewPr varScale="1">
        <p:scale>
          <a:sx n="83" d="100"/>
          <a:sy n="83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C6F749-CDF5-4BB8-B311-140902508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0D97A01-92FA-452A-9D85-0A9BDF6BD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D6C122-E317-4C65-98F9-8C0751CB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8A00C5-194D-4758-8EB0-02A49E6D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A45E9E-BE01-4603-92C6-FE1C19D9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FB70DE-64DE-4248-AEE4-460E4C04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CF79FA4-40A1-483B-A636-BECF0AAB5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2943F5-D330-45F9-840C-60A53072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99DA8A6-0FBE-4005-8B2C-8D88C925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50CE182-4441-4821-84CE-E7EF312E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1762E8A-9F55-4437-AA5D-66B3A06B2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E9645FF-EFE2-4463-AF42-C1E02962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AB4AA7-A9AA-4712-A862-1B605AEA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892B5E6-63F5-45DC-8C87-5F6D1F3C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86B712-5F5E-475F-91BD-79654F85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7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BCDA0B-27A5-4C45-86A0-AF91C41A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6F03B9-F967-4B45-963B-E8D03CF7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EEC83C9-85E4-4D6D-94BB-4E67A131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8637A6-EE36-46CE-BB7A-B00737DE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19E812B-F427-4396-B950-DA03F3C0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8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E7B97A-C1C4-4D47-A224-CF7FF12B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2A7074-7C09-40F7-B3F2-F760E3679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3B600D-10DB-4538-8DCE-518B83F0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DA1B38-89F6-43EF-8F14-DD3E21B7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AC30E42-1E15-415F-B8BF-66773226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3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B75F8A-614B-426A-9176-3181C77A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40A4F3-CE0F-4C05-90C2-59012C1EA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FD73454-58FF-444F-B999-7CF1219B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6DD11C9-1CB8-4DB4-AB9F-1E5E2D2D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A3B47B-25E8-428A-A7C2-1A08D389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6E9A43-4D47-407F-8A3F-2BA8DFEB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8A11E2-A1EB-44CA-85DF-2F7B6D7B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C1A28-E267-42BE-AFE9-85B03F4D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44B739-E0EB-4FA1-B1DC-CC3D76906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5DF8A27-289E-4D4C-9ECE-5429D749A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5280D5E-A95D-4204-B108-D8B942226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863AA50-C254-4660-AF78-92ED9010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D3264C6-0B26-4048-B8F4-80447E79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9393AED-B1D5-4623-94A0-80F83975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40D77C-3E65-4F6F-90A8-2A021F00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DFB5A7A-A514-452C-A05A-5880D518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74C6D0D-3B61-4401-AE1E-8B3826EB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C017E49-D311-4D1B-A985-742B86BD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4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5228B74-194B-45C2-BA0A-7476A055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56F64F7-7052-4F0A-9B13-0BE00697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E63FDAC-B41C-4A21-95E3-91895315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F71B1B-AFE0-4CCE-9AC3-0DF9A905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024622-4B4A-487B-B1A8-402BF66B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392F9AE-6301-418B-9BB2-466C1F99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B19F2A-6E1C-457A-9293-D0010083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82AF2B-F70B-4144-884D-4ACDE04C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22DB2DE-BF0D-4415-8887-4CCECF98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4E2090-8301-4D76-839D-57080598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809418C-ED04-47E4-A725-F9DFA557F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AA0E52E-FA6D-4143-BBCD-8A3B21C9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5C96E4C-552E-448B-A3A1-17D374F6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98C0C2B-86B1-4A57-8946-D4BED47C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F0A84EA-BDEF-4F59-995C-996D89E3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7218A1A-9F90-4EC0-9FDB-03BA696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C28305D-A165-4E05-9320-7A1501C2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DCA5F49-98B3-4B4A-BE30-D558040A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606C-C142-4FC2-922C-1A4394E80A06}" type="datetimeFigureOut">
              <a:rPr lang="zh-CN" altLang="en-US" smtClean="0"/>
              <a:t>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7211722-000C-44AB-B804-0A7EBF42D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977F333-FF42-4BBB-B465-5C6798114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C8DBD-593B-49A3-A786-337EB133B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5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C25CA2-7D95-4286-A684-C3AF30CB4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674" y="1967023"/>
            <a:ext cx="9144000" cy="1840652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宏观因子在不同事件发生后对十年期国债收益率的影响总结</a:t>
            </a:r>
          </a:p>
        </p:txBody>
      </p:sp>
    </p:spTree>
    <p:extLst>
      <p:ext uri="{BB962C8B-B14F-4D97-AF65-F5344CB8AC3E}">
        <p14:creationId xmlns:p14="http://schemas.microsoft.com/office/powerpoint/2010/main" val="18758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8B34192-2100-4FE5-8721-064045E04EBE}"/>
              </a:ext>
            </a:extLst>
          </p:cNvPr>
          <p:cNvSpPr/>
          <p:nvPr/>
        </p:nvSpPr>
        <p:spPr>
          <a:xfrm>
            <a:off x="528320" y="515541"/>
            <a:ext cx="113690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、新订单、宏观经济景气指数出现低点，意味着经济衰退，人们倾向于把资金投资于债券，债券的投资金额增加，导致债券票面利率下降，从而盈利。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、原材料购进价格出现低点，说明生产成本降低，意味着物价下跌；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出现低点，金融机构的各项存款减少，也意味着物价下降。由于物价下降，人们对通货膨胀率的预期下降，根据费雪方程式，名义利率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实际利率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通货膨胀率预期，通货膨胀率预期的下降将会使得债券的票面利率减少，即以票面利率表示的债券报价减少，从而盈利。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这里讨论了四种事件：因子走势反转、持续上升或者下降、历史高点低点、短期高点低点，其中因子走势反转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更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具有预测意义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因为因子走势反转是出乎人们预料的，而持续上升或者下降维持了之前的趋势，在人们的预料之内。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一些疑问：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、产成品的库存增加是代表销售下降，还是生产增加？如果销售下降，意味着经济衰退；如果生产增加，意味着经济繁荣。不太确定。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、金融机构贷款余额的增加，是指贷款量的增加还是还款量的减少？如果贷款量增加，说明经济繁荣；如果还款量减少，说明贷款者的现金流收入减少，经济衰退。不太确定。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注：表格中所展示的因子是筛选后的有效因子，筛选标准为总发生次数大于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次，信息准则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的绝对值大于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0.6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63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E215B5-8D68-4B77-8D98-CAFFA848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91440"/>
            <a:ext cx="10515600" cy="95504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因子走势反转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160F30FB-E842-475D-B0CD-688383AC5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126394"/>
              </p:ext>
            </p:extLst>
          </p:nvPr>
        </p:nvGraphicFramePr>
        <p:xfrm>
          <a:off x="335280" y="762000"/>
          <a:ext cx="9824721" cy="2034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696">
                  <a:extLst>
                    <a:ext uri="{9D8B030D-6E8A-4147-A177-3AD203B41FA5}">
                      <a16:colId xmlns:a16="http://schemas.microsoft.com/office/drawing/2014/main" xmlns="" val="2951303233"/>
                    </a:ext>
                  </a:extLst>
                </a:gridCol>
                <a:gridCol w="1757092">
                  <a:extLst>
                    <a:ext uri="{9D8B030D-6E8A-4147-A177-3AD203B41FA5}">
                      <a16:colId xmlns:a16="http://schemas.microsoft.com/office/drawing/2014/main" xmlns="" val="732161397"/>
                    </a:ext>
                  </a:extLst>
                </a:gridCol>
                <a:gridCol w="1992800">
                  <a:extLst>
                    <a:ext uri="{9D8B030D-6E8A-4147-A177-3AD203B41FA5}">
                      <a16:colId xmlns:a16="http://schemas.microsoft.com/office/drawing/2014/main" xmlns="" val="1526125106"/>
                    </a:ext>
                  </a:extLst>
                </a:gridCol>
                <a:gridCol w="1115467">
                  <a:extLst>
                    <a:ext uri="{9D8B030D-6E8A-4147-A177-3AD203B41FA5}">
                      <a16:colId xmlns:a16="http://schemas.microsoft.com/office/drawing/2014/main" xmlns="" val="2131045725"/>
                    </a:ext>
                  </a:extLst>
                </a:gridCol>
                <a:gridCol w="1670169">
                  <a:extLst>
                    <a:ext uri="{9D8B030D-6E8A-4147-A177-3AD203B41FA5}">
                      <a16:colId xmlns:a16="http://schemas.microsoft.com/office/drawing/2014/main" xmlns="" val="465863390"/>
                    </a:ext>
                  </a:extLst>
                </a:gridCol>
                <a:gridCol w="2603497">
                  <a:extLst>
                    <a:ext uri="{9D8B030D-6E8A-4147-A177-3AD203B41FA5}">
                      <a16:colId xmlns:a16="http://schemas.microsoft.com/office/drawing/2014/main" xmlns="" val="3175942071"/>
                    </a:ext>
                  </a:extLst>
                </a:gridCol>
              </a:tblGrid>
              <a:tr h="24324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连续上升后下降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1108080"/>
                  </a:ext>
                </a:extLst>
              </a:tr>
              <a:tr h="349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K1=3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invst_sa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7071697"/>
                  </a:ext>
                </a:extLst>
              </a:tr>
              <a:tr h="542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K1=4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invst_sa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manuf_qoq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infra_sa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固定资产投资完成额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累计同比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(-)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固定资产投资完成额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制造业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累计同比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4378786"/>
                  </a:ext>
                </a:extLst>
              </a:tr>
              <a:tr h="349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K1=5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infra_sa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PMI: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产成品库存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(+)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316439"/>
                  </a:ext>
                </a:extLst>
              </a:tr>
              <a:tr h="542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K1=6</a:t>
                      </a:r>
                      <a:endParaRPr lang="en-US" sz="16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PMI: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主要原材料购进价格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(+)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金融机构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各项贷款余额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同比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(+)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714886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2650062-1D9F-4300-A83F-E449C0CAD772}"/>
              </a:ext>
            </a:extLst>
          </p:cNvPr>
          <p:cNvSpPr txBox="1"/>
          <p:nvPr/>
        </p:nvSpPr>
        <p:spPr>
          <a:xfrm>
            <a:off x="172720" y="2939784"/>
            <a:ext cx="11744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表格中的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是指连续观察该因子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个月，其中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(K1-1)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个月连续上升，第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个月下降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(2)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因子后的括号里的正负号代表下一个月国债的盈亏，正号代表盈利，负号代表亏损。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、固定资产投资的突然下降、制造业的突然下降、基建投资的突然下降意味着经济的衰退，在这些情况下，相比较于权益性资产，人们更倾向于把资金投资于相对安全的资产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债券，所以债券票面利率下降，从而盈利。（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和表格所显示结果相反，这个可能和选取的因子（比如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invst_sa,infra_sa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）所用的是水平值有关，因为水平值本身会有一个上升趋势，累计同比也是本身就有上升的一个趋势，如果改用增长率可能会更好。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、产成品库存的突然下降意味着生产商的产品销售增加，这些意味着经济的繁荣，所以人们更倾向于投资权益性资产，投资于债券的资金减少，债券的票面利率升高，从而亏损。（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和表格所显示结果相反，这个可能和选取的因子所用的是水平值有关，改用增长率可能会更好。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、主要原材料购进价格的突然下降，意味着生产成本的下降，即物价下降，人们对通货膨胀的预期降低，根据费雪方程式，名义利率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实际利率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通货膨胀率预期，通货膨胀率预期的减少将会使得债券的票面利率减少，即以票面利率表示的债券报价降低，从而盈利。</a:t>
            </a:r>
          </a:p>
        </p:txBody>
      </p:sp>
    </p:spTree>
    <p:extLst>
      <p:ext uri="{BB962C8B-B14F-4D97-AF65-F5344CB8AC3E}">
        <p14:creationId xmlns:p14="http://schemas.microsoft.com/office/powerpoint/2010/main" val="39837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E215B5-8D68-4B77-8D98-CAFFA848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40"/>
            <a:ext cx="10515600" cy="1030288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因子走势反转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53EB1393-070E-4CCE-9AD6-1D3378466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06284"/>
              </p:ext>
            </p:extLst>
          </p:nvPr>
        </p:nvGraphicFramePr>
        <p:xfrm>
          <a:off x="914399" y="1182545"/>
          <a:ext cx="9824721" cy="2152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514">
                  <a:extLst>
                    <a:ext uri="{9D8B030D-6E8A-4147-A177-3AD203B41FA5}">
                      <a16:colId xmlns:a16="http://schemas.microsoft.com/office/drawing/2014/main" xmlns="" val="3999855745"/>
                    </a:ext>
                  </a:extLst>
                </a:gridCol>
                <a:gridCol w="2677659">
                  <a:extLst>
                    <a:ext uri="{9D8B030D-6E8A-4147-A177-3AD203B41FA5}">
                      <a16:colId xmlns:a16="http://schemas.microsoft.com/office/drawing/2014/main" xmlns="" val="4004955384"/>
                    </a:ext>
                  </a:extLst>
                </a:gridCol>
                <a:gridCol w="2090367">
                  <a:extLst>
                    <a:ext uri="{9D8B030D-6E8A-4147-A177-3AD203B41FA5}">
                      <a16:colId xmlns:a16="http://schemas.microsoft.com/office/drawing/2014/main" xmlns="" val="1160370297"/>
                    </a:ext>
                  </a:extLst>
                </a:gridCol>
                <a:gridCol w="1423107">
                  <a:extLst>
                    <a:ext uri="{9D8B030D-6E8A-4147-A177-3AD203B41FA5}">
                      <a16:colId xmlns:a16="http://schemas.microsoft.com/office/drawing/2014/main" xmlns="" val="1822909101"/>
                    </a:ext>
                  </a:extLst>
                </a:gridCol>
                <a:gridCol w="1015654">
                  <a:extLst>
                    <a:ext uri="{9D8B030D-6E8A-4147-A177-3AD203B41FA5}">
                      <a16:colId xmlns:a16="http://schemas.microsoft.com/office/drawing/2014/main" xmlns="" val="1324942167"/>
                    </a:ext>
                  </a:extLst>
                </a:gridCol>
                <a:gridCol w="1861420">
                  <a:extLst>
                    <a:ext uri="{9D8B030D-6E8A-4147-A177-3AD203B41FA5}">
                      <a16:colId xmlns:a16="http://schemas.microsoft.com/office/drawing/2014/main" xmlns="" val="3365912156"/>
                    </a:ext>
                  </a:extLst>
                </a:gridCol>
              </a:tblGrid>
              <a:tr h="26117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连续下降后上升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391680"/>
                  </a:ext>
                </a:extLst>
              </a:tr>
              <a:tr h="609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K1=3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房地产开发投资完成额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累计同比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个城市平均价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猪肉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五花肉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8005949"/>
                  </a:ext>
                </a:extLst>
              </a:tr>
              <a:tr h="633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K1=4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estate_qoq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(+)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房地产开发投资完成额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累计同比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宏观经济景气指数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预警指数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社融存量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个城市平均价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猪肉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五花肉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1564487"/>
                  </a:ext>
                </a:extLst>
              </a:tr>
              <a:tr h="54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K1=5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个城市平均价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猪肉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猪肉后臀尖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后腿肉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个城市平均价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猪肉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五花肉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524805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C4AE58B-B340-4CE4-ADAA-6A95E5E1BF67}"/>
              </a:ext>
            </a:extLst>
          </p:cNvPr>
          <p:cNvSpPr/>
          <p:nvPr/>
        </p:nvSpPr>
        <p:spPr>
          <a:xfrm>
            <a:off x="375920" y="3640295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表格中的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是指连续观察该因子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个月，其中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(K1-1)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个月连续下降，第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个月上升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(2)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因子后的括号里的正负号代表下一个月国债的盈亏，正号代表盈利，负号代表亏损。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、房地产投资的突然增加、宏观经济景气指数的突然上升，意味着经济繁荣，因此，人们倾向于把资金投资于权益性资产，投资于债券的资金减少，导致债券票面利率上升，从而亏损。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、猪肉价格在经历连续下降后的突然上升，意味着物价开始上升，人们对通货膨胀率的预期增加，根据费雪方程式，名义利率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实际利率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通货膨胀率预期，通货膨胀率预期的增加将会使得债券的票面利率增加，即以票面利率表示的债券报价增加，从而亏损。</a:t>
            </a:r>
          </a:p>
        </p:txBody>
      </p:sp>
    </p:spTree>
    <p:extLst>
      <p:ext uri="{BB962C8B-B14F-4D97-AF65-F5344CB8AC3E}">
        <p14:creationId xmlns:p14="http://schemas.microsoft.com/office/powerpoint/2010/main" val="131420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5D5487-B4FC-4920-AC6C-D12FB940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8"/>
            <a:ext cx="10515600" cy="967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持续上升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60DE7271-220C-4C59-9ED0-BD5F3A400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73889"/>
              </p:ext>
            </p:extLst>
          </p:nvPr>
        </p:nvGraphicFramePr>
        <p:xfrm>
          <a:off x="967564" y="1679227"/>
          <a:ext cx="10164724" cy="1414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656">
                  <a:extLst>
                    <a:ext uri="{9D8B030D-6E8A-4147-A177-3AD203B41FA5}">
                      <a16:colId xmlns:a16="http://schemas.microsoft.com/office/drawing/2014/main" xmlns="" val="408856695"/>
                    </a:ext>
                  </a:extLst>
                </a:gridCol>
                <a:gridCol w="1380164">
                  <a:extLst>
                    <a:ext uri="{9D8B030D-6E8A-4147-A177-3AD203B41FA5}">
                      <a16:colId xmlns:a16="http://schemas.microsoft.com/office/drawing/2014/main" xmlns="" val="1964773189"/>
                    </a:ext>
                  </a:extLst>
                </a:gridCol>
                <a:gridCol w="3058742">
                  <a:extLst>
                    <a:ext uri="{9D8B030D-6E8A-4147-A177-3AD203B41FA5}">
                      <a16:colId xmlns:a16="http://schemas.microsoft.com/office/drawing/2014/main" xmlns="" val="1073374110"/>
                    </a:ext>
                  </a:extLst>
                </a:gridCol>
                <a:gridCol w="4532162">
                  <a:extLst>
                    <a:ext uri="{9D8B030D-6E8A-4147-A177-3AD203B41FA5}">
                      <a16:colId xmlns:a16="http://schemas.microsoft.com/office/drawing/2014/main" xmlns="" val="646288396"/>
                    </a:ext>
                  </a:extLst>
                </a:gridCol>
              </a:tblGrid>
              <a:tr h="346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Continue to Rise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7835482"/>
                  </a:ext>
                </a:extLst>
              </a:tr>
              <a:tr h="360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K2=4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manuf_qoq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estate2_sa(-)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固定资产投资完成额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制造业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累计同比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5820065"/>
                  </a:ext>
                </a:extLst>
              </a:tr>
              <a:tr h="34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K2=5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CPI_%(-)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2635440"/>
                  </a:ext>
                </a:extLst>
              </a:tr>
              <a:tr h="360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K2=6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PMI(+)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金融机构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各项贷款余额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94385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45ABCF9-3658-4FE6-99D2-A8D5E6572D13}"/>
              </a:ext>
            </a:extLst>
          </p:cNvPr>
          <p:cNvSpPr/>
          <p:nvPr/>
        </p:nvSpPr>
        <p:spPr>
          <a:xfrm>
            <a:off x="967564" y="3634148"/>
            <a:ext cx="101647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表格中的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是指连续观察该因子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个月，并在该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个月中该因子持续上升。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(2)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因子后的括号里的正负号代表下一个月国债的盈亏，正号代表盈利，负号代表亏损。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、制造业增加，房地产投资增加，固定资产投资增加，意味着经济繁荣，人们倾向于把资产投资于权益性资产，投资于债券的资金减少，导致债券票面利率上升，从而亏损。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、消费价格指数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(CPI)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持续上升，意味着物价开始上升；原材料购进价格上升，意味着企业的生产成本上升，导致最终物价上升。由于物价上涨，人们对通货膨胀率的预期增加，根据费雪方程式，名义利率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实际利率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通货膨胀率预期，通货膨胀率预期的增加将会使得债券的票面利率增加，即以票面利率表示的债券报价增加，从而亏损。</a:t>
            </a:r>
          </a:p>
        </p:txBody>
      </p:sp>
    </p:spTree>
    <p:extLst>
      <p:ext uri="{BB962C8B-B14F-4D97-AF65-F5344CB8AC3E}">
        <p14:creationId xmlns:p14="http://schemas.microsoft.com/office/powerpoint/2010/main" val="427662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5D5487-B4FC-4920-AC6C-D12FB940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8"/>
            <a:ext cx="10515600" cy="967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持续下降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62C1C81-84DD-47FA-A6E6-AD6ABD718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79488"/>
              </p:ext>
            </p:extLst>
          </p:nvPr>
        </p:nvGraphicFramePr>
        <p:xfrm>
          <a:off x="967563" y="1509819"/>
          <a:ext cx="10164725" cy="1716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719">
                  <a:extLst>
                    <a:ext uri="{9D8B030D-6E8A-4147-A177-3AD203B41FA5}">
                      <a16:colId xmlns:a16="http://schemas.microsoft.com/office/drawing/2014/main" xmlns="" val="2822576215"/>
                    </a:ext>
                  </a:extLst>
                </a:gridCol>
                <a:gridCol w="1486358">
                  <a:extLst>
                    <a:ext uri="{9D8B030D-6E8A-4147-A177-3AD203B41FA5}">
                      <a16:colId xmlns:a16="http://schemas.microsoft.com/office/drawing/2014/main" xmlns="" val="3782085464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xmlns="" val="3526475650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xmlns="" val="1057910858"/>
                    </a:ext>
                  </a:extLst>
                </a:gridCol>
                <a:gridCol w="1218096">
                  <a:extLst>
                    <a:ext uri="{9D8B030D-6E8A-4147-A177-3AD203B41FA5}">
                      <a16:colId xmlns:a16="http://schemas.microsoft.com/office/drawing/2014/main" xmlns="" val="709569049"/>
                    </a:ext>
                  </a:extLst>
                </a:gridCol>
                <a:gridCol w="1435586">
                  <a:extLst>
                    <a:ext uri="{9D8B030D-6E8A-4147-A177-3AD203B41FA5}">
                      <a16:colId xmlns:a16="http://schemas.microsoft.com/office/drawing/2014/main" xmlns="" val="2124811114"/>
                    </a:ext>
                  </a:extLst>
                </a:gridCol>
                <a:gridCol w="1127273">
                  <a:extLst>
                    <a:ext uri="{9D8B030D-6E8A-4147-A177-3AD203B41FA5}">
                      <a16:colId xmlns:a16="http://schemas.microsoft.com/office/drawing/2014/main" xmlns="" val="1011296811"/>
                    </a:ext>
                  </a:extLst>
                </a:gridCol>
                <a:gridCol w="1387413">
                  <a:extLst>
                    <a:ext uri="{9D8B030D-6E8A-4147-A177-3AD203B41FA5}">
                      <a16:colId xmlns:a16="http://schemas.microsoft.com/office/drawing/2014/main" xmlns="" val="2074216387"/>
                    </a:ext>
                  </a:extLst>
                </a:gridCol>
              </a:tblGrid>
              <a:tr h="36404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持续下降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2401400"/>
                  </a:ext>
                </a:extLst>
              </a:tr>
              <a:tr h="364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K2=3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Revenue_qoq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(+)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Op_Profit_qoq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(+)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1582593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K2=4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Revenue_qoq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invst_qoq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prvt_qoq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estate_qoq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estate2_qoq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原材料库存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供货商配送时间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3036788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K2=5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新出口订单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46252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D583A16-939D-421D-811A-08CC43E37018}"/>
              </a:ext>
            </a:extLst>
          </p:cNvPr>
          <p:cNvSpPr/>
          <p:nvPr/>
        </p:nvSpPr>
        <p:spPr>
          <a:xfrm>
            <a:off x="967562" y="3560862"/>
            <a:ext cx="101647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表格中的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是指连续观察该因子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个月，并在该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个月中该因子持续下降。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(2)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因子后的括号里的正负号代表下一个月国债的盈亏，正号代表盈利，负号代表亏损。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工业企业利润持续下降，固定资产投资持续下降，房地产投资持续下降，意味着经济衰退，人们倾向于把资金投资于债券，导致债券票面利率下降，从而盈利。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44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010878-47B4-4BDD-853C-A4D56EB5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历史高点、低点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550A1E-2360-402B-9F80-3D21BBF1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有效因子只筛选出一个，即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Estate_qoq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事件：历史低点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下一个月的国债盈亏表现：盈利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分析：房地产投资降低，经济不景气，人们倾向于投资债券，债券票面利率降低，从而盈利。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5E560A-E9EC-4358-AC0A-F2873EB8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243604"/>
            <a:ext cx="10246659" cy="94629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短期高点、低点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04C68044-A1FC-4D94-AC90-66CA78AB5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957886"/>
              </p:ext>
            </p:extLst>
          </p:nvPr>
        </p:nvGraphicFramePr>
        <p:xfrm>
          <a:off x="457200" y="1366874"/>
          <a:ext cx="11270512" cy="3795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179">
                  <a:extLst>
                    <a:ext uri="{9D8B030D-6E8A-4147-A177-3AD203B41FA5}">
                      <a16:colId xmlns:a16="http://schemas.microsoft.com/office/drawing/2014/main" xmlns="" val="1227985919"/>
                    </a:ext>
                  </a:extLst>
                </a:gridCol>
                <a:gridCol w="1447349">
                  <a:extLst>
                    <a:ext uri="{9D8B030D-6E8A-4147-A177-3AD203B41FA5}">
                      <a16:colId xmlns:a16="http://schemas.microsoft.com/office/drawing/2014/main" xmlns="" val="1234832198"/>
                    </a:ext>
                  </a:extLst>
                </a:gridCol>
                <a:gridCol w="1596439">
                  <a:extLst>
                    <a:ext uri="{9D8B030D-6E8A-4147-A177-3AD203B41FA5}">
                      <a16:colId xmlns:a16="http://schemas.microsoft.com/office/drawing/2014/main" xmlns="" val="1374912560"/>
                    </a:ext>
                  </a:extLst>
                </a:gridCol>
                <a:gridCol w="3334272">
                  <a:extLst>
                    <a:ext uri="{9D8B030D-6E8A-4147-A177-3AD203B41FA5}">
                      <a16:colId xmlns:a16="http://schemas.microsoft.com/office/drawing/2014/main" xmlns="" val="1366980204"/>
                    </a:ext>
                  </a:extLst>
                </a:gridCol>
                <a:gridCol w="2155807">
                  <a:extLst>
                    <a:ext uri="{9D8B030D-6E8A-4147-A177-3AD203B41FA5}">
                      <a16:colId xmlns:a16="http://schemas.microsoft.com/office/drawing/2014/main" xmlns="" val="2667485071"/>
                    </a:ext>
                  </a:extLst>
                </a:gridCol>
                <a:gridCol w="2133466">
                  <a:extLst>
                    <a:ext uri="{9D8B030D-6E8A-4147-A177-3AD203B41FA5}">
                      <a16:colId xmlns:a16="http://schemas.microsoft.com/office/drawing/2014/main" xmlns="" val="2207196590"/>
                    </a:ext>
                  </a:extLst>
                </a:gridCol>
              </a:tblGrid>
              <a:tr h="31766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短期高点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144025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IVA_qoq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power2_sa(+)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estate_sa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产成品库存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从业人员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2029241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IVA_qoq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IVA_sa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estate_sa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5824857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IVA_qoq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从业人员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社融存量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政府债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财政存款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0716234"/>
                  </a:ext>
                </a:extLst>
              </a:tr>
              <a:tr h="6272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power2_sa(+)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estate_sa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新订单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从业人员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24714762"/>
                  </a:ext>
                </a:extLst>
              </a:tr>
              <a:tr h="6272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prvt_sa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manuf_sa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新订单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14498245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manuf_sa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743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manuf_sa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688362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717691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estate_sa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(-)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854311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0A28A15-F704-4E9F-8B91-96B09683BA2F}"/>
              </a:ext>
            </a:extLst>
          </p:cNvPr>
          <p:cNvSpPr/>
          <p:nvPr/>
        </p:nvSpPr>
        <p:spPr>
          <a:xfrm>
            <a:off x="457200" y="5381732"/>
            <a:ext cx="11270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表格中的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是指连续观察该因子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(K3+1)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个月，并在第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K3+1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个月该因子超过过去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个月的平均值加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倍的过去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个月的标准差。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(2)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因子后的括号里的正负号代表下一个月国债的盈亏，正号代表盈利，负号代表亏损。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9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F4512C-AEF2-4CF0-94F9-6DF6FFC4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4032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、工业增加值、发电量出现高点，意味着经济繁荣，人们倾向于把资金投资于权益性资产，债券的投资金额减少，导致债券票面利率上升，从而亏损。（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和表格所显示结果相反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、房地产投资、制造业、新订单出现高点，意味着经济繁荣，人们倾向于把资金投资于权益性资产，债券的投资金额减少，导致债券票面利率上升，从而亏损。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、原材料购进价格出现高点，说明生产成本增加，意味着物价上涨，由于物价上涨，人们对通货膨胀率的预期增加，根据费雪方程式，名义利率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实际利率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通货膨胀率预期，通货膨胀率预期的增加将会使得债券的票面利率增加，即以票面利率表示的债券报价增加，从而亏损。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61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5E560A-E9EC-4358-AC0A-F2873EB8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-91676"/>
            <a:ext cx="10246659" cy="94629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短期高点、低点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2C93A3BA-1061-4A72-8634-66EF7D2EA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60145"/>
              </p:ext>
            </p:extLst>
          </p:nvPr>
        </p:nvGraphicFramePr>
        <p:xfrm>
          <a:off x="564776" y="777831"/>
          <a:ext cx="11045976" cy="5075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198">
                  <a:extLst>
                    <a:ext uri="{9D8B030D-6E8A-4147-A177-3AD203B41FA5}">
                      <a16:colId xmlns:a16="http://schemas.microsoft.com/office/drawing/2014/main" xmlns="" val="1299450091"/>
                    </a:ext>
                  </a:extLst>
                </a:gridCol>
                <a:gridCol w="2071122">
                  <a:extLst>
                    <a:ext uri="{9D8B030D-6E8A-4147-A177-3AD203B41FA5}">
                      <a16:colId xmlns:a16="http://schemas.microsoft.com/office/drawing/2014/main" xmlns="" val="16518843"/>
                    </a:ext>
                  </a:extLst>
                </a:gridCol>
                <a:gridCol w="1617446">
                  <a:extLst>
                    <a:ext uri="{9D8B030D-6E8A-4147-A177-3AD203B41FA5}">
                      <a16:colId xmlns:a16="http://schemas.microsoft.com/office/drawing/2014/main" xmlns="" val="3869225204"/>
                    </a:ext>
                  </a:extLst>
                </a:gridCol>
                <a:gridCol w="1834421">
                  <a:extLst>
                    <a:ext uri="{9D8B030D-6E8A-4147-A177-3AD203B41FA5}">
                      <a16:colId xmlns:a16="http://schemas.microsoft.com/office/drawing/2014/main" xmlns="" val="4011165194"/>
                    </a:ext>
                  </a:extLst>
                </a:gridCol>
                <a:gridCol w="1834421">
                  <a:extLst>
                    <a:ext uri="{9D8B030D-6E8A-4147-A177-3AD203B41FA5}">
                      <a16:colId xmlns:a16="http://schemas.microsoft.com/office/drawing/2014/main" xmlns="" val="2998194994"/>
                    </a:ext>
                  </a:extLst>
                </a:gridCol>
                <a:gridCol w="1834421">
                  <a:extLst>
                    <a:ext uri="{9D8B030D-6E8A-4147-A177-3AD203B41FA5}">
                      <a16:colId xmlns:a16="http://schemas.microsoft.com/office/drawing/2014/main" xmlns="" val="953203738"/>
                    </a:ext>
                  </a:extLst>
                </a:gridCol>
                <a:gridCol w="1222947">
                  <a:extLst>
                    <a:ext uri="{9D8B030D-6E8A-4147-A177-3AD203B41FA5}">
                      <a16:colId xmlns:a16="http://schemas.microsoft.com/office/drawing/2014/main" xmlns="" val="2600506789"/>
                    </a:ext>
                  </a:extLst>
                </a:gridCol>
              </a:tblGrid>
              <a:tr h="44656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短期低点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7379136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K3=12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PMI(+)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新订单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原材料库存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主要原材料购进价格（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+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宏观经济景气指数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预警指数（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+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现金净投放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当月值（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+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1068087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K3=13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PMI(+)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新订单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宏观经济景气指数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预警指数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金融机构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各项存款余额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2887977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K3=14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PMI(+)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新订单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宏观经济景气指数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预警指数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金融机构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各项存款余额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6024183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K3=15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新订单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金融机构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各项存款余额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1917417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K3=16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新订单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M2: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金融机构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各项存款余额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8678022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K3=17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新订单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新出口订单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金融机构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各项存款余额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710212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K3=18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新出口订单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M2: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金融机构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各项存款余额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0172125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K3=19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房地产开发投资完成额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累计同比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M2: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金融机构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各项存款余额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0638519"/>
                  </a:ext>
                </a:extLst>
              </a:tr>
              <a:tr h="6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K3=20</a:t>
                      </a: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PMI: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主要原材料购进价格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M2: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金融机构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各项存款余额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同比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(+)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244" marR="6244" marT="6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70937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4FD1794-BAB4-4E30-BA23-FEF5CC54AA51}"/>
              </a:ext>
            </a:extLst>
          </p:cNvPr>
          <p:cNvSpPr/>
          <p:nvPr/>
        </p:nvSpPr>
        <p:spPr>
          <a:xfrm>
            <a:off x="340240" y="5941955"/>
            <a:ext cx="11270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表格中的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是指连续观察该因子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(K3+1)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个月，并在第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K3+1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个月该因子低于过去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个月的平均值减去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倍的过去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个月的标准差。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(2)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因子后的括号里的正负号代表下一个月国债的盈亏，正号代表盈利，负号代表亏损。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05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2070</Words>
  <Application>Microsoft Macintosh PowerPoint</Application>
  <PresentationFormat>宽屏</PresentationFormat>
  <Paragraphs>209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Times New Roman</vt:lpstr>
      <vt:lpstr>等线</vt:lpstr>
      <vt:lpstr>等线 Light</vt:lpstr>
      <vt:lpstr>楷体</vt:lpstr>
      <vt:lpstr>宋体</vt:lpstr>
      <vt:lpstr>Office 主题​​</vt:lpstr>
      <vt:lpstr>宏观因子在不同事件发生后对十年期国债收益率的影响总结</vt:lpstr>
      <vt:lpstr>因子走势反转</vt:lpstr>
      <vt:lpstr>因子走势反转</vt:lpstr>
      <vt:lpstr>持续上升</vt:lpstr>
      <vt:lpstr>持续下降</vt:lpstr>
      <vt:lpstr>历史高点、低点</vt:lpstr>
      <vt:lpstr>短期高点、低点</vt:lpstr>
      <vt:lpstr>PowerPoint 演示文稿</vt:lpstr>
      <vt:lpstr>短期高点、低点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郁华瑜</dc:creator>
  <cp:lastModifiedBy>郁华瑜</cp:lastModifiedBy>
  <cp:revision>100</cp:revision>
  <dcterms:created xsi:type="dcterms:W3CDTF">2017-10-29T01:39:24Z</dcterms:created>
  <dcterms:modified xsi:type="dcterms:W3CDTF">2017-11-01T07:04:41Z</dcterms:modified>
</cp:coreProperties>
</file>