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1" r:id="rId2"/>
    <p:sldId id="295" r:id="rId3"/>
    <p:sldId id="292" r:id="rId4"/>
    <p:sldId id="308" r:id="rId5"/>
    <p:sldId id="310" r:id="rId6"/>
    <p:sldId id="311" r:id="rId7"/>
    <p:sldId id="312" r:id="rId8"/>
    <p:sldId id="314" r:id="rId9"/>
    <p:sldId id="315" r:id="rId10"/>
    <p:sldId id="313" r:id="rId11"/>
    <p:sldId id="316" r:id="rId12"/>
    <p:sldId id="296" r:id="rId13"/>
    <p:sldId id="289" r:id="rId14"/>
    <p:sldId id="300" r:id="rId15"/>
    <p:sldId id="301" r:id="rId16"/>
    <p:sldId id="302" r:id="rId17"/>
    <p:sldId id="303" r:id="rId18"/>
    <p:sldId id="304" r:id="rId19"/>
    <p:sldId id="305" r:id="rId20"/>
    <p:sldId id="307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053">
          <p15:clr>
            <a:srgbClr val="A4A3A4"/>
          </p15:clr>
        </p15:guide>
        <p15:guide id="3" pos="3844">
          <p15:clr>
            <a:srgbClr val="A4A3A4"/>
          </p15:clr>
        </p15:guide>
        <p15:guide id="4" pos="1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C49"/>
    <a:srgbClr val="1A7BAE"/>
    <a:srgbClr val="FDA907"/>
    <a:srgbClr val="BF3420"/>
    <a:srgbClr val="1D8AC1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/>
    <p:restoredTop sz="80089" autoAdjust="0"/>
  </p:normalViewPr>
  <p:slideViewPr>
    <p:cSldViewPr>
      <p:cViewPr>
        <p:scale>
          <a:sx n="110" d="100"/>
          <a:sy n="110" d="100"/>
        </p:scale>
        <p:origin x="984" y="144"/>
      </p:cViewPr>
      <p:guideLst>
        <p:guide orient="horz" pos="2159"/>
        <p:guide orient="horz" pos="1053"/>
        <p:guide pos="3844"/>
        <p:guide pos="1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3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共需要七个线程</a:t>
            </a:r>
            <a:endParaRPr kumimoji="1" lang="en-US" altLang="zh-CN"/>
          </a:p>
          <a:p>
            <a:r>
              <a:rPr kumimoji="1" lang="en-US" altLang="zh-CN"/>
              <a:t>...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61BB-BB29-447B-86E6-652C097B04C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9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车道保存五个信息，分别是速度，方向，当前位置，车的长度，车的数量，其中前四个是可以设置的，车的数量是根据车的长度和游戏难度平均分散在屏幕上的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正常情况下如果车速为</a:t>
            </a:r>
            <a:r>
              <a:rPr kumimoji="1" lang="en-US" altLang="zh-CN"/>
              <a:t>1</a:t>
            </a:r>
            <a:r>
              <a:rPr kumimoji="1" lang="zh-CN" altLang="en-US"/>
              <a:t>，那么每</a:t>
            </a:r>
            <a:r>
              <a:rPr kumimoji="1" lang="en-US" altLang="zh-CN"/>
              <a:t>flush_time</a:t>
            </a:r>
            <a:r>
              <a:rPr kumimoji="1" lang="zh-CN" altLang="en-US"/>
              <a:t>秒之后，车移动一格，如果车速为</a:t>
            </a:r>
            <a:r>
              <a:rPr kumimoji="1" lang="en-US" altLang="zh-CN"/>
              <a:t>2</a:t>
            </a:r>
            <a:r>
              <a:rPr kumimoji="1" lang="zh-CN" altLang="en-US"/>
              <a:t>，那么每</a:t>
            </a:r>
            <a:r>
              <a:rPr kumimoji="1" lang="en-US" altLang="zh-CN"/>
              <a:t>flush_time/2</a:t>
            </a:r>
            <a:r>
              <a:rPr kumimoji="1" lang="zh-CN" altLang="en-US"/>
              <a:t>秒之后车移动一格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也就是说每个跑道线程只负责更新车的位置信息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61BB-BB29-447B-86E6-652C097B04C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328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显示线程相对简单一些，就是每</a:t>
            </a:r>
            <a:r>
              <a:rPr kumimoji="1" lang="en-US" altLang="zh-CN"/>
              <a:t>display_time</a:t>
            </a:r>
            <a:r>
              <a:rPr kumimoji="1" lang="zh-CN" altLang="en-US"/>
              <a:t>秒之后，更新一次整个屏幕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61BB-BB29-447B-86E6-652C097B04C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88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显示的时候，就是建立一个</a:t>
            </a:r>
            <a:r>
              <a:rPr kumimoji="1" lang="en-US" altLang="zh-CN"/>
              <a:t>Height+2</a:t>
            </a:r>
            <a:r>
              <a:rPr kumimoji="1" lang="zh-CN" altLang="en-US"/>
              <a:t> * </a:t>
            </a:r>
            <a:r>
              <a:rPr kumimoji="1" lang="en-US" altLang="zh-CN"/>
              <a:t>width</a:t>
            </a:r>
            <a:r>
              <a:rPr kumimoji="1" lang="zh-CN" altLang="en-US"/>
              <a:t>大小的数组，多</a:t>
            </a:r>
            <a:r>
              <a:rPr kumimoji="1" lang="en-US" altLang="zh-CN"/>
              <a:t>2</a:t>
            </a:r>
            <a:r>
              <a:rPr kumimoji="1" lang="zh-CN" altLang="en-US"/>
              <a:t>是因为起跑线与终点线，然后根据当前变量信息对每个点赋值，最后清除屏幕后，打印整个数组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61BB-BB29-447B-86E6-652C097B04C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2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timethread</a:t>
            </a:r>
            <a:r>
              <a:rPr kumimoji="1" lang="zh-CN" altLang="en-US"/>
              <a:t>更简单，每一秒让时间减一即可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61BB-BB29-447B-86E6-652C097B04C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100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主线程负责读入，用户按上下左右或一些功能按键进行反馈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61BB-BB29-447B-86E6-652C097B04C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这里刚顾艺红同学提到了，要求无等待读入，</a:t>
            </a:r>
            <a:r>
              <a:rPr kumimoji="1" lang="en-US" altLang="zh-CN"/>
              <a:t>mac</a:t>
            </a:r>
            <a:r>
              <a:rPr kumimoji="1" lang="zh-CN" altLang="en-US"/>
              <a:t>可以自己写一个</a:t>
            </a:r>
            <a:r>
              <a:rPr kumimoji="1" lang="en-US" altLang="zh-CN"/>
              <a:t>getch</a:t>
            </a:r>
            <a:r>
              <a:rPr kumimoji="1" lang="zh-CN" altLang="en-US"/>
              <a:t>函数，要</a:t>
            </a:r>
            <a:r>
              <a:rPr kumimoji="1" lang="en-US" altLang="zh-CN"/>
              <a:t>include</a:t>
            </a:r>
            <a:r>
              <a:rPr kumimoji="1" lang="zh-CN" altLang="en-US"/>
              <a:t> </a:t>
            </a:r>
            <a:r>
              <a:rPr kumimoji="1" lang="en-US" altLang="zh-CN"/>
              <a:t>unistd</a:t>
            </a:r>
            <a:r>
              <a:rPr kumimoji="1" lang="zh-CN" altLang="en-US"/>
              <a:t>。</a:t>
            </a:r>
            <a:r>
              <a:rPr kumimoji="1" lang="en-US" altLang="zh-CN"/>
              <a:t>h</a:t>
            </a:r>
            <a:r>
              <a:rPr kumimoji="1" lang="zh-CN" altLang="en-US"/>
              <a:t>和</a:t>
            </a:r>
            <a:r>
              <a:rPr kumimoji="1" lang="en-US" altLang="zh-CN"/>
              <a:t>termios</a:t>
            </a:r>
            <a:r>
              <a:rPr kumimoji="1" lang="zh-CN" altLang="en-US"/>
              <a:t>。</a:t>
            </a:r>
            <a:r>
              <a:rPr kumimoji="1" lang="en-US" altLang="zh-CN"/>
              <a:t>h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61BB-BB29-447B-86E6-652C097B04C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747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根据难度，对五个变量初始化，难度越大，大概有三个信息会改变，分别是车速越快，车越长，车辆排布越紧密，共分为</a:t>
            </a:r>
            <a:r>
              <a:rPr kumimoji="1" lang="en-US" altLang="zh-CN"/>
              <a:t>10</a:t>
            </a:r>
            <a:r>
              <a:rPr kumimoji="1" lang="zh-CN" altLang="en-US"/>
              <a:t>级难度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61BB-BB29-447B-86E6-652C097B04C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923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程序入口就是</a:t>
            </a:r>
            <a:r>
              <a:rPr kumimoji="1" lang="en-US" altLang="zh-CN"/>
              <a:t>create</a:t>
            </a:r>
            <a:r>
              <a:rPr kumimoji="1" lang="zh-CN" altLang="en-US"/>
              <a:t>这些线程，根据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61BB-BB29-447B-86E6-652C097B04C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5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584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673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189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668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2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3713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3927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5" r:id="rId5"/>
    <p:sldLayoutId id="2147483667" r:id="rId6"/>
    <p:sldLayoutId id="2147483653" r:id="rId7"/>
    <p:sldLayoutId id="2147483662" r:id="rId8"/>
    <p:sldLayoutId id="2147483654" r:id="rId9"/>
    <p:sldLayoutId id="214748365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23999" y="2814490"/>
            <a:ext cx="589565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mtClean="0">
                <a:solidFill>
                  <a:srgbClr val="BF3420"/>
                </a:solidFill>
              </a:rPr>
              <a:t>HW</a:t>
            </a:r>
            <a:r>
              <a:rPr lang="en-US" altLang="zh-CN" sz="4000" smtClean="0">
                <a:solidFill>
                  <a:srgbClr val="FDA907"/>
                </a:solidFill>
              </a:rPr>
              <a:t>3</a:t>
            </a:r>
            <a:r>
              <a:rPr lang="zh-CN" altLang="en-US" sz="4000">
                <a:solidFill>
                  <a:srgbClr val="95BC49"/>
                </a:solidFill>
              </a:rPr>
              <a:t> </a:t>
            </a:r>
            <a:r>
              <a:rPr lang="en-US" altLang="zh-CN" sz="4000" smtClean="0">
                <a:solidFill>
                  <a:srgbClr val="95BC49"/>
                </a:solidFill>
              </a:rPr>
              <a:t>Arcade</a:t>
            </a:r>
            <a:r>
              <a:rPr lang="en-US" altLang="zh-CN" sz="4000" smtClean="0"/>
              <a:t> </a:t>
            </a:r>
            <a:r>
              <a:rPr lang="en-US" altLang="zh-CN" sz="4000" smtClean="0">
                <a:solidFill>
                  <a:srgbClr val="1A7BAE"/>
                </a:solidFill>
              </a:rPr>
              <a:t>Games</a:t>
            </a:r>
            <a:endParaRPr lang="zh-CN" altLang="en-US" sz="4000">
              <a:solidFill>
                <a:srgbClr val="1A7BA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29043" y="3696875"/>
            <a:ext cx="508556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张钰晖</a:t>
            </a:r>
            <a:endParaRPr lang="en-US" altLang="zh-CN" sz="1400" err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x1054034</a:t>
            </a:r>
          </a:p>
          <a:p>
            <a:pPr algn="ctr">
              <a:lnSpc>
                <a:spcPct val="150000"/>
              </a:lnSpc>
            </a:pPr>
            <a:r>
              <a:rPr lang="en-US" altLang="zh-CN" sz="14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yuhui-zh15@mails.tsinghua.edu.cn</a:t>
            </a:r>
            <a:endParaRPr lang="en-US" altLang="zh-CN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78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细节实现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以四车道为例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34" y="1068793"/>
            <a:ext cx="3105346" cy="5593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20" y="1808161"/>
            <a:ext cx="8229935" cy="265379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62210" y="295039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1A7BAE"/>
                </a:solidFill>
              </a:rPr>
              <a:t>根据难度初始化</a:t>
            </a:r>
          </a:p>
        </p:txBody>
      </p:sp>
    </p:spTree>
    <p:extLst>
      <p:ext uri="{BB962C8B-B14F-4D97-AF65-F5344CB8AC3E}">
        <p14:creationId xmlns:p14="http://schemas.microsoft.com/office/powerpoint/2010/main" val="93687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细节实现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以四车道为例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581640"/>
            <a:ext cx="7099300" cy="3365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830494"/>
            <a:ext cx="2857500" cy="685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46975" y="19866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1A7BAE"/>
                </a:solidFill>
              </a:rPr>
              <a:t>程序入口</a:t>
            </a:r>
          </a:p>
        </p:txBody>
      </p:sp>
    </p:spTree>
    <p:extLst>
      <p:ext uri="{BB962C8B-B14F-4D97-AF65-F5344CB8AC3E}">
        <p14:creationId xmlns:p14="http://schemas.microsoft.com/office/powerpoint/2010/main" val="193227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smtClean="0">
                <a:solidFill>
                  <a:schemeClr val="bg1"/>
                </a:solidFill>
              </a:rPr>
              <a:t>Frogger</a:t>
            </a:r>
            <a:r>
              <a:rPr lang="zh-CN" altLang="en-US" sz="2400" smtClean="0">
                <a:solidFill>
                  <a:schemeClr val="bg1"/>
                </a:solidFill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</a:rPr>
              <a:t>With</a:t>
            </a:r>
            <a:r>
              <a:rPr lang="zh-CN" altLang="en-US" sz="2400" smtClean="0">
                <a:solidFill>
                  <a:schemeClr val="bg1"/>
                </a:solidFill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</a:rPr>
              <a:t>GUI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00390" y="1397264"/>
            <a:ext cx="12570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HW3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emoji</a:t>
            </a:r>
            <a:r>
              <a:rPr lang="zh-CN" altLang="en-US" sz="1100" err="1" smtClean="0">
                <a:solidFill>
                  <a:schemeClr val="bg1"/>
                </a:solidFill>
                <a:latin typeface="+mn-ea"/>
              </a:rPr>
              <a:t>在图形界面的妙用</a:t>
            </a:r>
            <a:endParaRPr lang="zh-CN" altLang="en-US" sz="110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96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540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如何最快速的制作出一个能看的图形界面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6665" y="861560"/>
            <a:ext cx="580564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14400"/>
          </a:p>
          <a:p>
            <a:pPr algn="ctr"/>
            <a:r>
              <a:rPr kumimoji="1" lang="en-US" altLang="zh-CN" sz="9600">
                <a:solidFill>
                  <a:srgbClr val="FFC000"/>
                </a:solidFill>
              </a:rPr>
              <a:t>Emoji</a:t>
            </a:r>
            <a:r>
              <a:rPr kumimoji="1" lang="en-US" altLang="zh-CN" sz="9600">
                <a:solidFill>
                  <a:srgbClr val="C00000"/>
                </a:solidFill>
              </a:rPr>
              <a:t>!!!</a:t>
            </a:r>
            <a:endParaRPr kumimoji="1" lang="zh-CN" altLang="en-US" sz="960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34" y="1041580"/>
            <a:ext cx="2019300" cy="1968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965" y="1050219"/>
            <a:ext cx="2019300" cy="1968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652" y="1036057"/>
            <a:ext cx="20193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540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如何最快速的制作出一个能看的图形界面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5" y="1591652"/>
            <a:ext cx="7019625" cy="208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5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540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如何最快速的制作出一个能看的图形界面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6665" y="861560"/>
            <a:ext cx="5805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960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5" y="1591652"/>
            <a:ext cx="7019625" cy="20815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91324" y="2349790"/>
            <a:ext cx="28521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chemeClr val="bg1"/>
                </a:solidFill>
              </a:rPr>
              <a:t>准备加特技</a:t>
            </a:r>
            <a:endParaRPr kumimoji="1" lang="en-US" altLang="zh-CN" sz="4000" b="1">
              <a:solidFill>
                <a:schemeClr val="bg1"/>
              </a:solidFill>
            </a:endParaRPr>
          </a:p>
          <a:p>
            <a:endParaRPr kumimoji="1" lang="zh-CN" altLang="en-US" sz="4000" b="1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055" y="1676620"/>
            <a:ext cx="1895605" cy="191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3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540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如何最快速的制作出一个能看的图形界面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6665" y="861560"/>
            <a:ext cx="5805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960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50" y="1613692"/>
            <a:ext cx="7110790" cy="208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8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540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如何最快速的制作出一个能看的图形界面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6665" y="861560"/>
            <a:ext cx="5805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960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3" y="1311030"/>
            <a:ext cx="9025861" cy="297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8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540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如何最快速的制作出一个能看的图形界面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6665" y="861560"/>
            <a:ext cx="5805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960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060450"/>
            <a:ext cx="38100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9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540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如何最快速的制作出一个能看的图形界面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6665" y="861560"/>
            <a:ext cx="5805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960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060450"/>
            <a:ext cx="3810000" cy="3022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055850"/>
            <a:ext cx="3805070" cy="30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8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smtClean="0">
                <a:solidFill>
                  <a:schemeClr val="bg1"/>
                </a:solidFill>
              </a:rPr>
              <a:t>Frogger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00390" y="1397264"/>
            <a:ext cx="12570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HW3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pthread</a:t>
            </a:r>
            <a:r>
              <a:rPr lang="zh-CN" altLang="en-US" sz="1100" err="1" smtClean="0">
                <a:solidFill>
                  <a:schemeClr val="bg1"/>
                </a:solidFill>
                <a:latin typeface="+mn-ea"/>
              </a:rPr>
              <a:t>的使用</a:t>
            </a:r>
            <a:endParaRPr lang="en-US" altLang="zh-CN" sz="1100" err="1" smtClean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getch</a:t>
            </a:r>
            <a:r>
              <a:rPr lang="zh-CN" altLang="en-US" sz="1100" err="1">
                <a:solidFill>
                  <a:schemeClr val="bg1"/>
                </a:solidFill>
                <a:latin typeface="+mn-ea"/>
              </a:rPr>
              <a:t>的使用</a:t>
            </a:r>
            <a:endParaRPr lang="zh-CN" altLang="en-US" sz="110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688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1640" y="1806665"/>
            <a:ext cx="7587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600">
                <a:solidFill>
                  <a:srgbClr val="FFC000"/>
                </a:solidFill>
              </a:rPr>
              <a:t>谢谢大家</a:t>
            </a:r>
            <a:r>
              <a:rPr kumimoji="1" lang="en-US" altLang="zh-CN" sz="9600">
                <a:solidFill>
                  <a:srgbClr val="FFC000"/>
                </a:solidFill>
              </a:rPr>
              <a:t>!</a:t>
            </a:r>
            <a:endParaRPr kumimoji="1" lang="zh-CN" altLang="en-US" sz="9600">
              <a:solidFill>
                <a:srgbClr val="FFC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1932601"/>
            <a:ext cx="13589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9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smtClean="0">
                <a:solidFill>
                  <a:schemeClr val="bg1"/>
                </a:solidFill>
              </a:rPr>
              <a:t>Roller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00390" y="1397264"/>
            <a:ext cx="12570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HW3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err="1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zh-CN" sz="1400" err="1" smtClean="0">
                <a:solidFill>
                  <a:schemeClr val="bg1"/>
                </a:solidFill>
                <a:latin typeface="+mn-ea"/>
              </a:rPr>
              <a:t>thread</a:t>
            </a:r>
            <a:r>
              <a:rPr lang="zh-CN" altLang="en-US" sz="1400" err="1" smtClean="0">
                <a:solidFill>
                  <a:schemeClr val="bg1"/>
                </a:solidFill>
                <a:latin typeface="+mn-ea"/>
              </a:rPr>
              <a:t>的使用</a:t>
            </a:r>
            <a:endParaRPr lang="en-US" altLang="zh-CN" sz="1400" err="1" smtClean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+mn-ea"/>
              </a:rPr>
              <a:t>semaphore</a:t>
            </a:r>
            <a:r>
              <a:rPr lang="zh-CN" altLang="en-US" sz="1400">
                <a:solidFill>
                  <a:schemeClr val="bg1"/>
                </a:solidFill>
                <a:latin typeface="+mn-ea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211714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1781690" y="1446625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b="1">
                <a:solidFill>
                  <a:schemeClr val="bg1"/>
                </a:solidFill>
              </a:rPr>
              <a:t>游客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整体思路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pthread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与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semaphore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混合实现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832140" y="1446625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b="1">
                <a:solidFill>
                  <a:schemeClr val="bg1"/>
                </a:solidFill>
              </a:rPr>
              <a:t>过山车</a:t>
            </a:r>
          </a:p>
        </p:txBody>
      </p:sp>
      <p:sp>
        <p:nvSpPr>
          <p:cNvPr id="10" name="矩形 9"/>
          <p:cNvSpPr/>
          <p:nvPr/>
        </p:nvSpPr>
        <p:spPr>
          <a:xfrm>
            <a:off x="1781690" y="3398969"/>
            <a:ext cx="1710187" cy="31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NUM_PASSENGER</a:t>
            </a:r>
            <a:r>
              <a:rPr lang="zh-CN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32140" y="3398968"/>
            <a:ext cx="1710187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</a:t>
            </a:r>
            <a:endParaRPr lang="en-US" altLang="zh-CN" sz="110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3716903" y="1940173"/>
            <a:ext cx="1890210" cy="377368"/>
          </a:xfrm>
          <a:prstGeom prst="rightArrow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/>
          <p:cNvSpPr/>
          <p:nvPr/>
        </p:nvSpPr>
        <p:spPr>
          <a:xfrm rot="10800000">
            <a:off x="3670382" y="2385271"/>
            <a:ext cx="1890210" cy="369552"/>
          </a:xfrm>
          <a:prstGeom prst="rightArrow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30929" y="139082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1A7BAE"/>
                </a:solidFill>
              </a:rPr>
              <a:t>两类线程，各行其是</a:t>
            </a:r>
          </a:p>
        </p:txBody>
      </p:sp>
    </p:spTree>
    <p:extLst>
      <p:ext uri="{BB962C8B-B14F-4D97-AF65-F5344CB8AC3E}">
        <p14:creationId xmlns:p14="http://schemas.microsoft.com/office/powerpoint/2010/main" val="114929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整体思路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pthread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与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semaphore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混合实现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1580" y="1005198"/>
            <a:ext cx="805589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>
                <a:solidFill>
                  <a:srgbClr val="1A7BAE"/>
                </a:solidFill>
              </a:rPr>
              <a:t>信号量：</a:t>
            </a:r>
            <a:r>
              <a:rPr kumimoji="1" lang="en-US" altLang="zh-CN" sz="3200" b="1">
                <a:solidFill>
                  <a:srgbClr val="1A7BAE"/>
                </a:solidFill>
              </a:rPr>
              <a:t>semaphore</a:t>
            </a:r>
          </a:p>
          <a:p>
            <a:r>
              <a:rPr kumimoji="1" lang="en-US" altLang="zh-CN" sz="3200" b="1">
                <a:solidFill>
                  <a:srgbClr val="1A7BAE"/>
                </a:solidFill>
              </a:rPr>
              <a:t>semaphore</a:t>
            </a:r>
            <a:r>
              <a:rPr kumimoji="1" lang="zh-CN" altLang="en-US" sz="3200" b="1">
                <a:solidFill>
                  <a:srgbClr val="1A7BAE"/>
                </a:solidFill>
              </a:rPr>
              <a:t> </a:t>
            </a:r>
            <a:r>
              <a:rPr kumimoji="1" lang="en-US" altLang="zh-CN" sz="3200" b="1">
                <a:solidFill>
                  <a:srgbClr val="1A7BAE"/>
                </a:solidFill>
              </a:rPr>
              <a:t>sem;</a:t>
            </a:r>
          </a:p>
          <a:p>
            <a:endParaRPr kumimoji="1" lang="en-US" altLang="zh-CN" sz="3200" b="1">
              <a:solidFill>
                <a:srgbClr val="1A7BAE"/>
              </a:solidFill>
            </a:endParaRPr>
          </a:p>
          <a:p>
            <a:r>
              <a:rPr kumimoji="1" lang="en-US" altLang="zh-CN" sz="3200" b="1">
                <a:solidFill>
                  <a:srgbClr val="1A7BAE"/>
                </a:solidFill>
              </a:rPr>
              <a:t>sem_init(&amp;sem,</a:t>
            </a:r>
            <a:r>
              <a:rPr kumimoji="1" lang="zh-CN" altLang="en-US" sz="3200" b="1">
                <a:solidFill>
                  <a:srgbClr val="1A7BAE"/>
                </a:solidFill>
              </a:rPr>
              <a:t> </a:t>
            </a:r>
            <a:r>
              <a:rPr kumimoji="1" lang="en-US" altLang="zh-CN" sz="3200" b="1">
                <a:solidFill>
                  <a:srgbClr val="1A7BAE"/>
                </a:solidFill>
              </a:rPr>
              <a:t>uint)</a:t>
            </a:r>
            <a:r>
              <a:rPr kumimoji="1" lang="zh-CN" altLang="en-US" sz="3200" b="1">
                <a:solidFill>
                  <a:srgbClr val="1A7BAE"/>
                </a:solidFill>
              </a:rPr>
              <a:t> </a:t>
            </a:r>
            <a:r>
              <a:rPr kumimoji="1" lang="en-US" altLang="zh-CN" sz="3200" b="1">
                <a:solidFill>
                  <a:srgbClr val="95BC49"/>
                </a:solidFill>
              </a:rPr>
              <a:t>-&gt;</a:t>
            </a:r>
            <a:r>
              <a:rPr kumimoji="1" lang="zh-CN" altLang="en-US" sz="3200" b="1">
                <a:solidFill>
                  <a:srgbClr val="95BC49"/>
                </a:solidFill>
              </a:rPr>
              <a:t> </a:t>
            </a:r>
            <a:r>
              <a:rPr kumimoji="1" lang="en-US" altLang="zh-CN" sz="3200" b="1">
                <a:solidFill>
                  <a:srgbClr val="95BC49"/>
                </a:solidFill>
              </a:rPr>
              <a:t>sem</a:t>
            </a:r>
            <a:r>
              <a:rPr kumimoji="1" lang="zh-CN" altLang="en-US" sz="3200" b="1">
                <a:solidFill>
                  <a:srgbClr val="95BC49"/>
                </a:solidFill>
              </a:rPr>
              <a:t> </a:t>
            </a:r>
            <a:r>
              <a:rPr kumimoji="1" lang="en-US" altLang="zh-CN" sz="3200" b="1">
                <a:solidFill>
                  <a:srgbClr val="95BC49"/>
                </a:solidFill>
              </a:rPr>
              <a:t>=</a:t>
            </a:r>
            <a:r>
              <a:rPr kumimoji="1" lang="zh-CN" altLang="en-US" sz="3200" b="1">
                <a:solidFill>
                  <a:srgbClr val="95BC49"/>
                </a:solidFill>
              </a:rPr>
              <a:t> </a:t>
            </a:r>
            <a:r>
              <a:rPr kumimoji="1" lang="en-US" altLang="zh-CN" sz="3200" b="1">
                <a:solidFill>
                  <a:srgbClr val="95BC49"/>
                </a:solidFill>
              </a:rPr>
              <a:t>uint;</a:t>
            </a:r>
          </a:p>
          <a:p>
            <a:r>
              <a:rPr kumimoji="1" lang="en-US" altLang="zh-CN" sz="3200" b="1">
                <a:solidFill>
                  <a:srgbClr val="1A7BAE"/>
                </a:solidFill>
              </a:rPr>
              <a:t>sem_post(&amp;sem)</a:t>
            </a:r>
            <a:r>
              <a:rPr kumimoji="1" lang="zh-CN" altLang="en-US" sz="3200" b="1">
                <a:solidFill>
                  <a:srgbClr val="1A7BAE"/>
                </a:solidFill>
              </a:rPr>
              <a:t> </a:t>
            </a:r>
            <a:r>
              <a:rPr kumimoji="1" lang="en-US" altLang="zh-CN" sz="3200" b="1">
                <a:solidFill>
                  <a:srgbClr val="95BC49"/>
                </a:solidFill>
              </a:rPr>
              <a:t>-&gt;</a:t>
            </a:r>
            <a:r>
              <a:rPr kumimoji="1" lang="zh-CN" altLang="en-US" sz="3200" b="1">
                <a:solidFill>
                  <a:srgbClr val="95BC49"/>
                </a:solidFill>
              </a:rPr>
              <a:t> </a:t>
            </a:r>
            <a:r>
              <a:rPr kumimoji="1" lang="en-US" altLang="zh-CN" sz="3200" b="1">
                <a:solidFill>
                  <a:srgbClr val="95BC49"/>
                </a:solidFill>
              </a:rPr>
              <a:t>sem++;</a:t>
            </a:r>
          </a:p>
          <a:p>
            <a:r>
              <a:rPr kumimoji="1" lang="en-US" altLang="zh-CN" sz="3200" b="1">
                <a:solidFill>
                  <a:srgbClr val="1A7BAE"/>
                </a:solidFill>
              </a:rPr>
              <a:t>sem_recv(&amp;sem)</a:t>
            </a:r>
            <a:r>
              <a:rPr kumimoji="1" lang="zh-CN" altLang="en-US" sz="3200" b="1">
                <a:solidFill>
                  <a:srgbClr val="1A7BAE"/>
                </a:solidFill>
              </a:rPr>
              <a:t> </a:t>
            </a:r>
            <a:r>
              <a:rPr kumimoji="1" lang="en-US" altLang="zh-CN" sz="3200" b="1">
                <a:solidFill>
                  <a:srgbClr val="95BC49"/>
                </a:solidFill>
              </a:rPr>
              <a:t>-&gt;</a:t>
            </a:r>
            <a:r>
              <a:rPr kumimoji="1" lang="zh-CN" altLang="en-US" sz="3200" b="1">
                <a:solidFill>
                  <a:srgbClr val="95BC49"/>
                </a:solidFill>
              </a:rPr>
              <a:t> </a:t>
            </a:r>
            <a:r>
              <a:rPr kumimoji="1" lang="en-US" altLang="zh-CN" sz="3200" b="1">
                <a:solidFill>
                  <a:srgbClr val="95BC49"/>
                </a:solidFill>
              </a:rPr>
              <a:t>sem--;</a:t>
            </a:r>
          </a:p>
          <a:p>
            <a:r>
              <a:rPr kumimoji="1" lang="en-US" altLang="zh-CN" sz="3200" b="1">
                <a:solidFill>
                  <a:srgbClr val="1A7BAE"/>
                </a:solidFill>
              </a:rPr>
              <a:t>sem==0</a:t>
            </a:r>
            <a:r>
              <a:rPr kumimoji="1" lang="zh-CN" altLang="en-US" sz="3200" b="1">
                <a:solidFill>
                  <a:srgbClr val="1A7BAE"/>
                </a:solidFill>
              </a:rPr>
              <a:t> </a:t>
            </a:r>
            <a:r>
              <a:rPr kumimoji="1" lang="en-US" altLang="zh-CN" sz="3200" b="1">
                <a:solidFill>
                  <a:srgbClr val="95BC49"/>
                </a:solidFill>
              </a:rPr>
              <a:t>-&gt;</a:t>
            </a:r>
            <a:r>
              <a:rPr kumimoji="1" lang="zh-CN" altLang="en-US" sz="3200" b="1">
                <a:solidFill>
                  <a:srgbClr val="95BC49"/>
                </a:solidFill>
              </a:rPr>
              <a:t> </a:t>
            </a:r>
            <a:r>
              <a:rPr kumimoji="1" lang="en-US" altLang="zh-CN" sz="3200" b="1">
                <a:solidFill>
                  <a:srgbClr val="95BC49"/>
                </a:solidFill>
              </a:rPr>
              <a:t>lock</a:t>
            </a:r>
          </a:p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7997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整体思路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pthread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与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semaphore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混合实现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6595" y="1221600"/>
            <a:ext cx="7160935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>
                <a:solidFill>
                  <a:srgbClr val="1A7BAE"/>
                </a:solidFill>
              </a:rPr>
              <a:t>计时：手动计表，一人一表，一车一表</a:t>
            </a:r>
            <a:endParaRPr kumimoji="1" lang="en-US" altLang="zh-CN" sz="3200" b="1">
              <a:solidFill>
                <a:srgbClr val="1A7BAE"/>
              </a:solidFill>
            </a:endParaRPr>
          </a:p>
          <a:p>
            <a:endParaRPr kumimoji="1" lang="en-US" altLang="zh-CN"/>
          </a:p>
          <a:p>
            <a:r>
              <a:rPr kumimoji="1" lang="zh-CN" altLang="en-US">
                <a:solidFill>
                  <a:srgbClr val="00B050"/>
                </a:solidFill>
              </a:rPr>
              <a:t>思考：为什么不能拿一个</a:t>
            </a:r>
            <a:r>
              <a:rPr kumimoji="1" lang="en-US" altLang="zh-CN">
                <a:solidFill>
                  <a:srgbClr val="00B050"/>
                </a:solidFill>
              </a:rPr>
              <a:t>TimeThread</a:t>
            </a:r>
            <a:r>
              <a:rPr kumimoji="1" lang="zh-CN" altLang="en-US">
                <a:solidFill>
                  <a:srgbClr val="00B050"/>
                </a:solidFill>
              </a:rPr>
              <a:t>实现？</a:t>
            </a:r>
            <a:endParaRPr kumimoji="1" lang="en-US" altLang="zh-CN">
              <a:solidFill>
                <a:srgbClr val="00B050"/>
              </a:solidFill>
            </a:endParaRPr>
          </a:p>
          <a:p>
            <a:endParaRPr kumimoji="1" lang="en-US" altLang="zh-CN">
              <a:solidFill>
                <a:srgbClr val="00B050"/>
              </a:solidFill>
            </a:endParaRPr>
          </a:p>
          <a:p>
            <a:pPr lvl="1"/>
            <a:r>
              <a:rPr kumimoji="1" lang="zh-CN" altLang="en-US">
                <a:solidFill>
                  <a:srgbClr val="00B050"/>
                </a:solidFill>
              </a:rPr>
              <a:t>      </a:t>
            </a:r>
            <a:r>
              <a:rPr kumimoji="1" lang="en-US" altLang="zh-CN">
                <a:solidFill>
                  <a:srgbClr val="00B050"/>
                </a:solidFill>
              </a:rPr>
              <a:t>void</a:t>
            </a:r>
            <a:r>
              <a:rPr kumimoji="1" lang="zh-CN" altLang="en-US">
                <a:solidFill>
                  <a:srgbClr val="00B050"/>
                </a:solidFill>
              </a:rPr>
              <a:t>* </a:t>
            </a:r>
            <a:r>
              <a:rPr kumimoji="1" lang="en-US" altLang="zh-CN">
                <a:solidFill>
                  <a:srgbClr val="00B050"/>
                </a:solidFill>
              </a:rPr>
              <a:t>TimeThread()</a:t>
            </a:r>
            <a:r>
              <a:rPr kumimoji="1" lang="zh-CN" altLang="en-US">
                <a:solidFill>
                  <a:srgbClr val="00B050"/>
                </a:solidFill>
              </a:rPr>
              <a:t> </a:t>
            </a:r>
            <a:r>
              <a:rPr kumimoji="1" lang="en-US" altLang="zh-CN">
                <a:solidFill>
                  <a:srgbClr val="00B050"/>
                </a:solidFill>
              </a:rPr>
              <a:t>{</a:t>
            </a:r>
          </a:p>
          <a:p>
            <a:pPr lvl="3"/>
            <a:r>
              <a:rPr kumimoji="1" lang="en-US" altLang="zh-CN">
                <a:solidFill>
                  <a:srgbClr val="00B050"/>
                </a:solidFill>
              </a:rPr>
              <a:t>while</a:t>
            </a:r>
            <a:r>
              <a:rPr kumimoji="1" lang="zh-CN" altLang="en-US">
                <a:solidFill>
                  <a:srgbClr val="00B050"/>
                </a:solidFill>
              </a:rPr>
              <a:t> </a:t>
            </a:r>
            <a:r>
              <a:rPr kumimoji="1" lang="en-US" altLang="zh-CN">
                <a:solidFill>
                  <a:srgbClr val="00B050"/>
                </a:solidFill>
              </a:rPr>
              <a:t>(!ending)</a:t>
            </a:r>
            <a:r>
              <a:rPr kumimoji="1" lang="zh-CN" altLang="en-US">
                <a:solidFill>
                  <a:srgbClr val="00B050"/>
                </a:solidFill>
              </a:rPr>
              <a:t> </a:t>
            </a:r>
            <a:r>
              <a:rPr kumimoji="1" lang="en-US" altLang="zh-CN">
                <a:solidFill>
                  <a:srgbClr val="00B050"/>
                </a:solidFill>
              </a:rPr>
              <a:t>{</a:t>
            </a:r>
          </a:p>
          <a:p>
            <a:pPr lvl="3"/>
            <a:r>
              <a:rPr kumimoji="1" lang="zh-CN" altLang="en-US">
                <a:solidFill>
                  <a:srgbClr val="00B050"/>
                </a:solidFill>
              </a:rPr>
              <a:t>    </a:t>
            </a:r>
            <a:r>
              <a:rPr kumimoji="1" lang="en-US" altLang="zh-CN">
                <a:solidFill>
                  <a:srgbClr val="00B050"/>
                </a:solidFill>
              </a:rPr>
              <a:t>usleep(1s);</a:t>
            </a:r>
          </a:p>
          <a:p>
            <a:pPr lvl="3"/>
            <a:r>
              <a:rPr kumimoji="1" lang="zh-CN" altLang="en-US">
                <a:solidFill>
                  <a:srgbClr val="00B050"/>
                </a:solidFill>
              </a:rPr>
              <a:t>    </a:t>
            </a:r>
            <a:r>
              <a:rPr kumimoji="1" lang="en-US" altLang="zh-CN">
                <a:solidFill>
                  <a:srgbClr val="00B050"/>
                </a:solidFill>
              </a:rPr>
              <a:t>now_time++;</a:t>
            </a:r>
          </a:p>
          <a:p>
            <a:pPr lvl="3"/>
            <a:r>
              <a:rPr kumimoji="1" lang="en-US" altLang="zh-CN">
                <a:solidFill>
                  <a:srgbClr val="00B050"/>
                </a:solidFill>
              </a:rPr>
              <a:t>}</a:t>
            </a:r>
          </a:p>
          <a:p>
            <a:pPr lvl="2"/>
            <a:r>
              <a:rPr kumimoji="1" lang="en-US" altLang="zh-CN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899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整体思路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pthread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与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semaphore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混合实现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25" y="1491630"/>
            <a:ext cx="5092700" cy="25781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765416" y="9601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1A7BAE"/>
                </a:solidFill>
              </a:rPr>
              <a:t>全局变量</a:t>
            </a:r>
          </a:p>
        </p:txBody>
      </p:sp>
    </p:spTree>
    <p:extLst>
      <p:ext uri="{BB962C8B-B14F-4D97-AF65-F5344CB8AC3E}">
        <p14:creationId xmlns:p14="http://schemas.microsoft.com/office/powerpoint/2010/main" val="103170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整体思路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pthread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与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semaphore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混合实现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788177"/>
            <a:ext cx="7264400" cy="4343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14135" y="7881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1A7BAE"/>
                </a:solidFill>
              </a:rPr>
              <a:t>乘客线程</a:t>
            </a:r>
          </a:p>
        </p:txBody>
      </p:sp>
    </p:spTree>
    <p:extLst>
      <p:ext uri="{BB962C8B-B14F-4D97-AF65-F5344CB8AC3E}">
        <p14:creationId xmlns:p14="http://schemas.microsoft.com/office/powerpoint/2010/main" val="116132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整体思路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pthread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与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semaphore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混合实现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" y="0"/>
            <a:ext cx="9102799" cy="5143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92977" y="2993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1A7BAE"/>
                </a:solidFill>
              </a:rPr>
              <a:t>过山车线程</a:t>
            </a:r>
          </a:p>
        </p:txBody>
      </p:sp>
    </p:spTree>
    <p:extLst>
      <p:ext uri="{BB962C8B-B14F-4D97-AF65-F5344CB8AC3E}">
        <p14:creationId xmlns:p14="http://schemas.microsoft.com/office/powerpoint/2010/main" val="203026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整体思路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pthread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与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semaphore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混合实现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8409"/>
            <a:ext cx="9144000" cy="441509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72000" y="5340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1A7BAE"/>
                </a:solidFill>
              </a:rPr>
              <a:t>程序入口</a:t>
            </a:r>
          </a:p>
        </p:txBody>
      </p:sp>
    </p:spTree>
    <p:extLst>
      <p:ext uri="{BB962C8B-B14F-4D97-AF65-F5344CB8AC3E}">
        <p14:creationId xmlns:p14="http://schemas.microsoft.com/office/powerpoint/2010/main" val="121813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整体思路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以四车道为例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弧形 12"/>
          <p:cNvSpPr/>
          <p:nvPr/>
        </p:nvSpPr>
        <p:spPr>
          <a:xfrm>
            <a:off x="3268097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95B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28352" y="1167594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95BC49"/>
                </a:solidFill>
              </a:rPr>
              <a:t>4</a:t>
            </a:r>
            <a:r>
              <a:rPr lang="zh-CN" altLang="en-US" sz="1400" b="1">
                <a:solidFill>
                  <a:srgbClr val="95BC49"/>
                </a:solidFill>
              </a:rPr>
              <a:t>个车道线程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8351" y="1489887"/>
            <a:ext cx="1893393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负责更新车道信息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963972" y="1475371"/>
            <a:ext cx="2880320" cy="2019710"/>
            <a:chOff x="1079612" y="1507889"/>
            <a:chExt cx="2880320" cy="2019710"/>
          </a:xfrm>
        </p:grpSpPr>
        <p:grpSp>
          <p:nvGrpSpPr>
            <p:cNvPr id="19" name="组合 18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矩形 27"/>
          <p:cNvSpPr/>
          <p:nvPr/>
        </p:nvSpPr>
        <p:spPr>
          <a:xfrm>
            <a:off x="1035981" y="3511340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00B050"/>
                </a:solidFill>
              </a:rPr>
              <a:t>1</a:t>
            </a:r>
            <a:r>
              <a:rPr lang="zh-CN" altLang="en-US" sz="1400" b="1">
                <a:solidFill>
                  <a:srgbClr val="00B050"/>
                </a:solidFill>
              </a:rPr>
              <a:t>个显示线程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35981" y="3124777"/>
            <a:ext cx="1893393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负责不断刷新屏幕</a:t>
            </a:r>
          </a:p>
        </p:txBody>
      </p:sp>
      <p:grpSp>
        <p:nvGrpSpPr>
          <p:cNvPr id="30" name="组合 29"/>
          <p:cNvGrpSpPr/>
          <p:nvPr/>
        </p:nvGrpSpPr>
        <p:grpSpPr>
          <a:xfrm flipH="1">
            <a:off x="5140436" y="1475371"/>
            <a:ext cx="2880320" cy="2019710"/>
            <a:chOff x="1079612" y="1507889"/>
            <a:chExt cx="2880320" cy="2019710"/>
          </a:xfrm>
        </p:grpSpPr>
        <p:grpSp>
          <p:nvGrpSpPr>
            <p:cNvPr id="31" name="组合 30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矩形 36"/>
          <p:cNvSpPr/>
          <p:nvPr/>
        </p:nvSpPr>
        <p:spPr>
          <a:xfrm>
            <a:off x="5788508" y="1171080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00B050"/>
                </a:solidFill>
              </a:rPr>
              <a:t>1</a:t>
            </a:r>
            <a:r>
              <a:rPr lang="zh-CN" altLang="en-US" sz="1400" b="1">
                <a:solidFill>
                  <a:srgbClr val="00B050"/>
                </a:solidFill>
              </a:rPr>
              <a:t>个时钟线程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34991" y="1493373"/>
            <a:ext cx="1893393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负责倒计时</a:t>
            </a:r>
          </a:p>
        </p:txBody>
      </p:sp>
      <p:sp>
        <p:nvSpPr>
          <p:cNvPr id="39" name="矩形 38"/>
          <p:cNvSpPr/>
          <p:nvPr/>
        </p:nvSpPr>
        <p:spPr>
          <a:xfrm>
            <a:off x="5788508" y="3514826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95BC49"/>
                </a:solidFill>
              </a:rPr>
              <a:t>1</a:t>
            </a:r>
            <a:r>
              <a:rPr lang="zh-CN" altLang="en-US" sz="1400" b="1">
                <a:solidFill>
                  <a:srgbClr val="95BC49"/>
                </a:solidFill>
              </a:rPr>
              <a:t>个主线程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37185" y="3107166"/>
            <a:ext cx="1893393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负责接受用户输入</a:t>
            </a:r>
          </a:p>
        </p:txBody>
      </p:sp>
      <p:sp>
        <p:nvSpPr>
          <p:cNvPr id="41" name="矩形 40"/>
          <p:cNvSpPr/>
          <p:nvPr/>
        </p:nvSpPr>
        <p:spPr>
          <a:xfrm>
            <a:off x="3740900" y="1798956"/>
            <a:ext cx="1492717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b="1">
                <a:solidFill>
                  <a:srgbClr val="95BC49"/>
                </a:solidFill>
              </a:rPr>
              <a:t>7</a:t>
            </a:r>
            <a:r>
              <a:rPr lang="zh-CN" altLang="en-US" sz="2400">
                <a:solidFill>
                  <a:srgbClr val="95BC49"/>
                </a:solidFill>
              </a:rPr>
              <a:t>个线程</a:t>
            </a:r>
            <a:endParaRPr lang="en-US" altLang="zh-CN" sz="2400">
              <a:solidFill>
                <a:srgbClr val="95BC49"/>
              </a:solidFill>
            </a:endParaRPr>
          </a:p>
          <a:p>
            <a:pPr algn="ctr"/>
            <a:r>
              <a:rPr lang="zh-CN" altLang="en-US" sz="2400">
                <a:solidFill>
                  <a:srgbClr val="00B050"/>
                </a:solidFill>
              </a:rPr>
              <a:t>实现</a:t>
            </a:r>
          </a:p>
        </p:txBody>
      </p:sp>
      <p:sp>
        <p:nvSpPr>
          <p:cNvPr id="42" name="弧形 41"/>
          <p:cNvSpPr/>
          <p:nvPr/>
        </p:nvSpPr>
        <p:spPr>
          <a:xfrm rot="16200000">
            <a:off x="3268097" y="1245544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sp>
        <p:nvSpPr>
          <p:cNvPr id="43" name="弧形 42"/>
          <p:cNvSpPr/>
          <p:nvPr/>
        </p:nvSpPr>
        <p:spPr>
          <a:xfrm rot="10800000">
            <a:off x="3268098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95B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sp>
        <p:nvSpPr>
          <p:cNvPr id="44" name="弧形 43"/>
          <p:cNvSpPr/>
          <p:nvPr/>
        </p:nvSpPr>
        <p:spPr>
          <a:xfrm rot="5400000">
            <a:off x="3268097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275857" y="395964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1A7BAE"/>
                </a:solidFill>
              </a:rPr>
              <a:t>四类线程，各行其是</a:t>
            </a:r>
          </a:p>
        </p:txBody>
      </p:sp>
    </p:spTree>
    <p:extLst>
      <p:ext uri="{BB962C8B-B14F-4D97-AF65-F5344CB8AC3E}">
        <p14:creationId xmlns:p14="http://schemas.microsoft.com/office/powerpoint/2010/main" val="205818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细节实现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以四车道为例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26645"/>
            <a:ext cx="5981700" cy="2514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067795"/>
            <a:ext cx="7124700" cy="38100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7736260" y="10934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1A7BAE"/>
                </a:solidFill>
              </a:rPr>
              <a:t>车道定义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736260" y="2571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1A7BAE"/>
                </a:solidFill>
              </a:rPr>
              <a:t>车道线程</a:t>
            </a:r>
          </a:p>
        </p:txBody>
      </p:sp>
    </p:spTree>
    <p:extLst>
      <p:ext uri="{BB962C8B-B14F-4D97-AF65-F5344CB8AC3E}">
        <p14:creationId xmlns:p14="http://schemas.microsoft.com/office/powerpoint/2010/main" val="78170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细节实现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以四车道为例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25" y="990966"/>
            <a:ext cx="8034606" cy="2165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42330" y="14916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1A7BAE"/>
                </a:solidFill>
              </a:rPr>
              <a:t>显示线程</a:t>
            </a:r>
          </a:p>
        </p:txBody>
      </p:sp>
    </p:spTree>
    <p:extLst>
      <p:ext uri="{BB962C8B-B14F-4D97-AF65-F5344CB8AC3E}">
        <p14:creationId xmlns:p14="http://schemas.microsoft.com/office/powerpoint/2010/main" val="116562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细节实现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以四车道为例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9" y="0"/>
            <a:ext cx="5172396" cy="5143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87920" y="22024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1A7BAE"/>
                </a:solidFill>
              </a:rPr>
              <a:t>显示函数</a:t>
            </a:r>
          </a:p>
        </p:txBody>
      </p:sp>
    </p:spTree>
    <p:extLst>
      <p:ext uri="{BB962C8B-B14F-4D97-AF65-F5344CB8AC3E}">
        <p14:creationId xmlns:p14="http://schemas.microsoft.com/office/powerpoint/2010/main" val="203229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细节实现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以四车道为例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16" y="1938413"/>
            <a:ext cx="5177485" cy="20284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16" y="1138828"/>
            <a:ext cx="4330694" cy="62461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57103" y="27679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1A7BAE"/>
                </a:solidFill>
              </a:rPr>
              <a:t>时钟线程</a:t>
            </a:r>
          </a:p>
        </p:txBody>
      </p:sp>
    </p:spTree>
    <p:extLst>
      <p:ext uri="{BB962C8B-B14F-4D97-AF65-F5344CB8AC3E}">
        <p14:creationId xmlns:p14="http://schemas.microsoft.com/office/powerpoint/2010/main" val="148580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细节实现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以四车道为例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164322" cy="5143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20" y="845739"/>
            <a:ext cx="3517067" cy="63350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84184" y="20316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1A7BAE"/>
                </a:solidFill>
              </a:rPr>
              <a:t>主线程</a:t>
            </a:r>
          </a:p>
        </p:txBody>
      </p:sp>
    </p:spTree>
    <p:extLst>
      <p:ext uri="{BB962C8B-B14F-4D97-AF65-F5344CB8AC3E}">
        <p14:creationId xmlns:p14="http://schemas.microsoft.com/office/powerpoint/2010/main" val="25161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细节实现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以四车道为例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33" y="1806665"/>
            <a:ext cx="6200689" cy="2700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20" y="1010514"/>
            <a:ext cx="3870455" cy="62832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69267" y="2301720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1A7BAE"/>
                </a:solidFill>
              </a:rPr>
              <a:t>无回车读入</a:t>
            </a:r>
          </a:p>
        </p:txBody>
      </p:sp>
    </p:spTree>
    <p:extLst>
      <p:ext uri="{BB962C8B-B14F-4D97-AF65-F5344CB8AC3E}">
        <p14:creationId xmlns:p14="http://schemas.microsoft.com/office/powerpoint/2010/main" val="182934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682</Words>
  <Application>Microsoft Macintosh PowerPoint</Application>
  <PresentationFormat>全屏显示(16:9)</PresentationFormat>
  <Paragraphs>130</Paragraphs>
  <Slides>28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Calibri</vt:lpstr>
      <vt:lpstr>Impact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张钰晖</cp:lastModifiedBy>
  <cp:revision>618</cp:revision>
  <dcterms:modified xsi:type="dcterms:W3CDTF">2017-08-01T02:07:35Z</dcterms:modified>
</cp:coreProperties>
</file>