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4" autoAdjust="0"/>
    <p:restoredTop sz="94660"/>
  </p:normalViewPr>
  <p:slideViewPr>
    <p:cSldViewPr snapToGrid="0" showGuides="1">
      <p:cViewPr varScale="1">
        <p:scale>
          <a:sx n="51" d="100"/>
          <a:sy n="51" d="100"/>
        </p:scale>
        <p:origin x="200" y="4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70C7-EE3B-4290-9F5B-02C052D7579D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CD1D-596F-4DC7-ABC6-23E66BEA0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6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70C7-EE3B-4290-9F5B-02C052D7579D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CD1D-596F-4DC7-ABC6-23E66BEA0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21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70C7-EE3B-4290-9F5B-02C052D7579D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CD1D-596F-4DC7-ABC6-23E66BEA0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52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70C7-EE3B-4290-9F5B-02C052D7579D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CD1D-596F-4DC7-ABC6-23E66BEA0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23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70C7-EE3B-4290-9F5B-02C052D7579D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CD1D-596F-4DC7-ABC6-23E66BEA0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93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70C7-EE3B-4290-9F5B-02C052D7579D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CD1D-596F-4DC7-ABC6-23E66BEA0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82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70C7-EE3B-4290-9F5B-02C052D7579D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CD1D-596F-4DC7-ABC6-23E66BEA0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55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70C7-EE3B-4290-9F5B-02C052D7579D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CD1D-596F-4DC7-ABC6-23E66BEA0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15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70C7-EE3B-4290-9F5B-02C052D7579D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CD1D-596F-4DC7-ABC6-23E66BEA0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27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70C7-EE3B-4290-9F5B-02C052D7579D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CD1D-596F-4DC7-ABC6-23E66BEA0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42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70C7-EE3B-4290-9F5B-02C052D7579D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CD1D-596F-4DC7-ABC6-23E66BEA0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C70C7-EE3B-4290-9F5B-02C052D7579D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ACD1D-596F-4DC7-ABC6-23E66BEA0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98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sxfuse.github.io/" TargetMode="External"/><Relationship Id="rId4" Type="http://schemas.openxmlformats.org/officeDocument/2006/relationships/hyperlink" Target="https://dokan-dev.github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ibfuse/libfuse/releas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ibfuse/libfuse/wiki/Filesystem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存储技术基础大作业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20180410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7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Level File System</a:t>
            </a:r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>
          <a:xfrm>
            <a:off x="3302949" y="5990602"/>
            <a:ext cx="2538101" cy="58966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Device (</a:t>
            </a:r>
            <a:r>
              <a:rPr lang="en-US" altLang="zh-CN" dirty="0" err="1" smtClean="0"/>
              <a:t>HDD,SSD,xxx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512321" y="1256232"/>
            <a:ext cx="2119357" cy="43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572000" y="1690689"/>
            <a:ext cx="948583" cy="4299913"/>
            <a:chOff x="4572000" y="1690689"/>
            <a:chExt cx="948583" cy="4299913"/>
          </a:xfrm>
        </p:grpSpPr>
        <p:cxnSp>
          <p:nvCxnSpPr>
            <p:cNvPr id="8" name="直接连接符 7"/>
            <p:cNvCxnSpPr>
              <a:stCxn id="2" idx="2"/>
              <a:endCxn id="4" idx="1"/>
            </p:cNvCxnSpPr>
            <p:nvPr/>
          </p:nvCxnSpPr>
          <p:spPr>
            <a:xfrm>
              <a:off x="4572000" y="1690689"/>
              <a:ext cx="0" cy="4299913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4572000" y="3655979"/>
              <a:ext cx="94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Data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94686" y="2905570"/>
            <a:ext cx="6554625" cy="2674834"/>
            <a:chOff x="1294686" y="2221907"/>
            <a:chExt cx="6554625" cy="3358497"/>
          </a:xfrm>
        </p:grpSpPr>
        <p:sp>
          <p:nvSpPr>
            <p:cNvPr id="11" name="矩形 10"/>
            <p:cNvSpPr/>
            <p:nvPr/>
          </p:nvSpPr>
          <p:spPr>
            <a:xfrm>
              <a:off x="1294686" y="2221907"/>
              <a:ext cx="6554625" cy="33584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97238" y="2286153"/>
              <a:ext cx="13416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File System</a:t>
              </a:r>
              <a:endParaRPr lang="zh-CN" altLang="en-US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1555336" y="3396062"/>
            <a:ext cx="5080903" cy="786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Virtual File System (VFS)</a:t>
            </a: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2666289" y="1690689"/>
            <a:ext cx="1418602" cy="1705373"/>
            <a:chOff x="2666289" y="1690689"/>
            <a:chExt cx="1418602" cy="1705373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3922520" y="1690689"/>
              <a:ext cx="0" cy="170537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2666289" y="2025073"/>
              <a:ext cx="14186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open,close</a:t>
              </a:r>
              <a:endParaRPr lang="en-US" altLang="zh-CN" dirty="0" smtClean="0"/>
            </a:p>
            <a:p>
              <a:r>
                <a:rPr lang="en-US" altLang="zh-CN" dirty="0" err="1" smtClean="0"/>
                <a:t>read,write</a:t>
              </a:r>
              <a:endParaRPr lang="zh-CN" altLang="en-US" dirty="0"/>
            </a:p>
          </p:txBody>
        </p:sp>
      </p:grpSp>
      <p:cxnSp>
        <p:nvCxnSpPr>
          <p:cNvPr id="32" name="直接箭头连接符 31"/>
          <p:cNvCxnSpPr/>
          <p:nvPr/>
        </p:nvCxnSpPr>
        <p:spPr>
          <a:xfrm>
            <a:off x="6481980" y="4190963"/>
            <a:ext cx="2138" cy="2239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841050" y="4406199"/>
            <a:ext cx="1675614" cy="940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神奇的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中间件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5520583" y="2024713"/>
            <a:ext cx="2328728" cy="5509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Customized functions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6939185" y="2574026"/>
            <a:ext cx="744" cy="18408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1555336" y="4182274"/>
            <a:ext cx="2993236" cy="1888622"/>
            <a:chOff x="1555336" y="4182274"/>
            <a:chExt cx="2993236" cy="1888622"/>
          </a:xfrm>
        </p:grpSpPr>
        <p:cxnSp>
          <p:nvCxnSpPr>
            <p:cNvPr id="28" name="直接箭头连接符 27"/>
            <p:cNvCxnSpPr>
              <a:endCxn id="15" idx="0"/>
            </p:cNvCxnSpPr>
            <p:nvPr/>
          </p:nvCxnSpPr>
          <p:spPr>
            <a:xfrm>
              <a:off x="2031548" y="4182274"/>
              <a:ext cx="1" cy="2239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3077338" y="4190963"/>
              <a:ext cx="2138" cy="2239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4085958" y="4190963"/>
              <a:ext cx="2138" cy="2239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组合 60"/>
            <p:cNvGrpSpPr/>
            <p:nvPr/>
          </p:nvGrpSpPr>
          <p:grpSpPr>
            <a:xfrm>
              <a:off x="1555336" y="4406201"/>
              <a:ext cx="2993236" cy="1664695"/>
              <a:chOff x="1555336" y="4406201"/>
              <a:chExt cx="2993236" cy="1664695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1555336" y="4406201"/>
                <a:ext cx="2993236" cy="940037"/>
                <a:chOff x="1555336" y="4406201"/>
                <a:chExt cx="2993236" cy="940037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1555336" y="4406201"/>
                  <a:ext cx="952425" cy="9400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FAT32</a:t>
                  </a:r>
                  <a:endParaRPr lang="zh-CN" altLang="en-US" dirty="0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2679465" y="4406201"/>
                  <a:ext cx="837483" cy="9400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Ext4</a:t>
                  </a:r>
                  <a:endParaRPr lang="zh-CN" altLang="en-US" dirty="0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3688652" y="4406201"/>
                  <a:ext cx="859920" cy="9400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dirty="0" smtClean="0"/>
                    <a:t>NTFS</a:t>
                  </a:r>
                  <a:endParaRPr lang="zh-CN" altLang="en-US" dirty="0"/>
                </a:p>
              </p:txBody>
            </p:sp>
          </p:grpSp>
          <p:cxnSp>
            <p:nvCxnSpPr>
              <p:cNvPr id="43" name="直接箭头连接符 42"/>
              <p:cNvCxnSpPr/>
              <p:nvPr/>
            </p:nvCxnSpPr>
            <p:spPr>
              <a:xfrm>
                <a:off x="2068083" y="5370183"/>
                <a:ext cx="1234866" cy="7007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/>
              <p:nvPr/>
            </p:nvCxnSpPr>
            <p:spPr>
              <a:xfrm>
                <a:off x="3108407" y="5370183"/>
                <a:ext cx="643197" cy="64436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17" idx="2"/>
              </p:cNvCxnSpPr>
              <p:nvPr/>
            </p:nvCxnSpPr>
            <p:spPr>
              <a:xfrm>
                <a:off x="4118612" y="5346238"/>
                <a:ext cx="86122" cy="64436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组合 63"/>
          <p:cNvGrpSpPr/>
          <p:nvPr/>
        </p:nvGrpSpPr>
        <p:grpSpPr>
          <a:xfrm>
            <a:off x="4720275" y="4190963"/>
            <a:ext cx="859920" cy="1799639"/>
            <a:chOff x="4720275" y="4190963"/>
            <a:chExt cx="859920" cy="1799639"/>
          </a:xfrm>
        </p:grpSpPr>
        <p:cxnSp>
          <p:nvCxnSpPr>
            <p:cNvPr id="31" name="直接箭头连接符 30"/>
            <p:cNvCxnSpPr/>
            <p:nvPr/>
          </p:nvCxnSpPr>
          <p:spPr>
            <a:xfrm>
              <a:off x="5029198" y="4190963"/>
              <a:ext cx="2138" cy="2239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4720275" y="4406201"/>
              <a:ext cx="859920" cy="9400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23 FS</a:t>
              </a:r>
              <a:endParaRPr lang="zh-CN" altLang="en-US" dirty="0"/>
            </a:p>
          </p:txBody>
        </p:sp>
        <p:cxnSp>
          <p:nvCxnSpPr>
            <p:cNvPr id="53" name="直接箭头连接符 52"/>
            <p:cNvCxnSpPr/>
            <p:nvPr/>
          </p:nvCxnSpPr>
          <p:spPr>
            <a:xfrm flipH="1">
              <a:off x="4935551" y="5362164"/>
              <a:ext cx="193959" cy="6284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0" y="2274661"/>
            <a:ext cx="8973084" cy="906676"/>
            <a:chOff x="0" y="2274661"/>
            <a:chExt cx="8973084" cy="906676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0" y="2751746"/>
              <a:ext cx="8973084" cy="0"/>
            </a:xfrm>
            <a:prstGeom prst="line">
              <a:avLst/>
            </a:prstGeom>
            <a:ln>
              <a:prstDash val="lg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0" y="2812005"/>
              <a:ext cx="1311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Kernel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0" y="2274661"/>
              <a:ext cx="1311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User space</a:t>
              </a:r>
              <a:endParaRPr lang="zh-CN" altLang="en-US" dirty="0"/>
            </a:p>
          </p:txBody>
        </p:sp>
      </p:grpSp>
      <p:cxnSp>
        <p:nvCxnSpPr>
          <p:cNvPr id="66" name="直接箭头连接符 65"/>
          <p:cNvCxnSpPr/>
          <p:nvPr/>
        </p:nvCxnSpPr>
        <p:spPr>
          <a:xfrm>
            <a:off x="4935551" y="1690689"/>
            <a:ext cx="824314" cy="20609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6007838" y="3812804"/>
            <a:ext cx="598700" cy="9422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6999789" y="2415078"/>
            <a:ext cx="373312" cy="23165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>
            <a:off x="4161673" y="2140422"/>
            <a:ext cx="2365394" cy="17002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H="1">
            <a:off x="3038031" y="3996003"/>
            <a:ext cx="571717" cy="10842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3264454" y="5151467"/>
            <a:ext cx="943996" cy="10288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H="1" flipV="1">
            <a:off x="6937394" y="1027907"/>
            <a:ext cx="164161" cy="110674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云形 83"/>
          <p:cNvSpPr/>
          <p:nvPr/>
        </p:nvSpPr>
        <p:spPr>
          <a:xfrm>
            <a:off x="5930781" y="365126"/>
            <a:ext cx="2281727" cy="662781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Cloud</a:t>
            </a:r>
            <a:endParaRPr lang="zh-CN" altLang="en-US" dirty="0"/>
          </a:p>
        </p:txBody>
      </p:sp>
      <p:sp>
        <p:nvSpPr>
          <p:cNvPr id="5" name="椭圆形标注 4"/>
          <p:cNvSpPr/>
          <p:nvPr/>
        </p:nvSpPr>
        <p:spPr>
          <a:xfrm>
            <a:off x="2640602" y="3188746"/>
            <a:ext cx="3593506" cy="1655583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想重新定义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open/close/read/write</a:t>
            </a:r>
          </a:p>
          <a:p>
            <a:pPr algn="ctr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语义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00" y="2540083"/>
            <a:ext cx="3578641" cy="2053589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46161" y="4621027"/>
            <a:ext cx="393785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 smtClean="0"/>
              <a:t>It’s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difficult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develop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kernel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requires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expertise</a:t>
            </a:r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It’s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dangerous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untrustworthy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kernel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break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whole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system.</a:t>
            </a:r>
          </a:p>
        </p:txBody>
      </p:sp>
    </p:spTree>
    <p:extLst>
      <p:ext uri="{BB962C8B-B14F-4D97-AF65-F5344CB8AC3E}">
        <p14:creationId xmlns:p14="http://schemas.microsoft.com/office/powerpoint/2010/main" val="171897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4" grpId="0" animBg="1"/>
      <p:bldP spid="36" grpId="0" animBg="1"/>
      <p:bldP spid="37" grpId="0" animBg="1"/>
      <p:bldP spid="84" grpId="0" animBg="1"/>
      <p:bldP spid="5" grpId="0" animBg="1"/>
      <p:bldP spid="5" grpId="1" animBg="1"/>
      <p:bldP spid="19" grpId="0" animBg="1"/>
      <p:bldP spid="1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>
          <a:xfrm>
            <a:off x="3302949" y="5990602"/>
            <a:ext cx="2538101" cy="58966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Device (</a:t>
            </a:r>
            <a:r>
              <a:rPr lang="en-US" altLang="zh-CN" dirty="0" err="1" smtClean="0"/>
              <a:t>HDD,SSD,xxx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516948" y="1417111"/>
            <a:ext cx="2119357" cy="43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555336" y="3396062"/>
            <a:ext cx="5080903" cy="786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Virtual File System (VFS)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1555336" y="4406201"/>
            <a:ext cx="2993236" cy="940037"/>
            <a:chOff x="1555336" y="4406201"/>
            <a:chExt cx="2993236" cy="940037"/>
          </a:xfrm>
        </p:grpSpPr>
        <p:sp>
          <p:nvSpPr>
            <p:cNvPr id="15" name="矩形 14"/>
            <p:cNvSpPr/>
            <p:nvPr/>
          </p:nvSpPr>
          <p:spPr>
            <a:xfrm>
              <a:off x="1555336" y="4406201"/>
              <a:ext cx="952425" cy="9400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FAT32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679465" y="4406201"/>
              <a:ext cx="837483" cy="9400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Ext4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688652" y="4406201"/>
              <a:ext cx="859920" cy="9400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NTFS</a:t>
              </a:r>
              <a:endParaRPr lang="zh-CN" altLang="en-US" dirty="0"/>
            </a:p>
          </p:txBody>
        </p:sp>
      </p:grpSp>
      <p:cxnSp>
        <p:nvCxnSpPr>
          <p:cNvPr id="24" name="直接箭头连接符 23"/>
          <p:cNvCxnSpPr/>
          <p:nvPr/>
        </p:nvCxnSpPr>
        <p:spPr>
          <a:xfrm>
            <a:off x="3922520" y="1851568"/>
            <a:ext cx="0" cy="15444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0"/>
          </p:cNvCxnSpPr>
          <p:nvPr/>
        </p:nvCxnSpPr>
        <p:spPr>
          <a:xfrm>
            <a:off x="2031548" y="4182274"/>
            <a:ext cx="1" cy="2239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077338" y="4190963"/>
            <a:ext cx="2138" cy="2239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481980" y="4190963"/>
            <a:ext cx="2138" cy="2239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841050" y="4406199"/>
            <a:ext cx="1675614" cy="940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Middleware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5520583" y="2024713"/>
            <a:ext cx="2328728" cy="5509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level FS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4085958" y="4190963"/>
            <a:ext cx="2138" cy="2239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6939185" y="2574026"/>
            <a:ext cx="744" cy="18408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2068083" y="5370183"/>
            <a:ext cx="1234866" cy="700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108407" y="5370183"/>
            <a:ext cx="643197" cy="6443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7" idx="2"/>
          </p:cNvCxnSpPr>
          <p:nvPr/>
        </p:nvCxnSpPr>
        <p:spPr>
          <a:xfrm>
            <a:off x="4118612" y="5346238"/>
            <a:ext cx="86122" cy="6443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839131" y="4404512"/>
            <a:ext cx="1675614" cy="9400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FUSE/</a:t>
            </a:r>
            <a:r>
              <a:rPr lang="en-US" altLang="zh-CN" dirty="0" err="1" smtClean="0"/>
              <a:t>Dokan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520583" y="2023092"/>
            <a:ext cx="2328728" cy="55093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3516948" y="1415490"/>
            <a:ext cx="2119357" cy="43445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49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FUSE/</a:t>
            </a:r>
            <a:r>
              <a:rPr lang="en-US" altLang="zh-CN" dirty="0" err="1" smtClean="0"/>
              <a:t>Dokan</a:t>
            </a:r>
            <a:r>
              <a:rPr lang="zh-CN" altLang="en-US" dirty="0" smtClean="0"/>
              <a:t>基本工作原理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截获文件系统相关</a:t>
            </a:r>
            <a:r>
              <a:rPr lang="zh-CN" altLang="en-US" dirty="0" smtClean="0"/>
              <a:t>的系统调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Open/close/read/</a:t>
            </a:r>
            <a:r>
              <a:rPr lang="en-US" altLang="zh-CN" dirty="0" err="1" smtClean="0"/>
              <a:t>readdir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getattr</a:t>
            </a:r>
            <a:r>
              <a:rPr lang="en-US" altLang="zh-CN" dirty="0" smtClean="0"/>
              <a:t>/write/</a:t>
            </a:r>
            <a:r>
              <a:rPr lang="en-US" altLang="zh-CN" dirty="0" err="1" smtClean="0"/>
              <a:t>setattr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调用用户自定义函数来处理响应请求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Read()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err="1" smtClean="0">
                <a:sym typeface="Wingdings" panose="05000000000000000000" pitchFamily="2" charset="2"/>
              </a:rPr>
              <a:t>userdefine_read</a:t>
            </a:r>
            <a:r>
              <a:rPr lang="en-US" altLang="zh-CN" dirty="0" smtClean="0">
                <a:sym typeface="Wingdings" panose="05000000000000000000" pitchFamily="2" charset="2"/>
              </a:rPr>
              <a:t>()</a:t>
            </a:r>
          </a:p>
          <a:p>
            <a:r>
              <a:rPr lang="zh-CN" altLang="en-US" dirty="0" smtClean="0">
                <a:sym typeface="Wingdings" panose="05000000000000000000" pitchFamily="2" charset="2"/>
              </a:rPr>
              <a:t>我们要做的是在</a:t>
            </a:r>
            <a:r>
              <a:rPr lang="en-US" altLang="zh-CN" dirty="0" err="1" smtClean="0">
                <a:sym typeface="Wingdings" panose="05000000000000000000" pitchFamily="2" charset="2"/>
              </a:rPr>
              <a:t>userdefine_read</a:t>
            </a:r>
            <a:r>
              <a:rPr lang="zh-CN" altLang="en-US" dirty="0" smtClean="0">
                <a:sym typeface="Wingdings" panose="05000000000000000000" pitchFamily="2" charset="2"/>
              </a:rPr>
              <a:t>中实现自己想要的功能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在自定义函数中再次调用系统的</a:t>
            </a:r>
            <a:r>
              <a:rPr lang="en-US" altLang="zh-CN" dirty="0" smtClean="0">
                <a:sym typeface="Wingdings" panose="05000000000000000000" pitchFamily="2" charset="2"/>
              </a:rPr>
              <a:t>read</a:t>
            </a: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永远返回固定的字符串如</a:t>
            </a:r>
            <a:r>
              <a:rPr lang="en-US" altLang="zh-CN" dirty="0" smtClean="0">
                <a:sym typeface="Wingdings" panose="05000000000000000000" pitchFamily="2" charset="2"/>
              </a:rPr>
              <a:t>”HELLOWORLD” “(</a:t>
            </a:r>
            <a:r>
              <a:rPr lang="en-US" altLang="zh-CN" dirty="0">
                <a:sym typeface="Wingdings" panose="05000000000000000000" pitchFamily="2" charset="2"/>
              </a:rPr>
              <a:t>╯‵□′)╯︵</a:t>
            </a:r>
            <a:r>
              <a:rPr lang="en-US" altLang="zh-CN" dirty="0" smtClean="0">
                <a:sym typeface="Wingdings" panose="05000000000000000000" pitchFamily="2" charset="2"/>
              </a:rPr>
              <a:t>┻━┻”</a:t>
            </a: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从网上抓一条微博并返回其内容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FUSE for Linux/</a:t>
            </a:r>
            <a:r>
              <a:rPr lang="en-US" altLang="zh-CN" dirty="0" err="1" smtClean="0">
                <a:sym typeface="Wingdings" panose="05000000000000000000" pitchFamily="2" charset="2"/>
              </a:rPr>
              <a:t>MacOS</a:t>
            </a:r>
            <a:r>
              <a:rPr lang="en-US" altLang="zh-CN" dirty="0" smtClean="0">
                <a:sym typeface="Wingdings" panose="05000000000000000000" pitchFamily="2" charset="2"/>
              </a:rPr>
              <a:t> and </a:t>
            </a:r>
            <a:r>
              <a:rPr lang="en-US" altLang="zh-CN" dirty="0" err="1" smtClean="0">
                <a:sym typeface="Wingdings" panose="05000000000000000000" pitchFamily="2" charset="2"/>
              </a:rPr>
              <a:t>Dokan</a:t>
            </a:r>
            <a:r>
              <a:rPr lang="en-US" altLang="zh-CN" dirty="0" smtClean="0">
                <a:sym typeface="Wingdings" panose="05000000000000000000" pitchFamily="2" charset="2"/>
              </a:rPr>
              <a:t> for Windows</a:t>
            </a:r>
          </a:p>
          <a:p>
            <a:pPr lvl="1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github.com/libfuse/libfuse/releases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https://osxfuse.github.io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https</a:t>
            </a:r>
            <a:r>
              <a:rPr lang="en-US" altLang="zh-CN" dirty="0">
                <a:hlinkClick r:id="rId4"/>
              </a:rPr>
              <a:t>://dokan-dev.github.io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877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大作业（组队，</a:t>
            </a:r>
            <a:r>
              <a:rPr lang="en-US" altLang="zh-CN" dirty="0" smtClean="0"/>
              <a:t>1~4</a:t>
            </a:r>
            <a:r>
              <a:rPr lang="zh-CN" altLang="en-US" dirty="0" smtClean="0"/>
              <a:t>人）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功能</a:t>
            </a: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利用用户层文件系统实现自定义的功能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功能新奇</a:t>
            </a:r>
            <a:r>
              <a:rPr lang="zh-CN" altLang="en-US" dirty="0" smtClean="0"/>
              <a:t>有趣</a:t>
            </a:r>
            <a:r>
              <a:rPr lang="zh-CN" altLang="en-US" dirty="0" smtClean="0"/>
              <a:t>实用</a:t>
            </a:r>
            <a:r>
              <a:rPr lang="zh-CN" altLang="en-US" dirty="0" smtClean="0"/>
              <a:t>为佳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r>
              <a:rPr lang="zh-CN" altLang="en-US" dirty="0" smtClean="0"/>
              <a:t>难度高有利于得高分</a:t>
            </a:r>
            <a:endParaRPr lang="en-US" altLang="zh-CN" dirty="0" smtClean="0"/>
          </a:p>
          <a:p>
            <a:r>
              <a:rPr lang="zh-CN" altLang="en-US" dirty="0" smtClean="0"/>
              <a:t>作业检查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网络学堂上提交完整的代码和报告和使用说明（</a:t>
            </a:r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r>
              <a:rPr lang="zh-CN" altLang="en-US" b="1" dirty="0" smtClean="0">
                <a:solidFill>
                  <a:srgbClr val="FF0000"/>
                </a:solidFill>
              </a:rPr>
              <a:t>月</a:t>
            </a:r>
            <a:r>
              <a:rPr lang="en-US" altLang="zh-CN" b="1" dirty="0" smtClean="0">
                <a:solidFill>
                  <a:srgbClr val="FF0000"/>
                </a:solidFill>
              </a:rPr>
              <a:t>11</a:t>
            </a:r>
            <a:r>
              <a:rPr lang="zh-CN" altLang="en-US" b="1" dirty="0" smtClean="0">
                <a:solidFill>
                  <a:srgbClr val="FF0000"/>
                </a:solidFill>
              </a:rPr>
              <a:t>日前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每</a:t>
            </a:r>
            <a:r>
              <a:rPr lang="zh-CN" altLang="en-US" dirty="0" smtClean="0"/>
              <a:t>个组交一份即可，记得写上所有人的名字。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随机抽查部分同学在课上现场演示（</a:t>
            </a:r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r>
              <a:rPr lang="zh-CN" altLang="en-US" b="1" dirty="0" smtClean="0">
                <a:solidFill>
                  <a:srgbClr val="FF0000"/>
                </a:solidFill>
              </a:rPr>
              <a:t>月</a:t>
            </a:r>
            <a:r>
              <a:rPr lang="en-US" altLang="zh-CN" b="1" dirty="0" smtClean="0">
                <a:solidFill>
                  <a:srgbClr val="FF0000"/>
                </a:solidFill>
              </a:rPr>
              <a:t>12</a:t>
            </a:r>
            <a:r>
              <a:rPr lang="zh-CN" altLang="en-US" b="1" dirty="0" smtClean="0">
                <a:solidFill>
                  <a:srgbClr val="FF0000"/>
                </a:solidFill>
              </a:rPr>
              <a:t>日课上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可主动报名，</a:t>
            </a:r>
            <a:r>
              <a:rPr lang="zh-CN" altLang="en-US" b="1" dirty="0" smtClean="0">
                <a:solidFill>
                  <a:srgbClr val="FF0000"/>
                </a:solidFill>
              </a:rPr>
              <a:t>名额有限，先到先得</a:t>
            </a:r>
            <a:r>
              <a:rPr lang="zh-CN" altLang="en-US" dirty="0" smtClean="0"/>
              <a:t>，报名不足时（伪）随机选取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请在自己笔记本上做实验或保证可远程演示或预先录制视频</a:t>
            </a:r>
            <a:endParaRPr lang="en-US" altLang="zh-CN" dirty="0" smtClean="0"/>
          </a:p>
          <a:p>
            <a:r>
              <a:rPr lang="zh-CN" altLang="en-US" dirty="0" smtClean="0"/>
              <a:t>报告要求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说明实现了什么功能</a:t>
            </a:r>
            <a:endParaRPr lang="en-US" altLang="zh-CN" dirty="0" smtClean="0"/>
          </a:p>
          <a:p>
            <a:pPr lvl="1"/>
            <a:r>
              <a:rPr lang="zh-CN" altLang="en-US" dirty="0"/>
              <a:t>在什么平台环境下做的</a:t>
            </a:r>
            <a:r>
              <a:rPr lang="zh-CN" altLang="en-US" dirty="0" smtClean="0"/>
              <a:t>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遇到的问题和解决方案</a:t>
            </a:r>
            <a:r>
              <a:rPr lang="zh-CN" altLang="en-US" sz="900" dirty="0" smtClean="0">
                <a:solidFill>
                  <a:schemeClr val="bg1">
                    <a:lumMod val="95000"/>
                  </a:schemeClr>
                </a:solidFill>
              </a:rPr>
              <a:t>（大神可写帮助同学解决了什么问题，大作业加</a:t>
            </a:r>
            <a:r>
              <a:rPr lang="en-US" altLang="zh-CN" sz="900" dirty="0" smtClean="0">
                <a:solidFill>
                  <a:schemeClr val="bg1">
                    <a:lumMod val="95000"/>
                  </a:schemeClr>
                </a:solidFill>
              </a:rPr>
              <a:t>0.1</a:t>
            </a:r>
            <a:r>
              <a:rPr lang="zh-CN" altLang="en-US" sz="900" dirty="0" smtClean="0">
                <a:solidFill>
                  <a:schemeClr val="bg1">
                    <a:lumMod val="95000"/>
                  </a:schemeClr>
                </a:solidFill>
              </a:rPr>
              <a:t>分）</a:t>
            </a:r>
            <a:endParaRPr lang="en-US" altLang="zh-CN" sz="9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16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例子和参考给分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85839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OS</a:t>
            </a:r>
            <a:r>
              <a:rPr lang="zh-CN" altLang="en-US" dirty="0" smtClean="0"/>
              <a:t>文件系统的文件系统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OS</a:t>
            </a:r>
            <a:r>
              <a:rPr lang="zh-CN" altLang="en-US" dirty="0" smtClean="0"/>
              <a:t>中原来的文件系统</a:t>
            </a:r>
            <a:r>
              <a:rPr lang="zh-CN" altLang="en-US" dirty="0" smtClean="0"/>
              <a:t>等价（</a:t>
            </a:r>
            <a:r>
              <a:rPr lang="en-US" altLang="zh-CN" dirty="0" err="1" smtClean="0"/>
              <a:t>passthrough</a:t>
            </a:r>
            <a:r>
              <a:rPr lang="zh-CN" altLang="en-US" dirty="0" smtClean="0"/>
              <a:t>样例类似，</a:t>
            </a:r>
            <a:r>
              <a:rPr lang="en-US" altLang="zh-CN" dirty="0" smtClean="0"/>
              <a:t>&lt;60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较</a:t>
            </a:r>
            <a:r>
              <a:rPr lang="en-US" altLang="zh-CN" dirty="0" err="1" smtClean="0"/>
              <a:t>passthrough</a:t>
            </a:r>
            <a:r>
              <a:rPr lang="zh-CN" altLang="en-US" dirty="0" smtClean="0"/>
              <a:t>样例相比有显著的性能提升（</a:t>
            </a:r>
            <a:r>
              <a:rPr lang="en-US" altLang="zh-CN" dirty="0" smtClean="0"/>
              <a:t>80+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读写时进行加密解密（</a:t>
            </a:r>
            <a:r>
              <a:rPr lang="en-US" altLang="zh-CN" dirty="0" smtClean="0"/>
              <a:t>80+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网站</a:t>
            </a:r>
            <a:r>
              <a:rPr lang="zh-CN" altLang="en-US" dirty="0" smtClean="0"/>
              <a:t>映射的文件</a:t>
            </a:r>
            <a:r>
              <a:rPr lang="zh-CN" altLang="en-US" dirty="0" smtClean="0"/>
              <a:t>系统，以网络</a:t>
            </a:r>
            <a:r>
              <a:rPr lang="zh-CN" altLang="en-US" dirty="0" smtClean="0"/>
              <a:t>学堂为例（</a:t>
            </a:r>
            <a:r>
              <a:rPr lang="en-US" altLang="zh-CN" dirty="0"/>
              <a:t>90</a:t>
            </a:r>
            <a:r>
              <a:rPr lang="en-US" altLang="zh-CN" dirty="0" smtClean="0"/>
              <a:t>+</a:t>
            </a:r>
            <a:r>
              <a:rPr lang="zh-CN" altLang="en-US" dirty="0" smtClean="0"/>
              <a:t>，功能新奇有趣）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栏目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文件夹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打开文件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下载课件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在“作业”目录中添加文件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交</a:t>
            </a:r>
            <a:r>
              <a:rPr lang="zh-CN" altLang="en-US" dirty="0" smtClean="0">
                <a:sym typeface="Wingdings" panose="05000000000000000000" pitchFamily="2" charset="2"/>
              </a:rPr>
              <a:t>作业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/>
              <a:t>分布式文件系统（</a:t>
            </a:r>
            <a:r>
              <a:rPr lang="en-US" altLang="zh-CN" dirty="0" smtClean="0"/>
              <a:t>90+</a:t>
            </a:r>
            <a:r>
              <a:rPr lang="zh-CN" altLang="en-US" dirty="0" smtClean="0"/>
              <a:t>，实现难度较大）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171450" lvl="1">
              <a:spcBef>
                <a:spcPts val="750"/>
              </a:spcBef>
            </a:pPr>
            <a:r>
              <a:rPr lang="en-US" altLang="zh-CN" sz="2100" dirty="0"/>
              <a:t>FUSE</a:t>
            </a:r>
            <a:r>
              <a:rPr lang="zh-CN" altLang="en-US" sz="2100" dirty="0"/>
              <a:t>经典案例可参考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github.com/libfuse/libfuse/wiki/Filesystems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优秀展示作品（</a:t>
            </a:r>
            <a:r>
              <a:rPr lang="zh-CN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课程总成绩</a:t>
            </a:r>
            <a:r>
              <a:rPr lang="zh-CN" altLang="en-US" dirty="0" smtClean="0">
                <a:sym typeface="Wingdings" panose="05000000000000000000" pitchFamily="2" charset="2"/>
              </a:rPr>
              <a:t>附加分，</a:t>
            </a:r>
            <a:r>
              <a:rPr lang="zh-CN" altLang="en-US" dirty="0">
                <a:sym typeface="Wingdings" panose="05000000000000000000" pitchFamily="2" charset="2"/>
              </a:rPr>
              <a:t>至</a:t>
            </a:r>
            <a:r>
              <a:rPr lang="zh-CN" altLang="en-US" dirty="0" smtClean="0">
                <a:sym typeface="Wingdings" panose="05000000000000000000" pitchFamily="2" charset="2"/>
              </a:rPr>
              <a:t>多</a:t>
            </a:r>
            <a:r>
              <a:rPr lang="en-US" altLang="zh-CN" dirty="0" smtClean="0">
                <a:sym typeface="Wingdings" panose="05000000000000000000" pitchFamily="2" charset="2"/>
              </a:rPr>
              <a:t>10</a:t>
            </a:r>
            <a:r>
              <a:rPr lang="zh-CN" altLang="en-US" dirty="0" smtClean="0">
                <a:sym typeface="Wingdings" panose="05000000000000000000" pitchFamily="2" charset="2"/>
              </a:rPr>
              <a:t>分）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网</a:t>
            </a:r>
            <a:r>
              <a:rPr lang="zh-CN" altLang="en-US" dirty="0" smtClean="0">
                <a:sym typeface="Wingdings" panose="05000000000000000000" pitchFamily="2" charset="2"/>
              </a:rPr>
              <a:t>络学堂讨论区报名，名额有限，先到先得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课</a:t>
            </a:r>
            <a:r>
              <a:rPr lang="zh-CN" altLang="en-US" dirty="0" smtClean="0">
                <a:sym typeface="Wingdings" panose="05000000000000000000" pitchFamily="2" charset="2"/>
              </a:rPr>
              <a:t>堂展示，同学投票，第</a:t>
            </a:r>
            <a:r>
              <a:rPr lang="en-US" altLang="zh-CN" dirty="0" smtClean="0">
                <a:sym typeface="Wingdings" panose="05000000000000000000" pitchFamily="2" charset="2"/>
              </a:rPr>
              <a:t>N</a:t>
            </a:r>
            <a:r>
              <a:rPr lang="zh-CN" altLang="en-US" dirty="0" smtClean="0">
                <a:sym typeface="Wingdings" panose="05000000000000000000" pitchFamily="2" charset="2"/>
              </a:rPr>
              <a:t>名加</a:t>
            </a:r>
            <a:r>
              <a:rPr lang="en-US" altLang="zh-CN" dirty="0" smtClean="0">
                <a:sym typeface="Wingdings" panose="05000000000000000000" pitchFamily="2" charset="2"/>
              </a:rPr>
              <a:t>11-N</a:t>
            </a:r>
            <a:r>
              <a:rPr lang="zh-CN" altLang="en-US" dirty="0" smtClean="0">
                <a:sym typeface="Wingdings" panose="05000000000000000000" pitchFamily="2" charset="2"/>
              </a:rPr>
              <a:t>分。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作</a:t>
            </a:r>
            <a:r>
              <a:rPr lang="zh-CN" altLang="en-US" dirty="0" smtClean="0">
                <a:sym typeface="Wingdings" panose="05000000000000000000" pitchFamily="2" charset="2"/>
              </a:rPr>
              <a:t>业被判抄袭的，撤销加分。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组</a:t>
            </a:r>
            <a:r>
              <a:rPr lang="zh-CN" altLang="en-US" dirty="0" smtClean="0">
                <a:sym typeface="Wingdings" panose="05000000000000000000" pitchFamily="2" charset="2"/>
              </a:rPr>
              <a:t>队作业，组内所有同学给相同的分数。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701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7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517</Words>
  <Application>Microsoft Macintosh PowerPoint</Application>
  <PresentationFormat>全屏显示(4:3)</PresentationFormat>
  <Paragraphs>84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Calibri</vt:lpstr>
      <vt:lpstr>Wingdings</vt:lpstr>
      <vt:lpstr>宋体</vt:lpstr>
      <vt:lpstr>微软雅黑 Light</vt:lpstr>
      <vt:lpstr>Arial</vt:lpstr>
      <vt:lpstr>Office 主题</vt:lpstr>
      <vt:lpstr>存储技术基础大作业</vt:lpstr>
      <vt:lpstr>User Level File System</vt:lpstr>
      <vt:lpstr>Project</vt:lpstr>
      <vt:lpstr>FUSE/Dokan基本工作原理</vt:lpstr>
      <vt:lpstr>大作业（组队，1~4人）</vt:lpstr>
      <vt:lpstr>例子和参考给分</vt:lpstr>
      <vt:lpstr>Q&amp;A</vt:lpstr>
    </vt:vector>
  </TitlesOfParts>
  <Company>清华大学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存储技术基础大作业</dc:title>
  <dc:creator>汤雄超</dc:creator>
  <cp:lastModifiedBy>俞博文</cp:lastModifiedBy>
  <cp:revision>48</cp:revision>
  <dcterms:created xsi:type="dcterms:W3CDTF">2015-04-07T07:14:19Z</dcterms:created>
  <dcterms:modified xsi:type="dcterms:W3CDTF">2018-04-09T14:40:22Z</dcterms:modified>
</cp:coreProperties>
</file>