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58" r:id="rId4"/>
    <p:sldId id="257" r:id="rId5"/>
    <p:sldId id="259" r:id="rId6"/>
    <p:sldId id="260" r:id="rId7"/>
    <p:sldId id="262" r:id="rId8"/>
    <p:sldId id="264" r:id="rId9"/>
    <p:sldId id="265" r:id="rId10"/>
    <p:sldId id="266" r:id="rId11"/>
    <p:sldId id="268" r:id="rId12"/>
    <p:sldId id="269" r:id="rId13"/>
    <p:sldId id="270" r:id="rId14"/>
    <p:sldId id="271" r:id="rId15"/>
    <p:sldId id="273" r:id="rId16"/>
    <p:sldId id="274" r:id="rId17"/>
    <p:sldId id="275" r:id="rId18"/>
    <p:sldId id="276" r:id="rId19"/>
    <p:sldId id="297" r:id="rId20"/>
    <p:sldId id="279" r:id="rId21"/>
    <p:sldId id="278" r:id="rId22"/>
    <p:sldId id="277" r:id="rId23"/>
    <p:sldId id="280" r:id="rId24"/>
    <p:sldId id="281" r:id="rId25"/>
    <p:sldId id="282" r:id="rId26"/>
    <p:sldId id="298" r:id="rId27"/>
    <p:sldId id="283" r:id="rId28"/>
    <p:sldId id="288" r:id="rId29"/>
    <p:sldId id="289" r:id="rId30"/>
    <p:sldId id="285" r:id="rId31"/>
    <p:sldId id="284" r:id="rId32"/>
    <p:sldId id="286" r:id="rId33"/>
    <p:sldId id="291" r:id="rId34"/>
    <p:sldId id="293"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9"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9FF0A-46AE-4720-8375-A08B8BB948C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3B5D817F-49D4-4AF8-B193-291E9B1114CC}">
      <dgm:prSet custT="1"/>
      <dgm:spPr/>
      <dgm:t>
        <a:bodyPr/>
        <a:lstStyle/>
        <a:p>
          <a:pPr algn="ctr" rtl="0"/>
          <a:r>
            <a:rPr lang="zh-CN" altLang="en-US" sz="1800" b="0" i="0" dirty="0" smtClean="0"/>
            <a:t>采集 </a:t>
          </a:r>
          <a:r>
            <a:rPr lang="en-US" sz="1800" b="0" i="0" dirty="0" smtClean="0"/>
            <a:t>/   </a:t>
          </a:r>
          <a:r>
            <a:rPr lang="zh-CN" altLang="en-US" sz="1800" dirty="0" smtClean="0"/>
            <a:t>收集</a:t>
          </a:r>
          <a:endParaRPr lang="en-US" sz="1800" dirty="0"/>
        </a:p>
      </dgm:t>
    </dgm:pt>
    <dgm:pt modelId="{AC7D8D8F-A660-47E7-AE1A-BCD418E6037B}" type="parTrans" cxnId="{B8741FAC-BDD7-4068-BFEA-0308678DEE0B}">
      <dgm:prSet/>
      <dgm:spPr/>
      <dgm:t>
        <a:bodyPr/>
        <a:lstStyle/>
        <a:p>
          <a:endParaRPr lang="en-US" sz="1800"/>
        </a:p>
      </dgm:t>
    </dgm:pt>
    <dgm:pt modelId="{BA8B041F-A42F-410F-A842-2E71502558E3}" type="sibTrans" cxnId="{B8741FAC-BDD7-4068-BFEA-0308678DEE0B}">
      <dgm:prSet/>
      <dgm:spPr/>
      <dgm:t>
        <a:bodyPr/>
        <a:lstStyle/>
        <a:p>
          <a:endParaRPr lang="en-US" sz="1800"/>
        </a:p>
      </dgm:t>
    </dgm:pt>
    <dgm:pt modelId="{9E2C6326-9BFF-4AD8-8420-5DEE0C9C5045}">
      <dgm:prSet custT="1"/>
      <dgm:spPr/>
      <dgm:t>
        <a:bodyPr/>
        <a:lstStyle/>
        <a:p>
          <a:pPr rtl="0"/>
          <a:r>
            <a:rPr lang="zh-CN" altLang="en-US" sz="1800" dirty="0" smtClean="0"/>
            <a:t>存储</a:t>
          </a:r>
          <a:endParaRPr lang="en-US" sz="1800" dirty="0"/>
        </a:p>
      </dgm:t>
    </dgm:pt>
    <dgm:pt modelId="{8DCE4551-E071-4758-8B87-64549050C35C}" type="parTrans" cxnId="{0A4AFEE4-6A8C-4D3D-A192-BB5745F5ADE2}">
      <dgm:prSet/>
      <dgm:spPr/>
      <dgm:t>
        <a:bodyPr/>
        <a:lstStyle/>
        <a:p>
          <a:endParaRPr lang="en-US" sz="1800"/>
        </a:p>
      </dgm:t>
    </dgm:pt>
    <dgm:pt modelId="{133F5E1D-40C2-4883-B793-E39D74EE5876}" type="sibTrans" cxnId="{0A4AFEE4-6A8C-4D3D-A192-BB5745F5ADE2}">
      <dgm:prSet/>
      <dgm:spPr/>
      <dgm:t>
        <a:bodyPr/>
        <a:lstStyle/>
        <a:p>
          <a:endParaRPr lang="en-US" sz="1800"/>
        </a:p>
      </dgm:t>
    </dgm:pt>
    <dgm:pt modelId="{BB4E5545-36F8-4272-8C4D-47E43E60DEDE}">
      <dgm:prSet custT="1"/>
      <dgm:spPr/>
      <dgm:t>
        <a:bodyPr/>
        <a:lstStyle/>
        <a:p>
          <a:pPr rtl="0"/>
          <a:r>
            <a:rPr lang="zh-CN" altLang="en-US" sz="1800" b="0" i="0" dirty="0" smtClean="0"/>
            <a:t>消费 </a:t>
          </a:r>
          <a:r>
            <a:rPr lang="en-US" altLang="zh-CN" sz="1800" b="0" i="0" dirty="0" smtClean="0"/>
            <a:t>/     </a:t>
          </a:r>
          <a:r>
            <a:rPr lang="zh-CN" altLang="en-US" sz="1800" b="0" i="0" dirty="0" smtClean="0"/>
            <a:t>可视化</a:t>
          </a:r>
          <a:endParaRPr lang="en-US" sz="1800" dirty="0"/>
        </a:p>
      </dgm:t>
    </dgm:pt>
    <dgm:pt modelId="{31A63591-2198-4C05-A99F-BCD31C313EB9}" type="parTrans" cxnId="{EECD526F-4116-4EA1-9EB1-7C7EAC6A5B60}">
      <dgm:prSet/>
      <dgm:spPr/>
      <dgm:t>
        <a:bodyPr/>
        <a:lstStyle/>
        <a:p>
          <a:endParaRPr lang="en-US" sz="1800"/>
        </a:p>
      </dgm:t>
    </dgm:pt>
    <dgm:pt modelId="{F811AF2D-375F-4ECC-B246-F7112E8899F0}" type="sibTrans" cxnId="{EECD526F-4116-4EA1-9EB1-7C7EAC6A5B60}">
      <dgm:prSet/>
      <dgm:spPr/>
      <dgm:t>
        <a:bodyPr/>
        <a:lstStyle/>
        <a:p>
          <a:endParaRPr lang="en-US" sz="1800"/>
        </a:p>
      </dgm:t>
    </dgm:pt>
    <dgm:pt modelId="{2033F82D-8FCC-4E7C-BC2B-C1132F76CC39}">
      <dgm:prSet custT="1"/>
      <dgm:spPr/>
      <dgm:t>
        <a:bodyPr/>
        <a:lstStyle/>
        <a:p>
          <a:pPr rtl="0"/>
          <a:r>
            <a:rPr lang="zh-CN" altLang="en-US" sz="1800" dirty="0" smtClean="0"/>
            <a:t>处理 </a:t>
          </a:r>
          <a:r>
            <a:rPr lang="en-US" sz="1800" dirty="0" smtClean="0"/>
            <a:t>/</a:t>
          </a:r>
          <a:br>
            <a:rPr lang="en-US" sz="1800" dirty="0" smtClean="0"/>
          </a:br>
          <a:r>
            <a:rPr lang="zh-CN" altLang="en-US" sz="1800" dirty="0" smtClean="0"/>
            <a:t>分析</a:t>
          </a:r>
          <a:endParaRPr lang="en-US" sz="1800" dirty="0"/>
        </a:p>
      </dgm:t>
    </dgm:pt>
    <dgm:pt modelId="{BB0BCC3F-E900-4067-AD36-5E73BEF8BA15}" type="parTrans" cxnId="{49CB82CB-0D12-4B75-AEE9-E1B12E1E2344}">
      <dgm:prSet/>
      <dgm:spPr/>
      <dgm:t>
        <a:bodyPr/>
        <a:lstStyle/>
        <a:p>
          <a:endParaRPr lang="en-US" sz="1800"/>
        </a:p>
      </dgm:t>
    </dgm:pt>
    <dgm:pt modelId="{B46A3149-C757-496F-A45D-D57F15BD60E1}" type="sibTrans" cxnId="{49CB82CB-0D12-4B75-AEE9-E1B12E1E2344}">
      <dgm:prSet/>
      <dgm:spPr/>
      <dgm:t>
        <a:bodyPr/>
        <a:lstStyle/>
        <a:p>
          <a:endParaRPr lang="en-US" sz="1800"/>
        </a:p>
      </dgm:t>
    </dgm:pt>
    <dgm:pt modelId="{2074502F-3F3E-4C17-BC3A-61B848D58AF8}" type="pres">
      <dgm:prSet presAssocID="{AF69FF0A-46AE-4720-8375-A08B8BB948CD}" presName="Name0" presStyleCnt="0">
        <dgm:presLayoutVars>
          <dgm:dir/>
          <dgm:animLvl val="lvl"/>
          <dgm:resizeHandles val="exact"/>
        </dgm:presLayoutVars>
      </dgm:prSet>
      <dgm:spPr/>
      <dgm:t>
        <a:bodyPr/>
        <a:lstStyle/>
        <a:p>
          <a:endParaRPr lang="en-US"/>
        </a:p>
      </dgm:t>
    </dgm:pt>
    <dgm:pt modelId="{874706AF-F6FF-4E3C-9E1E-BF8211E52DF5}" type="pres">
      <dgm:prSet presAssocID="{3B5D817F-49D4-4AF8-B193-291E9B1114CC}" presName="parTxOnly" presStyleLbl="node1" presStyleIdx="0" presStyleCnt="4">
        <dgm:presLayoutVars>
          <dgm:chMax val="0"/>
          <dgm:chPref val="0"/>
          <dgm:bulletEnabled val="1"/>
        </dgm:presLayoutVars>
      </dgm:prSet>
      <dgm:spPr/>
      <dgm:t>
        <a:bodyPr/>
        <a:lstStyle/>
        <a:p>
          <a:endParaRPr lang="en-US"/>
        </a:p>
      </dgm:t>
    </dgm:pt>
    <dgm:pt modelId="{266F64B0-B3C3-4352-A6CF-5F398FB4EA74}" type="pres">
      <dgm:prSet presAssocID="{BA8B041F-A42F-410F-A842-2E71502558E3}" presName="parTxOnlySpace" presStyleCnt="0"/>
      <dgm:spPr/>
    </dgm:pt>
    <dgm:pt modelId="{3F874ED4-B7DB-4366-A35A-363193DFDF18}" type="pres">
      <dgm:prSet presAssocID="{9E2C6326-9BFF-4AD8-8420-5DEE0C9C5045}" presName="parTxOnly" presStyleLbl="node1" presStyleIdx="1" presStyleCnt="4" custLinFactNeighborX="12140" custLinFactNeighborY="-350">
        <dgm:presLayoutVars>
          <dgm:chMax val="0"/>
          <dgm:chPref val="0"/>
          <dgm:bulletEnabled val="1"/>
        </dgm:presLayoutVars>
      </dgm:prSet>
      <dgm:spPr/>
      <dgm:t>
        <a:bodyPr/>
        <a:lstStyle/>
        <a:p>
          <a:endParaRPr lang="en-US"/>
        </a:p>
      </dgm:t>
    </dgm:pt>
    <dgm:pt modelId="{5FE785E4-B630-45B0-869E-ECFA70EBDFF1}" type="pres">
      <dgm:prSet presAssocID="{133F5E1D-40C2-4883-B793-E39D74EE5876}" presName="parTxOnlySpace" presStyleCnt="0"/>
      <dgm:spPr/>
    </dgm:pt>
    <dgm:pt modelId="{63897E6A-9D62-4F77-B857-F6743248CF5F}" type="pres">
      <dgm:prSet presAssocID="{2033F82D-8FCC-4E7C-BC2B-C1132F76CC39}" presName="parTxOnly" presStyleLbl="node1" presStyleIdx="2" presStyleCnt="4" custLinFactNeighborX="4054" custLinFactNeighborY="476">
        <dgm:presLayoutVars>
          <dgm:chMax val="0"/>
          <dgm:chPref val="0"/>
          <dgm:bulletEnabled val="1"/>
        </dgm:presLayoutVars>
      </dgm:prSet>
      <dgm:spPr/>
      <dgm:t>
        <a:bodyPr/>
        <a:lstStyle/>
        <a:p>
          <a:endParaRPr lang="en-US"/>
        </a:p>
      </dgm:t>
    </dgm:pt>
    <dgm:pt modelId="{957B174E-5584-4589-9423-32397982E551}" type="pres">
      <dgm:prSet presAssocID="{B46A3149-C757-496F-A45D-D57F15BD60E1}" presName="parTxOnlySpace" presStyleCnt="0"/>
      <dgm:spPr/>
    </dgm:pt>
    <dgm:pt modelId="{A233BF95-8715-4A77-A4CE-1E1E38566579}" type="pres">
      <dgm:prSet presAssocID="{BB4E5545-36F8-4272-8C4D-47E43E60DEDE}" presName="parTxOnly" presStyleLbl="node1" presStyleIdx="3" presStyleCnt="4" custScaleX="108296">
        <dgm:presLayoutVars>
          <dgm:chMax val="0"/>
          <dgm:chPref val="0"/>
          <dgm:bulletEnabled val="1"/>
        </dgm:presLayoutVars>
      </dgm:prSet>
      <dgm:spPr/>
      <dgm:t>
        <a:bodyPr/>
        <a:lstStyle/>
        <a:p>
          <a:endParaRPr lang="en-US"/>
        </a:p>
      </dgm:t>
    </dgm:pt>
  </dgm:ptLst>
  <dgm:cxnLst>
    <dgm:cxn modelId="{D30E28FE-9A58-460C-900E-93EDA8DCDA04}" type="presOf" srcId="{AF69FF0A-46AE-4720-8375-A08B8BB948CD}" destId="{2074502F-3F3E-4C17-BC3A-61B848D58AF8}" srcOrd="0" destOrd="0" presId="urn:microsoft.com/office/officeart/2005/8/layout/chevron1"/>
    <dgm:cxn modelId="{91437309-AC2F-4700-825E-13EF6E3111D0}" type="presOf" srcId="{3B5D817F-49D4-4AF8-B193-291E9B1114CC}" destId="{874706AF-F6FF-4E3C-9E1E-BF8211E52DF5}" srcOrd="0" destOrd="0" presId="urn:microsoft.com/office/officeart/2005/8/layout/chevron1"/>
    <dgm:cxn modelId="{B8741FAC-BDD7-4068-BFEA-0308678DEE0B}" srcId="{AF69FF0A-46AE-4720-8375-A08B8BB948CD}" destId="{3B5D817F-49D4-4AF8-B193-291E9B1114CC}" srcOrd="0" destOrd="0" parTransId="{AC7D8D8F-A660-47E7-AE1A-BCD418E6037B}" sibTransId="{BA8B041F-A42F-410F-A842-2E71502558E3}"/>
    <dgm:cxn modelId="{AD29737D-2B98-4D6E-ADC9-43F37E6A28E9}" type="presOf" srcId="{BB4E5545-36F8-4272-8C4D-47E43E60DEDE}" destId="{A233BF95-8715-4A77-A4CE-1E1E38566579}" srcOrd="0" destOrd="0" presId="urn:microsoft.com/office/officeart/2005/8/layout/chevron1"/>
    <dgm:cxn modelId="{0A4AFEE4-6A8C-4D3D-A192-BB5745F5ADE2}" srcId="{AF69FF0A-46AE-4720-8375-A08B8BB948CD}" destId="{9E2C6326-9BFF-4AD8-8420-5DEE0C9C5045}" srcOrd="1" destOrd="0" parTransId="{8DCE4551-E071-4758-8B87-64549050C35C}" sibTransId="{133F5E1D-40C2-4883-B793-E39D74EE5876}"/>
    <dgm:cxn modelId="{EECD526F-4116-4EA1-9EB1-7C7EAC6A5B60}" srcId="{AF69FF0A-46AE-4720-8375-A08B8BB948CD}" destId="{BB4E5545-36F8-4272-8C4D-47E43E60DEDE}" srcOrd="3" destOrd="0" parTransId="{31A63591-2198-4C05-A99F-BCD31C313EB9}" sibTransId="{F811AF2D-375F-4ECC-B246-F7112E8899F0}"/>
    <dgm:cxn modelId="{19E66524-E512-4A62-8B20-B3609546DA74}" type="presOf" srcId="{9E2C6326-9BFF-4AD8-8420-5DEE0C9C5045}" destId="{3F874ED4-B7DB-4366-A35A-363193DFDF18}" srcOrd="0" destOrd="0" presId="urn:microsoft.com/office/officeart/2005/8/layout/chevron1"/>
    <dgm:cxn modelId="{C7A6C113-2258-4E49-B578-565BE7514058}" type="presOf" srcId="{2033F82D-8FCC-4E7C-BC2B-C1132F76CC39}" destId="{63897E6A-9D62-4F77-B857-F6743248CF5F}" srcOrd="0" destOrd="0" presId="urn:microsoft.com/office/officeart/2005/8/layout/chevron1"/>
    <dgm:cxn modelId="{49CB82CB-0D12-4B75-AEE9-E1B12E1E2344}" srcId="{AF69FF0A-46AE-4720-8375-A08B8BB948CD}" destId="{2033F82D-8FCC-4E7C-BC2B-C1132F76CC39}" srcOrd="2" destOrd="0" parTransId="{BB0BCC3F-E900-4067-AD36-5E73BEF8BA15}" sibTransId="{B46A3149-C757-496F-A45D-D57F15BD60E1}"/>
    <dgm:cxn modelId="{67A6CF3B-588E-4793-954A-FCA45A27CF22}" type="presParOf" srcId="{2074502F-3F3E-4C17-BC3A-61B848D58AF8}" destId="{874706AF-F6FF-4E3C-9E1E-BF8211E52DF5}" srcOrd="0" destOrd="0" presId="urn:microsoft.com/office/officeart/2005/8/layout/chevron1"/>
    <dgm:cxn modelId="{8ADE0956-E68A-4D7C-994F-1A5635B91BAC}" type="presParOf" srcId="{2074502F-3F3E-4C17-BC3A-61B848D58AF8}" destId="{266F64B0-B3C3-4352-A6CF-5F398FB4EA74}" srcOrd="1" destOrd="0" presId="urn:microsoft.com/office/officeart/2005/8/layout/chevron1"/>
    <dgm:cxn modelId="{C925E6E3-575D-4D99-A3C6-C9C090D8E61F}" type="presParOf" srcId="{2074502F-3F3E-4C17-BC3A-61B848D58AF8}" destId="{3F874ED4-B7DB-4366-A35A-363193DFDF18}" srcOrd="2" destOrd="0" presId="urn:microsoft.com/office/officeart/2005/8/layout/chevron1"/>
    <dgm:cxn modelId="{A9E62BC9-8E97-4255-BD3F-F416D07CC725}" type="presParOf" srcId="{2074502F-3F3E-4C17-BC3A-61B848D58AF8}" destId="{5FE785E4-B630-45B0-869E-ECFA70EBDFF1}" srcOrd="3" destOrd="0" presId="urn:microsoft.com/office/officeart/2005/8/layout/chevron1"/>
    <dgm:cxn modelId="{A911E2C7-170F-496A-AB3F-80B87E42487C}" type="presParOf" srcId="{2074502F-3F3E-4C17-BC3A-61B848D58AF8}" destId="{63897E6A-9D62-4F77-B857-F6743248CF5F}" srcOrd="4" destOrd="0" presId="urn:microsoft.com/office/officeart/2005/8/layout/chevron1"/>
    <dgm:cxn modelId="{A5426EC0-04F8-4A9E-B399-60A6B526FB15}" type="presParOf" srcId="{2074502F-3F3E-4C17-BC3A-61B848D58AF8}" destId="{957B174E-5584-4589-9423-32397982E551}" srcOrd="5" destOrd="0" presId="urn:microsoft.com/office/officeart/2005/8/layout/chevron1"/>
    <dgm:cxn modelId="{0886D8A4-277E-4F96-9000-AD800402AFBE}" type="presParOf" srcId="{2074502F-3F3E-4C17-BC3A-61B848D58AF8}" destId="{A233BF95-8715-4A77-A4CE-1E1E3856657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706AF-F6FF-4E3C-9E1E-BF8211E52DF5}">
      <dsp:nvSpPr>
        <dsp:cNvPr id="0" name=""/>
        <dsp:cNvSpPr/>
      </dsp:nvSpPr>
      <dsp:spPr>
        <a:xfrm>
          <a:off x="2997" y="1860004"/>
          <a:ext cx="2286212" cy="9144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zh-CN" altLang="en-US" sz="1800" b="0" i="0" kern="1200" dirty="0" smtClean="0"/>
            <a:t>采集 </a:t>
          </a:r>
          <a:r>
            <a:rPr lang="en-US" sz="1800" b="0" i="0" kern="1200" dirty="0" smtClean="0"/>
            <a:t>/   </a:t>
          </a:r>
          <a:r>
            <a:rPr lang="zh-CN" altLang="en-US" sz="1800" kern="1200" dirty="0" smtClean="0"/>
            <a:t>收集</a:t>
          </a:r>
          <a:endParaRPr lang="en-US" sz="1800" kern="1200" dirty="0"/>
        </a:p>
      </dsp:txBody>
      <dsp:txXfrm>
        <a:off x="460239" y="1860004"/>
        <a:ext cx="1371728" cy="914484"/>
      </dsp:txXfrm>
    </dsp:sp>
    <dsp:sp modelId="{3F874ED4-B7DB-4366-A35A-363193DFDF18}">
      <dsp:nvSpPr>
        <dsp:cNvPr id="0" name=""/>
        <dsp:cNvSpPr/>
      </dsp:nvSpPr>
      <dsp:spPr>
        <a:xfrm>
          <a:off x="2088343" y="1856803"/>
          <a:ext cx="2286212" cy="9144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zh-CN" altLang="en-US" sz="1800" kern="1200" dirty="0" smtClean="0"/>
            <a:t>存储</a:t>
          </a:r>
          <a:endParaRPr lang="en-US" sz="1800" kern="1200" dirty="0"/>
        </a:p>
      </dsp:txBody>
      <dsp:txXfrm>
        <a:off x="2545585" y="1856803"/>
        <a:ext cx="1371728" cy="914484"/>
      </dsp:txXfrm>
    </dsp:sp>
    <dsp:sp modelId="{63897E6A-9D62-4F77-B857-F6743248CF5F}">
      <dsp:nvSpPr>
        <dsp:cNvPr id="0" name=""/>
        <dsp:cNvSpPr/>
      </dsp:nvSpPr>
      <dsp:spPr>
        <a:xfrm>
          <a:off x="4127448" y="1864356"/>
          <a:ext cx="2286212" cy="9144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zh-CN" altLang="en-US" sz="1800" kern="1200" dirty="0" smtClean="0"/>
            <a:t>处理 </a:t>
          </a:r>
          <a:r>
            <a:rPr lang="en-US" sz="1800" kern="1200" dirty="0" smtClean="0"/>
            <a:t>/</a:t>
          </a:r>
          <a:br>
            <a:rPr lang="en-US" sz="1800" kern="1200" dirty="0" smtClean="0"/>
          </a:br>
          <a:r>
            <a:rPr lang="zh-CN" altLang="en-US" sz="1800" kern="1200" dirty="0" smtClean="0"/>
            <a:t>分析</a:t>
          </a:r>
          <a:endParaRPr lang="en-US" sz="1800" kern="1200" dirty="0"/>
        </a:p>
      </dsp:txBody>
      <dsp:txXfrm>
        <a:off x="4584690" y="1864356"/>
        <a:ext cx="1371728" cy="914484"/>
      </dsp:txXfrm>
    </dsp:sp>
    <dsp:sp modelId="{A233BF95-8715-4A77-A4CE-1E1E38566579}">
      <dsp:nvSpPr>
        <dsp:cNvPr id="0" name=""/>
        <dsp:cNvSpPr/>
      </dsp:nvSpPr>
      <dsp:spPr>
        <a:xfrm>
          <a:off x="6175770" y="1860004"/>
          <a:ext cx="2475876" cy="9144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zh-CN" altLang="en-US" sz="1800" b="0" i="0" kern="1200" dirty="0" smtClean="0"/>
            <a:t>消费 </a:t>
          </a:r>
          <a:r>
            <a:rPr lang="en-US" altLang="zh-CN" sz="1800" b="0" i="0" kern="1200" dirty="0" smtClean="0"/>
            <a:t>/     </a:t>
          </a:r>
          <a:r>
            <a:rPr lang="zh-CN" altLang="en-US" sz="1800" b="0" i="0" kern="1200" dirty="0" smtClean="0"/>
            <a:t>可视化</a:t>
          </a:r>
          <a:endParaRPr lang="en-US" sz="1800" kern="1200" dirty="0"/>
        </a:p>
      </dsp:txBody>
      <dsp:txXfrm>
        <a:off x="6633012" y="1860004"/>
        <a:ext cx="1561392" cy="9144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8969-EF62-42F9-ACD2-6F529886E109}" type="datetimeFigureOut">
              <a:rPr lang="en-US" smtClean="0"/>
              <a:t>12/25/2017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815DC-491D-42ED-9A0B-7E598CC1C166}" type="slidenum">
              <a:rPr lang="en-US" smtClean="0"/>
              <a:t>‹#›</a:t>
            </a:fld>
            <a:endParaRPr lang="en-US"/>
          </a:p>
        </p:txBody>
      </p:sp>
    </p:spTree>
    <p:extLst>
      <p:ext uri="{BB962C8B-B14F-4D97-AF65-F5344CB8AC3E}">
        <p14:creationId xmlns:p14="http://schemas.microsoft.com/office/powerpoint/2010/main" val="592686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4815DC-491D-42ED-9A0B-7E598CC1C166}" type="slidenum">
              <a:rPr lang="en-US" smtClean="0"/>
              <a:t>2</a:t>
            </a:fld>
            <a:endParaRPr lang="en-US"/>
          </a:p>
        </p:txBody>
      </p:sp>
    </p:spTree>
    <p:extLst>
      <p:ext uri="{BB962C8B-B14F-4D97-AF65-F5344CB8AC3E}">
        <p14:creationId xmlns:p14="http://schemas.microsoft.com/office/powerpoint/2010/main" val="7420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集群可以单独部署，他是无状态的，不需要部署在</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上，来两套</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，一套跑</a:t>
            </a:r>
            <a:r>
              <a:rPr lang="en-US" sz="1200" kern="1200" dirty="0" smtClean="0">
                <a:solidFill>
                  <a:schemeClr val="tx1"/>
                </a:solidFill>
                <a:effectLst/>
                <a:latin typeface="+mn-lt"/>
                <a:ea typeface="+mn-ea"/>
                <a:cs typeface="+mn-cs"/>
              </a:rPr>
              <a:t>hive</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hive</a:t>
            </a:r>
            <a:r>
              <a:rPr lang="zh-CN" altLang="en-US" sz="1200" kern="1200" dirty="0" smtClean="0">
                <a:solidFill>
                  <a:schemeClr val="tx1"/>
                </a:solidFill>
                <a:effectLst/>
                <a:latin typeface="+mn-lt"/>
                <a:ea typeface="+mn-ea"/>
                <a:cs typeface="+mn-cs"/>
              </a:rPr>
              <a:t>中的</a:t>
            </a:r>
            <a:r>
              <a:rPr lang="en-US"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会被</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build engine</a:t>
            </a:r>
            <a:r>
              <a:rPr lang="zh-CN" altLang="en-US" sz="1200" kern="1200" dirty="0" smtClean="0">
                <a:solidFill>
                  <a:schemeClr val="tx1"/>
                </a:solidFill>
                <a:effectLst/>
                <a:latin typeface="+mn-lt"/>
                <a:ea typeface="+mn-ea"/>
                <a:cs typeface="+mn-cs"/>
              </a:rPr>
              <a:t>来抽取数据，另外跑</a:t>
            </a:r>
            <a:r>
              <a:rPr lang="en-US" sz="1200" kern="1200" dirty="0" smtClean="0">
                <a:solidFill>
                  <a:schemeClr val="tx1"/>
                </a:solidFill>
                <a:effectLst/>
                <a:latin typeface="+mn-lt"/>
                <a:ea typeface="+mn-ea"/>
                <a:cs typeface="+mn-cs"/>
              </a:rPr>
              <a:t>hive</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集群会被</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用来做</a:t>
            </a:r>
            <a:r>
              <a:rPr lang="en-US" sz="1200" kern="1200" dirty="0" smtClean="0">
                <a:solidFill>
                  <a:schemeClr val="tx1"/>
                </a:solidFill>
                <a:effectLst/>
                <a:latin typeface="+mn-lt"/>
                <a:ea typeface="+mn-ea"/>
                <a:cs typeface="+mn-cs"/>
              </a:rPr>
              <a:t>cube build</a:t>
            </a:r>
            <a:r>
              <a:rPr lang="zh-CN" altLang="en-US" sz="1200" kern="1200" dirty="0" smtClean="0">
                <a:solidFill>
                  <a:schemeClr val="tx1"/>
                </a:solidFill>
                <a:effectLst/>
                <a:latin typeface="+mn-lt"/>
                <a:ea typeface="+mn-ea"/>
                <a:cs typeface="+mn-cs"/>
              </a:rPr>
              <a:t>（用</a:t>
            </a:r>
            <a:r>
              <a:rPr lang="en-US" sz="1200" kern="1200" dirty="0" err="1" smtClean="0">
                <a:solidFill>
                  <a:schemeClr val="tx1"/>
                </a:solidFill>
                <a:effectLst/>
                <a:latin typeface="+mn-lt"/>
                <a:ea typeface="+mn-ea"/>
                <a:cs typeface="+mn-cs"/>
              </a:rPr>
              <a:t>mapreduce</a:t>
            </a:r>
            <a:r>
              <a:rPr lang="zh-CN" altLang="en-US" sz="1200" kern="1200" dirty="0" smtClean="0">
                <a:solidFill>
                  <a:schemeClr val="tx1"/>
                </a:solidFill>
                <a:effectLst/>
                <a:latin typeface="+mn-lt"/>
                <a:ea typeface="+mn-ea"/>
                <a:cs typeface="+mn-cs"/>
              </a:rPr>
              <a:t>或者</a:t>
            </a:r>
            <a:r>
              <a:rPr lang="en-US" sz="1200" kern="1200" dirty="0" smtClean="0">
                <a:solidFill>
                  <a:schemeClr val="tx1"/>
                </a:solidFill>
                <a:effectLst/>
                <a:latin typeface="+mn-lt"/>
                <a:ea typeface="+mn-ea"/>
                <a:cs typeface="+mn-cs"/>
              </a:rPr>
              <a:t>spark</a:t>
            </a:r>
            <a:r>
              <a:rPr lang="zh-CN" altLang="en-US" sz="1200" kern="1200" dirty="0" smtClean="0">
                <a:solidFill>
                  <a:schemeClr val="tx1"/>
                </a:solidFill>
                <a:effectLst/>
                <a:latin typeface="+mn-lt"/>
                <a:ea typeface="+mn-ea"/>
                <a:cs typeface="+mn-cs"/>
              </a:rPr>
              <a:t>计算框架）和可能的在线</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因为查询用的</a:t>
            </a:r>
            <a:r>
              <a:rPr lang="en-US" sz="1200" kern="1200" dirty="0" smtClean="0">
                <a:solidFill>
                  <a:schemeClr val="tx1"/>
                </a:solidFill>
                <a:effectLst/>
                <a:latin typeface="+mn-lt"/>
                <a:ea typeface="+mn-ea"/>
                <a:cs typeface="+mn-cs"/>
              </a:rPr>
              <a:t>cube</a:t>
            </a:r>
            <a:r>
              <a:rPr lang="zh-CN" altLang="en-US" sz="1200" kern="1200" dirty="0" smtClean="0">
                <a:solidFill>
                  <a:schemeClr val="tx1"/>
                </a:solidFill>
                <a:effectLst/>
                <a:latin typeface="+mn-lt"/>
                <a:ea typeface="+mn-ea"/>
                <a:cs typeface="+mn-cs"/>
              </a:rPr>
              <a:t>还没有</a:t>
            </a:r>
            <a:r>
              <a:rPr lang="en-US" sz="1200" kern="1200" dirty="0" smtClean="0">
                <a:solidFill>
                  <a:schemeClr val="tx1"/>
                </a:solidFill>
                <a:effectLst/>
                <a:latin typeface="+mn-lt"/>
                <a:ea typeface="+mn-ea"/>
                <a:cs typeface="+mn-cs"/>
              </a:rPr>
              <a:t>build</a:t>
            </a:r>
            <a:r>
              <a:rPr lang="zh-CN" altLang="en-US" sz="1200" kern="1200" dirty="0" smtClean="0">
                <a:solidFill>
                  <a:schemeClr val="tx1"/>
                </a:solidFill>
                <a:effectLst/>
                <a:latin typeface="+mn-lt"/>
                <a:ea typeface="+mn-ea"/>
                <a:cs typeface="+mn-cs"/>
              </a:rPr>
              <a:t>出来），一套跑</a:t>
            </a:r>
            <a:r>
              <a:rPr lang="en-US" sz="1200" kern="1200" dirty="0" err="1" smtClean="0">
                <a:solidFill>
                  <a:schemeClr val="tx1"/>
                </a:solidFill>
                <a:effectLst/>
                <a:latin typeface="+mn-lt"/>
                <a:ea typeface="+mn-ea"/>
                <a:cs typeface="+mn-cs"/>
              </a:rPr>
              <a:t>hbase</a:t>
            </a:r>
            <a:r>
              <a:rPr lang="zh-CN" altLang="en-US" sz="1200" kern="1200" dirty="0" smtClean="0">
                <a:solidFill>
                  <a:schemeClr val="tx1"/>
                </a:solidFill>
                <a:effectLst/>
                <a:latin typeface="+mn-lt"/>
                <a:ea typeface="+mn-ea"/>
                <a:cs typeface="+mn-cs"/>
              </a:rPr>
              <a:t>（做在线</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），预计算和</a:t>
            </a:r>
            <a:r>
              <a:rPr lang="en-US" sz="1200" kern="1200" dirty="0" smtClean="0">
                <a:solidFill>
                  <a:schemeClr val="tx1"/>
                </a:solidFill>
                <a:effectLst/>
                <a:latin typeface="+mn-lt"/>
                <a:ea typeface="+mn-ea"/>
                <a:cs typeface="+mn-cs"/>
              </a:rPr>
              <a:t>query2</a:t>
            </a:r>
            <a:r>
              <a:rPr lang="zh-CN" altLang="en-US" sz="1200" kern="1200" dirty="0" smtClean="0">
                <a:solidFill>
                  <a:schemeClr val="tx1"/>
                </a:solidFill>
                <a:effectLst/>
                <a:latin typeface="+mn-lt"/>
                <a:ea typeface="+mn-ea"/>
                <a:cs typeface="+mn-cs"/>
              </a:rPr>
              <a:t>套集群互相不影响，然后在</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集群前面在放一个</a:t>
            </a:r>
            <a:r>
              <a:rPr lang="en-US" sz="1200" kern="1200" dirty="0" smtClean="0">
                <a:solidFill>
                  <a:schemeClr val="tx1"/>
                </a:solidFill>
                <a:effectLst/>
                <a:latin typeface="+mn-lt"/>
                <a:ea typeface="+mn-ea"/>
                <a:cs typeface="+mn-cs"/>
              </a:rPr>
              <a:t>NLB</a:t>
            </a:r>
            <a:r>
              <a:rPr lang="zh-CN" alt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注意：</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集群会作为</a:t>
            </a:r>
            <a:r>
              <a:rPr lang="en-US" sz="1200" kern="1200" dirty="0" err="1" smtClean="0">
                <a:solidFill>
                  <a:schemeClr val="tx1"/>
                </a:solidFill>
                <a:effectLst/>
                <a:latin typeface="+mn-lt"/>
                <a:ea typeface="+mn-ea"/>
                <a:cs typeface="+mn-cs"/>
              </a:rPr>
              <a:t>hadoop</a:t>
            </a:r>
            <a:r>
              <a:rPr lang="zh-CN" altLang="en-US" sz="1200" kern="1200" dirty="0" smtClean="0">
                <a:solidFill>
                  <a:schemeClr val="tx1"/>
                </a:solidFill>
                <a:effectLst/>
                <a:latin typeface="+mn-lt"/>
                <a:ea typeface="+mn-ea"/>
                <a:cs typeface="+mn-cs"/>
              </a:rPr>
              <a:t>的客户端来访问</a:t>
            </a:r>
            <a:r>
              <a:rPr lang="en-US" sz="1200" kern="1200" dirty="0" err="1" smtClean="0">
                <a:solidFill>
                  <a:schemeClr val="tx1"/>
                </a:solidFill>
                <a:effectLst/>
                <a:latin typeface="+mn-lt"/>
                <a:ea typeface="+mn-ea"/>
                <a:cs typeface="+mn-cs"/>
              </a:rPr>
              <a:t>hadoop</a:t>
            </a:r>
            <a:r>
              <a:rPr lang="zh-CN" altLang="en-US" sz="1200" kern="1200" dirty="0" smtClean="0">
                <a:solidFill>
                  <a:schemeClr val="tx1"/>
                </a:solidFill>
                <a:effectLst/>
                <a:latin typeface="+mn-lt"/>
                <a:ea typeface="+mn-ea"/>
                <a:cs typeface="+mn-cs"/>
              </a:rPr>
              <a:t>集群中的生态工具比如</a:t>
            </a:r>
            <a:r>
              <a:rPr lang="en-US" sz="1200" kern="1200" dirty="0" smtClean="0">
                <a:solidFill>
                  <a:schemeClr val="tx1"/>
                </a:solidFill>
                <a:effectLst/>
                <a:latin typeface="+mn-lt"/>
                <a:ea typeface="+mn-ea"/>
                <a:cs typeface="+mn-cs"/>
              </a:rPr>
              <a:t>hive</a:t>
            </a:r>
            <a:r>
              <a:rPr lang="zh-CN" alt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mapreduce</a:t>
            </a:r>
            <a:r>
              <a:rPr lang="zh-CN" altLang="en-US" sz="1200" kern="1200" dirty="0" smtClean="0">
                <a:solidFill>
                  <a:schemeClr val="tx1"/>
                </a:solidFill>
                <a:effectLst/>
                <a:latin typeface="+mn-lt"/>
                <a:ea typeface="+mn-ea"/>
                <a:cs typeface="+mn-cs"/>
              </a:rPr>
              <a:t>或者</a:t>
            </a:r>
            <a:r>
              <a:rPr lang="en-US" sz="1200" kern="1200" dirty="0" smtClean="0">
                <a:solidFill>
                  <a:schemeClr val="tx1"/>
                </a:solidFill>
                <a:effectLst/>
                <a:latin typeface="+mn-lt"/>
                <a:ea typeface="+mn-ea"/>
                <a:cs typeface="+mn-cs"/>
              </a:rPr>
              <a:t>spark</a:t>
            </a:r>
            <a:r>
              <a:rPr lang="zh-CN" altLang="en-US" sz="1200" kern="1200" dirty="0" smtClean="0">
                <a:solidFill>
                  <a:schemeClr val="tx1"/>
                </a:solidFill>
                <a:effectLst/>
                <a:latin typeface="+mn-lt"/>
                <a:ea typeface="+mn-ea"/>
                <a:cs typeface="+mn-cs"/>
              </a:rPr>
              <a:t>，部署这些生态工具的客户端很复杂，依赖的包比较多，都要手动一个一个解决依赖，因此直接用</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集群作为</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集群比较方便。那如果这样的话，上面部署就需要</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集群，其实</a:t>
            </a:r>
            <a:r>
              <a:rPr lang="en-US" sz="1200" kern="1200" dirty="0" err="1" smtClean="0">
                <a:solidFill>
                  <a:schemeClr val="tx1"/>
                </a:solidFill>
                <a:effectLst/>
                <a:latin typeface="+mn-lt"/>
                <a:ea typeface="+mn-ea"/>
                <a:cs typeface="+mn-cs"/>
              </a:rPr>
              <a:t>hbase</a:t>
            </a:r>
            <a:r>
              <a:rPr lang="zh-CN" altLang="en-US" sz="1200" kern="1200" dirty="0" smtClean="0">
                <a:solidFill>
                  <a:schemeClr val="tx1"/>
                </a:solidFill>
                <a:effectLst/>
                <a:latin typeface="+mn-lt"/>
                <a:ea typeface="+mn-ea"/>
                <a:cs typeface="+mn-cs"/>
              </a:rPr>
              <a:t>集群和</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集群部署在一起是可以的，</a:t>
            </a:r>
            <a:r>
              <a:rPr lang="en-US" sz="1200" kern="1200" dirty="0" err="1" smtClean="0">
                <a:solidFill>
                  <a:schemeClr val="tx1"/>
                </a:solidFill>
                <a:effectLst/>
                <a:latin typeface="+mn-lt"/>
                <a:ea typeface="+mn-ea"/>
                <a:cs typeface="+mn-cs"/>
              </a:rPr>
              <a:t>hbase</a:t>
            </a:r>
            <a:r>
              <a:rPr lang="zh-CN" altLang="en-US" sz="1200" kern="1200" dirty="0" smtClean="0">
                <a:solidFill>
                  <a:schemeClr val="tx1"/>
                </a:solidFill>
                <a:effectLst/>
                <a:latin typeface="+mn-lt"/>
                <a:ea typeface="+mn-ea"/>
                <a:cs typeface="+mn-cs"/>
              </a:rPr>
              <a:t>集群主要是查询和插入数据到</a:t>
            </a:r>
            <a:r>
              <a:rPr lang="en-US" sz="1200" kern="1200" dirty="0" smtClean="0">
                <a:solidFill>
                  <a:schemeClr val="tx1"/>
                </a:solidFill>
                <a:effectLst/>
                <a:latin typeface="+mn-lt"/>
                <a:ea typeface="+mn-ea"/>
                <a:cs typeface="+mn-cs"/>
              </a:rPr>
              <a:t>cube</a:t>
            </a:r>
            <a:r>
              <a:rPr lang="zh-CN" altLang="en-US" sz="1200" kern="1200" dirty="0" smtClean="0">
                <a:solidFill>
                  <a:schemeClr val="tx1"/>
                </a:solidFill>
                <a:effectLst/>
                <a:latin typeface="+mn-lt"/>
                <a:ea typeface="+mn-ea"/>
                <a:cs typeface="+mn-cs"/>
              </a:rPr>
              <a:t>对应的</a:t>
            </a:r>
            <a:r>
              <a:rPr lang="en-US" sz="1200" kern="1200" dirty="0" smtClean="0">
                <a:solidFill>
                  <a:schemeClr val="tx1"/>
                </a:solidFill>
                <a:effectLst/>
                <a:latin typeface="+mn-lt"/>
                <a:ea typeface="+mn-ea"/>
                <a:cs typeface="+mn-cs"/>
              </a:rPr>
              <a:t>table</a:t>
            </a:r>
            <a:r>
              <a:rPr lang="zh-CN" alt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做一些简单的计算和</a:t>
            </a:r>
            <a:r>
              <a:rPr lang="en-US" sz="1200" kern="1200" dirty="0" smtClean="0">
                <a:solidFill>
                  <a:schemeClr val="tx1"/>
                </a:solidFill>
                <a:effectLst/>
                <a:latin typeface="+mn-lt"/>
                <a:ea typeface="+mn-ea"/>
                <a:cs typeface="+mn-cs"/>
              </a:rPr>
              <a:t>REST</a:t>
            </a:r>
            <a:r>
              <a:rPr lang="zh-CN" altLang="en-US" sz="1200" kern="1200" dirty="0" smtClean="0">
                <a:solidFill>
                  <a:schemeClr val="tx1"/>
                </a:solidFill>
                <a:effectLst/>
                <a:latin typeface="+mn-lt"/>
                <a:ea typeface="+mn-ea"/>
                <a:cs typeface="+mn-cs"/>
              </a:rPr>
              <a:t>服务，因此就简化为</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套</a:t>
            </a:r>
            <a:r>
              <a:rPr lang="en-US" sz="1200" kern="1200" dirty="0" smtClean="0">
                <a:solidFill>
                  <a:schemeClr val="tx1"/>
                </a:solidFill>
                <a:effectLst/>
                <a:latin typeface="+mn-lt"/>
                <a:ea typeface="+mn-ea"/>
                <a:cs typeface="+mn-cs"/>
              </a:rPr>
              <a:t>EMR</a:t>
            </a:r>
            <a:r>
              <a:rPr lang="zh-CN" altLang="en-US" sz="1200" kern="1200" dirty="0" smtClean="0">
                <a:solidFill>
                  <a:schemeClr val="tx1"/>
                </a:solidFill>
                <a:effectLst/>
                <a:latin typeface="+mn-lt"/>
                <a:ea typeface="+mn-ea"/>
                <a:cs typeface="+mn-cs"/>
              </a:rPr>
              <a:t>集群了（</a:t>
            </a:r>
            <a:r>
              <a:rPr lang="en-US" sz="1200" kern="1200" dirty="0" err="1" smtClean="0">
                <a:solidFill>
                  <a:schemeClr val="tx1"/>
                </a:solidFill>
                <a:effectLst/>
                <a:latin typeface="+mn-lt"/>
                <a:ea typeface="+mn-ea"/>
                <a:cs typeface="+mn-cs"/>
              </a:rPr>
              <a:t>kylin</a:t>
            </a:r>
            <a:r>
              <a:rPr lang="zh-CN" altLang="en-US" sz="1200" kern="1200" dirty="0" smtClean="0">
                <a:solidFill>
                  <a:schemeClr val="tx1"/>
                </a:solidFill>
                <a:effectLst/>
                <a:latin typeface="+mn-lt"/>
                <a:ea typeface="+mn-ea"/>
                <a:cs typeface="+mn-cs"/>
              </a:rPr>
              <a:t>当前只能有一个节点是</a:t>
            </a:r>
            <a:r>
              <a:rPr lang="en-US" sz="1200" kern="1200" dirty="0" smtClean="0">
                <a:solidFill>
                  <a:schemeClr val="tx1"/>
                </a:solidFill>
                <a:effectLst/>
                <a:latin typeface="+mn-lt"/>
                <a:ea typeface="+mn-ea"/>
                <a:cs typeface="+mn-cs"/>
              </a:rPr>
              <a:t>all</a:t>
            </a:r>
            <a:r>
              <a:rPr lang="zh-CN" altLang="en-US" sz="1200" kern="1200" dirty="0" smtClean="0">
                <a:solidFill>
                  <a:schemeClr val="tx1"/>
                </a:solidFill>
                <a:effectLst/>
                <a:latin typeface="+mn-lt"/>
                <a:ea typeface="+mn-ea"/>
                <a:cs typeface="+mn-cs"/>
              </a:rPr>
              <a:t>或者</a:t>
            </a:r>
            <a:r>
              <a:rPr lang="en-US" sz="1200" kern="1200" dirty="0" smtClean="0">
                <a:solidFill>
                  <a:schemeClr val="tx1"/>
                </a:solidFill>
                <a:effectLst/>
                <a:latin typeface="+mn-lt"/>
                <a:ea typeface="+mn-ea"/>
                <a:cs typeface="+mn-cs"/>
              </a:rPr>
              <a:t>job</a:t>
            </a:r>
            <a:r>
              <a:rPr lang="zh-CN" altLang="en-US" sz="1200" kern="1200" dirty="0" smtClean="0">
                <a:solidFill>
                  <a:schemeClr val="tx1"/>
                </a:solidFill>
                <a:effectLst/>
                <a:latin typeface="+mn-lt"/>
                <a:ea typeface="+mn-ea"/>
                <a:cs typeface="+mn-cs"/>
              </a:rPr>
              <a:t>角色，其他节点是</a:t>
            </a:r>
            <a:r>
              <a:rPr lang="en-US"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角色）。</a:t>
            </a:r>
            <a:endParaRPr lang="en-US" dirty="0"/>
          </a:p>
        </p:txBody>
      </p:sp>
      <p:sp>
        <p:nvSpPr>
          <p:cNvPr id="4" name="Slide Number Placeholder 3"/>
          <p:cNvSpPr>
            <a:spLocks noGrp="1"/>
          </p:cNvSpPr>
          <p:nvPr>
            <p:ph type="sldNum" sz="quarter" idx="10"/>
          </p:nvPr>
        </p:nvSpPr>
        <p:spPr/>
        <p:txBody>
          <a:bodyPr/>
          <a:lstStyle/>
          <a:p>
            <a:fld id="{B24815DC-491D-42ED-9A0B-7E598CC1C166}" type="slidenum">
              <a:rPr lang="en-US" smtClean="0"/>
              <a:t>25</a:t>
            </a:fld>
            <a:endParaRPr lang="en-US"/>
          </a:p>
        </p:txBody>
      </p:sp>
    </p:spTree>
    <p:extLst>
      <p:ext uri="{BB962C8B-B14F-4D97-AF65-F5344CB8AC3E}">
        <p14:creationId xmlns:p14="http://schemas.microsoft.com/office/powerpoint/2010/main" val="304448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chemeClr val="bg1"/>
                </a:solidFill>
              </a:rPr>
              <a:t>throughput = f (volume, request rate)</a:t>
            </a:r>
          </a:p>
          <a:p>
            <a:r>
              <a:rPr lang="en-US" baseline="0" dirty="0" smtClean="0">
                <a:solidFill>
                  <a:schemeClr val="bg1"/>
                </a:solidFill>
              </a:rPr>
              <a:t>latency</a:t>
            </a:r>
          </a:p>
          <a:p>
            <a:r>
              <a:rPr lang="en-US" dirty="0" smtClean="0">
                <a:solidFill>
                  <a:schemeClr val="bg1"/>
                </a:solidFill>
              </a:rPr>
              <a:t>Cost</a:t>
            </a:r>
          </a:p>
          <a:p>
            <a:endParaRPr lang="en-US" dirty="0" smtClean="0">
              <a:solidFill>
                <a:schemeClr val="bg1"/>
              </a:solidFill>
            </a:endParaRPr>
          </a:p>
          <a:p>
            <a:r>
              <a:rPr lang="en-US" sz="1200" kern="1200" dirty="0" smtClean="0">
                <a:solidFill>
                  <a:schemeClr val="tx1"/>
                </a:solidFill>
                <a:effectLst/>
                <a:latin typeface="Arial"/>
                <a:ea typeface="+mn-ea"/>
                <a:cs typeface="+mn-cs"/>
              </a:rPr>
              <a:t> </a:t>
            </a:r>
          </a:p>
          <a:p>
            <a:r>
              <a:rPr lang="en-US" sz="1200" kern="1200" dirty="0" smtClean="0">
                <a:solidFill>
                  <a:schemeClr val="tx1"/>
                </a:solidFill>
                <a:effectLst/>
                <a:latin typeface="Arial"/>
                <a:ea typeface="+mn-ea"/>
                <a:cs typeface="+mn-cs"/>
              </a:rPr>
              <a:t>Event to action/answer latency?</a:t>
            </a:r>
          </a:p>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302610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Similar to multi-tier web-app-data architectures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Concept of a “data bus” or “data pipeline”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4139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4815DC-491D-42ED-9A0B-7E598CC1C166}" type="slidenum">
              <a:rPr lang="en-US" smtClean="0"/>
              <a:t>30</a:t>
            </a:fld>
            <a:endParaRPr lang="en-US"/>
          </a:p>
        </p:txBody>
      </p:sp>
    </p:spTree>
    <p:extLst>
      <p:ext uri="{BB962C8B-B14F-4D97-AF65-F5344CB8AC3E}">
        <p14:creationId xmlns:p14="http://schemas.microsoft.com/office/powerpoint/2010/main" val="396642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Kinesis</a:t>
            </a:r>
            <a:r>
              <a:rPr lang="en-US" altLang="zh-CN" baseline="0" dirty="0" smtClean="0"/>
              <a:t> Agent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3754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558641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91288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98893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09C33-3AF3-4C71-9FB7-C49FADDCB787}"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26515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09C33-3AF3-4C71-9FB7-C49FADDCB787}"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88930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09C33-3AF3-4C71-9FB7-C49FADDCB787}"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986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09C33-3AF3-4C71-9FB7-C49FADDCB787}"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90474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209C33-3AF3-4C71-9FB7-C49FADDCB787}" type="datetimeFigureOut">
              <a:rPr lang="en-US" smtClean="0"/>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97226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09C33-3AF3-4C71-9FB7-C49FADDCB787}"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98752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09C33-3AF3-4C71-9FB7-C49FADDCB787}" type="datetimeFigureOut">
              <a:rPr lang="en-US" smtClean="0"/>
              <a:t>12/25/2017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270796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09C33-3AF3-4C71-9FB7-C49FADDCB787}" type="datetimeFigureOut">
              <a:rPr lang="en-US" smtClean="0"/>
              <a:t>12/25/2017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5580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09C33-3AF3-4C71-9FB7-C49FADDCB787}" type="datetimeFigureOut">
              <a:rPr lang="en-US" smtClean="0"/>
              <a:t>12/25/2017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96973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209C33-3AF3-4C71-9FB7-C49FADDCB787}"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40446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209C33-3AF3-4C71-9FB7-C49FADDCB787}" type="datetimeFigureOut">
              <a:rPr lang="en-US" smtClean="0"/>
              <a:t>12/25/2017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F6804-8AD4-4CA1-B36F-BBAF231B3EEB}" type="slidenum">
              <a:rPr lang="en-US" smtClean="0"/>
              <a:t>‹#›</a:t>
            </a:fld>
            <a:endParaRPr lang="en-US"/>
          </a:p>
        </p:txBody>
      </p:sp>
    </p:spTree>
    <p:extLst>
      <p:ext uri="{BB962C8B-B14F-4D97-AF65-F5344CB8AC3E}">
        <p14:creationId xmlns:p14="http://schemas.microsoft.com/office/powerpoint/2010/main" val="128545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09C33-3AF3-4C71-9FB7-C49FADDCB787}" type="datetimeFigureOut">
              <a:rPr lang="en-US" smtClean="0"/>
              <a:t>12/25/2017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F6804-8AD4-4CA1-B36F-BBAF231B3EEB}" type="slidenum">
              <a:rPr lang="en-US" smtClean="0"/>
              <a:t>‹#›</a:t>
            </a:fld>
            <a:endParaRPr lang="en-US"/>
          </a:p>
        </p:txBody>
      </p:sp>
    </p:spTree>
    <p:extLst>
      <p:ext uri="{BB962C8B-B14F-4D97-AF65-F5344CB8AC3E}">
        <p14:creationId xmlns:p14="http://schemas.microsoft.com/office/powerpoint/2010/main" val="60559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4.emf"/><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8.tiff"/><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12.emf"/><Relationship Id="rId9" Type="http://schemas.openxmlformats.org/officeDocument/2006/relationships/image" Target="../media/image16.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3.png"/><Relationship Id="rId17"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4.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12.emf"/><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1.jpeg"/><Relationship Id="rId3" Type="http://schemas.openxmlformats.org/officeDocument/2006/relationships/image" Target="../media/image29.png"/><Relationship Id="rId7" Type="http://schemas.openxmlformats.org/officeDocument/2006/relationships/image" Target="../media/image19.png"/><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2.emf"/><Relationship Id="rId5" Type="http://schemas.openxmlformats.org/officeDocument/2006/relationships/image" Target="../media/image30.emf"/><Relationship Id="rId15" Type="http://schemas.openxmlformats.org/officeDocument/2006/relationships/image" Target="../media/image18.tiff"/><Relationship Id="rId10" Type="http://schemas.openxmlformats.org/officeDocument/2006/relationships/image" Target="../media/image9.png"/><Relationship Id="rId4" Type="http://schemas.openxmlformats.org/officeDocument/2006/relationships/image" Target="../media/image25.png"/><Relationship Id="rId9" Type="http://schemas.openxmlformats.org/officeDocument/2006/relationships/image" Target="../media/image8.png"/><Relationship Id="rId1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7280"/>
          </a:xfrm>
        </p:spPr>
        <p:txBody>
          <a:bodyPr>
            <a:noAutofit/>
          </a:bodyPr>
          <a:lstStyle/>
          <a:p>
            <a:r>
              <a:rPr lang="zh-CN" altLang="en-US" sz="6600" dirty="0" smtClean="0"/>
              <a:t>数据哲学和杂谈</a:t>
            </a:r>
            <a:endParaRPr lang="en-US" sz="6600" dirty="0"/>
          </a:p>
        </p:txBody>
      </p:sp>
      <p:sp>
        <p:nvSpPr>
          <p:cNvPr id="3" name="Subtitle 2"/>
          <p:cNvSpPr>
            <a:spLocks noGrp="1"/>
          </p:cNvSpPr>
          <p:nvPr>
            <p:ph type="subTitle" idx="1"/>
          </p:nvPr>
        </p:nvSpPr>
        <p:spPr>
          <a:xfrm>
            <a:off x="1524000" y="3602038"/>
            <a:ext cx="9144000" cy="871488"/>
          </a:xfrm>
        </p:spPr>
        <p:txBody>
          <a:bodyPr/>
          <a:lstStyle/>
          <a:p>
            <a:r>
              <a:rPr lang="en-US" altLang="zh-CN" dirty="0" err="1" smtClean="0"/>
              <a:t>liangaws</a:t>
            </a:r>
            <a:r>
              <a:rPr lang="en-US" altLang="zh-CN" dirty="0" smtClean="0"/>
              <a:t>@</a:t>
            </a:r>
            <a:endParaRPr lang="en-US" dirty="0"/>
          </a:p>
        </p:txBody>
      </p:sp>
    </p:spTree>
    <p:extLst>
      <p:ext uri="{BB962C8B-B14F-4D97-AF65-F5344CB8AC3E}">
        <p14:creationId xmlns:p14="http://schemas.microsoft.com/office/powerpoint/2010/main" val="27651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07" y="854953"/>
            <a:ext cx="10515600" cy="5405169"/>
          </a:xfrm>
        </p:spPr>
        <p:txBody>
          <a:bodyPr/>
          <a:lstStyle/>
          <a:p>
            <a:r>
              <a:rPr lang="zh-CN" altLang="en-US" dirty="0" smtClean="0"/>
              <a:t>按照数据的流动性：</a:t>
            </a:r>
            <a:endParaRPr lang="en-US" altLang="zh-CN" dirty="0" smtClean="0"/>
          </a:p>
          <a:p>
            <a:pPr lvl="1"/>
            <a:r>
              <a:rPr lang="en-US" altLang="zh-CN" dirty="0" smtClean="0"/>
              <a:t>in-transit</a:t>
            </a:r>
            <a:r>
              <a:rPr lang="zh-CN" altLang="en-US" dirty="0" smtClean="0"/>
              <a:t>：只有数据流动起来才能产生有意义的交互。</a:t>
            </a:r>
            <a:endParaRPr lang="en-US" altLang="zh-CN" dirty="0" smtClean="0"/>
          </a:p>
          <a:p>
            <a:pPr lvl="1"/>
            <a:r>
              <a:rPr lang="en-US" altLang="zh-CN" dirty="0" smtClean="0"/>
              <a:t>in-rest</a:t>
            </a:r>
            <a:r>
              <a:rPr lang="zh-CN" altLang="en-US" dirty="0" smtClean="0"/>
              <a:t>：存起来以备后用。</a:t>
            </a:r>
            <a:endParaRPr lang="en-US" altLang="zh-CN" dirty="0" smtClean="0"/>
          </a:p>
          <a:p>
            <a:pPr lvl="1"/>
            <a:endParaRPr lang="en-US" altLang="zh-CN" dirty="0" smtClean="0"/>
          </a:p>
          <a:p>
            <a:r>
              <a:rPr lang="zh-CN" altLang="en-US" dirty="0" smtClean="0"/>
              <a:t>按照数据是否压缩：</a:t>
            </a:r>
            <a:endParaRPr lang="en-US" altLang="zh-CN" dirty="0" smtClean="0"/>
          </a:p>
          <a:p>
            <a:pPr lvl="1"/>
            <a:r>
              <a:rPr lang="zh-CN" altLang="en-US" dirty="0"/>
              <a:t>压</a:t>
            </a:r>
            <a:r>
              <a:rPr lang="zh-CN" altLang="en-US" dirty="0" smtClean="0"/>
              <a:t>缩数据可以提升</a:t>
            </a:r>
            <a:r>
              <a:rPr lang="en-US" altLang="zh-CN" dirty="0" smtClean="0"/>
              <a:t>network IO</a:t>
            </a:r>
            <a:r>
              <a:rPr lang="zh-CN" altLang="en-US" dirty="0" smtClean="0"/>
              <a:t>或者</a:t>
            </a:r>
            <a:r>
              <a:rPr lang="en-US" altLang="zh-CN" dirty="0" smtClean="0"/>
              <a:t>disk IO</a:t>
            </a:r>
            <a:r>
              <a:rPr lang="zh-CN" altLang="en-US" dirty="0" smtClean="0"/>
              <a:t>效率</a:t>
            </a:r>
            <a:endParaRPr lang="en-US" altLang="zh-CN" dirty="0" smtClean="0"/>
          </a:p>
          <a:p>
            <a:pPr lvl="1"/>
            <a:endParaRPr lang="en-US" altLang="zh-CN" dirty="0"/>
          </a:p>
          <a:p>
            <a:r>
              <a:rPr lang="zh-CN" altLang="en-US" dirty="0" smtClean="0"/>
              <a:t>按照数据是否加密：</a:t>
            </a:r>
            <a:endParaRPr lang="en-US" altLang="zh-CN" dirty="0" smtClean="0"/>
          </a:p>
          <a:p>
            <a:pPr lvl="1"/>
            <a:r>
              <a:rPr lang="zh-CN" altLang="en-US" dirty="0"/>
              <a:t>加</a:t>
            </a:r>
            <a:r>
              <a:rPr lang="zh-CN" altLang="en-US" dirty="0" smtClean="0"/>
              <a:t>密数据提高安全性，权衡的是性能的降低。</a:t>
            </a:r>
            <a:endParaRPr lang="en-US" altLang="zh-CN" dirty="0" smtClean="0"/>
          </a:p>
          <a:p>
            <a:pPr lvl="1"/>
            <a:endParaRPr lang="en-US" altLang="zh-CN" dirty="0" smtClean="0"/>
          </a:p>
          <a:p>
            <a:r>
              <a:rPr lang="zh-CN" altLang="en-US" dirty="0"/>
              <a:t>按</a:t>
            </a:r>
            <a:r>
              <a:rPr lang="zh-CN" altLang="en-US" dirty="0" smtClean="0"/>
              <a:t>照数据的更新频率：</a:t>
            </a:r>
            <a:endParaRPr lang="en-US" altLang="zh-CN" dirty="0" smtClean="0"/>
          </a:p>
          <a:p>
            <a:pPr lvl="1"/>
            <a:r>
              <a:rPr lang="zh-CN" altLang="en-US" dirty="0" smtClean="0"/>
              <a:t>静态数据与动态数据：</a:t>
            </a:r>
            <a:r>
              <a:rPr lang="en-US" altLang="zh-CN" dirty="0" smtClean="0"/>
              <a:t>web cache</a:t>
            </a:r>
            <a:r>
              <a:rPr lang="zh-CN" altLang="en-US" dirty="0" smtClean="0"/>
              <a:t>对他们加速作用。</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dirty="0"/>
          </a:p>
        </p:txBody>
      </p:sp>
    </p:spTree>
    <p:extLst>
      <p:ext uri="{BB962C8B-B14F-4D97-AF65-F5344CB8AC3E}">
        <p14:creationId xmlns:p14="http://schemas.microsoft.com/office/powerpoint/2010/main" val="299805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809" y="2587822"/>
            <a:ext cx="10515600" cy="1069780"/>
          </a:xfrm>
        </p:spPr>
        <p:txBody>
          <a:bodyPr>
            <a:normAutofit/>
          </a:bodyPr>
          <a:lstStyle/>
          <a:p>
            <a:pPr algn="ctr"/>
            <a:r>
              <a:rPr lang="zh-CN" altLang="en-US" sz="6600" dirty="0" smtClean="0"/>
              <a:t>数据建模</a:t>
            </a:r>
            <a:endParaRPr lang="en-US" sz="6600" dirty="0"/>
          </a:p>
        </p:txBody>
      </p:sp>
    </p:spTree>
    <p:extLst>
      <p:ext uri="{BB962C8B-B14F-4D97-AF65-F5344CB8AC3E}">
        <p14:creationId xmlns:p14="http://schemas.microsoft.com/office/powerpoint/2010/main" val="52365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2" y="1319188"/>
            <a:ext cx="10515600" cy="4351338"/>
          </a:xfrm>
        </p:spPr>
        <p:txBody>
          <a:bodyPr/>
          <a:lstStyle/>
          <a:p>
            <a:r>
              <a:rPr lang="zh-CN" altLang="en-US" dirty="0" smtClean="0"/>
              <a:t>数</a:t>
            </a:r>
            <a:r>
              <a:rPr lang="zh-CN" altLang="en-US" dirty="0"/>
              <a:t>据建</a:t>
            </a:r>
            <a:r>
              <a:rPr lang="zh-CN" altLang="en-US" dirty="0" smtClean="0"/>
              <a:t>模的本质就是把不同事物</a:t>
            </a:r>
            <a:r>
              <a:rPr lang="en-US" altLang="zh-CN" dirty="0" smtClean="0"/>
              <a:t>/</a:t>
            </a:r>
            <a:r>
              <a:rPr lang="zh-CN" altLang="en-US" dirty="0" smtClean="0"/>
              <a:t>对象之间的关系抽象出来，并提取事物</a:t>
            </a:r>
            <a:r>
              <a:rPr lang="en-US" altLang="zh-CN" dirty="0" smtClean="0"/>
              <a:t>/</a:t>
            </a:r>
            <a:r>
              <a:rPr lang="zh-CN" altLang="en-US" dirty="0" smtClean="0"/>
              <a:t>对象的特征为属性。</a:t>
            </a:r>
            <a:endParaRPr lang="en-US" altLang="zh-CN" dirty="0" smtClean="0"/>
          </a:p>
          <a:p>
            <a:pPr lvl="1"/>
            <a:r>
              <a:rPr lang="zh-CN" altLang="en-US" dirty="0" smtClean="0"/>
              <a:t>比如对于数据仓库建模就需要把事实表和维度表抽象出来并关联起来。</a:t>
            </a:r>
            <a:endParaRPr lang="en-US" altLang="zh-CN" dirty="0" smtClean="0"/>
          </a:p>
          <a:p>
            <a:endParaRPr lang="en-US" altLang="zh-CN" dirty="0"/>
          </a:p>
          <a:p>
            <a:r>
              <a:rPr lang="zh-CN" altLang="en-US" dirty="0" smtClean="0"/>
              <a:t>数据建模一般分为如下几个过程：</a:t>
            </a:r>
            <a:endParaRPr lang="en-US" altLang="zh-CN" dirty="0" smtClean="0"/>
          </a:p>
          <a:p>
            <a:pPr lvl="1"/>
            <a:r>
              <a:rPr lang="zh-CN" altLang="en-US" dirty="0" smtClean="0"/>
              <a:t>业务或领域建模：业务模型抽象为</a:t>
            </a:r>
            <a:r>
              <a:rPr lang="en-US" altLang="zh-CN" dirty="0" smtClean="0"/>
              <a:t>entity</a:t>
            </a:r>
            <a:r>
              <a:rPr lang="zh-CN" altLang="en-US" dirty="0" smtClean="0"/>
              <a:t>，</a:t>
            </a:r>
            <a:r>
              <a:rPr lang="en-US" altLang="zh-CN" dirty="0" smtClean="0"/>
              <a:t>relation</a:t>
            </a:r>
            <a:r>
              <a:rPr lang="zh-CN" altLang="en-US" dirty="0" smtClean="0"/>
              <a:t>，</a:t>
            </a:r>
            <a:r>
              <a:rPr lang="en-US" altLang="zh-CN" dirty="0" smtClean="0"/>
              <a:t>attribute</a:t>
            </a:r>
          </a:p>
          <a:p>
            <a:pPr lvl="1"/>
            <a:r>
              <a:rPr lang="zh-CN" altLang="en-US" dirty="0" smtClean="0"/>
              <a:t>逻辑建模：逻辑模型抽象为表结构，表关系，索引</a:t>
            </a:r>
            <a:endParaRPr lang="en-US" altLang="zh-CN" dirty="0" smtClean="0"/>
          </a:p>
          <a:p>
            <a:pPr lvl="1"/>
            <a:r>
              <a:rPr lang="zh-CN" altLang="en-US" dirty="0" smtClean="0"/>
              <a:t>物理建模：表的物理存储格式，索引的物理存储格式</a:t>
            </a:r>
            <a:endParaRPr lang="en-US" dirty="0"/>
          </a:p>
        </p:txBody>
      </p:sp>
    </p:spTree>
    <p:extLst>
      <p:ext uri="{BB962C8B-B14F-4D97-AF65-F5344CB8AC3E}">
        <p14:creationId xmlns:p14="http://schemas.microsoft.com/office/powerpoint/2010/main" val="191854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2601888"/>
            <a:ext cx="10515600" cy="1325563"/>
          </a:xfrm>
        </p:spPr>
        <p:txBody>
          <a:bodyPr>
            <a:normAutofit/>
          </a:bodyPr>
          <a:lstStyle/>
          <a:p>
            <a:pPr algn="ctr"/>
            <a:r>
              <a:rPr lang="zh-CN" altLang="en-US" sz="6600" dirty="0" smtClean="0"/>
              <a:t>数据管理</a:t>
            </a:r>
            <a:endParaRPr lang="en-US" sz="6600" dirty="0"/>
          </a:p>
        </p:txBody>
      </p:sp>
    </p:spTree>
    <p:extLst>
      <p:ext uri="{BB962C8B-B14F-4D97-AF65-F5344CB8AC3E}">
        <p14:creationId xmlns:p14="http://schemas.microsoft.com/office/powerpoint/2010/main" val="78797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0655"/>
            <a:ext cx="10515600" cy="5096308"/>
          </a:xfrm>
        </p:spPr>
        <p:txBody>
          <a:bodyPr>
            <a:normAutofit/>
          </a:bodyPr>
          <a:lstStyle/>
          <a:p>
            <a:r>
              <a:rPr lang="zh-CN" altLang="en-US" dirty="0" smtClean="0"/>
              <a:t>数据的</a:t>
            </a:r>
            <a:r>
              <a:rPr lang="en-US" altLang="zh-CN" dirty="0" smtClean="0"/>
              <a:t>metadata</a:t>
            </a:r>
            <a:r>
              <a:rPr lang="zh-CN" altLang="en-US" dirty="0" smtClean="0"/>
              <a:t>：</a:t>
            </a:r>
            <a:r>
              <a:rPr lang="en-US" altLang="zh-CN" dirty="0" smtClean="0"/>
              <a:t>metadata</a:t>
            </a:r>
            <a:r>
              <a:rPr lang="zh-CN" altLang="en-US" dirty="0" smtClean="0"/>
              <a:t>是用来管理数据的数据</a:t>
            </a:r>
            <a:endParaRPr lang="en-US" altLang="zh-CN" dirty="0" smtClean="0"/>
          </a:p>
          <a:p>
            <a:pPr lvl="1"/>
            <a:r>
              <a:rPr lang="zh-CN" altLang="en-US" dirty="0"/>
              <a:t>文件系</a:t>
            </a:r>
            <a:r>
              <a:rPr lang="zh-CN" altLang="en-US" dirty="0" smtClean="0"/>
              <a:t>统的</a:t>
            </a:r>
            <a:r>
              <a:rPr lang="en-US" altLang="zh-CN" dirty="0" smtClean="0"/>
              <a:t>metadata</a:t>
            </a:r>
          </a:p>
          <a:p>
            <a:pPr lvl="1"/>
            <a:r>
              <a:rPr lang="en-US" altLang="zh-CN" dirty="0" err="1" smtClean="0"/>
              <a:t>Mysql</a:t>
            </a:r>
            <a:r>
              <a:rPr lang="en-US" altLang="zh-CN" dirty="0" smtClean="0"/>
              <a:t> </a:t>
            </a:r>
            <a:r>
              <a:rPr lang="en-US" altLang="zh-CN" dirty="0" err="1" smtClean="0"/>
              <a:t>innodb</a:t>
            </a:r>
            <a:r>
              <a:rPr lang="zh-CN" altLang="en-US" dirty="0" smtClean="0"/>
              <a:t>表的</a:t>
            </a:r>
            <a:r>
              <a:rPr lang="en-US" altLang="zh-CN" dirty="0" smtClean="0"/>
              <a:t>metadata</a:t>
            </a:r>
          </a:p>
          <a:p>
            <a:pPr lvl="1"/>
            <a:r>
              <a:rPr lang="en-US" altLang="zh-CN" dirty="0" smtClean="0"/>
              <a:t>Hadoop HDFS</a:t>
            </a:r>
            <a:r>
              <a:rPr lang="zh-CN" altLang="en-US" dirty="0" smtClean="0"/>
              <a:t>的</a:t>
            </a:r>
            <a:r>
              <a:rPr lang="en-US" altLang="zh-CN" dirty="0" smtClean="0"/>
              <a:t>metadata</a:t>
            </a:r>
          </a:p>
          <a:p>
            <a:pPr lvl="1"/>
            <a:r>
              <a:rPr lang="en-US" altLang="zh-CN" dirty="0" smtClean="0"/>
              <a:t>HBASE</a:t>
            </a:r>
            <a:r>
              <a:rPr lang="zh-CN" altLang="en-US" dirty="0" smtClean="0"/>
              <a:t>的</a:t>
            </a:r>
            <a:r>
              <a:rPr lang="en-US" altLang="zh-CN" dirty="0" smtClean="0"/>
              <a:t>metadata</a:t>
            </a:r>
          </a:p>
          <a:p>
            <a:pPr lvl="1"/>
            <a:r>
              <a:rPr lang="en-US" altLang="zh-CN" dirty="0" smtClean="0"/>
              <a:t>Hive</a:t>
            </a:r>
            <a:r>
              <a:rPr lang="zh-CN" altLang="en-US" dirty="0" smtClean="0"/>
              <a:t>的</a:t>
            </a:r>
            <a:r>
              <a:rPr lang="en-US" altLang="zh-CN" dirty="0" smtClean="0"/>
              <a:t>metadata</a:t>
            </a:r>
          </a:p>
          <a:p>
            <a:pPr lvl="1"/>
            <a:r>
              <a:rPr lang="en-US" altLang="zh-CN" dirty="0" smtClean="0"/>
              <a:t>DDB</a:t>
            </a:r>
            <a:r>
              <a:rPr lang="zh-CN" altLang="en-US" dirty="0" smtClean="0"/>
              <a:t>的</a:t>
            </a:r>
            <a:r>
              <a:rPr lang="en-US" altLang="zh-CN" dirty="0" smtClean="0"/>
              <a:t>metadata</a:t>
            </a:r>
          </a:p>
          <a:p>
            <a:pPr lvl="1"/>
            <a:r>
              <a:rPr lang="en-US" altLang="zh-CN" dirty="0" err="1" smtClean="0"/>
              <a:t>Redis</a:t>
            </a:r>
            <a:r>
              <a:rPr lang="en-US" altLang="zh-CN" dirty="0" smtClean="0"/>
              <a:t> cluster</a:t>
            </a:r>
            <a:r>
              <a:rPr lang="zh-CN" altLang="en-US" dirty="0" smtClean="0"/>
              <a:t>的</a:t>
            </a:r>
            <a:r>
              <a:rPr lang="en-US" altLang="zh-CN" dirty="0" smtClean="0"/>
              <a:t>metadata</a:t>
            </a:r>
          </a:p>
          <a:p>
            <a:r>
              <a:rPr lang="en-US" altLang="zh-CN" dirty="0" smtClean="0"/>
              <a:t>Metadata</a:t>
            </a:r>
            <a:r>
              <a:rPr lang="zh-CN" altLang="en-US" dirty="0" smtClean="0"/>
              <a:t>是否需要持久化？</a:t>
            </a:r>
            <a:endParaRPr lang="en-US" altLang="zh-CN" dirty="0" smtClean="0"/>
          </a:p>
          <a:p>
            <a:pPr lvl="1"/>
            <a:r>
              <a:rPr lang="en-US" altLang="zh-CN" dirty="0" smtClean="0"/>
              <a:t>HDFS</a:t>
            </a:r>
            <a:r>
              <a:rPr lang="zh-CN" altLang="en-US" dirty="0" smtClean="0"/>
              <a:t>的</a:t>
            </a:r>
            <a:r>
              <a:rPr lang="en-US" altLang="zh-CN" dirty="0" err="1" smtClean="0"/>
              <a:t>namenode</a:t>
            </a:r>
            <a:endParaRPr lang="en-US" altLang="zh-CN" dirty="0" smtClean="0"/>
          </a:p>
          <a:p>
            <a:pPr lvl="1"/>
            <a:r>
              <a:rPr lang="en-US" altLang="zh-CN" dirty="0" smtClean="0"/>
              <a:t>EXT4</a:t>
            </a:r>
            <a:r>
              <a:rPr lang="zh-CN" altLang="en-US" dirty="0" smtClean="0"/>
              <a:t>文件系统的</a:t>
            </a:r>
            <a:r>
              <a:rPr lang="en-US" altLang="zh-CN" dirty="0" smtClean="0"/>
              <a:t>metadata</a:t>
            </a:r>
          </a:p>
          <a:p>
            <a:pPr lvl="1"/>
            <a:r>
              <a:rPr lang="en-US" altLang="zh-CN" dirty="0" smtClean="0"/>
              <a:t>DDB</a:t>
            </a:r>
            <a:r>
              <a:rPr lang="zh-CN" altLang="en-US" dirty="0" smtClean="0"/>
              <a:t>的</a:t>
            </a:r>
            <a:r>
              <a:rPr lang="en-US" altLang="zh-CN" dirty="0" smtClean="0"/>
              <a:t>metadata</a:t>
            </a:r>
          </a:p>
          <a:p>
            <a:pPr lvl="1"/>
            <a:endParaRPr lang="en-US" altLang="zh-CN" dirty="0" smtClean="0"/>
          </a:p>
          <a:p>
            <a:endParaRPr lang="en-US" dirty="0"/>
          </a:p>
        </p:txBody>
      </p:sp>
    </p:spTree>
    <p:extLst>
      <p:ext uri="{BB962C8B-B14F-4D97-AF65-F5344CB8AC3E}">
        <p14:creationId xmlns:p14="http://schemas.microsoft.com/office/powerpoint/2010/main" val="163919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2554143"/>
            <a:ext cx="10515600" cy="964911"/>
          </a:xfrm>
        </p:spPr>
        <p:txBody>
          <a:bodyPr>
            <a:noAutofit/>
          </a:bodyPr>
          <a:lstStyle/>
          <a:p>
            <a:pPr algn="ctr"/>
            <a:r>
              <a:rPr lang="zh-CN" altLang="en-US" sz="6600" dirty="0" smtClean="0"/>
              <a:t>数据持久化</a:t>
            </a:r>
            <a:endParaRPr lang="en-US" sz="6600" dirty="0"/>
          </a:p>
        </p:txBody>
      </p:sp>
    </p:spTree>
    <p:extLst>
      <p:ext uri="{BB962C8B-B14F-4D97-AF65-F5344CB8AC3E}">
        <p14:creationId xmlns:p14="http://schemas.microsoft.com/office/powerpoint/2010/main" val="59827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181" y="1285299"/>
            <a:ext cx="10515600" cy="4351338"/>
          </a:xfrm>
        </p:spPr>
        <p:txBody>
          <a:bodyPr/>
          <a:lstStyle/>
          <a:p>
            <a:r>
              <a:rPr lang="zh-CN" altLang="en-US" dirty="0" smtClean="0"/>
              <a:t>是否真的需要持久化？</a:t>
            </a:r>
            <a:endParaRPr lang="en-US" altLang="zh-CN" dirty="0" smtClean="0"/>
          </a:p>
          <a:p>
            <a:pPr lvl="1"/>
            <a:r>
              <a:rPr lang="zh-CN" altLang="en-US" dirty="0"/>
              <a:t>查询</a:t>
            </a:r>
            <a:r>
              <a:rPr lang="zh-CN" altLang="en-US" dirty="0" smtClean="0"/>
              <a:t>时计算 </a:t>
            </a:r>
            <a:r>
              <a:rPr lang="en-US" altLang="zh-CN" dirty="0" smtClean="0"/>
              <a:t>VS </a:t>
            </a:r>
            <a:r>
              <a:rPr lang="zh-CN" altLang="en-US" dirty="0" smtClean="0"/>
              <a:t>读取持久化结果</a:t>
            </a:r>
            <a:endParaRPr lang="en-US" altLang="zh-CN" dirty="0" smtClean="0"/>
          </a:p>
          <a:p>
            <a:pPr lvl="1"/>
            <a:r>
              <a:rPr lang="en-US" altLang="zh-CN" dirty="0" smtClean="0"/>
              <a:t>memory-based data Vs disk-based data</a:t>
            </a:r>
          </a:p>
          <a:p>
            <a:pPr lvl="1"/>
            <a:endParaRPr lang="en-US" altLang="zh-CN" dirty="0"/>
          </a:p>
          <a:p>
            <a:r>
              <a:rPr lang="zh-CN" altLang="en-US" dirty="0" smtClean="0"/>
              <a:t>如何持久化？</a:t>
            </a:r>
            <a:endParaRPr lang="en-US" altLang="zh-CN" dirty="0" smtClean="0"/>
          </a:p>
          <a:p>
            <a:pPr lvl="1"/>
            <a:r>
              <a:rPr lang="zh-CN" altLang="en-US" dirty="0" smtClean="0"/>
              <a:t>持久化的代价</a:t>
            </a:r>
            <a:endParaRPr lang="en-US" altLang="zh-CN" dirty="0" smtClean="0"/>
          </a:p>
          <a:p>
            <a:pPr lvl="1"/>
            <a:r>
              <a:rPr lang="zh-CN" altLang="en-US" dirty="0" smtClean="0"/>
              <a:t>刷新数据落盘的频率</a:t>
            </a:r>
            <a:endParaRPr lang="en-US" altLang="zh-CN" dirty="0" smtClean="0"/>
          </a:p>
          <a:p>
            <a:pPr lvl="1"/>
            <a:r>
              <a:rPr lang="zh-CN" altLang="en-US" dirty="0" smtClean="0"/>
              <a:t>确</a:t>
            </a:r>
            <a:r>
              <a:rPr lang="zh-CN" altLang="en-US" dirty="0"/>
              <a:t>保</a:t>
            </a:r>
            <a:r>
              <a:rPr lang="zh-CN" altLang="en-US" dirty="0" smtClean="0"/>
              <a:t>数据从业务侧来看是真的持久化了。</a:t>
            </a:r>
            <a:endParaRPr lang="en-US" altLang="zh-CN" dirty="0" smtClean="0"/>
          </a:p>
          <a:p>
            <a:pPr lvl="1"/>
            <a:r>
              <a:rPr lang="zh-CN" altLang="en-US" dirty="0"/>
              <a:t>定</a:t>
            </a:r>
            <a:r>
              <a:rPr lang="zh-CN" altLang="en-US" dirty="0" smtClean="0"/>
              <a:t>期来检查数据校验和并尽可能恢复坏块数据。</a:t>
            </a:r>
            <a:endParaRPr lang="en-US" altLang="zh-CN" dirty="0" smtClean="0"/>
          </a:p>
          <a:p>
            <a:pPr lvl="1"/>
            <a:endParaRPr lang="en-US" altLang="zh-CN" dirty="0" smtClean="0"/>
          </a:p>
          <a:p>
            <a:endParaRPr lang="en-US" dirty="0"/>
          </a:p>
          <a:p>
            <a:endParaRPr lang="en-US" dirty="0"/>
          </a:p>
        </p:txBody>
      </p:sp>
    </p:spTree>
    <p:extLst>
      <p:ext uri="{BB962C8B-B14F-4D97-AF65-F5344CB8AC3E}">
        <p14:creationId xmlns:p14="http://schemas.microsoft.com/office/powerpoint/2010/main" val="185926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2831235"/>
            <a:ext cx="10515600" cy="1075748"/>
          </a:xfrm>
        </p:spPr>
        <p:txBody>
          <a:bodyPr>
            <a:normAutofit/>
          </a:bodyPr>
          <a:lstStyle/>
          <a:p>
            <a:pPr algn="ctr"/>
            <a:r>
              <a:rPr lang="zh-CN" altLang="en-US" sz="6600" dirty="0" smtClean="0"/>
              <a:t>数据冗余与复制</a:t>
            </a:r>
            <a:endParaRPr lang="en-US" sz="6600" dirty="0"/>
          </a:p>
        </p:txBody>
      </p:sp>
    </p:spTree>
    <p:extLst>
      <p:ext uri="{BB962C8B-B14F-4D97-AF65-F5344CB8AC3E}">
        <p14:creationId xmlns:p14="http://schemas.microsoft.com/office/powerpoint/2010/main" val="381201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022061"/>
            <a:ext cx="10515600" cy="4935393"/>
          </a:xfrm>
        </p:spPr>
        <p:txBody>
          <a:bodyPr>
            <a:normAutofit/>
          </a:bodyPr>
          <a:lstStyle/>
          <a:p>
            <a:r>
              <a:rPr lang="zh-CN" altLang="en-US" dirty="0" smtClean="0"/>
              <a:t>为什么需要数据冗余？</a:t>
            </a:r>
            <a:endParaRPr lang="en-US" altLang="zh-CN" dirty="0" smtClean="0"/>
          </a:p>
          <a:p>
            <a:pPr lvl="1"/>
            <a:r>
              <a:rPr lang="zh-CN" altLang="en-US" dirty="0" smtClean="0"/>
              <a:t>主要目的：数据的高可用</a:t>
            </a:r>
            <a:endParaRPr lang="en-US" altLang="zh-CN" dirty="0" smtClean="0"/>
          </a:p>
          <a:p>
            <a:pPr lvl="1"/>
            <a:r>
              <a:rPr lang="zh-CN" altLang="en-US" dirty="0" smtClean="0"/>
              <a:t>副作用：多个不同的副本可以用来做不同的目的：比如事务日志服务器或者离线的</a:t>
            </a:r>
            <a:r>
              <a:rPr lang="en-US" altLang="zh-CN" dirty="0" smtClean="0"/>
              <a:t>OLAP</a:t>
            </a:r>
            <a:r>
              <a:rPr lang="zh-CN" altLang="en-US" dirty="0" smtClean="0"/>
              <a:t>的数据源</a:t>
            </a:r>
            <a:r>
              <a:rPr lang="zh-CN" altLang="en-US" dirty="0" smtClean="0"/>
              <a:t>。</a:t>
            </a:r>
            <a:endParaRPr lang="en-US" altLang="zh-CN" dirty="0" smtClean="0"/>
          </a:p>
          <a:p>
            <a:pPr lvl="1"/>
            <a:r>
              <a:rPr lang="zh-CN" altLang="en-US" dirty="0" smtClean="0"/>
              <a:t>冗余与备份的关系</a:t>
            </a:r>
            <a:endParaRPr lang="en-US" altLang="zh-CN" dirty="0" smtClean="0"/>
          </a:p>
          <a:p>
            <a:endParaRPr lang="en-US" altLang="zh-CN" dirty="0" smtClean="0"/>
          </a:p>
          <a:p>
            <a:r>
              <a:rPr lang="zh-CN" altLang="en-US" dirty="0" smtClean="0"/>
              <a:t>复制是实现数据冗余的主要方法</a:t>
            </a:r>
            <a:r>
              <a:rPr lang="zh-CN" altLang="en-US" dirty="0" smtClean="0"/>
              <a:t>：</a:t>
            </a:r>
            <a:endParaRPr lang="en-US" altLang="zh-CN" dirty="0" smtClean="0"/>
          </a:p>
          <a:p>
            <a:pPr lvl="1"/>
            <a:r>
              <a:rPr lang="zh-CN" altLang="en-US" dirty="0"/>
              <a:t>逻辑复</a:t>
            </a:r>
            <a:r>
              <a:rPr lang="zh-CN" altLang="en-US" dirty="0" smtClean="0"/>
              <a:t>制</a:t>
            </a:r>
            <a:r>
              <a:rPr lang="en-US" altLang="zh-CN" dirty="0"/>
              <a:t> </a:t>
            </a:r>
            <a:r>
              <a:rPr lang="en-US" altLang="zh-CN" dirty="0" smtClean="0"/>
              <a:t>VS </a:t>
            </a:r>
            <a:r>
              <a:rPr lang="zh-CN" altLang="en-US" dirty="0" smtClean="0"/>
              <a:t>物理复制</a:t>
            </a:r>
            <a:endParaRPr lang="en-US" altLang="zh-CN" dirty="0" smtClean="0"/>
          </a:p>
          <a:p>
            <a:pPr lvl="1"/>
            <a:endParaRPr lang="en-US" altLang="zh-CN" dirty="0" smtClean="0"/>
          </a:p>
          <a:p>
            <a:r>
              <a:rPr lang="zh-CN" altLang="en-US" dirty="0" smtClean="0"/>
              <a:t>复制的通信方式选择：</a:t>
            </a:r>
            <a:endParaRPr lang="en-US" altLang="zh-CN" dirty="0" smtClean="0"/>
          </a:p>
          <a:p>
            <a:pPr lvl="1"/>
            <a:r>
              <a:rPr lang="zh-CN" altLang="en-US" dirty="0" smtClean="0"/>
              <a:t>异步复制 </a:t>
            </a:r>
            <a:r>
              <a:rPr lang="en-US" altLang="zh-CN" dirty="0" smtClean="0"/>
              <a:t>VS </a:t>
            </a:r>
            <a:r>
              <a:rPr lang="zh-CN" altLang="en-US" dirty="0" smtClean="0"/>
              <a:t>同步复制</a:t>
            </a:r>
            <a:endParaRPr lang="en-US" altLang="zh-CN" dirty="0" smtClean="0"/>
          </a:p>
          <a:p>
            <a:endParaRPr lang="en-US" altLang="zh-CN" dirty="0" smtClean="0"/>
          </a:p>
        </p:txBody>
      </p:sp>
    </p:spTree>
    <p:extLst>
      <p:ext uri="{BB962C8B-B14F-4D97-AF65-F5344CB8AC3E}">
        <p14:creationId xmlns:p14="http://schemas.microsoft.com/office/powerpoint/2010/main" val="393976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731" y="1195004"/>
            <a:ext cx="10515600" cy="4351338"/>
          </a:xfrm>
        </p:spPr>
        <p:txBody>
          <a:bodyPr/>
          <a:lstStyle/>
          <a:p>
            <a:r>
              <a:rPr lang="zh-CN" altLang="en-US" dirty="0"/>
              <a:t>复制的拓扑： </a:t>
            </a:r>
            <a:r>
              <a:rPr lang="en-US" altLang="zh-CN" dirty="0"/>
              <a:t>active-standby</a:t>
            </a:r>
            <a:r>
              <a:rPr lang="zh-CN" altLang="en-US" dirty="0"/>
              <a:t>，</a:t>
            </a:r>
            <a:r>
              <a:rPr lang="en-US" altLang="zh-CN" dirty="0"/>
              <a:t>active-active</a:t>
            </a:r>
            <a:r>
              <a:rPr lang="zh-CN" altLang="en-US" dirty="0"/>
              <a:t>，</a:t>
            </a:r>
            <a:r>
              <a:rPr lang="en-US" altLang="zh-CN" dirty="0" err="1"/>
              <a:t>primary+read</a:t>
            </a:r>
            <a:r>
              <a:rPr lang="en-US" altLang="zh-CN" dirty="0"/>
              <a:t> replica</a:t>
            </a:r>
            <a:r>
              <a:rPr lang="zh-CN" altLang="en-US" dirty="0"/>
              <a:t>，</a:t>
            </a:r>
            <a:r>
              <a:rPr lang="en-US" altLang="zh-CN" dirty="0"/>
              <a:t>replication chain</a:t>
            </a:r>
            <a:r>
              <a:rPr lang="zh-CN" altLang="en-US" dirty="0"/>
              <a:t>，</a:t>
            </a:r>
            <a:r>
              <a:rPr lang="en-US" altLang="zh-CN" dirty="0"/>
              <a:t>out of band replication</a:t>
            </a:r>
            <a:r>
              <a:rPr lang="zh-CN" altLang="en-US" dirty="0"/>
              <a:t>，</a:t>
            </a:r>
            <a:r>
              <a:rPr lang="en-US" altLang="zh-CN" dirty="0"/>
              <a:t>quorum replication</a:t>
            </a:r>
            <a:r>
              <a:rPr lang="zh-CN" altLang="en-US" dirty="0"/>
              <a:t>，</a:t>
            </a:r>
            <a:r>
              <a:rPr lang="en-US" altLang="zh-CN" dirty="0"/>
              <a:t>double write replication</a:t>
            </a:r>
            <a:r>
              <a:rPr lang="zh-CN" altLang="en-US" dirty="0"/>
              <a:t>，</a:t>
            </a:r>
            <a:r>
              <a:rPr lang="en-US" altLang="zh-CN" dirty="0" err="1"/>
              <a:t>paxos</a:t>
            </a:r>
            <a:r>
              <a:rPr lang="en-US" altLang="zh-CN" dirty="0"/>
              <a:t>-like replication</a:t>
            </a:r>
            <a:endParaRPr lang="en-US" dirty="0"/>
          </a:p>
          <a:p>
            <a:endParaRPr lang="en-US" altLang="zh-CN" dirty="0"/>
          </a:p>
          <a:p>
            <a:r>
              <a:rPr lang="zh-CN" altLang="en-US" dirty="0" smtClean="0"/>
              <a:t>数据的一致性：</a:t>
            </a:r>
            <a:endParaRPr lang="en-US" altLang="zh-CN" dirty="0" smtClean="0"/>
          </a:p>
          <a:p>
            <a:pPr lvl="1"/>
            <a:r>
              <a:rPr lang="zh-CN" altLang="en-US" dirty="0"/>
              <a:t>强一致</a:t>
            </a:r>
            <a:r>
              <a:rPr lang="zh-CN" altLang="en-US" dirty="0" smtClean="0"/>
              <a:t>性</a:t>
            </a:r>
            <a:endParaRPr lang="en-US" altLang="zh-CN" dirty="0" smtClean="0"/>
          </a:p>
          <a:p>
            <a:pPr lvl="1"/>
            <a:r>
              <a:rPr lang="zh-CN" altLang="en-US" dirty="0"/>
              <a:t>写后</a:t>
            </a:r>
            <a:r>
              <a:rPr lang="zh-CN" altLang="en-US" dirty="0" smtClean="0"/>
              <a:t>读一致性</a:t>
            </a:r>
            <a:endParaRPr lang="en-US" altLang="zh-CN" dirty="0" smtClean="0"/>
          </a:p>
          <a:p>
            <a:pPr lvl="1"/>
            <a:r>
              <a:rPr lang="zh-CN" altLang="en-US" dirty="0"/>
              <a:t>最终一致性</a:t>
            </a:r>
            <a:endParaRPr lang="en-US" dirty="0"/>
          </a:p>
        </p:txBody>
      </p:sp>
    </p:spTree>
    <p:extLst>
      <p:ext uri="{BB962C8B-B14F-4D97-AF65-F5344CB8AC3E}">
        <p14:creationId xmlns:p14="http://schemas.microsoft.com/office/powerpoint/2010/main" val="144002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zh-CN" altLang="en-US" dirty="0" smtClean="0"/>
              <a:t>大纲</a:t>
            </a:r>
            <a:endParaRPr lang="en-US" dirty="0"/>
          </a:p>
        </p:txBody>
      </p:sp>
      <p:sp>
        <p:nvSpPr>
          <p:cNvPr id="3" name="Content Placeholder 2"/>
          <p:cNvSpPr>
            <a:spLocks noGrp="1"/>
          </p:cNvSpPr>
          <p:nvPr>
            <p:ph idx="1"/>
          </p:nvPr>
        </p:nvSpPr>
        <p:spPr>
          <a:xfrm>
            <a:off x="838200" y="1593273"/>
            <a:ext cx="10515600" cy="4583690"/>
          </a:xfrm>
        </p:spPr>
        <p:txBody>
          <a:bodyPr>
            <a:normAutofit/>
          </a:bodyPr>
          <a:lstStyle/>
          <a:p>
            <a:r>
              <a:rPr lang="zh-CN" altLang="en-US" dirty="0"/>
              <a:t>什么是数据</a:t>
            </a:r>
            <a:r>
              <a:rPr lang="zh-CN" altLang="en-US" dirty="0" smtClean="0"/>
              <a:t>？</a:t>
            </a:r>
            <a:endParaRPr lang="en-US" altLang="zh-CN" dirty="0" smtClean="0"/>
          </a:p>
          <a:p>
            <a:r>
              <a:rPr lang="zh-CN" altLang="en-US" dirty="0"/>
              <a:t>数据的分</a:t>
            </a:r>
            <a:r>
              <a:rPr lang="zh-CN" altLang="en-US" dirty="0" smtClean="0"/>
              <a:t>类</a:t>
            </a:r>
            <a:endParaRPr lang="en-US" altLang="zh-CN" dirty="0" smtClean="0"/>
          </a:p>
          <a:p>
            <a:r>
              <a:rPr lang="zh-CN" altLang="en-US" dirty="0"/>
              <a:t>数据建</a:t>
            </a:r>
            <a:r>
              <a:rPr lang="zh-CN" altLang="en-US" dirty="0" smtClean="0"/>
              <a:t>模</a:t>
            </a:r>
            <a:endParaRPr lang="en-US" altLang="zh-CN" dirty="0" smtClean="0"/>
          </a:p>
          <a:p>
            <a:r>
              <a:rPr lang="zh-CN" altLang="en-US" dirty="0"/>
              <a:t>数据管</a:t>
            </a:r>
            <a:r>
              <a:rPr lang="zh-CN" altLang="en-US" dirty="0" smtClean="0"/>
              <a:t>理</a:t>
            </a:r>
            <a:endParaRPr lang="en-US" altLang="zh-CN" dirty="0" smtClean="0"/>
          </a:p>
          <a:p>
            <a:r>
              <a:rPr lang="zh-CN" altLang="en-US" dirty="0"/>
              <a:t>数据持久</a:t>
            </a:r>
            <a:r>
              <a:rPr lang="zh-CN" altLang="en-US" dirty="0" smtClean="0"/>
              <a:t>化</a:t>
            </a:r>
            <a:endParaRPr lang="en-US" altLang="zh-CN" dirty="0" smtClean="0"/>
          </a:p>
          <a:p>
            <a:r>
              <a:rPr lang="zh-CN" altLang="en-US" dirty="0"/>
              <a:t>数据冗余与复</a:t>
            </a:r>
            <a:r>
              <a:rPr lang="zh-CN" altLang="en-US" dirty="0" smtClean="0"/>
              <a:t>制</a:t>
            </a:r>
            <a:endParaRPr lang="en-US" altLang="zh-CN" dirty="0" smtClean="0"/>
          </a:p>
          <a:p>
            <a:r>
              <a:rPr lang="zh-CN" altLang="en-US" dirty="0"/>
              <a:t>数据规</a:t>
            </a:r>
            <a:r>
              <a:rPr lang="zh-CN" altLang="en-US" dirty="0" smtClean="0"/>
              <a:t>模</a:t>
            </a:r>
            <a:endParaRPr lang="en-US" altLang="zh-CN" dirty="0" smtClean="0"/>
          </a:p>
          <a:p>
            <a:r>
              <a:rPr lang="zh-CN" altLang="en-US" dirty="0"/>
              <a:t>数据访</a:t>
            </a:r>
            <a:r>
              <a:rPr lang="zh-CN" altLang="en-US" dirty="0" smtClean="0"/>
              <a:t>问</a:t>
            </a:r>
            <a:endParaRPr lang="en-US" altLang="zh-CN" dirty="0" smtClean="0"/>
          </a:p>
          <a:p>
            <a:r>
              <a:rPr lang="zh-CN" altLang="en-US" dirty="0"/>
              <a:t>数据处理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2506282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2498725"/>
            <a:ext cx="10515600" cy="1325563"/>
          </a:xfrm>
        </p:spPr>
        <p:txBody>
          <a:bodyPr>
            <a:normAutofit/>
          </a:bodyPr>
          <a:lstStyle/>
          <a:p>
            <a:pPr algn="ctr"/>
            <a:r>
              <a:rPr lang="zh-CN" altLang="en-US" sz="6600" dirty="0" smtClean="0"/>
              <a:t>数据规模</a:t>
            </a:r>
            <a:endParaRPr lang="en-US" sz="6600" dirty="0"/>
          </a:p>
        </p:txBody>
      </p:sp>
    </p:spTree>
    <p:extLst>
      <p:ext uri="{BB962C8B-B14F-4D97-AF65-F5344CB8AC3E}">
        <p14:creationId xmlns:p14="http://schemas.microsoft.com/office/powerpoint/2010/main" val="79711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05189"/>
            <a:ext cx="10515600" cy="4351338"/>
          </a:xfrm>
        </p:spPr>
        <p:txBody>
          <a:bodyPr/>
          <a:lstStyle/>
          <a:p>
            <a:r>
              <a:rPr lang="zh-CN" altLang="en-US" dirty="0"/>
              <a:t>何</a:t>
            </a:r>
            <a:r>
              <a:rPr lang="zh-CN" altLang="en-US" dirty="0" smtClean="0"/>
              <a:t>为大数据？</a:t>
            </a:r>
            <a:endParaRPr lang="en-US" altLang="zh-CN" dirty="0" smtClean="0"/>
          </a:p>
          <a:p>
            <a:pPr lvl="1"/>
            <a:r>
              <a:rPr lang="zh-CN" altLang="en-US" dirty="0"/>
              <a:t>海</a:t>
            </a:r>
            <a:r>
              <a:rPr lang="zh-CN" altLang="en-US" dirty="0" smtClean="0"/>
              <a:t>量数据－－存储能力或者处理能力超出了单机的极限；</a:t>
            </a:r>
            <a:endParaRPr lang="en-US" altLang="zh-CN" dirty="0" smtClean="0"/>
          </a:p>
          <a:p>
            <a:pPr lvl="1"/>
            <a:r>
              <a:rPr lang="zh-CN" altLang="en-US" dirty="0"/>
              <a:t>处</a:t>
            </a:r>
            <a:r>
              <a:rPr lang="zh-CN" altLang="en-US" dirty="0" smtClean="0"/>
              <a:t>理数据的方式不同：单机处理　</a:t>
            </a:r>
            <a:r>
              <a:rPr lang="en-US" altLang="zh-CN" dirty="0" smtClean="0"/>
              <a:t>VS</a:t>
            </a:r>
            <a:r>
              <a:rPr lang="zh-CN" altLang="en-US" dirty="0" smtClean="0"/>
              <a:t>　分布式处理</a:t>
            </a:r>
            <a:endParaRPr lang="en-US" altLang="zh-CN" dirty="0" smtClean="0"/>
          </a:p>
          <a:p>
            <a:pPr lvl="1"/>
            <a:endParaRPr lang="en-US" altLang="zh-CN" dirty="0" smtClean="0"/>
          </a:p>
          <a:p>
            <a:r>
              <a:rPr lang="zh-CN" altLang="en-US" dirty="0"/>
              <a:t>处</a:t>
            </a:r>
            <a:r>
              <a:rPr lang="zh-CN" altLang="en-US" dirty="0" smtClean="0"/>
              <a:t>理</a:t>
            </a:r>
            <a:r>
              <a:rPr lang="zh-CN" altLang="en-US" dirty="0"/>
              <a:t>海量数据</a:t>
            </a:r>
            <a:r>
              <a:rPr lang="zh-CN" altLang="en-US" dirty="0" smtClean="0"/>
              <a:t>的</a:t>
            </a:r>
            <a:r>
              <a:rPr lang="zh-CN" altLang="en-US" dirty="0" smtClean="0"/>
              <a:t>范式不同：分布式</a:t>
            </a:r>
            <a:r>
              <a:rPr lang="zh-CN" altLang="en-US" dirty="0"/>
              <a:t>关系</a:t>
            </a:r>
            <a:r>
              <a:rPr lang="zh-CN" altLang="en-US" dirty="0" smtClean="0"/>
              <a:t>数据库</a:t>
            </a:r>
            <a:r>
              <a:rPr lang="en-US" altLang="zh-CN" dirty="0" smtClean="0"/>
              <a:t>(</a:t>
            </a:r>
            <a:r>
              <a:rPr lang="en-US" altLang="zh-CN" dirty="0" err="1" smtClean="0"/>
              <a:t>sharding</a:t>
            </a:r>
            <a:r>
              <a:rPr lang="en-US" altLang="zh-CN" dirty="0" smtClean="0"/>
              <a:t>)</a:t>
            </a:r>
            <a:r>
              <a:rPr lang="zh-CN" altLang="en-US" dirty="0" smtClean="0"/>
              <a:t>，分布式数据仓库，</a:t>
            </a:r>
            <a:r>
              <a:rPr lang="en-US" altLang="zh-CN" dirty="0" err="1" smtClean="0"/>
              <a:t>Nosql</a:t>
            </a:r>
            <a:r>
              <a:rPr lang="en-US" altLang="zh-CN" dirty="0" smtClean="0"/>
              <a:t> </a:t>
            </a:r>
            <a:r>
              <a:rPr lang="zh-CN" altLang="en-US" dirty="0" smtClean="0"/>
              <a:t>，</a:t>
            </a:r>
            <a:r>
              <a:rPr lang="en-US" altLang="zh-CN" dirty="0" smtClean="0"/>
              <a:t>Hadoop </a:t>
            </a:r>
            <a:r>
              <a:rPr lang="zh-CN" altLang="en-US" dirty="0" smtClean="0"/>
              <a:t>生态工具</a:t>
            </a:r>
            <a:endParaRPr lang="en-US" altLang="zh-CN" dirty="0" smtClean="0"/>
          </a:p>
          <a:p>
            <a:pPr lvl="1"/>
            <a:endParaRPr lang="en-US" altLang="zh-CN" dirty="0" smtClean="0"/>
          </a:p>
          <a:p>
            <a:r>
              <a:rPr lang="zh-CN" altLang="en-US" dirty="0" smtClean="0"/>
              <a:t>数据的增长：</a:t>
            </a:r>
            <a:endParaRPr lang="en-US" altLang="zh-CN" dirty="0" smtClean="0"/>
          </a:p>
          <a:p>
            <a:pPr lvl="1"/>
            <a:r>
              <a:rPr lang="zh-CN" altLang="en-US" dirty="0" smtClean="0"/>
              <a:t>从小数据</a:t>
            </a:r>
            <a:r>
              <a:rPr lang="en-US" altLang="zh-CN" dirty="0" smtClean="0"/>
              <a:t>-</a:t>
            </a:r>
            <a:r>
              <a:rPr lang="en-US" altLang="zh-CN" dirty="0" smtClean="0">
                <a:sym typeface="Wingdings" panose="05000000000000000000" pitchFamily="2" charset="2"/>
              </a:rPr>
              <a:t></a:t>
            </a:r>
            <a:r>
              <a:rPr lang="zh-CN" altLang="en-US" dirty="0" smtClean="0"/>
              <a:t>大数据（量变</a:t>
            </a:r>
            <a:r>
              <a:rPr lang="en-US" altLang="zh-CN" dirty="0" smtClean="0"/>
              <a:t>-</a:t>
            </a:r>
            <a:r>
              <a:rPr lang="en-US" altLang="zh-CN" dirty="0" smtClean="0">
                <a:sym typeface="Wingdings" panose="05000000000000000000" pitchFamily="2" charset="2"/>
              </a:rPr>
              <a:t></a:t>
            </a:r>
            <a:r>
              <a:rPr lang="zh-CN" altLang="en-US" dirty="0" smtClean="0"/>
              <a:t>质变）</a:t>
            </a:r>
            <a:endParaRPr lang="en-US" altLang="zh-CN" dirty="0" smtClean="0"/>
          </a:p>
          <a:p>
            <a:pPr lvl="1"/>
            <a:r>
              <a:rPr lang="zh-CN" altLang="en-US" dirty="0"/>
              <a:t>根</a:t>
            </a:r>
            <a:r>
              <a:rPr lang="zh-CN" altLang="en-US" dirty="0" smtClean="0"/>
              <a:t>据业务提前规划架构，重构架构是痛苦的。</a:t>
            </a:r>
            <a:endParaRPr lang="en-US" dirty="0"/>
          </a:p>
        </p:txBody>
      </p:sp>
    </p:spTree>
    <p:extLst>
      <p:ext uri="{BB962C8B-B14F-4D97-AF65-F5344CB8AC3E}">
        <p14:creationId xmlns:p14="http://schemas.microsoft.com/office/powerpoint/2010/main" val="341599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928216"/>
            <a:ext cx="10515600" cy="1325563"/>
          </a:xfrm>
        </p:spPr>
        <p:txBody>
          <a:bodyPr>
            <a:normAutofit/>
          </a:bodyPr>
          <a:lstStyle/>
          <a:p>
            <a:pPr algn="ctr"/>
            <a:r>
              <a:rPr lang="zh-CN" altLang="en-US" sz="6600" dirty="0" smtClean="0"/>
              <a:t>数据访问</a:t>
            </a:r>
            <a:endParaRPr lang="en-US" sz="6600" dirty="0"/>
          </a:p>
        </p:txBody>
      </p:sp>
    </p:spTree>
    <p:extLst>
      <p:ext uri="{BB962C8B-B14F-4D97-AF65-F5344CB8AC3E}">
        <p14:creationId xmlns:p14="http://schemas.microsoft.com/office/powerpoint/2010/main" val="124294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472" y="720435"/>
            <a:ext cx="10515600" cy="5458691"/>
          </a:xfrm>
        </p:spPr>
        <p:txBody>
          <a:bodyPr>
            <a:normAutofit fontScale="92500" lnSpcReduction="10000"/>
          </a:bodyPr>
          <a:lstStyle/>
          <a:p>
            <a:r>
              <a:rPr lang="zh-CN" altLang="en-US" dirty="0" smtClean="0"/>
              <a:t>数据的读与写：</a:t>
            </a:r>
            <a:endParaRPr lang="en-US" altLang="zh-CN" dirty="0" smtClean="0"/>
          </a:p>
          <a:p>
            <a:pPr lvl="1"/>
            <a:r>
              <a:rPr lang="zh-CN" altLang="en-US" dirty="0"/>
              <a:t>不</a:t>
            </a:r>
            <a:r>
              <a:rPr lang="zh-CN" altLang="en-US" dirty="0" smtClean="0"/>
              <a:t>同的系统对读和写实现的难度不同：</a:t>
            </a:r>
            <a:endParaRPr lang="en-US" altLang="zh-CN" dirty="0" smtClean="0"/>
          </a:p>
          <a:p>
            <a:pPr lvl="2"/>
            <a:r>
              <a:rPr lang="en-US" altLang="zh-CN" dirty="0" smtClean="0"/>
              <a:t>DDB</a:t>
            </a:r>
            <a:r>
              <a:rPr lang="zh-CN" altLang="en-US" dirty="0" smtClean="0"/>
              <a:t>和</a:t>
            </a:r>
            <a:r>
              <a:rPr lang="en-US" altLang="zh-CN" dirty="0" smtClean="0"/>
              <a:t>HBASE</a:t>
            </a:r>
            <a:r>
              <a:rPr lang="zh-CN" altLang="en-US" dirty="0" smtClean="0"/>
              <a:t>写操作比读操作实现简单；</a:t>
            </a:r>
            <a:endParaRPr lang="en-US" altLang="zh-CN" dirty="0" smtClean="0"/>
          </a:p>
          <a:p>
            <a:pPr lvl="2"/>
            <a:r>
              <a:rPr lang="en-US" altLang="zh-CN" dirty="0" err="1" smtClean="0"/>
              <a:t>Mysql</a:t>
            </a:r>
            <a:r>
              <a:rPr lang="zh-CN" altLang="en-US" dirty="0" smtClean="0"/>
              <a:t>和</a:t>
            </a:r>
            <a:r>
              <a:rPr lang="en-US" altLang="zh-CN" dirty="0" smtClean="0"/>
              <a:t>EXT4</a:t>
            </a:r>
            <a:r>
              <a:rPr lang="zh-CN" altLang="en-US" dirty="0" smtClean="0"/>
              <a:t>文件系统写操作比读操作实现复杂。</a:t>
            </a:r>
            <a:endParaRPr lang="en-US" altLang="zh-CN" dirty="0" smtClean="0"/>
          </a:p>
          <a:p>
            <a:pPr lvl="2"/>
            <a:endParaRPr lang="en-US" altLang="zh-CN" dirty="0"/>
          </a:p>
          <a:p>
            <a:r>
              <a:rPr lang="zh-CN" altLang="en-US" dirty="0"/>
              <a:t>数</a:t>
            </a:r>
            <a:r>
              <a:rPr lang="zh-CN" altLang="en-US" dirty="0" smtClean="0"/>
              <a:t>据访问串行还是并行：</a:t>
            </a:r>
            <a:endParaRPr lang="en-US" altLang="zh-CN" dirty="0" smtClean="0"/>
          </a:p>
          <a:p>
            <a:pPr lvl="1"/>
            <a:r>
              <a:rPr lang="zh-CN" altLang="en-US" dirty="0" smtClean="0"/>
              <a:t>资源竞争的因素</a:t>
            </a:r>
            <a:endParaRPr lang="en-US" altLang="zh-CN" dirty="0" smtClean="0"/>
          </a:p>
          <a:p>
            <a:pPr lvl="1"/>
            <a:r>
              <a:rPr lang="zh-CN" altLang="en-US" dirty="0"/>
              <a:t>多版</a:t>
            </a:r>
            <a:r>
              <a:rPr lang="zh-CN" altLang="en-US" dirty="0" smtClean="0"/>
              <a:t>本控制</a:t>
            </a:r>
            <a:endParaRPr lang="en-US" altLang="zh-CN" dirty="0" smtClean="0"/>
          </a:p>
          <a:p>
            <a:pPr lvl="1"/>
            <a:r>
              <a:rPr lang="zh-CN" altLang="en-US" dirty="0"/>
              <a:t>事</a:t>
            </a:r>
            <a:r>
              <a:rPr lang="zh-CN" altLang="en-US" dirty="0" smtClean="0"/>
              <a:t>务隔离级别</a:t>
            </a:r>
            <a:endParaRPr lang="en-US" altLang="zh-CN" dirty="0" smtClean="0"/>
          </a:p>
          <a:p>
            <a:pPr lvl="1"/>
            <a:r>
              <a:rPr lang="zh-CN" altLang="en-US" dirty="0" smtClean="0"/>
              <a:t>乐观并发还是悲观并发</a:t>
            </a:r>
            <a:endParaRPr lang="en-US" altLang="zh-CN" dirty="0" smtClean="0"/>
          </a:p>
          <a:p>
            <a:pPr lvl="1"/>
            <a:r>
              <a:rPr lang="en-US" altLang="zh-CN" dirty="0" smtClean="0"/>
              <a:t>Lock</a:t>
            </a:r>
            <a:r>
              <a:rPr lang="zh-CN" altLang="en-US" dirty="0" smtClean="0"/>
              <a:t>还是</a:t>
            </a:r>
            <a:r>
              <a:rPr lang="en-US" altLang="zh-CN" dirty="0" err="1" smtClean="0"/>
              <a:t>lockfree</a:t>
            </a:r>
            <a:endParaRPr lang="en-US" altLang="zh-CN" dirty="0" smtClean="0"/>
          </a:p>
          <a:p>
            <a:pPr lvl="1"/>
            <a:endParaRPr lang="en-US" altLang="zh-CN" dirty="0" smtClean="0"/>
          </a:p>
          <a:p>
            <a:r>
              <a:rPr lang="zh-CN" altLang="en-US" dirty="0" smtClean="0"/>
              <a:t>中心化 </a:t>
            </a:r>
            <a:r>
              <a:rPr lang="en-US" altLang="zh-CN" dirty="0" smtClean="0"/>
              <a:t>VS </a:t>
            </a:r>
            <a:r>
              <a:rPr lang="zh-CN" altLang="en-US" dirty="0" smtClean="0"/>
              <a:t>去中心化：</a:t>
            </a:r>
            <a:endParaRPr lang="en-US" altLang="zh-CN" dirty="0" smtClean="0"/>
          </a:p>
          <a:p>
            <a:pPr lvl="1"/>
            <a:r>
              <a:rPr lang="en-US" altLang="zh-CN" dirty="0" smtClean="0"/>
              <a:t>Cassandra/Dynamo Vs DDB/</a:t>
            </a:r>
            <a:r>
              <a:rPr lang="en-US" altLang="zh-CN" dirty="0" err="1" smtClean="0"/>
              <a:t>mongodb</a:t>
            </a:r>
            <a:endParaRPr lang="en-US" altLang="zh-CN" dirty="0" smtClean="0"/>
          </a:p>
          <a:p>
            <a:pPr lvl="1"/>
            <a:r>
              <a:rPr lang="zh-CN" altLang="en-US" dirty="0" smtClean="0"/>
              <a:t>实现复杂度，一致性的收敛速度，扩容能力的权衡</a:t>
            </a:r>
            <a:endParaRPr lang="en-US" altLang="zh-CN" dirty="0" smtClean="0"/>
          </a:p>
          <a:p>
            <a:pPr lvl="1"/>
            <a:endParaRPr lang="en-US" dirty="0"/>
          </a:p>
        </p:txBody>
      </p:sp>
    </p:spTree>
    <p:extLst>
      <p:ext uri="{BB962C8B-B14F-4D97-AF65-F5344CB8AC3E}">
        <p14:creationId xmlns:p14="http://schemas.microsoft.com/office/powerpoint/2010/main" val="365386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3" y="1063624"/>
            <a:ext cx="10993582" cy="5343525"/>
          </a:xfrm>
        </p:spPr>
        <p:txBody>
          <a:bodyPr>
            <a:normAutofit/>
          </a:bodyPr>
          <a:lstStyle/>
          <a:p>
            <a:endParaRPr lang="en-US" altLang="zh-CN" dirty="0"/>
          </a:p>
          <a:p>
            <a:r>
              <a:rPr lang="zh-CN" altLang="en-US" dirty="0" smtClean="0"/>
              <a:t>如何权衡</a:t>
            </a:r>
            <a:r>
              <a:rPr lang="en-US" altLang="zh-CN" dirty="0" smtClean="0"/>
              <a:t>CAP</a:t>
            </a:r>
            <a:r>
              <a:rPr lang="zh-CN" altLang="en-US" dirty="0" smtClean="0"/>
              <a:t>：</a:t>
            </a:r>
            <a:endParaRPr lang="en-US" altLang="zh-CN" dirty="0" smtClean="0"/>
          </a:p>
          <a:p>
            <a:pPr lvl="1"/>
            <a:r>
              <a:rPr lang="en-US" dirty="0" smtClean="0"/>
              <a:t>Consistency: </a:t>
            </a:r>
            <a:r>
              <a:rPr lang="zh-CN" altLang="en-US" dirty="0" smtClean="0"/>
              <a:t>多副本的一致性</a:t>
            </a:r>
            <a:r>
              <a:rPr lang="en-US" dirty="0" smtClean="0"/>
              <a:t> </a:t>
            </a:r>
          </a:p>
          <a:p>
            <a:pPr lvl="1"/>
            <a:r>
              <a:rPr lang="en-US" dirty="0" smtClean="0"/>
              <a:t>Availability: </a:t>
            </a:r>
            <a:r>
              <a:rPr lang="zh-CN" altLang="en-US" dirty="0"/>
              <a:t> </a:t>
            </a:r>
            <a:r>
              <a:rPr lang="zh-CN" altLang="en-US" dirty="0" smtClean="0"/>
              <a:t>客户端感受到的性能</a:t>
            </a:r>
            <a:endParaRPr lang="en-US" altLang="zh-CN" dirty="0" smtClean="0"/>
          </a:p>
          <a:p>
            <a:pPr lvl="1"/>
            <a:r>
              <a:rPr lang="en-US" dirty="0" smtClean="0"/>
              <a:t>Partition tolerance: </a:t>
            </a:r>
            <a:r>
              <a:rPr lang="zh-CN" altLang="en-US" dirty="0" smtClean="0"/>
              <a:t>网络分区容忍度</a:t>
            </a:r>
            <a:endParaRPr lang="en-US" altLang="zh-CN" dirty="0" smtClean="0"/>
          </a:p>
          <a:p>
            <a:pPr lvl="1"/>
            <a:endParaRPr lang="en-US" altLang="zh-CN" dirty="0" smtClean="0"/>
          </a:p>
          <a:p>
            <a:pPr lvl="1"/>
            <a:r>
              <a:rPr lang="en-US" altLang="zh-CN" dirty="0" smtClean="0"/>
              <a:t>CP</a:t>
            </a:r>
            <a:r>
              <a:rPr lang="zh-CN" altLang="en-US" dirty="0" smtClean="0"/>
              <a:t>：</a:t>
            </a:r>
            <a:r>
              <a:rPr lang="en-US" altLang="zh-CN" dirty="0" smtClean="0"/>
              <a:t>HBASE</a:t>
            </a:r>
          </a:p>
          <a:p>
            <a:pPr lvl="1"/>
            <a:r>
              <a:rPr lang="en-US" altLang="zh-CN" dirty="0" smtClean="0"/>
              <a:t>CA</a:t>
            </a:r>
            <a:r>
              <a:rPr lang="zh-CN" altLang="en-US" dirty="0" smtClean="0"/>
              <a:t>：没有副本的</a:t>
            </a:r>
            <a:r>
              <a:rPr lang="en-US" altLang="zh-CN" dirty="0" err="1" smtClean="0"/>
              <a:t>sharding</a:t>
            </a:r>
            <a:r>
              <a:rPr lang="zh-CN" altLang="en-US" dirty="0" smtClean="0"/>
              <a:t>集群或单库</a:t>
            </a:r>
            <a:r>
              <a:rPr lang="en-US" altLang="zh-CN" dirty="0" err="1" smtClean="0"/>
              <a:t>mysql</a:t>
            </a:r>
            <a:endParaRPr lang="en-US" altLang="zh-CN" dirty="0" smtClean="0"/>
          </a:p>
          <a:p>
            <a:pPr lvl="1"/>
            <a:r>
              <a:rPr lang="en-US" altLang="zh-CN" dirty="0" smtClean="0"/>
              <a:t>AP</a:t>
            </a:r>
            <a:r>
              <a:rPr lang="zh-CN" altLang="en-US" dirty="0" smtClean="0"/>
              <a:t>：</a:t>
            </a:r>
            <a:r>
              <a:rPr lang="en-US" altLang="zh-CN" dirty="0" smtClean="0"/>
              <a:t>Cassandra</a:t>
            </a:r>
            <a:endParaRPr lang="en-US" altLang="zh-CN" dirty="0"/>
          </a:p>
          <a:p>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7525616" y="1063625"/>
            <a:ext cx="4095750" cy="5343525"/>
          </a:xfrm>
          <a:prstGeom prst="rect">
            <a:avLst/>
          </a:prstGeom>
        </p:spPr>
      </p:pic>
    </p:spTree>
    <p:extLst>
      <p:ext uri="{BB962C8B-B14F-4D97-AF65-F5344CB8AC3E}">
        <p14:creationId xmlns:p14="http://schemas.microsoft.com/office/powerpoint/2010/main" val="143281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2109"/>
            <a:ext cx="10515600" cy="5234854"/>
          </a:xfrm>
        </p:spPr>
        <p:txBody>
          <a:bodyPr/>
          <a:lstStyle/>
          <a:p>
            <a:r>
              <a:rPr lang="zh-CN" altLang="en-US" dirty="0" smtClean="0"/>
              <a:t>读写分离：</a:t>
            </a:r>
            <a:endParaRPr lang="en-US" altLang="zh-CN" dirty="0" smtClean="0"/>
          </a:p>
          <a:p>
            <a:pPr lvl="1"/>
            <a:r>
              <a:rPr lang="zh-CN" altLang="en-US" dirty="0" smtClean="0"/>
              <a:t>客户端库</a:t>
            </a:r>
            <a:endParaRPr lang="en-US" altLang="zh-CN" dirty="0" smtClean="0"/>
          </a:p>
          <a:p>
            <a:pPr lvl="1"/>
            <a:r>
              <a:rPr lang="zh-CN" altLang="en-US" dirty="0"/>
              <a:t>中间</a:t>
            </a:r>
            <a:r>
              <a:rPr lang="zh-CN" altLang="en-US" dirty="0" smtClean="0"/>
              <a:t>件</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en-US" dirty="0" smtClean="0"/>
          </a:p>
          <a:p>
            <a:endParaRPr lang="en-US" dirty="0" smtClean="0"/>
          </a:p>
          <a:p>
            <a:endParaRPr lang="en-US" dirty="0"/>
          </a:p>
          <a:p>
            <a:pPr marL="0" indent="0">
              <a:buNone/>
            </a:pPr>
            <a:endParaRPr lang="en-US" dirty="0"/>
          </a:p>
        </p:txBody>
      </p:sp>
      <p:pic>
        <p:nvPicPr>
          <p:cNvPr id="4" name="Picture 3" descr="http://images2015.cnblogs.com/blog/1004194/201612/1004194-20161205181457554-680561194.png"/>
          <p:cNvPicPr/>
          <p:nvPr/>
        </p:nvPicPr>
        <p:blipFill>
          <a:blip r:embed="rId3">
            <a:extLst>
              <a:ext uri="{28A0092B-C50C-407E-A947-70E740481C1C}">
                <a14:useLocalDpi xmlns:a14="http://schemas.microsoft.com/office/drawing/2010/main" val="0"/>
              </a:ext>
            </a:extLst>
          </a:blip>
          <a:srcRect/>
          <a:stretch>
            <a:fillRect/>
          </a:stretch>
        </p:blipFill>
        <p:spPr bwMode="auto">
          <a:xfrm>
            <a:off x="3153104" y="942109"/>
            <a:ext cx="8429298" cy="5234854"/>
          </a:xfrm>
          <a:prstGeom prst="rect">
            <a:avLst/>
          </a:prstGeom>
          <a:noFill/>
          <a:ln>
            <a:noFill/>
          </a:ln>
        </p:spPr>
      </p:pic>
    </p:spTree>
    <p:extLst>
      <p:ext uri="{BB962C8B-B14F-4D97-AF65-F5344CB8AC3E}">
        <p14:creationId xmlns:p14="http://schemas.microsoft.com/office/powerpoint/2010/main" val="407306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209393"/>
          </a:xfrm>
        </p:spPr>
        <p:txBody>
          <a:bodyPr/>
          <a:lstStyle/>
          <a:p>
            <a:r>
              <a:rPr lang="zh-CN" altLang="en-US" dirty="0"/>
              <a:t>访问倾斜与数据倾</a:t>
            </a:r>
            <a:r>
              <a:rPr lang="zh-CN" altLang="en-US" dirty="0" smtClean="0"/>
              <a:t>斜</a:t>
            </a:r>
            <a:endParaRPr lang="en-US" altLang="zh-CN" dirty="0" smtClean="0"/>
          </a:p>
          <a:p>
            <a:pPr lvl="1"/>
            <a:r>
              <a:rPr lang="zh-CN" altLang="en-US" dirty="0"/>
              <a:t>分区</a:t>
            </a:r>
            <a:r>
              <a:rPr lang="zh-CN" altLang="en-US" dirty="0" smtClean="0"/>
              <a:t>键的设计：权衡</a:t>
            </a:r>
            <a:r>
              <a:rPr lang="en-US" altLang="zh-CN" dirty="0" smtClean="0"/>
              <a:t>key space</a:t>
            </a:r>
            <a:r>
              <a:rPr lang="zh-CN" altLang="en-US" dirty="0" smtClean="0"/>
              <a:t>大的还是需要逻辑分组的</a:t>
            </a:r>
            <a:endParaRPr lang="en-US" altLang="zh-CN" dirty="0"/>
          </a:p>
          <a:p>
            <a:endParaRPr lang="en-US" dirty="0" smtClean="0"/>
          </a:p>
          <a:p>
            <a:r>
              <a:rPr lang="zh-CN" altLang="en-US" dirty="0"/>
              <a:t>数</a:t>
            </a:r>
            <a:r>
              <a:rPr lang="zh-CN" altLang="en-US" dirty="0" smtClean="0"/>
              <a:t>据的</a:t>
            </a:r>
            <a:r>
              <a:rPr lang="en-US" altLang="zh-CN" dirty="0" smtClean="0"/>
              <a:t>rebalance</a:t>
            </a:r>
            <a:r>
              <a:rPr lang="zh-CN" altLang="en-US" dirty="0" smtClean="0"/>
              <a:t>：</a:t>
            </a:r>
            <a:endParaRPr lang="en-US" altLang="zh-CN" dirty="0" smtClean="0"/>
          </a:p>
          <a:p>
            <a:pPr lvl="1"/>
            <a:r>
              <a:rPr lang="zh-CN" altLang="en-US" dirty="0"/>
              <a:t>静</a:t>
            </a:r>
            <a:r>
              <a:rPr lang="zh-CN" altLang="en-US" dirty="0" smtClean="0"/>
              <a:t>态</a:t>
            </a:r>
            <a:r>
              <a:rPr lang="en-US" altLang="zh-CN" dirty="0" smtClean="0"/>
              <a:t>hash</a:t>
            </a:r>
          </a:p>
          <a:p>
            <a:pPr lvl="1"/>
            <a:r>
              <a:rPr lang="zh-CN" altLang="en-US" dirty="0" smtClean="0"/>
              <a:t>一致性</a:t>
            </a:r>
            <a:r>
              <a:rPr lang="en-US" altLang="zh-CN" dirty="0" smtClean="0"/>
              <a:t>hash</a:t>
            </a:r>
          </a:p>
          <a:p>
            <a:pPr lvl="1"/>
            <a:r>
              <a:rPr lang="en-US" altLang="zh-CN" dirty="0" smtClean="0"/>
              <a:t>Hash range</a:t>
            </a:r>
            <a:endParaRPr lang="en-US" dirty="0"/>
          </a:p>
        </p:txBody>
      </p:sp>
    </p:spTree>
    <p:extLst>
      <p:ext uri="{BB962C8B-B14F-4D97-AF65-F5344CB8AC3E}">
        <p14:creationId xmlns:p14="http://schemas.microsoft.com/office/powerpoint/2010/main" val="390545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2746015"/>
            <a:ext cx="10515600" cy="1325563"/>
          </a:xfrm>
        </p:spPr>
        <p:txBody>
          <a:bodyPr>
            <a:normAutofit/>
          </a:bodyPr>
          <a:lstStyle/>
          <a:p>
            <a:pPr algn="ctr"/>
            <a:r>
              <a:rPr lang="zh-CN" altLang="en-US" sz="6600" dirty="0" smtClean="0"/>
              <a:t>数据处理</a:t>
            </a:r>
            <a:endParaRPr lang="en-US" sz="6600" dirty="0"/>
          </a:p>
        </p:txBody>
      </p:sp>
    </p:spTree>
    <p:extLst>
      <p:ext uri="{BB962C8B-B14F-4D97-AF65-F5344CB8AC3E}">
        <p14:creationId xmlns:p14="http://schemas.microsoft.com/office/powerpoint/2010/main" val="2936789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11219" y="2443890"/>
            <a:ext cx="9518683" cy="2677343"/>
            <a:chOff x="1475840" y="891822"/>
            <a:chExt cx="7584036" cy="835378"/>
          </a:xfrm>
          <a:solidFill>
            <a:schemeClr val="bg2">
              <a:lumMod val="75000"/>
            </a:schemeClr>
          </a:solidFill>
        </p:grpSpPr>
        <p:sp>
          <p:nvSpPr>
            <p:cNvPr id="7" name="Rectangle 6"/>
            <p:cNvSpPr/>
            <p:nvPr/>
          </p:nvSpPr>
          <p:spPr>
            <a:xfrm>
              <a:off x="1634066" y="891822"/>
              <a:ext cx="7258756" cy="835378"/>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8" name="Oval 7"/>
            <p:cNvSpPr/>
            <p:nvPr/>
          </p:nvSpPr>
          <p:spPr>
            <a:xfrm flipH="1">
              <a:off x="1475840" y="891822"/>
              <a:ext cx="316451" cy="835378"/>
            </a:xfrm>
            <a:prstGeom prst="ellipse">
              <a:avLst/>
            </a:prstGeom>
            <a:grp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1" name="Oval 10"/>
            <p:cNvSpPr/>
            <p:nvPr/>
          </p:nvSpPr>
          <p:spPr>
            <a:xfrm flipH="1">
              <a:off x="8743425" y="891822"/>
              <a:ext cx="316451" cy="835378"/>
            </a:xfrm>
            <a:prstGeom prst="ellipse">
              <a:avLst/>
            </a:prstGeom>
            <a:grp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grpSp>
      <p:graphicFrame>
        <p:nvGraphicFramePr>
          <p:cNvPr id="4" name="Content Placeholder 3"/>
          <p:cNvGraphicFramePr>
            <a:graphicFrameLocks noGrp="1"/>
          </p:cNvGraphicFramePr>
          <p:nvPr>
            <p:ph idx="1"/>
            <p:extLst>
              <p:ext uri="{D42A27DB-BD31-4B8C-83A1-F6EECF244321}">
                <p14:modId xmlns:p14="http://schemas.microsoft.com/office/powerpoint/2010/main" val="1206414810"/>
              </p:ext>
            </p:extLst>
          </p:nvPr>
        </p:nvGraphicFramePr>
        <p:xfrm>
          <a:off x="1578081" y="1419168"/>
          <a:ext cx="8654645" cy="4634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ight Arrow 15"/>
          <p:cNvSpPr/>
          <p:nvPr/>
        </p:nvSpPr>
        <p:spPr>
          <a:xfrm>
            <a:off x="498338" y="3579361"/>
            <a:ext cx="612881" cy="406400"/>
          </a:xfrm>
          <a:prstGeom prst="rightArrow">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7" name="TextBox 16"/>
          <p:cNvSpPr txBox="1"/>
          <p:nvPr/>
        </p:nvSpPr>
        <p:spPr>
          <a:xfrm>
            <a:off x="178069" y="4041422"/>
            <a:ext cx="1005403" cy="584775"/>
          </a:xfrm>
          <a:prstGeom prst="rect">
            <a:avLst/>
          </a:prstGeom>
          <a:noFill/>
        </p:spPr>
        <p:txBody>
          <a:bodyPr wrap="none" rtlCol="0">
            <a:spAutoFit/>
          </a:bodyPr>
          <a:lstStyle/>
          <a:p>
            <a:r>
              <a:rPr lang="zh-CN" altLang="en-US" sz="3200" dirty="0"/>
              <a:t>数据</a:t>
            </a:r>
            <a:endParaRPr lang="en-US" sz="3200" dirty="0"/>
          </a:p>
        </p:txBody>
      </p:sp>
      <p:sp>
        <p:nvSpPr>
          <p:cNvPr id="18" name="Right Arrow 17"/>
          <p:cNvSpPr/>
          <p:nvPr/>
        </p:nvSpPr>
        <p:spPr>
          <a:xfrm>
            <a:off x="10760512" y="3635021"/>
            <a:ext cx="612881" cy="406400"/>
          </a:xfrm>
          <a:prstGeom prst="rightArrow">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9" name="TextBox 18"/>
          <p:cNvSpPr txBox="1"/>
          <p:nvPr/>
        </p:nvSpPr>
        <p:spPr>
          <a:xfrm>
            <a:off x="10493487" y="4041422"/>
            <a:ext cx="1005403" cy="584775"/>
          </a:xfrm>
          <a:prstGeom prst="rect">
            <a:avLst/>
          </a:prstGeom>
          <a:noFill/>
        </p:spPr>
        <p:txBody>
          <a:bodyPr wrap="none" rtlCol="0">
            <a:spAutoFit/>
          </a:bodyPr>
          <a:lstStyle/>
          <a:p>
            <a:r>
              <a:rPr lang="zh-CN" altLang="en-US" sz="3200" dirty="0"/>
              <a:t>结果</a:t>
            </a:r>
            <a:endParaRPr lang="en-US" sz="3200" dirty="0"/>
          </a:p>
        </p:txBody>
      </p:sp>
      <p:sp>
        <p:nvSpPr>
          <p:cNvPr id="33" name="Curved Left Arrow 32"/>
          <p:cNvSpPr/>
          <p:nvPr/>
        </p:nvSpPr>
        <p:spPr>
          <a:xfrm rot="5400000">
            <a:off x="5357205" y="3639993"/>
            <a:ext cx="688224" cy="2033963"/>
          </a:xfrm>
          <a:prstGeom prst="curvedLeft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sp>
        <p:nvSpPr>
          <p:cNvPr id="34" name="Curved Down Arrow 33"/>
          <p:cNvSpPr/>
          <p:nvPr/>
        </p:nvSpPr>
        <p:spPr>
          <a:xfrm>
            <a:off x="4684336" y="2521721"/>
            <a:ext cx="2148264" cy="673100"/>
          </a:xfrm>
          <a:prstGeom prst="curved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cxnSp>
        <p:nvCxnSpPr>
          <p:cNvPr id="3" name="Straight Arrow Connector 2"/>
          <p:cNvCxnSpPr/>
          <p:nvPr/>
        </p:nvCxnSpPr>
        <p:spPr>
          <a:xfrm>
            <a:off x="1309808" y="5478269"/>
            <a:ext cx="9269833" cy="4936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93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6" grpId="0" animBg="1"/>
      <p:bldP spid="17" grpId="0"/>
      <p:bldP spid="18" grpId="0" animBg="1"/>
      <p:bldP spid="19" grpId="0"/>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530" y="799482"/>
            <a:ext cx="11277601" cy="906355"/>
          </a:xfrm>
        </p:spPr>
        <p:txBody>
          <a:bodyPr>
            <a:normAutofit lnSpcReduction="10000"/>
          </a:bodyPr>
          <a:lstStyle/>
          <a:p>
            <a:pPr marL="457189" indent="-457189"/>
            <a:r>
              <a:rPr lang="zh-CN" altLang="en-US" dirty="0"/>
              <a:t>流水</a:t>
            </a:r>
            <a:r>
              <a:rPr lang="zh-CN" altLang="en-US" dirty="0" smtClean="0"/>
              <a:t>线处理</a:t>
            </a:r>
            <a:endParaRPr lang="en-US" dirty="0" smtClean="0">
              <a:solidFill>
                <a:schemeClr val="tx1"/>
              </a:solidFill>
            </a:endParaRPr>
          </a:p>
          <a:p>
            <a:pPr marL="457189" indent="-457189"/>
            <a:r>
              <a:rPr lang="zh-CN" altLang="en-US" dirty="0" smtClean="0">
                <a:solidFill>
                  <a:schemeClr val="tx1"/>
                </a:solidFill>
              </a:rPr>
              <a:t>数据</a:t>
            </a:r>
            <a:r>
              <a:rPr lang="zh-CN" altLang="en-US" dirty="0">
                <a:solidFill>
                  <a:schemeClr val="tx1"/>
                </a:solidFill>
              </a:rPr>
              <a:t>存储</a:t>
            </a:r>
            <a:r>
              <a:rPr lang="zh-CN" altLang="en-US" dirty="0" smtClean="0">
                <a:solidFill>
                  <a:schemeClr val="tx1"/>
                </a:solidFill>
              </a:rPr>
              <a:t>与数据处理解耦合</a:t>
            </a:r>
            <a:endParaRPr lang="en-US" dirty="0" smtClean="0">
              <a:solidFill>
                <a:schemeClr val="tx1"/>
              </a:solidFill>
            </a:endParaRPr>
          </a:p>
          <a:p>
            <a:endParaRPr lang="en-US" dirty="0" smtClean="0">
              <a:solidFill>
                <a:schemeClr val="tx1"/>
              </a:solidFill>
            </a:endParaRPr>
          </a:p>
        </p:txBody>
      </p:sp>
      <p:sp>
        <p:nvSpPr>
          <p:cNvPr id="5" name="Rectangle 4"/>
          <p:cNvSpPr/>
          <p:nvPr/>
        </p:nvSpPr>
        <p:spPr>
          <a:xfrm>
            <a:off x="1987471" y="1932883"/>
            <a:ext cx="1486443" cy="89460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prstClr val="white"/>
                </a:solidFill>
              </a:rPr>
              <a:t>存储</a:t>
            </a:r>
            <a:endParaRPr lang="en-US" sz="2400" dirty="0">
              <a:solidFill>
                <a:prstClr val="white"/>
              </a:solidFill>
            </a:endParaRPr>
          </a:p>
        </p:txBody>
      </p:sp>
      <p:sp>
        <p:nvSpPr>
          <p:cNvPr id="6" name="Rectangle 5"/>
          <p:cNvSpPr/>
          <p:nvPr/>
        </p:nvSpPr>
        <p:spPr>
          <a:xfrm>
            <a:off x="4028135" y="1932883"/>
            <a:ext cx="1486443" cy="89460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prstClr val="white"/>
                </a:solidFill>
              </a:rPr>
              <a:t>处理</a:t>
            </a:r>
            <a:endParaRPr lang="en-US" sz="2400" dirty="0">
              <a:solidFill>
                <a:prstClr val="white"/>
              </a:solidFill>
            </a:endParaRPr>
          </a:p>
        </p:txBody>
      </p:sp>
      <p:sp>
        <p:nvSpPr>
          <p:cNvPr id="7" name="Rectangle 6"/>
          <p:cNvSpPr/>
          <p:nvPr/>
        </p:nvSpPr>
        <p:spPr>
          <a:xfrm>
            <a:off x="6251735" y="1932883"/>
            <a:ext cx="1420628" cy="89460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prstClr val="white"/>
                </a:solidFill>
              </a:rPr>
              <a:t>存储</a:t>
            </a:r>
            <a:endParaRPr lang="en-US" sz="2400" dirty="0">
              <a:solidFill>
                <a:prstClr val="white"/>
              </a:solidFill>
            </a:endParaRPr>
          </a:p>
        </p:txBody>
      </p:sp>
      <p:sp>
        <p:nvSpPr>
          <p:cNvPr id="8" name="Rectangle 7"/>
          <p:cNvSpPr/>
          <p:nvPr/>
        </p:nvSpPr>
        <p:spPr>
          <a:xfrm>
            <a:off x="8195854" y="1932883"/>
            <a:ext cx="1590100" cy="89460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prstClr val="white"/>
                </a:solidFill>
              </a:rPr>
              <a:t>处理</a:t>
            </a:r>
            <a:endParaRPr lang="en-US" sz="2400" dirty="0">
              <a:solidFill>
                <a:prstClr val="white"/>
              </a:solidFill>
            </a:endParaRPr>
          </a:p>
        </p:txBody>
      </p:sp>
      <p:cxnSp>
        <p:nvCxnSpPr>
          <p:cNvPr id="10" name="Straight Arrow Connector 9"/>
          <p:cNvCxnSpPr/>
          <p:nvPr/>
        </p:nvCxnSpPr>
        <p:spPr>
          <a:xfrm>
            <a:off x="1390770" y="2380187"/>
            <a:ext cx="596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6" idx="1"/>
          </p:cNvCxnSpPr>
          <p:nvPr/>
        </p:nvCxnSpPr>
        <p:spPr>
          <a:xfrm>
            <a:off x="3473914" y="2380187"/>
            <a:ext cx="5542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8" idx="1"/>
          </p:cNvCxnSpPr>
          <p:nvPr/>
        </p:nvCxnSpPr>
        <p:spPr>
          <a:xfrm>
            <a:off x="7672363" y="2380187"/>
            <a:ext cx="5234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0530" y="2120468"/>
            <a:ext cx="800219" cy="461665"/>
          </a:xfrm>
          <a:prstGeom prst="rect">
            <a:avLst/>
          </a:prstGeom>
          <a:noFill/>
        </p:spPr>
        <p:txBody>
          <a:bodyPr wrap="none" rtlCol="0">
            <a:spAutoFit/>
          </a:bodyPr>
          <a:lstStyle/>
          <a:p>
            <a:r>
              <a:rPr lang="zh-CN" altLang="en-US" sz="2400" dirty="0"/>
              <a:t>数据</a:t>
            </a:r>
            <a:endParaRPr lang="en-US" sz="2400" dirty="0"/>
          </a:p>
        </p:txBody>
      </p:sp>
      <p:cxnSp>
        <p:nvCxnSpPr>
          <p:cNvPr id="23" name="Straight Arrow Connector 22"/>
          <p:cNvCxnSpPr>
            <a:stCxn id="8" idx="3"/>
          </p:cNvCxnSpPr>
          <p:nvPr/>
        </p:nvCxnSpPr>
        <p:spPr>
          <a:xfrm>
            <a:off x="9785953" y="2380187"/>
            <a:ext cx="6700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0527571" y="2120468"/>
            <a:ext cx="800219" cy="461665"/>
          </a:xfrm>
          <a:prstGeom prst="rect">
            <a:avLst/>
          </a:prstGeom>
          <a:noFill/>
        </p:spPr>
        <p:txBody>
          <a:bodyPr wrap="none" rtlCol="0">
            <a:spAutoFit/>
          </a:bodyPr>
          <a:lstStyle/>
          <a:p>
            <a:r>
              <a:rPr lang="zh-CN" altLang="en-US" sz="2400" dirty="0"/>
              <a:t>结果</a:t>
            </a:r>
            <a:endParaRPr lang="en-US" sz="2400" dirty="0"/>
          </a:p>
        </p:txBody>
      </p:sp>
      <p:cxnSp>
        <p:nvCxnSpPr>
          <p:cNvPr id="11" name="Straight Arrow Connector 10"/>
          <p:cNvCxnSpPr>
            <a:stCxn id="6" idx="3"/>
            <a:endCxn id="7" idx="1"/>
          </p:cNvCxnSpPr>
          <p:nvPr/>
        </p:nvCxnSpPr>
        <p:spPr>
          <a:xfrm>
            <a:off x="5514578" y="2380187"/>
            <a:ext cx="7371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4"/>
          <p:cNvSpPr/>
          <p:nvPr/>
        </p:nvSpPr>
        <p:spPr>
          <a:xfrm>
            <a:off x="1804251" y="5629263"/>
            <a:ext cx="1954007" cy="89460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33" dirty="0">
                <a:solidFill>
                  <a:prstClr val="white"/>
                </a:solidFill>
              </a:rPr>
              <a:t>Amazon Kinesis</a:t>
            </a:r>
          </a:p>
        </p:txBody>
      </p:sp>
      <p:sp>
        <p:nvSpPr>
          <p:cNvPr id="25" name="Rectangle 5"/>
          <p:cNvSpPr/>
          <p:nvPr/>
        </p:nvSpPr>
        <p:spPr>
          <a:xfrm>
            <a:off x="4181009" y="5629263"/>
            <a:ext cx="1821180" cy="89460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33" dirty="0">
                <a:solidFill>
                  <a:prstClr val="white"/>
                </a:solidFill>
              </a:rPr>
              <a:t>AWS Lambda</a:t>
            </a:r>
          </a:p>
        </p:txBody>
      </p:sp>
      <p:cxnSp>
        <p:nvCxnSpPr>
          <p:cNvPr id="26" name="Straight Arrow Connector 8"/>
          <p:cNvCxnSpPr>
            <a:endCxn id="24" idx="1"/>
          </p:cNvCxnSpPr>
          <p:nvPr/>
        </p:nvCxnSpPr>
        <p:spPr>
          <a:xfrm flipV="1">
            <a:off x="1416920" y="6076567"/>
            <a:ext cx="387331" cy="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9"/>
          <p:cNvCxnSpPr>
            <a:stCxn id="24" idx="3"/>
            <a:endCxn id="25" idx="1"/>
          </p:cNvCxnSpPr>
          <p:nvPr/>
        </p:nvCxnSpPr>
        <p:spPr>
          <a:xfrm>
            <a:off x="3758258" y="6076567"/>
            <a:ext cx="4227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13"/>
          <p:cNvSpPr txBox="1"/>
          <p:nvPr/>
        </p:nvSpPr>
        <p:spPr>
          <a:xfrm>
            <a:off x="550530" y="5830346"/>
            <a:ext cx="800219" cy="461665"/>
          </a:xfrm>
          <a:prstGeom prst="rect">
            <a:avLst/>
          </a:prstGeom>
          <a:noFill/>
        </p:spPr>
        <p:txBody>
          <a:bodyPr wrap="none" rtlCol="0">
            <a:spAutoFit/>
          </a:bodyPr>
          <a:lstStyle/>
          <a:p>
            <a:r>
              <a:rPr lang="zh-CN" altLang="en-US" sz="2400" dirty="0"/>
              <a:t>数据</a:t>
            </a:r>
            <a:endParaRPr lang="en-US" sz="2400" dirty="0"/>
          </a:p>
        </p:txBody>
      </p:sp>
      <p:sp>
        <p:nvSpPr>
          <p:cNvPr id="29" name="Rectangle 21"/>
          <p:cNvSpPr/>
          <p:nvPr/>
        </p:nvSpPr>
        <p:spPr>
          <a:xfrm>
            <a:off x="6469900" y="5629263"/>
            <a:ext cx="1820176" cy="89460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33" dirty="0">
                <a:solidFill>
                  <a:prstClr val="white"/>
                </a:solidFill>
              </a:rPr>
              <a:t>Amazon DynamoDB</a:t>
            </a:r>
          </a:p>
        </p:txBody>
      </p:sp>
      <p:cxnSp>
        <p:nvCxnSpPr>
          <p:cNvPr id="30" name="Straight Arrow Connector 34"/>
          <p:cNvCxnSpPr>
            <a:stCxn id="25" idx="3"/>
            <a:endCxn id="29" idx="1"/>
          </p:cNvCxnSpPr>
          <p:nvPr/>
        </p:nvCxnSpPr>
        <p:spPr>
          <a:xfrm>
            <a:off x="6002188" y="6076567"/>
            <a:ext cx="4677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16"/>
          <p:cNvCxnSpPr>
            <a:stCxn id="24" idx="0"/>
            <a:endCxn id="32" idx="1"/>
          </p:cNvCxnSpPr>
          <p:nvPr/>
        </p:nvCxnSpPr>
        <p:spPr>
          <a:xfrm rot="5400000" flipH="1" flipV="1">
            <a:off x="2926923" y="4375180"/>
            <a:ext cx="1108416" cy="13997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17"/>
          <p:cNvSpPr/>
          <p:nvPr/>
        </p:nvSpPr>
        <p:spPr>
          <a:xfrm>
            <a:off x="4181009" y="4073543"/>
            <a:ext cx="1821180" cy="89460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33" dirty="0">
                <a:solidFill>
                  <a:prstClr val="white"/>
                </a:solidFill>
              </a:rPr>
              <a:t>Amazon Kinesis S3</a:t>
            </a:r>
          </a:p>
          <a:p>
            <a:pPr algn="ctr"/>
            <a:r>
              <a:rPr lang="en-US" sz="2133" dirty="0">
                <a:solidFill>
                  <a:prstClr val="white"/>
                </a:solidFill>
              </a:rPr>
              <a:t>Connector</a:t>
            </a:r>
          </a:p>
        </p:txBody>
      </p:sp>
      <p:sp>
        <p:nvSpPr>
          <p:cNvPr id="33" name="Rectangle 20"/>
          <p:cNvSpPr/>
          <p:nvPr/>
        </p:nvSpPr>
        <p:spPr>
          <a:xfrm>
            <a:off x="6622473" y="4115711"/>
            <a:ext cx="1820176" cy="89460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33" dirty="0">
                <a:solidFill>
                  <a:prstClr val="white"/>
                </a:solidFill>
              </a:rPr>
              <a:t>Amazon S3</a:t>
            </a:r>
          </a:p>
        </p:txBody>
      </p:sp>
      <p:cxnSp>
        <p:nvCxnSpPr>
          <p:cNvPr id="34" name="Straight Arrow Connector 26"/>
          <p:cNvCxnSpPr>
            <a:stCxn id="33" idx="3"/>
            <a:endCxn id="33" idx="3"/>
          </p:cNvCxnSpPr>
          <p:nvPr/>
        </p:nvCxnSpPr>
        <p:spPr>
          <a:xfrm>
            <a:off x="10577964" y="6076567"/>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10"/>
          <p:cNvCxnSpPr>
            <a:stCxn id="32" idx="3"/>
          </p:cNvCxnSpPr>
          <p:nvPr/>
        </p:nvCxnSpPr>
        <p:spPr>
          <a:xfrm>
            <a:off x="6002189" y="4520847"/>
            <a:ext cx="620284"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itle 1"/>
          <p:cNvSpPr txBox="1">
            <a:spLocks/>
          </p:cNvSpPr>
          <p:nvPr/>
        </p:nvSpPr>
        <p:spPr>
          <a:xfrm>
            <a:off x="449052" y="3310341"/>
            <a:ext cx="11742948" cy="727655"/>
          </a:xfrm>
          <a:prstGeom prst="rect">
            <a:avLst/>
          </a:prstGeom>
        </p:spPr>
        <p:txBody>
          <a:bodyPr vert="horz" lIns="121920" tIns="60960" rIns="121920" bIns="60960" rtlCol="0" anchor="t">
            <a:noAutofit/>
          </a:bodyPr>
          <a:lstStyle>
            <a:lvl1pPr algn="l" defTabSz="457200" rtl="0" eaLnBrk="1" latinLnBrk="0" hangingPunct="1">
              <a:spcBef>
                <a:spcPct val="0"/>
              </a:spcBef>
              <a:buNone/>
              <a:defRPr sz="2800" b="1" i="0" kern="1200">
                <a:solidFill>
                  <a:schemeClr val="tx1"/>
                </a:solidFill>
                <a:latin typeface="Arial"/>
                <a:ea typeface="+mj-ea"/>
                <a:cs typeface="Arial"/>
              </a:defRPr>
            </a:lvl1pPr>
          </a:lstStyle>
          <a:p>
            <a:r>
              <a:rPr lang="zh-CN" altLang="en-US" sz="3200" b="0" spc="-67" dirty="0" smtClean="0"/>
              <a:t>多个处理程序对同一个数据源处理</a:t>
            </a:r>
            <a:endParaRPr lang="en-US" sz="3200" b="0" spc="-67" dirty="0"/>
          </a:p>
        </p:txBody>
      </p:sp>
    </p:spTree>
    <p:extLst>
      <p:ext uri="{BB962C8B-B14F-4D97-AF65-F5344CB8AC3E}">
        <p14:creationId xmlns:p14="http://schemas.microsoft.com/office/powerpoint/2010/main" val="12893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554" y="2517482"/>
            <a:ext cx="10515600" cy="1325563"/>
          </a:xfrm>
        </p:spPr>
        <p:txBody>
          <a:bodyPr>
            <a:normAutofit/>
          </a:bodyPr>
          <a:lstStyle/>
          <a:p>
            <a:pPr algn="ctr"/>
            <a:r>
              <a:rPr lang="zh-CN" altLang="en-US" sz="6600" dirty="0" smtClean="0"/>
              <a:t>什么是数据？</a:t>
            </a:r>
            <a:endParaRPr lang="en-US" sz="6600" dirty="0"/>
          </a:p>
        </p:txBody>
      </p:sp>
    </p:spTree>
    <p:extLst>
      <p:ext uri="{BB962C8B-B14F-4D97-AF65-F5344CB8AC3E}">
        <p14:creationId xmlns:p14="http://schemas.microsoft.com/office/powerpoint/2010/main" val="3526849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4572"/>
            <a:ext cx="10515600" cy="5642391"/>
          </a:xfrm>
        </p:spPr>
        <p:txBody>
          <a:bodyPr/>
          <a:lstStyle/>
          <a:p>
            <a:r>
              <a:rPr lang="zh-CN" altLang="en-US" dirty="0" smtClean="0"/>
              <a:t>数据的采集和获取：</a:t>
            </a:r>
            <a:endParaRPr lang="en-US" altLang="zh-CN" dirty="0" smtClean="0"/>
          </a:p>
          <a:p>
            <a:pPr lvl="2"/>
            <a:r>
              <a:rPr lang="zh-CN" altLang="en-US" dirty="0" smtClean="0"/>
              <a:t>比如采用</a:t>
            </a:r>
            <a:r>
              <a:rPr lang="en-US" altLang="zh-CN" dirty="0" err="1" smtClean="0"/>
              <a:t>kafka</a:t>
            </a:r>
            <a:r>
              <a:rPr lang="zh-CN" altLang="en-US" dirty="0" smtClean="0"/>
              <a:t>，</a:t>
            </a:r>
            <a:r>
              <a:rPr lang="en-US" altLang="zh-CN" dirty="0" smtClean="0"/>
              <a:t>kinesis streaming</a:t>
            </a:r>
            <a:r>
              <a:rPr lang="zh-CN" altLang="en-US" dirty="0" smtClean="0"/>
              <a:t>可以作为实时或者</a:t>
            </a:r>
            <a:r>
              <a:rPr lang="en-US" altLang="zh-CN" dirty="0" smtClean="0"/>
              <a:t>streaming</a:t>
            </a:r>
            <a:r>
              <a:rPr lang="zh-CN" altLang="en-US" dirty="0" smtClean="0"/>
              <a:t>系统的采集系统。</a:t>
            </a:r>
            <a:endParaRPr lang="en-US" altLang="zh-CN" dirty="0" smtClean="0"/>
          </a:p>
          <a:p>
            <a:endParaRPr lang="en-US" dirty="0"/>
          </a:p>
        </p:txBody>
      </p:sp>
      <p:pic>
        <p:nvPicPr>
          <p:cNvPr id="5" name="Picture 4" descr="http://www.aboutyun.com/data/attachment/forum/201402/10/150106wfh8u7d4hbmsnh7u.jpg"/>
          <p:cNvPicPr/>
          <p:nvPr/>
        </p:nvPicPr>
        <p:blipFill>
          <a:blip r:embed="rId3">
            <a:extLst>
              <a:ext uri="{28A0092B-C50C-407E-A947-70E740481C1C}">
                <a14:useLocalDpi xmlns:a14="http://schemas.microsoft.com/office/drawing/2010/main" val="0"/>
              </a:ext>
            </a:extLst>
          </a:blip>
          <a:srcRect/>
          <a:stretch>
            <a:fillRect/>
          </a:stretch>
        </p:blipFill>
        <p:spPr bwMode="auto">
          <a:xfrm>
            <a:off x="1399309" y="1704109"/>
            <a:ext cx="9213273" cy="4472854"/>
          </a:xfrm>
          <a:prstGeom prst="rect">
            <a:avLst/>
          </a:prstGeom>
          <a:noFill/>
          <a:ln>
            <a:noFill/>
          </a:ln>
        </p:spPr>
      </p:pic>
    </p:spTree>
    <p:extLst>
      <p:ext uri="{BB962C8B-B14F-4D97-AF65-F5344CB8AC3E}">
        <p14:creationId xmlns:p14="http://schemas.microsoft.com/office/powerpoint/2010/main" val="1198901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lstStyle/>
          <a:p>
            <a:r>
              <a:rPr lang="zh-CN" altLang="en-US" dirty="0" smtClean="0"/>
              <a:t>数据的预处理：</a:t>
            </a:r>
            <a:endParaRPr lang="en-US" altLang="zh-CN" dirty="0" smtClean="0"/>
          </a:p>
          <a:p>
            <a:pPr lvl="1"/>
            <a:r>
              <a:rPr lang="zh-CN" altLang="en-US" dirty="0" smtClean="0"/>
              <a:t>过滤，去重，排序</a:t>
            </a:r>
            <a:endParaRPr lang="en-US" altLang="zh-CN" dirty="0" smtClean="0"/>
          </a:p>
          <a:p>
            <a:pPr lvl="1"/>
            <a:r>
              <a:rPr lang="zh-CN" altLang="en-US" dirty="0" smtClean="0"/>
              <a:t>有的数据采集系统可以集成一些过滤的功能比如</a:t>
            </a:r>
            <a:r>
              <a:rPr lang="en-US" altLang="zh-CN" dirty="0" smtClean="0"/>
              <a:t>storm</a:t>
            </a:r>
            <a:r>
              <a:rPr lang="zh-CN" altLang="en-US" dirty="0" smtClean="0"/>
              <a:t>；也可以利用单独的程序来做数据的预处理，比如和</a:t>
            </a:r>
            <a:r>
              <a:rPr lang="en-US" altLang="zh-CN" dirty="0" smtClean="0"/>
              <a:t>KCL</a:t>
            </a:r>
            <a:r>
              <a:rPr lang="zh-CN" altLang="en-US" dirty="0" smtClean="0"/>
              <a:t>集成的程序。</a:t>
            </a:r>
            <a:endParaRPr lang="en-US" altLang="zh-CN" dirty="0" smtClean="0"/>
          </a:p>
          <a:p>
            <a:pPr lvl="1"/>
            <a:r>
              <a:rPr lang="zh-CN" altLang="en-US" dirty="0"/>
              <a:t>预处</a:t>
            </a:r>
            <a:r>
              <a:rPr lang="zh-CN" altLang="en-US" dirty="0" smtClean="0"/>
              <a:t>理完的数据可以写入存储。</a:t>
            </a:r>
            <a:endParaRPr lang="en-US" altLang="zh-CN" dirty="0" smtClean="0"/>
          </a:p>
          <a:p>
            <a:pPr lvl="1"/>
            <a:endParaRPr lang="en-US" altLang="zh-CN" dirty="0" smtClean="0"/>
          </a:p>
          <a:p>
            <a:r>
              <a:rPr lang="zh-CN" altLang="en-US" dirty="0" smtClean="0"/>
              <a:t>数据再处理：</a:t>
            </a:r>
            <a:endParaRPr lang="en-US" altLang="zh-CN" dirty="0" smtClean="0"/>
          </a:p>
          <a:p>
            <a:pPr lvl="1"/>
            <a:r>
              <a:rPr lang="zh-CN" altLang="en-US" dirty="0" smtClean="0"/>
              <a:t>比如可</a:t>
            </a:r>
            <a:r>
              <a:rPr lang="zh-CN" altLang="en-US" dirty="0"/>
              <a:t>以</a:t>
            </a:r>
            <a:r>
              <a:rPr lang="zh-CN" altLang="en-US" dirty="0" smtClean="0"/>
              <a:t>利用</a:t>
            </a:r>
            <a:r>
              <a:rPr lang="en-US" altLang="zh-CN" dirty="0" smtClean="0"/>
              <a:t>EMR spark streaming</a:t>
            </a:r>
            <a:r>
              <a:rPr lang="zh-CN" altLang="en-US" dirty="0" smtClean="0"/>
              <a:t>对数据进一步处理。</a:t>
            </a:r>
            <a:endParaRPr lang="en-US" altLang="zh-CN" dirty="0" smtClean="0"/>
          </a:p>
          <a:p>
            <a:endParaRPr lang="en-US" dirty="0"/>
          </a:p>
          <a:p>
            <a:r>
              <a:rPr lang="zh-CN" altLang="en-US" dirty="0" smtClean="0"/>
              <a:t>数据结果或中间结果存储：</a:t>
            </a:r>
            <a:endParaRPr lang="en-US" altLang="zh-CN" dirty="0" smtClean="0"/>
          </a:p>
          <a:p>
            <a:pPr lvl="1"/>
            <a:r>
              <a:rPr lang="zh-CN" altLang="en-US" dirty="0"/>
              <a:t>处理</a:t>
            </a:r>
            <a:r>
              <a:rPr lang="zh-CN" altLang="en-US" dirty="0" smtClean="0"/>
              <a:t>完的数据写入</a:t>
            </a:r>
            <a:r>
              <a:rPr lang="en-US" altLang="zh-CN" dirty="0" smtClean="0"/>
              <a:t>data store</a:t>
            </a:r>
            <a:r>
              <a:rPr lang="zh-CN" altLang="en-US" dirty="0" smtClean="0"/>
              <a:t>方便以后继续处理或者接</a:t>
            </a:r>
            <a:r>
              <a:rPr lang="en-US" altLang="zh-CN" dirty="0" smtClean="0"/>
              <a:t>BI</a:t>
            </a:r>
            <a:r>
              <a:rPr lang="zh-CN" altLang="en-US" dirty="0" smtClean="0"/>
              <a:t>工具进行展示。</a:t>
            </a:r>
            <a:endParaRPr lang="en-US" dirty="0"/>
          </a:p>
        </p:txBody>
      </p:sp>
    </p:spTree>
    <p:extLst>
      <p:ext uri="{BB962C8B-B14F-4D97-AF65-F5344CB8AC3E}">
        <p14:creationId xmlns:p14="http://schemas.microsoft.com/office/powerpoint/2010/main" val="4017561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221"/>
          </a:xfrm>
        </p:spPr>
        <p:txBody>
          <a:bodyPr/>
          <a:lstStyle/>
          <a:p>
            <a:r>
              <a:rPr lang="zh-CN" altLang="en-US" dirty="0" smtClean="0"/>
              <a:t>批量处理（如下架构是一个</a:t>
            </a:r>
            <a:r>
              <a:rPr lang="en-US" altLang="zh-CN" dirty="0" smtClean="0"/>
              <a:t>ELT</a:t>
            </a:r>
            <a:r>
              <a:rPr lang="zh-CN" altLang="en-US" dirty="0" smtClean="0"/>
              <a:t>过程）</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1553" y="2848018"/>
            <a:ext cx="1072439" cy="1112157"/>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1324853" y="1454396"/>
            <a:ext cx="1038671" cy="103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000067" y="2274353"/>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rPr>
              <a:t>Kinesis Firehose</a:t>
            </a:r>
            <a:endParaRPr lang="en-US" sz="1400" b="1" dirty="0">
              <a:solidFill>
                <a:schemeClr val="tx1"/>
              </a:solidFill>
            </a:endParaRPr>
          </a:p>
        </p:txBody>
      </p:sp>
      <p:sp>
        <p:nvSpPr>
          <p:cNvPr id="12" name="TextBox 11"/>
          <p:cNvSpPr txBox="1"/>
          <p:nvPr/>
        </p:nvSpPr>
        <p:spPr>
          <a:xfrm>
            <a:off x="962811" y="3662162"/>
            <a:ext cx="1727376" cy="377911"/>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rPr>
              <a:t>S3 </a:t>
            </a:r>
            <a:r>
              <a:rPr lang="en-AU" sz="1400" b="1" dirty="0" err="1">
                <a:solidFill>
                  <a:schemeClr val="tx1"/>
                </a:solidFill>
              </a:rPr>
              <a:t>Cli</a:t>
            </a:r>
            <a:r>
              <a:rPr lang="en-AU" sz="1400" b="1" dirty="0">
                <a:solidFill>
                  <a:schemeClr val="tx1"/>
                </a:solidFill>
              </a:rPr>
              <a:t>/SDK</a:t>
            </a:r>
            <a:endParaRPr lang="en-US" sz="1400" b="1" dirty="0">
              <a:solidFill>
                <a:schemeClr val="tx1"/>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5837" y="3014627"/>
            <a:ext cx="616699" cy="62678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00567" y="4404890"/>
            <a:ext cx="726375" cy="766729"/>
          </a:xfrm>
          <a:prstGeom prst="rect">
            <a:avLst/>
          </a:prstGeom>
        </p:spPr>
      </p:pic>
      <p:sp>
        <p:nvSpPr>
          <p:cNvPr id="15" name="TextBox 14"/>
          <p:cNvSpPr txBox="1"/>
          <p:nvPr/>
        </p:nvSpPr>
        <p:spPr>
          <a:xfrm>
            <a:off x="940557" y="5235079"/>
            <a:ext cx="1727376" cy="377911"/>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err="1">
                <a:solidFill>
                  <a:schemeClr val="tx1"/>
                </a:solidFill>
              </a:rPr>
              <a:t>Cloudwatch</a:t>
            </a:r>
            <a:r>
              <a:rPr lang="en-AU" sz="1400" b="1" dirty="0">
                <a:solidFill>
                  <a:schemeClr val="tx1"/>
                </a:solidFill>
              </a:rPr>
              <a:t> Log</a:t>
            </a:r>
            <a:endParaRPr lang="en-US" sz="1400" b="1" dirty="0">
              <a:solidFill>
                <a:schemeClr val="tx1"/>
              </a:solidFill>
            </a:endParaRPr>
          </a:p>
        </p:txBody>
      </p:sp>
      <p:sp>
        <p:nvSpPr>
          <p:cNvPr id="18" name="TextBox 17"/>
          <p:cNvSpPr txBox="1"/>
          <p:nvPr/>
        </p:nvSpPr>
        <p:spPr>
          <a:xfrm>
            <a:off x="1667360" y="5693356"/>
            <a:ext cx="677108" cy="602088"/>
          </a:xfrm>
          <a:prstGeom prst="rect">
            <a:avLst/>
          </a:prstGeom>
          <a:noFill/>
        </p:spPr>
        <p:txBody>
          <a:bodyPr vert="eaVert" wrap="none" rtlCol="0">
            <a:spAutoFit/>
          </a:bodyPr>
          <a:lstStyle/>
          <a:p>
            <a:r>
              <a:rPr lang="en-US" altLang="zh-CN" sz="3200" b="1" dirty="0"/>
              <a:t>…..</a:t>
            </a:r>
            <a:endParaRPr lang="en-US" sz="3200" b="1" dirty="0"/>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17162" y="2848018"/>
            <a:ext cx="901903" cy="1192055"/>
          </a:xfrm>
          <a:prstGeom prst="rect">
            <a:avLst/>
          </a:prstGeom>
        </p:spPr>
      </p:pic>
      <p:pic>
        <p:nvPicPr>
          <p:cNvPr id="28" name="Picture 27" descr="http://photos1.meetupstatic.com/photos/event/b/0/8/8/global_173025192.jpeg"/>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9438634" y="3576161"/>
            <a:ext cx="886573" cy="47284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prestodb.io/static/presto-og.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500897" y="3631448"/>
            <a:ext cx="870424" cy="401848"/>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4" descr="https://encrypted-tbn3.gstatic.com/images?q=tbn:ANd9GcSh5d6NyGmLfjSohZKC0uajj-fBOa0Kz5fCmDTwOw_HpLdrwPokOQ"/>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8742043" y="3517373"/>
            <a:ext cx="569764" cy="509227"/>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Right Arrow 31"/>
          <p:cNvSpPr/>
          <p:nvPr/>
        </p:nvSpPr>
        <p:spPr>
          <a:xfrm>
            <a:off x="6121447" y="3143002"/>
            <a:ext cx="848259" cy="817173"/>
          </a:xfrm>
          <a:prstGeom prst="rightArrow">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Right Arrow 32"/>
          <p:cNvSpPr/>
          <p:nvPr/>
        </p:nvSpPr>
        <p:spPr>
          <a:xfrm>
            <a:off x="3021677" y="3074475"/>
            <a:ext cx="848259" cy="817173"/>
          </a:xfrm>
          <a:prstGeom prst="righ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4" name="TextBox 33"/>
          <p:cNvSpPr txBox="1"/>
          <p:nvPr/>
        </p:nvSpPr>
        <p:spPr>
          <a:xfrm>
            <a:off x="4361898" y="4054551"/>
            <a:ext cx="1126270" cy="379656"/>
          </a:xfrm>
          <a:prstGeom prst="rect">
            <a:avLst/>
          </a:prstGeom>
          <a:noFill/>
        </p:spPr>
        <p:txBody>
          <a:bodyPr wrap="none" rtlCol="0">
            <a:spAutoFit/>
          </a:bodyPr>
          <a:lstStyle/>
          <a:p>
            <a:r>
              <a:rPr lang="en-US" altLang="zh-CN" sz="1867" dirty="0"/>
              <a:t>S3 Bucket</a:t>
            </a:r>
            <a:endParaRPr lang="en-US" sz="1867" dirty="0"/>
          </a:p>
        </p:txBody>
      </p:sp>
      <p:sp>
        <p:nvSpPr>
          <p:cNvPr id="35" name="TextBox 34"/>
          <p:cNvSpPr txBox="1"/>
          <p:nvPr/>
        </p:nvSpPr>
        <p:spPr>
          <a:xfrm>
            <a:off x="7218500" y="4097805"/>
            <a:ext cx="1368836" cy="379656"/>
          </a:xfrm>
          <a:prstGeom prst="rect">
            <a:avLst/>
          </a:prstGeom>
          <a:noFill/>
        </p:spPr>
        <p:txBody>
          <a:bodyPr wrap="none" rtlCol="0">
            <a:spAutoFit/>
          </a:bodyPr>
          <a:lstStyle/>
          <a:p>
            <a:r>
              <a:rPr lang="en-US" sz="1867" dirty="0"/>
              <a:t>EMR Cluster</a:t>
            </a:r>
          </a:p>
        </p:txBody>
      </p:sp>
      <p:sp>
        <p:nvSpPr>
          <p:cNvPr id="38" name="TextBox 37"/>
          <p:cNvSpPr txBox="1"/>
          <p:nvPr/>
        </p:nvSpPr>
        <p:spPr>
          <a:xfrm>
            <a:off x="6960848" y="6224010"/>
            <a:ext cx="1412577" cy="2874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latin typeface="Arial" panose="020B0604020202020204" pitchFamily="34" charset="0"/>
                <a:ea typeface="黑体" panose="02010609060101010101" pitchFamily="49" charset="-122"/>
              </a:rPr>
              <a:t>Dynamo DB</a:t>
            </a:r>
            <a:endParaRPr lang="en-US" sz="1400" b="1" dirty="0">
              <a:solidFill>
                <a:schemeClr val="tx1"/>
              </a:solidFill>
              <a:latin typeface="Arial" panose="020B0604020202020204" pitchFamily="34" charset="0"/>
              <a:ea typeface="黑体" panose="02010609060101010101" pitchFamily="49" charset="-122"/>
            </a:endParaRPr>
          </a:p>
        </p:txBody>
      </p:sp>
      <p:pic>
        <p:nvPicPr>
          <p:cNvPr id="39" name="Picture 38"/>
          <p:cNvPicPr>
            <a:picLocks noChangeAspect="1"/>
          </p:cNvPicPr>
          <p:nvPr/>
        </p:nvPicPr>
        <p:blipFill>
          <a:blip r:embed="rId11"/>
          <a:stretch>
            <a:fillRect/>
          </a:stretch>
        </p:blipFill>
        <p:spPr>
          <a:xfrm>
            <a:off x="7539742" y="5468183"/>
            <a:ext cx="563383" cy="661300"/>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9938" y="5468183"/>
            <a:ext cx="702633" cy="661300"/>
          </a:xfrm>
          <a:prstGeom prst="rect">
            <a:avLst/>
          </a:prstGeom>
        </p:spPr>
      </p:pic>
      <p:sp>
        <p:nvSpPr>
          <p:cNvPr id="41" name="TextBox 40"/>
          <p:cNvSpPr txBox="1"/>
          <p:nvPr/>
        </p:nvSpPr>
        <p:spPr>
          <a:xfrm>
            <a:off x="9162674" y="6183094"/>
            <a:ext cx="992901" cy="338554"/>
          </a:xfrm>
          <a:prstGeom prst="rect">
            <a:avLst/>
          </a:prstGeom>
          <a:noFill/>
        </p:spPr>
        <p:txBody>
          <a:bodyPr wrap="none" rtlCol="0">
            <a:spAutoFit/>
          </a:bodyPr>
          <a:lstStyle/>
          <a:p>
            <a:r>
              <a:rPr lang="en-US" altLang="zh-CN" sz="1600" dirty="0"/>
              <a:t>S3 Bucket</a:t>
            </a:r>
            <a:endParaRPr lang="en-US" sz="1600" dirty="0"/>
          </a:p>
        </p:txBody>
      </p:sp>
      <p:sp>
        <p:nvSpPr>
          <p:cNvPr id="42" name="TextBox 41"/>
          <p:cNvSpPr txBox="1"/>
          <p:nvPr/>
        </p:nvSpPr>
        <p:spPr>
          <a:xfrm>
            <a:off x="7959888" y="6204971"/>
            <a:ext cx="1555912" cy="3513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latin typeface="Arial" panose="020B0604020202020204" pitchFamily="34" charset="0"/>
                <a:ea typeface="黑体" panose="02010609060101010101" pitchFamily="49" charset="-122"/>
              </a:rPr>
              <a:t>RDS</a:t>
            </a:r>
            <a:endParaRPr lang="en-US" sz="1400" dirty="0">
              <a:solidFill>
                <a:schemeClr val="tx1"/>
              </a:solidFill>
              <a:latin typeface="Arial" panose="020B0604020202020204" pitchFamily="34" charset="0"/>
              <a:ea typeface="黑体" panose="02010609060101010101" pitchFamily="49" charset="-122"/>
            </a:endParaRPr>
          </a:p>
        </p:txBody>
      </p:sp>
      <p:pic>
        <p:nvPicPr>
          <p:cNvPr id="43" name="Picture 42"/>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8410277" y="5468183"/>
            <a:ext cx="554851" cy="661300"/>
          </a:xfrm>
          <a:prstGeom prst="rect">
            <a:avLst/>
          </a:prstGeom>
        </p:spPr>
      </p:pic>
      <p:sp>
        <p:nvSpPr>
          <p:cNvPr id="44" name="Down Arrow 43"/>
          <p:cNvSpPr/>
          <p:nvPr/>
        </p:nvSpPr>
        <p:spPr>
          <a:xfrm>
            <a:off x="7821433" y="4687664"/>
            <a:ext cx="512348" cy="483955"/>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5" name="TextBox 44"/>
          <p:cNvSpPr txBox="1"/>
          <p:nvPr/>
        </p:nvSpPr>
        <p:spPr>
          <a:xfrm>
            <a:off x="8424009" y="4786215"/>
            <a:ext cx="1415772" cy="338554"/>
          </a:xfrm>
          <a:prstGeom prst="rect">
            <a:avLst/>
          </a:prstGeom>
          <a:noFill/>
        </p:spPr>
        <p:txBody>
          <a:bodyPr wrap="none" rtlCol="0">
            <a:spAutoFit/>
          </a:bodyPr>
          <a:lstStyle/>
          <a:p>
            <a:r>
              <a:rPr lang="zh-CN" altLang="en-US" sz="1600" dirty="0"/>
              <a:t>存储结果数据</a:t>
            </a:r>
            <a:endParaRPr lang="en-US" sz="1600" dirty="0"/>
          </a:p>
        </p:txBody>
      </p:sp>
    </p:spTree>
    <p:extLst>
      <p:ext uri="{BB962C8B-B14F-4D97-AF65-F5344CB8AC3E}">
        <p14:creationId xmlns:p14="http://schemas.microsoft.com/office/powerpoint/2010/main" val="1643334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9090"/>
          </a:xfrm>
        </p:spPr>
        <p:txBody>
          <a:bodyPr>
            <a:normAutofit fontScale="90000"/>
          </a:bodyPr>
          <a:lstStyle/>
          <a:p>
            <a:r>
              <a:rPr lang="zh-CN" altLang="en-US" dirty="0"/>
              <a:t>即时</a:t>
            </a:r>
            <a:r>
              <a:rPr lang="zh-CN" altLang="en-US" dirty="0" smtClean="0"/>
              <a:t>查询</a:t>
            </a:r>
            <a:r>
              <a:rPr lang="en-US" altLang="zh-CN" dirty="0" smtClean="0"/>
              <a:t>/</a:t>
            </a:r>
            <a:r>
              <a:rPr lang="zh-CN" altLang="en-US" dirty="0" smtClean="0"/>
              <a:t>数据分析（多源数据注入</a:t>
            </a:r>
            <a:r>
              <a:rPr lang="en-US" altLang="zh-CN" dirty="0" smtClean="0"/>
              <a:t>redshift</a:t>
            </a:r>
            <a:r>
              <a:rPr lang="zh-CN" altLang="en-US" dirty="0" smtClean="0"/>
              <a:t>）</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5453" y="2295461"/>
            <a:ext cx="1015300" cy="1030412"/>
          </a:xfrm>
          <a:prstGeom prst="rect">
            <a:avLst/>
          </a:prstGeom>
        </p:spPr>
      </p:pic>
      <p:sp>
        <p:nvSpPr>
          <p:cNvPr id="5" name="TextBox 4"/>
          <p:cNvSpPr txBox="1"/>
          <p:nvPr/>
        </p:nvSpPr>
        <p:spPr>
          <a:xfrm>
            <a:off x="3701080" y="1809936"/>
            <a:ext cx="1412577" cy="2874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latin typeface="Arial" panose="020B0604020202020204" pitchFamily="34" charset="0"/>
                <a:ea typeface="黑体" panose="02010609060101010101" pitchFamily="49" charset="-122"/>
              </a:rPr>
              <a:t>Dynamo DB</a:t>
            </a:r>
            <a:endParaRPr lang="en-US" sz="1400" b="1" dirty="0">
              <a:solidFill>
                <a:schemeClr val="tx1"/>
              </a:solidFill>
              <a:latin typeface="Arial" panose="020B0604020202020204" pitchFamily="34" charset="0"/>
              <a:ea typeface="黑体" panose="02010609060101010101" pitchFamily="49" charset="-122"/>
            </a:endParaRPr>
          </a:p>
        </p:txBody>
      </p:sp>
      <p:pic>
        <p:nvPicPr>
          <p:cNvPr id="6" name="Picture 5"/>
          <p:cNvPicPr>
            <a:picLocks noChangeAspect="1"/>
          </p:cNvPicPr>
          <p:nvPr/>
        </p:nvPicPr>
        <p:blipFill>
          <a:blip r:embed="rId4"/>
          <a:stretch>
            <a:fillRect/>
          </a:stretch>
        </p:blipFill>
        <p:spPr>
          <a:xfrm>
            <a:off x="4050768" y="1086747"/>
            <a:ext cx="702633" cy="785295"/>
          </a:xfrm>
          <a:prstGeom prst="rect">
            <a:avLst/>
          </a:prstGeom>
        </p:spPr>
      </p:pic>
      <p:pic>
        <p:nvPicPr>
          <p:cNvPr id="7" name="Picture 2"/>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3812677" y="2069140"/>
            <a:ext cx="1038671" cy="103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3487891" y="2889097"/>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rPr>
              <a:t>Kinesis Firehose</a:t>
            </a:r>
            <a:endParaRPr lang="en-US" sz="1400" b="1" dirty="0">
              <a:solidFill>
                <a:schemeClr val="tx1"/>
              </a:solidFill>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118" y="3424653"/>
            <a:ext cx="702633" cy="661300"/>
          </a:xfrm>
          <a:prstGeom prst="rect">
            <a:avLst/>
          </a:prstGeom>
        </p:spPr>
      </p:pic>
      <p:sp>
        <p:nvSpPr>
          <p:cNvPr id="10" name="TextBox 9"/>
          <p:cNvSpPr txBox="1"/>
          <p:nvPr/>
        </p:nvSpPr>
        <p:spPr>
          <a:xfrm>
            <a:off x="3682301" y="4085952"/>
            <a:ext cx="992901" cy="338554"/>
          </a:xfrm>
          <a:prstGeom prst="rect">
            <a:avLst/>
          </a:prstGeom>
          <a:noFill/>
        </p:spPr>
        <p:txBody>
          <a:bodyPr wrap="none" rtlCol="0">
            <a:spAutoFit/>
          </a:bodyPr>
          <a:lstStyle/>
          <a:p>
            <a:r>
              <a:rPr lang="en-US" altLang="zh-CN" sz="1600" dirty="0"/>
              <a:t>S3 Bucket</a:t>
            </a:r>
            <a:endParaRPr lang="en-US" sz="1600" dirty="0"/>
          </a:p>
        </p:txBody>
      </p:sp>
      <p:sp>
        <p:nvSpPr>
          <p:cNvPr id="11" name="Right Arrow 10"/>
          <p:cNvSpPr/>
          <p:nvPr/>
        </p:nvSpPr>
        <p:spPr>
          <a:xfrm>
            <a:off x="5722918" y="2628319"/>
            <a:ext cx="1122860" cy="988780"/>
          </a:xfrm>
          <a:prstGeom prst="right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TextBox 11"/>
          <p:cNvSpPr txBox="1"/>
          <p:nvPr/>
        </p:nvSpPr>
        <p:spPr>
          <a:xfrm>
            <a:off x="8182121" y="3331461"/>
            <a:ext cx="980333" cy="379656"/>
          </a:xfrm>
          <a:prstGeom prst="rect">
            <a:avLst/>
          </a:prstGeom>
          <a:noFill/>
        </p:spPr>
        <p:txBody>
          <a:bodyPr wrap="none" rtlCol="0">
            <a:spAutoFit/>
          </a:bodyPr>
          <a:lstStyle/>
          <a:p>
            <a:r>
              <a:rPr lang="en-US" sz="1867" dirty="0"/>
              <a:t>Redshift</a:t>
            </a: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791" y="2990189"/>
            <a:ext cx="726375" cy="785295"/>
          </a:xfrm>
          <a:prstGeom prst="rect">
            <a:avLst/>
          </a:prstGeom>
        </p:spPr>
      </p:pic>
      <p:sp>
        <p:nvSpPr>
          <p:cNvPr id="14" name="TextBox 13"/>
          <p:cNvSpPr txBox="1"/>
          <p:nvPr/>
        </p:nvSpPr>
        <p:spPr>
          <a:xfrm>
            <a:off x="106689" y="3856980"/>
            <a:ext cx="1412577" cy="2874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zh-CN" altLang="en-US" sz="1600" dirty="0">
                <a:solidFill>
                  <a:schemeClr val="tx1"/>
                </a:solidFill>
                <a:latin typeface="Arial" panose="020B0604020202020204" pitchFamily="34" charset="0"/>
                <a:ea typeface="黑体" panose="02010609060101010101" pitchFamily="49" charset="-122"/>
              </a:rPr>
              <a:t>业务服务器</a:t>
            </a:r>
            <a:endParaRPr lang="en-US" sz="1600" dirty="0">
              <a:solidFill>
                <a:schemeClr val="tx1"/>
              </a:solidFill>
              <a:latin typeface="Arial" panose="020B0604020202020204" pitchFamily="34" charset="0"/>
              <a:ea typeface="黑体" panose="02010609060101010101" pitchFamily="49" charset="-122"/>
            </a:endParaRPr>
          </a:p>
        </p:txBody>
      </p:sp>
      <p:sp>
        <p:nvSpPr>
          <p:cNvPr id="15" name="TextBox 14"/>
          <p:cNvSpPr txBox="1"/>
          <p:nvPr/>
        </p:nvSpPr>
        <p:spPr>
          <a:xfrm>
            <a:off x="3550237" y="5673322"/>
            <a:ext cx="1555912" cy="3513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latin typeface="Arial" panose="020B0604020202020204" pitchFamily="34" charset="0"/>
                <a:ea typeface="黑体" panose="02010609060101010101" pitchFamily="49" charset="-122"/>
              </a:rPr>
              <a:t>RDS </a:t>
            </a:r>
            <a:endParaRPr lang="en-US" sz="1400" dirty="0">
              <a:solidFill>
                <a:schemeClr val="tx1"/>
              </a:solidFill>
              <a:latin typeface="Arial" panose="020B0604020202020204" pitchFamily="34" charset="0"/>
              <a:ea typeface="黑体" panose="02010609060101010101" pitchFamily="49" charset="-122"/>
            </a:endParaRPr>
          </a:p>
        </p:txBody>
      </p:sp>
      <p:pic>
        <p:nvPicPr>
          <p:cNvPr id="16" name="Picture 1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050768" y="5001609"/>
            <a:ext cx="554851" cy="641545"/>
          </a:xfrm>
          <a:prstGeom prst="rect">
            <a:avLst/>
          </a:prstGeom>
        </p:spPr>
      </p:pic>
      <p:sp>
        <p:nvSpPr>
          <p:cNvPr id="18" name="Right Arrow 17"/>
          <p:cNvSpPr/>
          <p:nvPr/>
        </p:nvSpPr>
        <p:spPr>
          <a:xfrm>
            <a:off x="1633205" y="2954003"/>
            <a:ext cx="1122860" cy="988780"/>
          </a:xfrm>
          <a:prstGeom prst="right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9" name="Content Placeholder 6"/>
          <p:cNvPicPr>
            <a:picLocks noGrp="1" noChangeAspect="1"/>
          </p:cNvPicPr>
          <p:nvPr/>
        </p:nvPicPr>
        <p:blipFill>
          <a:blip r:embed="rId9">
            <a:extLst>
              <a:ext uri="{28A0092B-C50C-407E-A947-70E740481C1C}">
                <a14:useLocalDpi xmlns:a14="http://schemas.microsoft.com/office/drawing/2010/main" val="0"/>
              </a:ext>
            </a:extLst>
          </a:blip>
          <a:stretch>
            <a:fillRect/>
          </a:stretch>
        </p:blipFill>
        <p:spPr>
          <a:xfrm flipH="1">
            <a:off x="6325643" y="4807080"/>
            <a:ext cx="1698000" cy="1025304"/>
          </a:xfrm>
          <a:prstGeom prst="rect">
            <a:avLst/>
          </a:prstGeom>
        </p:spPr>
      </p:pic>
      <p:cxnSp>
        <p:nvCxnSpPr>
          <p:cNvPr id="21" name="Straight Connector 20"/>
          <p:cNvCxnSpPr/>
          <p:nvPr/>
        </p:nvCxnSpPr>
        <p:spPr>
          <a:xfrm flipV="1">
            <a:off x="4770379" y="5322381"/>
            <a:ext cx="1720027" cy="1"/>
          </a:xfrm>
          <a:prstGeom prst="line">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9" idx="1"/>
            <a:endCxn id="4" idx="2"/>
          </p:cNvCxnSpPr>
          <p:nvPr/>
        </p:nvCxnSpPr>
        <p:spPr>
          <a:xfrm flipH="1" flipV="1">
            <a:off x="8013103" y="3325873"/>
            <a:ext cx="10540" cy="1993860"/>
          </a:xfrm>
          <a:prstGeom prst="line">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842656" y="5700577"/>
            <a:ext cx="519694" cy="379656"/>
          </a:xfrm>
          <a:prstGeom prst="rect">
            <a:avLst/>
          </a:prstGeom>
          <a:noFill/>
        </p:spPr>
        <p:txBody>
          <a:bodyPr wrap="none" rtlCol="0">
            <a:spAutoFit/>
          </a:bodyPr>
          <a:lstStyle/>
          <a:p>
            <a:r>
              <a:rPr lang="en-US" sz="1867" dirty="0"/>
              <a:t>ETL</a:t>
            </a:r>
          </a:p>
        </p:txBody>
      </p:sp>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47526" y="2429466"/>
            <a:ext cx="727143" cy="705127"/>
          </a:xfrm>
          <a:prstGeom prst="rect">
            <a:avLst/>
          </a:prstGeom>
        </p:spPr>
      </p:pic>
      <p:pic>
        <p:nvPicPr>
          <p:cNvPr id="28" name="Picture 27"/>
          <p:cNvPicPr>
            <a:picLocks noChangeAspect="1"/>
          </p:cNvPicPr>
          <p:nvPr/>
        </p:nvPicPr>
        <p:blipFill>
          <a:blip r:embed="rId11"/>
          <a:stretch>
            <a:fillRect/>
          </a:stretch>
        </p:blipFill>
        <p:spPr>
          <a:xfrm>
            <a:off x="10911245" y="2273262"/>
            <a:ext cx="896191" cy="896191"/>
          </a:xfrm>
          <a:prstGeom prst="rect">
            <a:avLst/>
          </a:prstGeom>
        </p:spPr>
      </p:pic>
      <p:sp>
        <p:nvSpPr>
          <p:cNvPr id="29" name="TextBox 28"/>
          <p:cNvSpPr txBox="1"/>
          <p:nvPr/>
        </p:nvSpPr>
        <p:spPr>
          <a:xfrm>
            <a:off x="9814029" y="3432047"/>
            <a:ext cx="2060051" cy="666977"/>
          </a:xfrm>
          <a:prstGeom prst="rect">
            <a:avLst/>
          </a:prstGeom>
          <a:noFill/>
        </p:spPr>
        <p:txBody>
          <a:bodyPr wrap="none" rtlCol="0">
            <a:spAutoFit/>
          </a:bodyPr>
          <a:lstStyle/>
          <a:p>
            <a:r>
              <a:rPr lang="en-US" altLang="zh-CN" sz="1867" dirty="0" err="1"/>
              <a:t>QuickSight</a:t>
            </a:r>
            <a:r>
              <a:rPr lang="en-US" altLang="zh-CN" sz="1867" dirty="0"/>
              <a:t>/Tableau</a:t>
            </a:r>
          </a:p>
          <a:p>
            <a:r>
              <a:rPr lang="zh-CN" altLang="en-US" sz="1867" dirty="0"/>
              <a:t>或其他</a:t>
            </a:r>
            <a:r>
              <a:rPr lang="en-US" altLang="zh-CN" sz="1867" dirty="0"/>
              <a:t>BI</a:t>
            </a:r>
            <a:r>
              <a:rPr lang="zh-CN" altLang="en-US" sz="1867" dirty="0"/>
              <a:t>工具</a:t>
            </a:r>
            <a:endParaRPr lang="en-US" sz="1867" dirty="0"/>
          </a:p>
        </p:txBody>
      </p:sp>
      <p:cxnSp>
        <p:nvCxnSpPr>
          <p:cNvPr id="31" name="Straight Connector 30"/>
          <p:cNvCxnSpPr>
            <a:stCxn id="4" idx="3"/>
            <a:endCxn id="22" idx="1"/>
          </p:cNvCxnSpPr>
          <p:nvPr/>
        </p:nvCxnSpPr>
        <p:spPr>
          <a:xfrm flipV="1">
            <a:off x="8520752" y="2782030"/>
            <a:ext cx="1426773" cy="28637"/>
          </a:xfrm>
          <a:prstGeom prst="line">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933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0375"/>
          </a:xfrm>
        </p:spPr>
        <p:txBody>
          <a:bodyPr/>
          <a:lstStyle/>
          <a:p>
            <a:r>
              <a:rPr lang="zh-CN" altLang="en-US" dirty="0" smtClean="0"/>
              <a:t>流式数据</a:t>
            </a:r>
            <a:r>
              <a:rPr lang="zh-CN" altLang="en-US" dirty="0"/>
              <a:t>处理</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609" y="2838670"/>
            <a:ext cx="901903" cy="1047541"/>
          </a:xfrm>
          <a:prstGeom prst="rect">
            <a:avLst/>
          </a:prstGeom>
        </p:spPr>
      </p:pic>
      <p:sp>
        <p:nvSpPr>
          <p:cNvPr id="5" name="TextBox 4"/>
          <p:cNvSpPr txBox="1"/>
          <p:nvPr/>
        </p:nvSpPr>
        <p:spPr>
          <a:xfrm>
            <a:off x="3365871" y="3986267"/>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b="1" dirty="0">
                <a:solidFill>
                  <a:schemeClr val="tx1"/>
                </a:solidFill>
              </a:rPr>
              <a:t>Kinesis Streams</a:t>
            </a:r>
            <a:endParaRPr lang="en-US" sz="1400" b="1" dirty="0">
              <a:solidFill>
                <a:schemeClr val="tx1"/>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4947" y="1314801"/>
            <a:ext cx="677613" cy="895608"/>
          </a:xfrm>
          <a:prstGeom prst="rect">
            <a:avLst/>
          </a:prstGeom>
        </p:spPr>
      </p:pic>
      <p:pic>
        <p:nvPicPr>
          <p:cNvPr id="7" name="Picture 6"/>
          <p:cNvPicPr>
            <a:picLocks noChangeAspect="1"/>
          </p:cNvPicPr>
          <p:nvPr/>
        </p:nvPicPr>
        <p:blipFill>
          <a:blip r:embed="rId5"/>
          <a:stretch>
            <a:fillRect/>
          </a:stretch>
        </p:blipFill>
        <p:spPr>
          <a:xfrm>
            <a:off x="574394" y="3260431"/>
            <a:ext cx="759551" cy="75955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103" y="4144423"/>
            <a:ext cx="1046131" cy="507632"/>
          </a:xfrm>
          <a:prstGeom prst="rect">
            <a:avLst/>
          </a:prstGeom>
        </p:spPr>
      </p:pic>
      <p:pic>
        <p:nvPicPr>
          <p:cNvPr id="10" name="Picture 9"/>
          <p:cNvPicPr>
            <a:picLocks noChangeAspect="1"/>
          </p:cNvPicPr>
          <p:nvPr/>
        </p:nvPicPr>
        <p:blipFill>
          <a:blip r:embed="rId7"/>
          <a:stretch>
            <a:fillRect/>
          </a:stretch>
        </p:blipFill>
        <p:spPr>
          <a:xfrm>
            <a:off x="606105" y="2622645"/>
            <a:ext cx="696132" cy="506601"/>
          </a:xfrm>
          <a:prstGeom prst="rect">
            <a:avLst/>
          </a:prstGeom>
        </p:spPr>
      </p:pic>
      <p:sp>
        <p:nvSpPr>
          <p:cNvPr id="11" name="TextBox 10"/>
          <p:cNvSpPr txBox="1"/>
          <p:nvPr/>
        </p:nvSpPr>
        <p:spPr>
          <a:xfrm>
            <a:off x="574394" y="4835313"/>
            <a:ext cx="1212111" cy="307777"/>
          </a:xfrm>
          <a:prstGeom prst="rect">
            <a:avLst/>
          </a:prstGeom>
          <a:noFill/>
        </p:spPr>
        <p:txBody>
          <a:bodyPr wrap="square" lIns="91440" tIns="45720" rIns="91440" bIns="45720" rtlCol="0">
            <a:spAutoFit/>
          </a:bodyPr>
          <a:lstStyle/>
          <a:p>
            <a:pPr defTabSz="914377"/>
            <a:r>
              <a:rPr lang="en-US" sz="1400" b="1" dirty="0">
                <a:solidFill>
                  <a:prstClr val="black"/>
                </a:solidFill>
              </a:rPr>
              <a:t>AWS SDK</a:t>
            </a:r>
          </a:p>
        </p:txBody>
      </p:sp>
      <p:pic>
        <p:nvPicPr>
          <p:cNvPr id="16" name="Picture 15" descr="Kinesis-Enabled_App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9138" y="1893306"/>
            <a:ext cx="530068" cy="530068"/>
          </a:xfrm>
          <a:prstGeom prst="rect">
            <a:avLst/>
          </a:prstGeom>
        </p:spPr>
      </p:pic>
      <p:sp>
        <p:nvSpPr>
          <p:cNvPr id="17" name="TextBox 16"/>
          <p:cNvSpPr txBox="1"/>
          <p:nvPr/>
        </p:nvSpPr>
        <p:spPr>
          <a:xfrm>
            <a:off x="638759" y="1932387"/>
            <a:ext cx="630824" cy="307777"/>
          </a:xfrm>
          <a:prstGeom prst="rect">
            <a:avLst/>
          </a:prstGeom>
          <a:noFill/>
        </p:spPr>
        <p:txBody>
          <a:bodyPr wrap="square" lIns="91440" tIns="45720" rIns="91440" bIns="45720" rtlCol="0">
            <a:spAutoFit/>
          </a:bodyPr>
          <a:lstStyle/>
          <a:p>
            <a:pPr defTabSz="914377"/>
            <a:r>
              <a:rPr lang="en-US" altLang="zh-CN" sz="1400" dirty="0"/>
              <a:t>KPL</a:t>
            </a:r>
            <a:endParaRPr lang="en-US" sz="1400" dirty="0"/>
          </a:p>
        </p:txBody>
      </p:sp>
      <p:sp>
        <p:nvSpPr>
          <p:cNvPr id="28" name="TextBox 27"/>
          <p:cNvSpPr txBox="1"/>
          <p:nvPr/>
        </p:nvSpPr>
        <p:spPr>
          <a:xfrm>
            <a:off x="6226249" y="2156657"/>
            <a:ext cx="1076833" cy="307777"/>
          </a:xfrm>
          <a:prstGeom prst="rect">
            <a:avLst/>
          </a:prstGeom>
          <a:noFill/>
        </p:spPr>
        <p:txBody>
          <a:bodyPr wrap="none" rtlCol="0">
            <a:spAutoFit/>
          </a:bodyPr>
          <a:lstStyle/>
          <a:p>
            <a:r>
              <a:rPr lang="en-US" sz="1400" dirty="0"/>
              <a:t>EMR Cluster</a:t>
            </a:r>
          </a:p>
        </p:txBody>
      </p:sp>
      <p:pic>
        <p:nvPicPr>
          <p:cNvPr id="29" name="Picture 28" descr="http://photos1.meetupstatic.com/photos/event/b/0/8/8/global_173025192.jpe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404087" y="1443943"/>
            <a:ext cx="666096" cy="355252"/>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7917435" y="1536097"/>
            <a:ext cx="1036694" cy="307777"/>
          </a:xfrm>
          <a:prstGeom prst="rect">
            <a:avLst/>
          </a:prstGeom>
          <a:noFill/>
        </p:spPr>
        <p:txBody>
          <a:bodyPr wrap="none" rtlCol="0">
            <a:spAutoFit/>
          </a:bodyPr>
          <a:lstStyle/>
          <a:p>
            <a:r>
              <a:rPr lang="en-US" sz="1400" dirty="0"/>
              <a:t>(Streaming)</a:t>
            </a:r>
          </a:p>
        </p:txBody>
      </p:sp>
      <p:sp>
        <p:nvSpPr>
          <p:cNvPr id="32" name="Right Arrow 31"/>
          <p:cNvSpPr/>
          <p:nvPr/>
        </p:nvSpPr>
        <p:spPr>
          <a:xfrm>
            <a:off x="5075089" y="2917509"/>
            <a:ext cx="843620" cy="988780"/>
          </a:xfrm>
          <a:prstGeom prst="right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4" name="TextBox 33"/>
          <p:cNvSpPr txBox="1"/>
          <p:nvPr/>
        </p:nvSpPr>
        <p:spPr>
          <a:xfrm>
            <a:off x="6140277" y="5066341"/>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US" altLang="zh-CN" sz="1400" dirty="0">
                <a:solidFill>
                  <a:schemeClr val="tx1"/>
                </a:solidFill>
              </a:rPr>
              <a:t>Kinesis</a:t>
            </a:r>
            <a:r>
              <a:rPr lang="en-AU" altLang="zh-CN" sz="1400" dirty="0">
                <a:solidFill>
                  <a:schemeClr val="tx1"/>
                </a:solidFill>
              </a:rPr>
              <a:t> Analytics</a:t>
            </a:r>
            <a:endParaRPr lang="en-US" sz="1400" dirty="0">
              <a:solidFill>
                <a:schemeClr val="tx1"/>
              </a:solidFill>
            </a:endParaRPr>
          </a:p>
        </p:txBody>
      </p:sp>
      <p:sp>
        <p:nvSpPr>
          <p:cNvPr id="35" name="TextBox 34"/>
          <p:cNvSpPr txBox="1"/>
          <p:nvPr/>
        </p:nvSpPr>
        <p:spPr>
          <a:xfrm>
            <a:off x="8799864" y="2680737"/>
            <a:ext cx="1412577" cy="2874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latin typeface="Arial" panose="020B0604020202020204" pitchFamily="34" charset="0"/>
                <a:ea typeface="黑体" panose="02010609060101010101" pitchFamily="49" charset="-122"/>
              </a:rPr>
              <a:t>Dynamo DB</a:t>
            </a:r>
            <a:endParaRPr lang="en-US" sz="1400" dirty="0">
              <a:solidFill>
                <a:schemeClr val="tx1"/>
              </a:solidFill>
              <a:latin typeface="Arial" panose="020B0604020202020204" pitchFamily="34" charset="0"/>
              <a:ea typeface="黑体" panose="02010609060101010101" pitchFamily="49" charset="-122"/>
            </a:endParaRPr>
          </a:p>
        </p:txBody>
      </p:sp>
      <p:pic>
        <p:nvPicPr>
          <p:cNvPr id="36" name="Picture 35"/>
          <p:cNvPicPr>
            <a:picLocks noChangeAspect="1"/>
          </p:cNvPicPr>
          <p:nvPr/>
        </p:nvPicPr>
        <p:blipFill>
          <a:blip r:embed="rId10"/>
          <a:stretch>
            <a:fillRect/>
          </a:stretch>
        </p:blipFill>
        <p:spPr>
          <a:xfrm>
            <a:off x="9355839" y="1943949"/>
            <a:ext cx="563383" cy="661300"/>
          </a:xfrm>
          <a:prstGeom prst="rect">
            <a:avLst/>
          </a:prstGeom>
        </p:spPr>
      </p:pic>
      <p:pic>
        <p:nvPicPr>
          <p:cNvPr id="37" name="Picture 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17752" y="1943949"/>
            <a:ext cx="702633" cy="661300"/>
          </a:xfrm>
          <a:prstGeom prst="rect">
            <a:avLst/>
          </a:prstGeom>
        </p:spPr>
      </p:pic>
      <p:sp>
        <p:nvSpPr>
          <p:cNvPr id="38" name="TextBox 37"/>
          <p:cNvSpPr txBox="1"/>
          <p:nvPr/>
        </p:nvSpPr>
        <p:spPr>
          <a:xfrm>
            <a:off x="10952023" y="2676528"/>
            <a:ext cx="383438" cy="338554"/>
          </a:xfrm>
          <a:prstGeom prst="rect">
            <a:avLst/>
          </a:prstGeom>
          <a:noFill/>
        </p:spPr>
        <p:txBody>
          <a:bodyPr wrap="none" rtlCol="0">
            <a:spAutoFit/>
          </a:bodyPr>
          <a:lstStyle/>
          <a:p>
            <a:r>
              <a:rPr lang="en-US" altLang="zh-CN" sz="1600"/>
              <a:t>S3</a:t>
            </a:r>
            <a:endParaRPr lang="en-US" sz="1600" dirty="0"/>
          </a:p>
        </p:txBody>
      </p:sp>
      <p:sp>
        <p:nvSpPr>
          <p:cNvPr id="39" name="TextBox 38"/>
          <p:cNvSpPr txBox="1"/>
          <p:nvPr/>
        </p:nvSpPr>
        <p:spPr>
          <a:xfrm>
            <a:off x="9627701" y="2680736"/>
            <a:ext cx="1555912" cy="351397"/>
          </a:xfrm>
          <a:prstGeom prst="rect">
            <a:avLst/>
          </a:prstGeom>
        </p:spPr>
        <p:txBody>
          <a:bodyPr vert="horz" lIns="121920" tIns="60960" rIns="121920" bIns="60960" rtlCol="0" anchor="ctr">
            <a:no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latin typeface="Arial" panose="020B0604020202020204" pitchFamily="34" charset="0"/>
                <a:ea typeface="黑体" panose="02010609060101010101" pitchFamily="49" charset="-122"/>
              </a:rPr>
              <a:t>RDS</a:t>
            </a:r>
            <a:endParaRPr lang="en-US" sz="1400" dirty="0">
              <a:solidFill>
                <a:schemeClr val="tx1"/>
              </a:solidFill>
              <a:latin typeface="Arial" panose="020B0604020202020204" pitchFamily="34" charset="0"/>
              <a:ea typeface="黑体" panose="02010609060101010101" pitchFamily="49" charset="-122"/>
            </a:endParaRPr>
          </a:p>
        </p:txBody>
      </p:sp>
      <p:pic>
        <p:nvPicPr>
          <p:cNvPr id="40" name="Picture 39"/>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0078091" y="1943949"/>
            <a:ext cx="554851" cy="661300"/>
          </a:xfrm>
          <a:prstGeom prst="rect">
            <a:avLst/>
          </a:prstGeom>
        </p:spPr>
      </p:pic>
      <p:pic>
        <p:nvPicPr>
          <p:cNvPr id="63" name="Picture 6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25192" y="4186199"/>
            <a:ext cx="934613" cy="966044"/>
          </a:xfrm>
          <a:prstGeom prst="rect">
            <a:avLst/>
          </a:prstGeom>
        </p:spPr>
      </p:pic>
      <p:cxnSp>
        <p:nvCxnSpPr>
          <p:cNvPr id="66" name="Straight Arrow Connector 65"/>
          <p:cNvCxnSpPr/>
          <p:nvPr/>
        </p:nvCxnSpPr>
        <p:spPr>
          <a:xfrm>
            <a:off x="7465134" y="4555104"/>
            <a:ext cx="155465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67" name="Picture 2"/>
          <p:cNvPicPr>
            <a:picLocks noChangeAspect="1" noChangeArrowheads="1"/>
          </p:cNvPicPr>
          <p:nvPr/>
        </p:nvPicPr>
        <p:blipFill>
          <a:blip r:embed="rId14">
            <a:extLst>
              <a:ext uri="{28A0092B-C50C-407E-A947-70E740481C1C}">
                <a14:useLocalDpi xmlns:a14="http://schemas.microsoft.com/office/drawing/2010/main"/>
              </a:ext>
            </a:extLst>
          </a:blip>
          <a:stretch>
            <a:fillRect/>
          </a:stretch>
        </p:blipFill>
        <p:spPr bwMode="auto">
          <a:xfrm>
            <a:off x="9113659" y="3957210"/>
            <a:ext cx="1038671" cy="103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8" name="TextBox 67"/>
          <p:cNvSpPr txBox="1"/>
          <p:nvPr/>
        </p:nvSpPr>
        <p:spPr>
          <a:xfrm>
            <a:off x="8698281" y="4730755"/>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rPr>
              <a:t>Kinesis Firehose</a:t>
            </a:r>
            <a:endParaRPr lang="en-US" sz="1400" dirty="0">
              <a:solidFill>
                <a:schemeClr val="tx1"/>
              </a:solidFill>
            </a:endParaRP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7933" y="4161368"/>
            <a:ext cx="616699" cy="650960"/>
          </a:xfrm>
          <a:prstGeom prst="rect">
            <a:avLst/>
          </a:prstGeom>
        </p:spPr>
      </p:pic>
      <p:sp>
        <p:nvSpPr>
          <p:cNvPr id="70" name="TextBox 69"/>
          <p:cNvSpPr txBox="1"/>
          <p:nvPr/>
        </p:nvSpPr>
        <p:spPr>
          <a:xfrm>
            <a:off x="10365224" y="4722837"/>
            <a:ext cx="1727376" cy="467224"/>
          </a:xfrm>
          <a:prstGeom prst="rect">
            <a:avLst/>
          </a:prstGeom>
        </p:spPr>
        <p:txBody>
          <a:bodyPr vert="horz" lIns="121920" tIns="60960" rIns="121920" bIns="6096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400" dirty="0">
                <a:solidFill>
                  <a:schemeClr val="tx1"/>
                </a:solidFill>
              </a:rPr>
              <a:t>Kinesis Streams</a:t>
            </a:r>
            <a:endParaRPr lang="en-US" sz="1400" dirty="0">
              <a:solidFill>
                <a:schemeClr val="tx1"/>
              </a:solidFill>
            </a:endParaRPr>
          </a:p>
        </p:txBody>
      </p:sp>
      <p:sp>
        <p:nvSpPr>
          <p:cNvPr id="71" name="TextBox 70"/>
          <p:cNvSpPr txBox="1"/>
          <p:nvPr/>
        </p:nvSpPr>
        <p:spPr>
          <a:xfrm>
            <a:off x="7519549" y="4101040"/>
            <a:ext cx="1005403" cy="338554"/>
          </a:xfrm>
          <a:prstGeom prst="rect">
            <a:avLst/>
          </a:prstGeom>
          <a:noFill/>
        </p:spPr>
        <p:txBody>
          <a:bodyPr wrap="none" rtlCol="0">
            <a:spAutoFit/>
          </a:bodyPr>
          <a:lstStyle/>
          <a:p>
            <a:r>
              <a:rPr lang="zh-CN" altLang="en-US" sz="1600" dirty="0"/>
              <a:t>结果数据</a:t>
            </a:r>
            <a:endParaRPr lang="en-US" sz="1600" dirty="0"/>
          </a:p>
        </p:txBody>
      </p:sp>
      <p:cxnSp>
        <p:nvCxnSpPr>
          <p:cNvPr id="73" name="Straight Connector 72"/>
          <p:cNvCxnSpPr/>
          <p:nvPr/>
        </p:nvCxnSpPr>
        <p:spPr>
          <a:xfrm>
            <a:off x="9632996" y="5078255"/>
            <a:ext cx="9137" cy="563335"/>
          </a:xfrm>
          <a:prstGeom prst="line">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75" name="Picture 74" descr="RedShift.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13977" y="7127280"/>
            <a:ext cx="754833" cy="754833"/>
          </a:xfrm>
          <a:prstGeom prst="rect">
            <a:avLst/>
          </a:prstGeom>
        </p:spPr>
      </p:pic>
      <p:pic>
        <p:nvPicPr>
          <p:cNvPr id="76" name="Picture 7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76776" y="5806345"/>
            <a:ext cx="580688" cy="546528"/>
          </a:xfrm>
          <a:prstGeom prst="rect">
            <a:avLst/>
          </a:prstGeom>
        </p:spPr>
      </p:pic>
      <p:sp>
        <p:nvSpPr>
          <p:cNvPr id="77" name="Right Arrow 76"/>
          <p:cNvSpPr/>
          <p:nvPr/>
        </p:nvSpPr>
        <p:spPr>
          <a:xfrm>
            <a:off x="2258207" y="2952271"/>
            <a:ext cx="1122860" cy="988780"/>
          </a:xfrm>
          <a:prstGeom prst="right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78" name="Picture 77" descr="RedShift.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53030" y="5684933"/>
            <a:ext cx="754833" cy="754833"/>
          </a:xfrm>
          <a:prstGeom prst="rect">
            <a:avLst/>
          </a:prstGeom>
        </p:spPr>
      </p:pic>
      <p:sp>
        <p:nvSpPr>
          <p:cNvPr id="79" name="TextBox 78"/>
          <p:cNvSpPr txBox="1"/>
          <p:nvPr/>
        </p:nvSpPr>
        <p:spPr>
          <a:xfrm>
            <a:off x="8177116" y="6375946"/>
            <a:ext cx="785856" cy="307777"/>
          </a:xfrm>
          <a:prstGeom prst="rect">
            <a:avLst/>
          </a:prstGeom>
          <a:noFill/>
        </p:spPr>
        <p:txBody>
          <a:bodyPr wrap="none" rtlCol="0">
            <a:spAutoFit/>
          </a:bodyPr>
          <a:lstStyle/>
          <a:p>
            <a:r>
              <a:rPr lang="en-US" altLang="zh-CN" sz="1400" dirty="0"/>
              <a:t>Redshift</a:t>
            </a:r>
            <a:endParaRPr lang="en-US" sz="1400" dirty="0"/>
          </a:p>
        </p:txBody>
      </p:sp>
      <p:sp>
        <p:nvSpPr>
          <p:cNvPr id="80" name="TextBox 79"/>
          <p:cNvSpPr txBox="1"/>
          <p:nvPr/>
        </p:nvSpPr>
        <p:spPr>
          <a:xfrm>
            <a:off x="9181758" y="6375946"/>
            <a:ext cx="357790" cy="307777"/>
          </a:xfrm>
          <a:prstGeom prst="rect">
            <a:avLst/>
          </a:prstGeom>
          <a:noFill/>
        </p:spPr>
        <p:txBody>
          <a:bodyPr wrap="none" rtlCol="0">
            <a:spAutoFit/>
          </a:bodyPr>
          <a:lstStyle/>
          <a:p>
            <a:r>
              <a:rPr lang="en-US" sz="1400" dirty="0"/>
              <a:t>S3</a:t>
            </a:r>
          </a:p>
        </p:txBody>
      </p:sp>
      <p:pic>
        <p:nvPicPr>
          <p:cNvPr id="83" name="Picture 8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22109" y="5799978"/>
            <a:ext cx="494767" cy="593721"/>
          </a:xfrm>
          <a:prstGeom prst="rect">
            <a:avLst/>
          </a:prstGeom>
        </p:spPr>
      </p:pic>
      <p:sp>
        <p:nvSpPr>
          <p:cNvPr id="84" name="TextBox 83"/>
          <p:cNvSpPr txBox="1"/>
          <p:nvPr/>
        </p:nvSpPr>
        <p:spPr>
          <a:xfrm>
            <a:off x="9869471" y="6448245"/>
            <a:ext cx="653239" cy="266255"/>
          </a:xfrm>
          <a:prstGeom prst="rect">
            <a:avLst/>
          </a:prstGeom>
          <a:noFill/>
        </p:spPr>
        <p:txBody>
          <a:bodyPr wrap="square" lIns="0" tIns="0" rIns="0" bIns="0" rtlCol="0" anchor="t">
            <a:noAutofit/>
          </a:bodyPr>
          <a:lstStyle/>
          <a:p>
            <a:pPr algn="ctr"/>
            <a:r>
              <a:rPr lang="en-US" altLang="zh-CN" sz="1333" dirty="0"/>
              <a:t>ES</a:t>
            </a:r>
            <a:endParaRPr lang="en-US" sz="1333" dirty="0"/>
          </a:p>
        </p:txBody>
      </p:sp>
      <p:sp>
        <p:nvSpPr>
          <p:cNvPr id="42" name="TextBox 41"/>
          <p:cNvSpPr txBox="1"/>
          <p:nvPr/>
        </p:nvSpPr>
        <p:spPr>
          <a:xfrm>
            <a:off x="5903542" y="3321683"/>
            <a:ext cx="2200847" cy="281091"/>
          </a:xfrm>
          <a:prstGeom prst="rect">
            <a:avLst/>
          </a:prstGeom>
          <a:noFill/>
        </p:spPr>
        <p:txBody>
          <a:bodyPr wrap="square" lIns="0" tIns="0" rIns="0" bIns="0" rtlCol="0" anchor="t">
            <a:noAutofit/>
          </a:bodyPr>
          <a:lstStyle/>
          <a:p>
            <a:pPr algn="ctr"/>
            <a:r>
              <a:rPr lang="en-US" sz="1400" dirty="0"/>
              <a:t>Lambda function</a:t>
            </a:r>
          </a:p>
        </p:txBody>
      </p:sp>
      <p:pic>
        <p:nvPicPr>
          <p:cNvPr id="43" name="Picture 4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07807" y="2507933"/>
            <a:ext cx="724852" cy="753279"/>
          </a:xfrm>
          <a:prstGeom prst="rect">
            <a:avLst/>
          </a:prstGeom>
        </p:spPr>
      </p:pic>
      <p:sp>
        <p:nvSpPr>
          <p:cNvPr id="44" name="Right Arrow 43"/>
          <p:cNvSpPr/>
          <p:nvPr/>
        </p:nvSpPr>
        <p:spPr>
          <a:xfrm>
            <a:off x="7732964" y="1983175"/>
            <a:ext cx="1235147" cy="703587"/>
          </a:xfrm>
          <a:prstGeom prst="rightArrow">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452621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932"/>
          </a:xfrm>
        </p:spPr>
        <p:txBody>
          <a:bodyPr>
            <a:normAutofit fontScale="90000"/>
          </a:bodyPr>
          <a:lstStyle/>
          <a:p>
            <a:r>
              <a:rPr lang="zh-CN" altLang="en-US" dirty="0" smtClean="0"/>
              <a:t>混合模式</a:t>
            </a:r>
            <a:endParaRPr lang="en-US" dirty="0"/>
          </a:p>
        </p:txBody>
      </p:sp>
      <p:cxnSp>
        <p:nvCxnSpPr>
          <p:cNvPr id="7" name="Shape 302"/>
          <p:cNvCxnSpPr>
            <a:stCxn id="30" idx="3"/>
          </p:cNvCxnSpPr>
          <p:nvPr/>
        </p:nvCxnSpPr>
        <p:spPr>
          <a:xfrm>
            <a:off x="4972330" y="5130909"/>
            <a:ext cx="1099791" cy="653369"/>
          </a:xfrm>
          <a:prstGeom prst="straightConnector1">
            <a:avLst/>
          </a:prstGeom>
          <a:noFill/>
          <a:ln w="19050" cap="flat">
            <a:solidFill>
              <a:schemeClr val="tx1"/>
            </a:solidFill>
            <a:prstDash val="solid"/>
            <a:round/>
            <a:headEnd type="none" w="med" len="med"/>
            <a:tailEnd type="triangle" w="med" len="med"/>
          </a:ln>
        </p:spPr>
      </p:cxnSp>
      <p:cxnSp>
        <p:nvCxnSpPr>
          <p:cNvPr id="8" name="Shape 312"/>
          <p:cNvCxnSpPr>
            <a:stCxn id="63" idx="3"/>
            <a:endCxn id="30" idx="1"/>
          </p:cNvCxnSpPr>
          <p:nvPr/>
        </p:nvCxnSpPr>
        <p:spPr>
          <a:xfrm>
            <a:off x="3083694" y="2693087"/>
            <a:ext cx="1279036" cy="2437821"/>
          </a:xfrm>
          <a:prstGeom prst="straightConnector1">
            <a:avLst/>
          </a:prstGeom>
          <a:noFill/>
          <a:ln w="19050" cap="flat">
            <a:solidFill>
              <a:schemeClr val="tx1"/>
            </a:solidFill>
            <a:prstDash val="solid"/>
            <a:round/>
            <a:headEnd type="none" w="med" len="med"/>
            <a:tailEnd type="triangle" w="med" len="med"/>
          </a:ln>
        </p:spPr>
      </p:cxnSp>
      <p:sp>
        <p:nvSpPr>
          <p:cNvPr id="11" name="Shape 315"/>
          <p:cNvSpPr txBox="1"/>
          <p:nvPr/>
        </p:nvSpPr>
        <p:spPr>
          <a:xfrm>
            <a:off x="5747652" y="4604079"/>
            <a:ext cx="1158753" cy="323164"/>
          </a:xfrm>
          <a:prstGeom prst="rect">
            <a:avLst/>
          </a:prstGeom>
          <a:noFill/>
          <a:ln>
            <a:noFill/>
          </a:ln>
        </p:spPr>
        <p:txBody>
          <a:bodyPr lIns="91425" tIns="45700" rIns="91425" bIns="45700" anchor="t" anchorCtr="0">
            <a:noAutofit/>
          </a:bodyPr>
          <a:lstStyle/>
          <a:p>
            <a:pPr algn="ctr">
              <a:buSzPct val="25000"/>
            </a:pPr>
            <a:r>
              <a:rPr lang="en-US" sz="1500" kern="0" dirty="0">
                <a:ea typeface="Arial"/>
                <a:cs typeface="Arial"/>
                <a:sym typeface="Arial"/>
                <a:rtl val="0"/>
              </a:rPr>
              <a:t>S3 </a:t>
            </a:r>
            <a:r>
              <a:rPr lang="en-US" altLang="zh-CN" sz="1500" kern="0" dirty="0">
                <a:ea typeface="Arial"/>
                <a:cs typeface="Arial"/>
                <a:sym typeface="Arial"/>
                <a:rtl val="0"/>
              </a:rPr>
              <a:t>Bucket</a:t>
            </a:r>
            <a:endParaRPr lang="en-US" sz="1500" kern="0" dirty="0">
              <a:ea typeface="Arial"/>
              <a:cs typeface="Arial"/>
              <a:sym typeface="Arial"/>
              <a:rtl val="0"/>
            </a:endParaRPr>
          </a:p>
        </p:txBody>
      </p:sp>
      <p:cxnSp>
        <p:nvCxnSpPr>
          <p:cNvPr id="12" name="Shape 316"/>
          <p:cNvCxnSpPr>
            <a:stCxn id="71" idx="3"/>
            <a:endCxn id="27" idx="1"/>
          </p:cNvCxnSpPr>
          <p:nvPr/>
        </p:nvCxnSpPr>
        <p:spPr>
          <a:xfrm flipV="1">
            <a:off x="6662989" y="5908016"/>
            <a:ext cx="967500" cy="5205"/>
          </a:xfrm>
          <a:prstGeom prst="straightConnector1">
            <a:avLst/>
          </a:prstGeom>
          <a:noFill/>
          <a:ln w="19050" cap="flat">
            <a:solidFill>
              <a:schemeClr val="tx1"/>
            </a:solidFill>
            <a:prstDash val="solid"/>
            <a:round/>
            <a:headEnd type="none" w="med" len="med"/>
            <a:tailEnd type="triangle" w="med" len="med"/>
          </a:ln>
        </p:spPr>
      </p:cxnSp>
      <p:cxnSp>
        <p:nvCxnSpPr>
          <p:cNvPr id="13" name="Shape 319"/>
          <p:cNvCxnSpPr/>
          <p:nvPr/>
        </p:nvCxnSpPr>
        <p:spPr>
          <a:xfrm flipV="1">
            <a:off x="4972330" y="4374494"/>
            <a:ext cx="1110356" cy="575180"/>
          </a:xfrm>
          <a:prstGeom prst="straightConnector1">
            <a:avLst/>
          </a:prstGeom>
          <a:noFill/>
          <a:ln w="19050" cap="flat">
            <a:solidFill>
              <a:schemeClr val="tx1"/>
            </a:solidFill>
            <a:prstDash val="solid"/>
            <a:round/>
            <a:headEnd type="none" w="med" len="med"/>
            <a:tailEnd type="triangle" w="med" len="med"/>
          </a:ln>
        </p:spPr>
      </p:cxnSp>
      <p:cxnSp>
        <p:nvCxnSpPr>
          <p:cNvPr id="16" name="Shape 328"/>
          <p:cNvCxnSpPr>
            <a:endCxn id="85" idx="1"/>
          </p:cNvCxnSpPr>
          <p:nvPr/>
        </p:nvCxnSpPr>
        <p:spPr>
          <a:xfrm flipV="1">
            <a:off x="6517467" y="4383774"/>
            <a:ext cx="1055499" cy="21036"/>
          </a:xfrm>
          <a:prstGeom prst="straightConnector1">
            <a:avLst/>
          </a:prstGeom>
          <a:noFill/>
          <a:ln w="19050" cap="flat">
            <a:solidFill>
              <a:schemeClr val="tx1"/>
            </a:solidFill>
            <a:prstDash val="solid"/>
            <a:round/>
            <a:headEnd type="none" w="med" len="med"/>
            <a:tailEnd type="triangle" w="med" len="med"/>
          </a:ln>
        </p:spPr>
      </p:cxnSp>
      <p:cxnSp>
        <p:nvCxnSpPr>
          <p:cNvPr id="17" name="Shape 337"/>
          <p:cNvCxnSpPr>
            <a:stCxn id="63" idx="3"/>
            <a:endCxn id="72" idx="1"/>
          </p:cNvCxnSpPr>
          <p:nvPr/>
        </p:nvCxnSpPr>
        <p:spPr>
          <a:xfrm flipV="1">
            <a:off x="3083694" y="1243439"/>
            <a:ext cx="4416956" cy="1449648"/>
          </a:xfrm>
          <a:prstGeom prst="straightConnector1">
            <a:avLst/>
          </a:prstGeom>
          <a:noFill/>
          <a:ln w="19050" cap="flat">
            <a:solidFill>
              <a:schemeClr val="tx1"/>
            </a:solidFill>
            <a:prstDash val="solid"/>
            <a:round/>
            <a:headEnd type="none" w="med" len="med"/>
            <a:tailEnd type="triangle" w="med" len="med"/>
          </a:ln>
        </p:spPr>
      </p:cxnSp>
      <p:pic>
        <p:nvPicPr>
          <p:cNvPr id="19" name="Picture 18" descr="Deployment-Managm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1841" y="2506794"/>
            <a:ext cx="1687857" cy="971761"/>
          </a:xfrm>
          <a:prstGeom prst="rect">
            <a:avLst/>
          </a:prstGeom>
        </p:spPr>
      </p:pic>
      <p:sp>
        <p:nvSpPr>
          <p:cNvPr id="20" name="Shape 331"/>
          <p:cNvSpPr txBox="1"/>
          <p:nvPr/>
        </p:nvSpPr>
        <p:spPr>
          <a:xfrm>
            <a:off x="7388447" y="3317951"/>
            <a:ext cx="1414244" cy="360133"/>
          </a:xfrm>
          <a:prstGeom prst="rect">
            <a:avLst/>
          </a:prstGeom>
          <a:noFill/>
          <a:ln>
            <a:noFill/>
          </a:ln>
        </p:spPr>
        <p:txBody>
          <a:bodyPr lIns="91425" tIns="45700" rIns="91425" bIns="45700" anchor="t" anchorCtr="0">
            <a:noAutofit/>
          </a:bodyPr>
          <a:lstStyle/>
          <a:p>
            <a:pPr>
              <a:buSzPct val="25000"/>
            </a:pPr>
            <a:r>
              <a:rPr lang="en-US" sz="1500" kern="0" dirty="0">
                <a:ea typeface="Arial"/>
                <a:cs typeface="Arial"/>
                <a:sym typeface="Arial"/>
                <a:rtl val="0"/>
              </a:rPr>
              <a:t>Dashboard</a:t>
            </a:r>
          </a:p>
        </p:txBody>
      </p:sp>
      <p:cxnSp>
        <p:nvCxnSpPr>
          <p:cNvPr id="21" name="Shape 292"/>
          <p:cNvCxnSpPr>
            <a:stCxn id="63" idx="3"/>
            <a:endCxn id="36" idx="1"/>
          </p:cNvCxnSpPr>
          <p:nvPr/>
        </p:nvCxnSpPr>
        <p:spPr>
          <a:xfrm>
            <a:off x="3083693" y="2693087"/>
            <a:ext cx="1198659" cy="297236"/>
          </a:xfrm>
          <a:prstGeom prst="straightConnector1">
            <a:avLst/>
          </a:prstGeom>
          <a:noFill/>
          <a:ln w="19050" cap="flat">
            <a:solidFill>
              <a:schemeClr val="tx1"/>
            </a:solidFill>
            <a:prstDash val="solid"/>
            <a:round/>
            <a:headEnd type="none" w="med" len="med"/>
            <a:tailEnd type="triangle" w="med" len="med"/>
          </a:ln>
        </p:spPr>
      </p:cxnSp>
      <p:cxnSp>
        <p:nvCxnSpPr>
          <p:cNvPr id="22" name="Shape 328"/>
          <p:cNvCxnSpPr/>
          <p:nvPr/>
        </p:nvCxnSpPr>
        <p:spPr>
          <a:xfrm rot="10800000" flipH="1">
            <a:off x="6665417" y="2994851"/>
            <a:ext cx="779807" cy="856"/>
          </a:xfrm>
          <a:prstGeom prst="straightConnector1">
            <a:avLst/>
          </a:prstGeom>
          <a:noFill/>
          <a:ln w="19050" cap="flat">
            <a:solidFill>
              <a:schemeClr val="tx1"/>
            </a:solidFill>
            <a:prstDash val="solid"/>
            <a:round/>
            <a:headEnd type="none" w="med" len="med"/>
            <a:tailEnd type="triangle" w="med" len="med"/>
          </a:ln>
        </p:spPr>
      </p:cxnSp>
      <p:sp>
        <p:nvSpPr>
          <p:cNvPr id="23" name="Shape 306"/>
          <p:cNvSpPr txBox="1"/>
          <p:nvPr/>
        </p:nvSpPr>
        <p:spPr>
          <a:xfrm>
            <a:off x="5243237" y="3324022"/>
            <a:ext cx="184667" cy="323164"/>
          </a:xfrm>
          <a:prstGeom prst="rect">
            <a:avLst/>
          </a:prstGeom>
          <a:noFill/>
          <a:ln>
            <a:noFill/>
          </a:ln>
        </p:spPr>
        <p:txBody>
          <a:bodyPr lIns="91425" tIns="45700" rIns="91425" bIns="45700" anchor="t" anchorCtr="0">
            <a:noAutofit/>
          </a:bodyPr>
          <a:lstStyle/>
          <a:p>
            <a:endParaRPr sz="1500" kern="0">
              <a:ea typeface="Arial"/>
              <a:cs typeface="Arial"/>
              <a:sym typeface="Arial"/>
              <a:rtl val="0"/>
            </a:endParaRPr>
          </a:p>
        </p:txBody>
      </p:sp>
      <p:cxnSp>
        <p:nvCxnSpPr>
          <p:cNvPr id="24" name="Shape 328"/>
          <p:cNvCxnSpPr>
            <a:stCxn id="36" idx="3"/>
            <a:endCxn id="78" idx="1"/>
          </p:cNvCxnSpPr>
          <p:nvPr/>
        </p:nvCxnSpPr>
        <p:spPr>
          <a:xfrm>
            <a:off x="4891952" y="2990323"/>
            <a:ext cx="1132179" cy="4528"/>
          </a:xfrm>
          <a:prstGeom prst="straightConnector1">
            <a:avLst/>
          </a:prstGeom>
          <a:noFill/>
          <a:ln w="19050" cap="flat">
            <a:solidFill>
              <a:schemeClr val="tx1"/>
            </a:solidFill>
            <a:prstDash val="solid"/>
            <a:round/>
            <a:headEnd type="none" w="med" len="med"/>
            <a:tailEnd type="triangle" w="med" len="med"/>
          </a:ln>
        </p:spPr>
      </p:cxnSp>
      <p:pic>
        <p:nvPicPr>
          <p:cNvPr id="27" name="Picture 26" descr="RedShif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489" y="5530600"/>
            <a:ext cx="754833" cy="754833"/>
          </a:xfrm>
          <a:prstGeom prst="rect">
            <a:avLst/>
          </a:prstGeom>
        </p:spPr>
      </p:pic>
      <p:grpSp>
        <p:nvGrpSpPr>
          <p:cNvPr id="28" name="Group 27"/>
          <p:cNvGrpSpPr/>
          <p:nvPr/>
        </p:nvGrpSpPr>
        <p:grpSpPr>
          <a:xfrm>
            <a:off x="4088211" y="4768957"/>
            <a:ext cx="1161856" cy="1052067"/>
            <a:chOff x="4537567" y="3549550"/>
            <a:chExt cx="1161856" cy="1052066"/>
          </a:xfrm>
        </p:grpSpPr>
        <p:sp>
          <p:nvSpPr>
            <p:cNvPr id="29" name="Shape 307"/>
            <p:cNvSpPr txBox="1"/>
            <p:nvPr/>
          </p:nvSpPr>
          <p:spPr>
            <a:xfrm>
              <a:off x="4537567" y="4278452"/>
              <a:ext cx="1161856" cy="323164"/>
            </a:xfrm>
            <a:prstGeom prst="rect">
              <a:avLst/>
            </a:prstGeom>
            <a:noFill/>
            <a:ln>
              <a:noFill/>
            </a:ln>
          </p:spPr>
          <p:txBody>
            <a:bodyPr lIns="91425" tIns="45700" rIns="91425" bIns="45700" anchor="t" anchorCtr="0">
              <a:noAutofit/>
            </a:bodyPr>
            <a:lstStyle/>
            <a:p>
              <a:pPr>
                <a:buSzPct val="25000"/>
              </a:pPr>
              <a:r>
                <a:rPr lang="en-US" sz="1500" kern="0" dirty="0">
                  <a:ea typeface="Arial"/>
                  <a:cs typeface="Arial"/>
                  <a:sym typeface="Arial"/>
                  <a:rtl val="0"/>
                </a:rPr>
                <a:t>Consumer</a:t>
              </a:r>
            </a:p>
          </p:txBody>
        </p:sp>
        <p:pic>
          <p:nvPicPr>
            <p:cNvPr id="30" name="Picture 29"/>
            <p:cNvPicPr>
              <a:picLocks noChangeAspect="1"/>
            </p:cNvPicPr>
            <p:nvPr/>
          </p:nvPicPr>
          <p:blipFill>
            <a:blip r:embed="rId5"/>
            <a:stretch>
              <a:fillRect/>
            </a:stretch>
          </p:blipFill>
          <p:spPr>
            <a:xfrm>
              <a:off x="4812086" y="3549550"/>
              <a:ext cx="609600" cy="723900"/>
            </a:xfrm>
            <a:prstGeom prst="rect">
              <a:avLst/>
            </a:prstGeom>
          </p:spPr>
        </p:pic>
      </p:grpSp>
      <p:grpSp>
        <p:nvGrpSpPr>
          <p:cNvPr id="34" name="Group 33"/>
          <p:cNvGrpSpPr/>
          <p:nvPr/>
        </p:nvGrpSpPr>
        <p:grpSpPr>
          <a:xfrm>
            <a:off x="4007833" y="2628372"/>
            <a:ext cx="1161856" cy="1052067"/>
            <a:chOff x="4537567" y="3549550"/>
            <a:chExt cx="1161856" cy="1052066"/>
          </a:xfrm>
        </p:grpSpPr>
        <p:sp>
          <p:nvSpPr>
            <p:cNvPr id="35" name="Shape 307"/>
            <p:cNvSpPr txBox="1"/>
            <p:nvPr/>
          </p:nvSpPr>
          <p:spPr>
            <a:xfrm>
              <a:off x="4537567" y="4278452"/>
              <a:ext cx="1161856" cy="323164"/>
            </a:xfrm>
            <a:prstGeom prst="rect">
              <a:avLst/>
            </a:prstGeom>
            <a:noFill/>
            <a:ln>
              <a:noFill/>
            </a:ln>
          </p:spPr>
          <p:txBody>
            <a:bodyPr lIns="91425" tIns="45700" rIns="91425" bIns="45700" anchor="t" anchorCtr="0">
              <a:noAutofit/>
            </a:bodyPr>
            <a:lstStyle/>
            <a:p>
              <a:pPr>
                <a:buSzPct val="25000"/>
              </a:pPr>
              <a:r>
                <a:rPr lang="en-US" sz="1500" kern="0" dirty="0">
                  <a:ea typeface="Arial"/>
                  <a:cs typeface="Arial"/>
                  <a:sym typeface="Arial"/>
                  <a:rtl val="0"/>
                </a:rPr>
                <a:t>Consumer</a:t>
              </a:r>
            </a:p>
          </p:txBody>
        </p:sp>
        <p:pic>
          <p:nvPicPr>
            <p:cNvPr id="36" name="Picture 35"/>
            <p:cNvPicPr>
              <a:picLocks noChangeAspect="1"/>
            </p:cNvPicPr>
            <p:nvPr/>
          </p:nvPicPr>
          <p:blipFill>
            <a:blip r:embed="rId5"/>
            <a:stretch>
              <a:fillRect/>
            </a:stretch>
          </p:blipFill>
          <p:spPr>
            <a:xfrm>
              <a:off x="4812086" y="3549550"/>
              <a:ext cx="609600" cy="723900"/>
            </a:xfrm>
            <a:prstGeom prst="rect">
              <a:avLst/>
            </a:prstGeom>
          </p:spPr>
        </p:pic>
      </p:grpSp>
      <p:sp>
        <p:nvSpPr>
          <p:cNvPr id="52" name="Shape 298"/>
          <p:cNvSpPr txBox="1"/>
          <p:nvPr/>
        </p:nvSpPr>
        <p:spPr>
          <a:xfrm>
            <a:off x="771153" y="3060399"/>
            <a:ext cx="1301887" cy="333352"/>
          </a:xfrm>
          <a:prstGeom prst="rect">
            <a:avLst/>
          </a:prstGeom>
          <a:noFill/>
          <a:ln>
            <a:noFill/>
          </a:ln>
        </p:spPr>
        <p:txBody>
          <a:bodyPr lIns="91425" tIns="45700" rIns="91425" bIns="45700" anchor="t" anchorCtr="0">
            <a:noAutofit/>
          </a:bodyPr>
          <a:lstStyle/>
          <a:p>
            <a:pPr>
              <a:buSzPct val="25000"/>
            </a:pPr>
            <a:r>
              <a:rPr lang="en-US" sz="1400" kern="0" dirty="0">
                <a:ea typeface="Arial"/>
                <a:cs typeface="Arial"/>
                <a:sym typeface="Arial"/>
                <a:rtl val="0"/>
              </a:rPr>
              <a:t>业务服务器</a:t>
            </a:r>
          </a:p>
        </p:txBody>
      </p:sp>
      <p:pic>
        <p:nvPicPr>
          <p:cNvPr id="53" name="Picture 52"/>
          <p:cNvPicPr>
            <a:picLocks noChangeAspect="1"/>
          </p:cNvPicPr>
          <p:nvPr/>
        </p:nvPicPr>
        <p:blipFill>
          <a:blip r:embed="rId5"/>
          <a:stretch>
            <a:fillRect/>
          </a:stretch>
        </p:blipFill>
        <p:spPr>
          <a:xfrm>
            <a:off x="395916" y="2354557"/>
            <a:ext cx="609600" cy="723900"/>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28943" y="4208443"/>
            <a:ext cx="554851" cy="661300"/>
          </a:xfrm>
          <a:prstGeom prst="rect">
            <a:avLst/>
          </a:prstGeom>
        </p:spPr>
      </p:pic>
      <p:sp>
        <p:nvSpPr>
          <p:cNvPr id="62" name="Shape 298"/>
          <p:cNvSpPr txBox="1"/>
          <p:nvPr/>
        </p:nvSpPr>
        <p:spPr>
          <a:xfrm>
            <a:off x="103651" y="4941509"/>
            <a:ext cx="1301887" cy="333352"/>
          </a:xfrm>
          <a:prstGeom prst="rect">
            <a:avLst/>
          </a:prstGeom>
          <a:noFill/>
          <a:ln>
            <a:noFill/>
          </a:ln>
        </p:spPr>
        <p:txBody>
          <a:bodyPr lIns="91425" tIns="45700" rIns="91425" bIns="45700" anchor="t" anchorCtr="0">
            <a:noAutofit/>
          </a:bodyPr>
          <a:lstStyle/>
          <a:p>
            <a:pPr>
              <a:buSzPct val="25000"/>
            </a:pPr>
            <a:r>
              <a:rPr lang="en-US" sz="1400" kern="0" dirty="0" err="1">
                <a:ea typeface="Arial"/>
                <a:cs typeface="Arial"/>
                <a:sym typeface="Arial"/>
                <a:rtl val="0"/>
              </a:rPr>
              <a:t>业务</a:t>
            </a:r>
            <a:r>
              <a:rPr lang="zh-CN" altLang="en-US" sz="1400" kern="0" dirty="0">
                <a:ea typeface="Arial"/>
                <a:cs typeface="Arial"/>
                <a:sym typeface="Arial"/>
                <a:rtl val="0"/>
              </a:rPr>
              <a:t>数据库</a:t>
            </a:r>
            <a:endParaRPr lang="en-US" sz="1400" kern="0" dirty="0">
              <a:ea typeface="Arial"/>
              <a:cs typeface="Arial"/>
              <a:sym typeface="Arial"/>
              <a:rtl val="0"/>
            </a:endParaRPr>
          </a:p>
        </p:txBody>
      </p:sp>
      <p:pic>
        <p:nvPicPr>
          <p:cNvPr id="63" name="Pictur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3333" y="2307717"/>
            <a:ext cx="740361" cy="770739"/>
          </a:xfrm>
          <a:prstGeom prst="rect">
            <a:avLst/>
          </a:prstGeom>
        </p:spPr>
      </p:pic>
      <p:sp>
        <p:nvSpPr>
          <p:cNvPr id="64" name="Shape 298"/>
          <p:cNvSpPr txBox="1"/>
          <p:nvPr/>
        </p:nvSpPr>
        <p:spPr>
          <a:xfrm>
            <a:off x="2003402" y="3184089"/>
            <a:ext cx="1514897" cy="308417"/>
          </a:xfrm>
          <a:prstGeom prst="rect">
            <a:avLst/>
          </a:prstGeom>
          <a:noFill/>
          <a:ln>
            <a:noFill/>
          </a:ln>
        </p:spPr>
        <p:txBody>
          <a:bodyPr lIns="91425" tIns="45700" rIns="91425" bIns="45700" anchor="t" anchorCtr="0">
            <a:noAutofit/>
          </a:bodyPr>
          <a:lstStyle/>
          <a:p>
            <a:pPr>
              <a:buSzPct val="25000"/>
            </a:pPr>
            <a:r>
              <a:rPr lang="en-US" altLang="zh-CN" sz="1400" kern="0" dirty="0">
                <a:ea typeface="Arial"/>
                <a:cs typeface="Arial"/>
                <a:sym typeface="Arial"/>
                <a:rtl val="0"/>
              </a:rPr>
              <a:t>Kinesis</a:t>
            </a:r>
            <a:r>
              <a:rPr lang="zh-CN" altLang="en-US" sz="1400" kern="0" dirty="0">
                <a:ea typeface="Arial"/>
                <a:cs typeface="Arial"/>
                <a:sym typeface="Arial"/>
                <a:rtl val="0"/>
              </a:rPr>
              <a:t> </a:t>
            </a:r>
            <a:r>
              <a:rPr lang="en-US" altLang="zh-CN" sz="1400" kern="0" dirty="0">
                <a:ea typeface="Arial"/>
                <a:cs typeface="Arial"/>
                <a:sym typeface="Arial"/>
                <a:rtl val="0"/>
              </a:rPr>
              <a:t>Streams</a:t>
            </a:r>
            <a:endParaRPr lang="en-US" sz="1400" kern="0" dirty="0">
              <a:ea typeface="Arial"/>
              <a:cs typeface="Arial"/>
              <a:sym typeface="Arial"/>
              <a:rtl val="0"/>
            </a:endParaRPr>
          </a:p>
        </p:txBody>
      </p:sp>
      <p:pic>
        <p:nvPicPr>
          <p:cNvPr id="69" name="Picture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27384" y="4069271"/>
            <a:ext cx="580688" cy="546528"/>
          </a:xfrm>
          <a:prstGeom prst="rect">
            <a:avLst/>
          </a:prstGeom>
        </p:spPr>
      </p:pic>
      <p:sp>
        <p:nvSpPr>
          <p:cNvPr id="70" name="Shape 315"/>
          <p:cNvSpPr txBox="1"/>
          <p:nvPr/>
        </p:nvSpPr>
        <p:spPr>
          <a:xfrm>
            <a:off x="5747652" y="6160525"/>
            <a:ext cx="1158753" cy="323164"/>
          </a:xfrm>
          <a:prstGeom prst="rect">
            <a:avLst/>
          </a:prstGeom>
          <a:noFill/>
          <a:ln>
            <a:noFill/>
          </a:ln>
        </p:spPr>
        <p:txBody>
          <a:bodyPr lIns="91425" tIns="45700" rIns="91425" bIns="45700" anchor="t" anchorCtr="0">
            <a:noAutofit/>
          </a:bodyPr>
          <a:lstStyle/>
          <a:p>
            <a:pPr algn="ctr">
              <a:buSzPct val="25000"/>
            </a:pPr>
            <a:r>
              <a:rPr lang="en-US" sz="1500" kern="0" dirty="0">
                <a:ea typeface="Arial"/>
                <a:cs typeface="Arial"/>
                <a:sym typeface="Arial"/>
                <a:rtl val="0"/>
              </a:rPr>
              <a:t>S3 </a:t>
            </a:r>
            <a:r>
              <a:rPr lang="en-US" altLang="zh-CN" sz="1500" kern="0" dirty="0">
                <a:ea typeface="Arial"/>
                <a:cs typeface="Arial"/>
                <a:sym typeface="Arial"/>
                <a:rtl val="0"/>
              </a:rPr>
              <a:t>Bucket</a:t>
            </a:r>
            <a:endParaRPr lang="en-US" sz="1500" kern="0" dirty="0">
              <a:ea typeface="Arial"/>
              <a:cs typeface="Arial"/>
              <a:sym typeface="Arial"/>
              <a:rtl val="0"/>
            </a:endParaRPr>
          </a:p>
        </p:txBody>
      </p:sp>
      <p:pic>
        <p:nvPicPr>
          <p:cNvPr id="71" name="Picture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2300" y="5639957"/>
            <a:ext cx="580688" cy="546528"/>
          </a:xfrm>
          <a:prstGeom prst="rect">
            <a:avLst/>
          </a:prstGeom>
        </p:spPr>
      </p:pic>
      <p:pic>
        <p:nvPicPr>
          <p:cNvPr id="72" name="Picture 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00650" y="780235"/>
            <a:ext cx="776985" cy="926408"/>
          </a:xfrm>
          <a:prstGeom prst="rect">
            <a:avLst/>
          </a:prstGeom>
        </p:spPr>
      </p:pic>
      <p:pic>
        <p:nvPicPr>
          <p:cNvPr id="73" name="Picture 72" descr="http://photos1.meetupstatic.com/photos/event/b/0/8/8/global_173025192.jpe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8343539" y="1210794"/>
            <a:ext cx="975231" cy="520124"/>
          </a:xfrm>
          <a:prstGeom prst="rect">
            <a:avLst/>
          </a:prstGeom>
          <a:noFill/>
          <a:extLst>
            <a:ext uri="{909E8E84-426E-40dd-AFC4-6F175D3DCCD1}">
              <a14:hiddenFill xmlns:a14="http://schemas.microsoft.com/office/drawing/2010/main" xmlns="">
                <a:solidFill>
                  <a:srgbClr val="FFFFFF"/>
                </a:solidFill>
              </a14:hiddenFill>
            </a:ext>
          </a:extLst>
        </p:spPr>
      </p:pic>
      <p:sp>
        <p:nvSpPr>
          <p:cNvPr id="74" name="TextBox 73"/>
          <p:cNvSpPr txBox="1"/>
          <p:nvPr/>
        </p:nvSpPr>
        <p:spPr>
          <a:xfrm>
            <a:off x="9241156" y="1385384"/>
            <a:ext cx="1036694" cy="307777"/>
          </a:xfrm>
          <a:prstGeom prst="rect">
            <a:avLst/>
          </a:prstGeom>
          <a:noFill/>
        </p:spPr>
        <p:txBody>
          <a:bodyPr wrap="none" rtlCol="0">
            <a:spAutoFit/>
          </a:bodyPr>
          <a:lstStyle/>
          <a:p>
            <a:r>
              <a:rPr lang="en-US" sz="1400" dirty="0"/>
              <a:t>(Streaming)</a:t>
            </a:r>
          </a:p>
        </p:txBody>
      </p:sp>
      <p:cxnSp>
        <p:nvCxnSpPr>
          <p:cNvPr id="76" name="Straight Arrow Connector 75"/>
          <p:cNvCxnSpPr>
            <a:stCxn id="53" idx="3"/>
            <a:endCxn id="63" idx="1"/>
          </p:cNvCxnSpPr>
          <p:nvPr/>
        </p:nvCxnSpPr>
        <p:spPr>
          <a:xfrm flipV="1">
            <a:off x="1005516" y="2693087"/>
            <a:ext cx="1337816" cy="2342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78" name="Picture 77"/>
          <p:cNvPicPr>
            <a:picLocks noChangeAspect="1"/>
          </p:cNvPicPr>
          <p:nvPr/>
        </p:nvPicPr>
        <p:blipFill>
          <a:blip r:embed="rId11"/>
          <a:stretch>
            <a:fillRect/>
          </a:stretch>
        </p:blipFill>
        <p:spPr>
          <a:xfrm>
            <a:off x="6024131" y="2637899"/>
            <a:ext cx="638757" cy="713904"/>
          </a:xfrm>
          <a:prstGeom prst="rect">
            <a:avLst/>
          </a:prstGeom>
        </p:spPr>
      </p:pic>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2966" y="3920569"/>
            <a:ext cx="776985" cy="926408"/>
          </a:xfrm>
          <a:prstGeom prst="rect">
            <a:avLst/>
          </a:prstGeom>
        </p:spPr>
      </p:pic>
      <p:sp>
        <p:nvSpPr>
          <p:cNvPr id="96" name="Shape 331"/>
          <p:cNvSpPr txBox="1"/>
          <p:nvPr/>
        </p:nvSpPr>
        <p:spPr>
          <a:xfrm>
            <a:off x="5733785" y="3317951"/>
            <a:ext cx="1414244" cy="360133"/>
          </a:xfrm>
          <a:prstGeom prst="rect">
            <a:avLst/>
          </a:prstGeom>
          <a:noFill/>
          <a:ln>
            <a:noFill/>
          </a:ln>
        </p:spPr>
        <p:txBody>
          <a:bodyPr lIns="91425" tIns="45700" rIns="91425" bIns="45700" anchor="t" anchorCtr="0">
            <a:noAutofit/>
          </a:bodyPr>
          <a:lstStyle/>
          <a:p>
            <a:pPr>
              <a:buSzPct val="25000"/>
            </a:pPr>
            <a:r>
              <a:rPr lang="en-US" sz="1500" kern="0" dirty="0" err="1">
                <a:ea typeface="Arial"/>
                <a:cs typeface="Arial"/>
                <a:sym typeface="Arial"/>
                <a:rtl val="0"/>
              </a:rPr>
              <a:t>DynamoDB</a:t>
            </a:r>
            <a:endParaRPr lang="en-US" sz="1500" kern="0" dirty="0">
              <a:ea typeface="Arial"/>
              <a:cs typeface="Arial"/>
              <a:sym typeface="Arial"/>
              <a:rtl val="0"/>
            </a:endParaRPr>
          </a:p>
        </p:txBody>
      </p:sp>
      <p:pic>
        <p:nvPicPr>
          <p:cNvPr id="97" name="Picture 96" descr="http://photos1.meetupstatic.com/photos/event/b/0/8/8/global_173025192.jpe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9240919" y="4416420"/>
            <a:ext cx="886573" cy="472840"/>
          </a:xfrm>
          <a:prstGeom prst="rect">
            <a:avLst/>
          </a:prstGeom>
          <a:noFill/>
          <a:extLst>
            <a:ext uri="{909E8E84-426E-40dd-AFC4-6F175D3DCCD1}">
              <a14:hiddenFill xmlns:a14="http://schemas.microsoft.com/office/drawing/2010/main" xmlns="">
                <a:solidFill>
                  <a:srgbClr val="FFFFFF"/>
                </a:solidFill>
              </a14:hiddenFill>
            </a:ext>
          </a:extLst>
        </p:spPr>
      </p:pic>
      <p:pic>
        <p:nvPicPr>
          <p:cNvPr id="98" name="Picture 2" descr="http://prestodb.io/static/presto-og.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0303183" y="4471707"/>
            <a:ext cx="870424" cy="401848"/>
          </a:xfrm>
          <a:prstGeom prst="rect">
            <a:avLst/>
          </a:prstGeom>
          <a:noFill/>
          <a:extLst>
            <a:ext uri="{909E8E84-426E-40dd-AFC4-6F175D3DCCD1}">
              <a14:hiddenFill xmlns:a14="http://schemas.microsoft.com/office/drawing/2010/main" xmlns="">
                <a:solidFill>
                  <a:srgbClr val="FFFFFF"/>
                </a:solidFill>
              </a14:hiddenFill>
            </a:ext>
          </a:extLst>
        </p:spPr>
      </p:pic>
      <p:pic>
        <p:nvPicPr>
          <p:cNvPr id="99" name="Picture 4" descr="https://encrypted-tbn3.gstatic.com/images?q=tbn:ANd9GcSh5d6NyGmLfjSohZKC0uajj-fBOa0Kz5fCmDTwOw_HpLdrwPokOQ"/>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8544329" y="4357632"/>
            <a:ext cx="569764" cy="509227"/>
          </a:xfrm>
          <a:prstGeom prst="rect">
            <a:avLst/>
          </a:prstGeom>
          <a:noFill/>
          <a:extLst>
            <a:ext uri="{909E8E84-426E-40dd-AFC4-6F175D3DCCD1}">
              <a14:hiddenFill xmlns:a14="http://schemas.microsoft.com/office/drawing/2010/main" xmlns="">
                <a:solidFill>
                  <a:srgbClr val="FFFFFF"/>
                </a:solidFill>
              </a14:hiddenFill>
            </a:ext>
          </a:extLst>
        </p:spPr>
      </p:pic>
      <p:sp>
        <p:nvSpPr>
          <p:cNvPr id="100" name="TextBox 99"/>
          <p:cNvSpPr txBox="1"/>
          <p:nvPr/>
        </p:nvSpPr>
        <p:spPr>
          <a:xfrm>
            <a:off x="7391186" y="4816105"/>
            <a:ext cx="1076833" cy="307777"/>
          </a:xfrm>
          <a:prstGeom prst="rect">
            <a:avLst/>
          </a:prstGeom>
          <a:noFill/>
        </p:spPr>
        <p:txBody>
          <a:bodyPr wrap="none" rtlCol="0">
            <a:spAutoFit/>
          </a:bodyPr>
          <a:lstStyle/>
          <a:p>
            <a:r>
              <a:rPr lang="en-US" sz="1400" dirty="0"/>
              <a:t>EMR Cluster</a:t>
            </a:r>
          </a:p>
        </p:txBody>
      </p:sp>
      <p:sp>
        <p:nvSpPr>
          <p:cNvPr id="101" name="TextBox 100"/>
          <p:cNvSpPr txBox="1"/>
          <p:nvPr/>
        </p:nvSpPr>
        <p:spPr>
          <a:xfrm>
            <a:off x="7554575" y="6221613"/>
            <a:ext cx="785856" cy="307777"/>
          </a:xfrm>
          <a:prstGeom prst="rect">
            <a:avLst/>
          </a:prstGeom>
          <a:noFill/>
        </p:spPr>
        <p:txBody>
          <a:bodyPr wrap="none" rtlCol="0">
            <a:spAutoFit/>
          </a:bodyPr>
          <a:lstStyle/>
          <a:p>
            <a:r>
              <a:rPr lang="en-US" altLang="zh-CN" sz="1400" dirty="0"/>
              <a:t>Redshift</a:t>
            </a:r>
            <a:endParaRPr lang="en-US" sz="1400" dirty="0"/>
          </a:p>
        </p:txBody>
      </p:sp>
      <p:cxnSp>
        <p:nvCxnSpPr>
          <p:cNvPr id="103" name="Straight Connector 102"/>
          <p:cNvCxnSpPr>
            <a:stCxn id="53" idx="2"/>
            <a:endCxn id="61" idx="0"/>
          </p:cNvCxnSpPr>
          <p:nvPr/>
        </p:nvCxnSpPr>
        <p:spPr>
          <a:xfrm>
            <a:off x="700717" y="3078456"/>
            <a:ext cx="5652" cy="1129987"/>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09406" y="5615635"/>
            <a:ext cx="600945" cy="582749"/>
          </a:xfrm>
          <a:prstGeom prst="rect">
            <a:avLst/>
          </a:prstGeom>
        </p:spPr>
      </p:pic>
      <p:cxnSp>
        <p:nvCxnSpPr>
          <p:cNvPr id="49" name="Shape 316"/>
          <p:cNvCxnSpPr>
            <a:stCxn id="27" idx="3"/>
            <a:endCxn id="45" idx="1"/>
          </p:cNvCxnSpPr>
          <p:nvPr/>
        </p:nvCxnSpPr>
        <p:spPr>
          <a:xfrm flipV="1">
            <a:off x="8385322" y="5907010"/>
            <a:ext cx="724084" cy="1007"/>
          </a:xfrm>
          <a:prstGeom prst="straightConnector1">
            <a:avLst/>
          </a:prstGeom>
          <a:noFill/>
          <a:ln w="19050" cap="flat">
            <a:solidFill>
              <a:schemeClr val="tx1"/>
            </a:solidFill>
            <a:prstDash val="solid"/>
            <a:round/>
            <a:headEnd type="none" w="med" len="med"/>
            <a:tailEnd type="triangle" w="med" len="med"/>
          </a:ln>
        </p:spPr>
      </p:cxnSp>
      <p:sp>
        <p:nvSpPr>
          <p:cNvPr id="14" name="TextBox 13"/>
          <p:cNvSpPr txBox="1"/>
          <p:nvPr/>
        </p:nvSpPr>
        <p:spPr>
          <a:xfrm>
            <a:off x="8461233" y="576648"/>
            <a:ext cx="1309974" cy="318100"/>
          </a:xfrm>
          <a:prstGeom prst="rect">
            <a:avLst/>
          </a:prstGeom>
          <a:noFill/>
        </p:spPr>
        <p:txBody>
          <a:bodyPr wrap="none" rtlCol="0">
            <a:spAutoFit/>
          </a:bodyPr>
          <a:lstStyle/>
          <a:p>
            <a:r>
              <a:rPr lang="zh-CN" altLang="en-US" sz="1467"/>
              <a:t>流式数据处理</a:t>
            </a:r>
            <a:endParaRPr lang="en-US" sz="1467" dirty="0"/>
          </a:p>
        </p:txBody>
      </p:sp>
      <p:sp>
        <p:nvSpPr>
          <p:cNvPr id="55" name="TextBox 54"/>
          <p:cNvSpPr txBox="1"/>
          <p:nvPr/>
        </p:nvSpPr>
        <p:spPr>
          <a:xfrm>
            <a:off x="8440933" y="2788678"/>
            <a:ext cx="1309974" cy="318100"/>
          </a:xfrm>
          <a:prstGeom prst="rect">
            <a:avLst/>
          </a:prstGeom>
          <a:noFill/>
        </p:spPr>
        <p:txBody>
          <a:bodyPr wrap="none" rtlCol="0">
            <a:spAutoFit/>
          </a:bodyPr>
          <a:lstStyle/>
          <a:p>
            <a:r>
              <a:rPr lang="zh-CN" altLang="en-US" sz="1467" dirty="0"/>
              <a:t>实时数据展现</a:t>
            </a:r>
            <a:endParaRPr lang="en-US" sz="1467" dirty="0"/>
          </a:p>
        </p:txBody>
      </p:sp>
      <p:sp>
        <p:nvSpPr>
          <p:cNvPr id="56" name="TextBox 55"/>
          <p:cNvSpPr txBox="1"/>
          <p:nvPr/>
        </p:nvSpPr>
        <p:spPr>
          <a:xfrm>
            <a:off x="8455385" y="3948466"/>
            <a:ext cx="2060179" cy="318100"/>
          </a:xfrm>
          <a:prstGeom prst="rect">
            <a:avLst/>
          </a:prstGeom>
          <a:noFill/>
        </p:spPr>
        <p:txBody>
          <a:bodyPr wrap="none" rtlCol="0">
            <a:spAutoFit/>
          </a:bodyPr>
          <a:lstStyle/>
          <a:p>
            <a:r>
              <a:rPr lang="zh-CN" altLang="en-US" sz="1467" dirty="0"/>
              <a:t>批量处理</a:t>
            </a:r>
            <a:r>
              <a:rPr lang="zh-CN" altLang="en-US" sz="1467"/>
              <a:t>或交互式查询</a:t>
            </a:r>
            <a:endParaRPr lang="en-US" sz="1467" dirty="0"/>
          </a:p>
        </p:txBody>
      </p:sp>
      <p:sp>
        <p:nvSpPr>
          <p:cNvPr id="57" name="TextBox 56"/>
          <p:cNvSpPr txBox="1"/>
          <p:nvPr/>
        </p:nvSpPr>
        <p:spPr>
          <a:xfrm>
            <a:off x="7950125" y="5288495"/>
            <a:ext cx="1879041" cy="318100"/>
          </a:xfrm>
          <a:prstGeom prst="rect">
            <a:avLst/>
          </a:prstGeom>
          <a:noFill/>
        </p:spPr>
        <p:txBody>
          <a:bodyPr wrap="none" rtlCol="0">
            <a:spAutoFit/>
          </a:bodyPr>
          <a:lstStyle/>
          <a:p>
            <a:r>
              <a:rPr lang="zh-CN" altLang="en-US" sz="1467" dirty="0"/>
              <a:t>交互式查询， </a:t>
            </a:r>
            <a:r>
              <a:rPr lang="en-US" altLang="zh-CN" sz="1467" dirty="0"/>
              <a:t>BI</a:t>
            </a:r>
            <a:r>
              <a:rPr lang="zh-CN" altLang="en-US" sz="1467" dirty="0"/>
              <a:t>分析</a:t>
            </a:r>
            <a:endParaRPr lang="en-US" sz="1467" dirty="0"/>
          </a:p>
        </p:txBody>
      </p:sp>
      <p:pic>
        <p:nvPicPr>
          <p:cNvPr id="58" name="Picture 57"/>
          <p:cNvPicPr>
            <a:picLocks noChangeAspect="1"/>
          </p:cNvPicPr>
          <p:nvPr/>
        </p:nvPicPr>
        <p:blipFill>
          <a:blip r:embed="rId15"/>
          <a:stretch>
            <a:fillRect/>
          </a:stretch>
        </p:blipFill>
        <p:spPr>
          <a:xfrm>
            <a:off x="9821286" y="5631758"/>
            <a:ext cx="505876" cy="505876"/>
          </a:xfrm>
          <a:prstGeom prst="rect">
            <a:avLst/>
          </a:prstGeom>
        </p:spPr>
      </p:pic>
      <p:sp>
        <p:nvSpPr>
          <p:cNvPr id="15" name="TextBox 14"/>
          <p:cNvSpPr txBox="1"/>
          <p:nvPr/>
        </p:nvSpPr>
        <p:spPr>
          <a:xfrm>
            <a:off x="10427805" y="5524462"/>
            <a:ext cx="397866" cy="461665"/>
          </a:xfrm>
          <a:prstGeom prst="rect">
            <a:avLst/>
          </a:prstGeom>
          <a:noFill/>
        </p:spPr>
        <p:txBody>
          <a:bodyPr wrap="none" rtlCol="0">
            <a:spAutoFit/>
          </a:bodyPr>
          <a:lstStyle/>
          <a:p>
            <a:r>
              <a:rPr lang="mr-IN" altLang="zh-CN" sz="2400"/>
              <a:t>…</a:t>
            </a:r>
            <a:endParaRPr lang="en-US" sz="2400" dirty="0"/>
          </a:p>
        </p:txBody>
      </p:sp>
      <p:sp>
        <p:nvSpPr>
          <p:cNvPr id="18" name="TextBox 17"/>
          <p:cNvSpPr txBox="1"/>
          <p:nvPr/>
        </p:nvSpPr>
        <p:spPr>
          <a:xfrm>
            <a:off x="8763417" y="6170100"/>
            <a:ext cx="1631793" cy="318100"/>
          </a:xfrm>
          <a:prstGeom prst="rect">
            <a:avLst/>
          </a:prstGeom>
          <a:noFill/>
        </p:spPr>
        <p:txBody>
          <a:bodyPr wrap="none" rtlCol="0">
            <a:spAutoFit/>
          </a:bodyPr>
          <a:lstStyle/>
          <a:p>
            <a:r>
              <a:rPr lang="en-US" altLang="zh-CN" sz="1467" dirty="0" err="1"/>
              <a:t>QuickSight</a:t>
            </a:r>
            <a:r>
              <a:rPr lang="zh-CN" altLang="en-US" sz="1467" dirty="0"/>
              <a:t> </a:t>
            </a:r>
            <a:r>
              <a:rPr lang="en-US" altLang="zh-CN" sz="1467" dirty="0"/>
              <a:t>Tableau</a:t>
            </a:r>
            <a:endParaRPr lang="en-US" sz="1467" dirty="0"/>
          </a:p>
        </p:txBody>
      </p:sp>
    </p:spTree>
    <p:extLst>
      <p:ext uri="{BB962C8B-B14F-4D97-AF65-F5344CB8AC3E}">
        <p14:creationId xmlns:p14="http://schemas.microsoft.com/office/powerpoint/2010/main" val="1032487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lstStyle/>
          <a:p>
            <a:r>
              <a:rPr lang="zh-CN" altLang="en-US" dirty="0"/>
              <a:t>批处理和流处理集成在一起的</a:t>
            </a:r>
            <a:r>
              <a:rPr lang="en-US" dirty="0"/>
              <a:t>lambda</a:t>
            </a:r>
            <a:r>
              <a:rPr lang="zh-CN" altLang="en-US" dirty="0"/>
              <a:t>架构</a:t>
            </a:r>
            <a:endParaRPr lang="en-US" dirty="0"/>
          </a:p>
        </p:txBody>
      </p:sp>
      <p:pic>
        <p:nvPicPr>
          <p:cNvPr id="4" name="Content Placeholder 3" descr="http://s3.51cto.com/wyfs02/M01/8A/34/wKiom1gqp0OSOqV0AABa77RFdBE598.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1884217"/>
            <a:ext cx="8936181" cy="4488873"/>
          </a:xfrm>
          <a:prstGeom prst="rect">
            <a:avLst/>
          </a:prstGeom>
          <a:noFill/>
          <a:ln>
            <a:noFill/>
          </a:ln>
        </p:spPr>
      </p:pic>
    </p:spTree>
    <p:extLst>
      <p:ext uri="{BB962C8B-B14F-4D97-AF65-F5344CB8AC3E}">
        <p14:creationId xmlns:p14="http://schemas.microsoft.com/office/powerpoint/2010/main" val="136442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r>
              <a:rPr lang="zh-CN" altLang="en-US" dirty="0" smtClean="0"/>
              <a:t>数据的定义</a:t>
            </a:r>
            <a:endParaRPr lang="en-US" dirty="0"/>
          </a:p>
        </p:txBody>
      </p:sp>
      <p:sp>
        <p:nvSpPr>
          <p:cNvPr id="3" name="Content Placeholder 2"/>
          <p:cNvSpPr>
            <a:spLocks noGrp="1"/>
          </p:cNvSpPr>
          <p:nvPr>
            <p:ph idx="1"/>
          </p:nvPr>
        </p:nvSpPr>
        <p:spPr>
          <a:xfrm>
            <a:off x="838200" y="1631852"/>
            <a:ext cx="10515600" cy="4545111"/>
          </a:xfrm>
        </p:spPr>
        <p:txBody>
          <a:bodyPr>
            <a:normAutofit/>
          </a:bodyPr>
          <a:lstStyle/>
          <a:p>
            <a:r>
              <a:rPr lang="zh-CN" altLang="en-US" dirty="0" smtClean="0"/>
              <a:t>百度百科对数据的定义：数据是事实或观察的结果，是对客观事物的逻辑归纳，是用于表示客观事物的未经加工的的原始素材。</a:t>
            </a:r>
            <a:endParaRPr lang="en-US" altLang="zh-CN" dirty="0" smtClean="0"/>
          </a:p>
          <a:p>
            <a:pPr lvl="1"/>
            <a:r>
              <a:rPr lang="zh-CN" altLang="en-US" dirty="0" smtClean="0"/>
              <a:t>广义上看，数据其实就是一种符号。</a:t>
            </a:r>
            <a:endParaRPr lang="en-US" altLang="zh-CN" dirty="0" smtClean="0"/>
          </a:p>
          <a:p>
            <a:pPr marL="457200" lvl="1" indent="0">
              <a:buNone/>
            </a:pPr>
            <a:endParaRPr lang="en-US" altLang="zh-CN" dirty="0" smtClean="0"/>
          </a:p>
          <a:p>
            <a:r>
              <a:rPr lang="zh-CN" altLang="en-US" dirty="0" smtClean="0"/>
              <a:t>同一个数据放在不同的语境下（上下文）有不同的含义。</a:t>
            </a:r>
            <a:endParaRPr lang="en-US" altLang="zh-CN" dirty="0" smtClean="0"/>
          </a:p>
          <a:p>
            <a:pPr lvl="1"/>
            <a:r>
              <a:rPr lang="zh-CN" altLang="en-US" dirty="0" smtClean="0"/>
              <a:t>比如</a:t>
            </a:r>
            <a:r>
              <a:rPr lang="zh-CN" altLang="en-US" dirty="0" smtClean="0"/>
              <a:t>“</a:t>
            </a:r>
            <a:r>
              <a:rPr lang="zh-CN" altLang="en-US" dirty="0"/>
              <a:t>这</a:t>
            </a:r>
            <a:r>
              <a:rPr lang="zh-CN" altLang="en-US" dirty="0" smtClean="0"/>
              <a:t>个基于</a:t>
            </a:r>
            <a:r>
              <a:rPr lang="en-US" altLang="zh-CN" dirty="0" smtClean="0"/>
              <a:t>lambda</a:t>
            </a:r>
            <a:r>
              <a:rPr lang="zh-CN" altLang="en-US" dirty="0" smtClean="0"/>
              <a:t>的架构就是我们的系统架构</a:t>
            </a:r>
            <a:r>
              <a:rPr lang="zh-CN" altLang="en-US" dirty="0" smtClean="0"/>
              <a:t>”</a:t>
            </a:r>
            <a:endParaRPr lang="en-US" altLang="zh-CN" dirty="0" smtClean="0"/>
          </a:p>
          <a:p>
            <a:endParaRPr lang="en-US" altLang="zh-CN" dirty="0" smtClean="0"/>
          </a:p>
          <a:p>
            <a:r>
              <a:rPr lang="zh-CN" altLang="en-US" dirty="0" smtClean="0"/>
              <a:t>人和计算机对数据的理解方式不同。</a:t>
            </a:r>
            <a:endParaRPr lang="en-US" altLang="zh-CN" dirty="0" smtClean="0"/>
          </a:p>
          <a:p>
            <a:pPr lvl="1"/>
            <a:r>
              <a:rPr lang="zh-CN" altLang="en-US" dirty="0" smtClean="0"/>
              <a:t>人更擅长对数据的语义理解；</a:t>
            </a:r>
            <a:endParaRPr lang="en-US" altLang="zh-CN" dirty="0" smtClean="0"/>
          </a:p>
          <a:p>
            <a:pPr lvl="1"/>
            <a:r>
              <a:rPr lang="zh-CN" altLang="en-US" dirty="0"/>
              <a:t>计算</a:t>
            </a:r>
            <a:r>
              <a:rPr lang="zh-CN" altLang="en-US" dirty="0" smtClean="0"/>
              <a:t>机更擅长对数据的与语境无关的处理；</a:t>
            </a:r>
            <a:endParaRPr lang="en-US" altLang="zh-CN" dirty="0" smtClean="0"/>
          </a:p>
          <a:p>
            <a:pPr marL="457200" lvl="1" indent="0">
              <a:buNone/>
            </a:pP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45354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69"/>
          </a:xfrm>
        </p:spPr>
        <p:txBody>
          <a:bodyPr/>
          <a:lstStyle/>
          <a:p>
            <a:r>
              <a:rPr lang="zh-CN" altLang="en-US" dirty="0" smtClean="0"/>
              <a:t>数据的表示</a:t>
            </a:r>
            <a:endParaRPr lang="en-US" dirty="0"/>
          </a:p>
        </p:txBody>
      </p:sp>
      <p:sp>
        <p:nvSpPr>
          <p:cNvPr id="3" name="Content Placeholder 2"/>
          <p:cNvSpPr>
            <a:spLocks noGrp="1"/>
          </p:cNvSpPr>
          <p:nvPr>
            <p:ph idx="1"/>
          </p:nvPr>
        </p:nvSpPr>
        <p:spPr>
          <a:xfrm>
            <a:off x="838200" y="1631853"/>
            <a:ext cx="10515600" cy="4545110"/>
          </a:xfrm>
        </p:spPr>
        <p:txBody>
          <a:bodyPr/>
          <a:lstStyle/>
          <a:p>
            <a:r>
              <a:rPr lang="zh-CN" altLang="en-US" dirty="0" smtClean="0"/>
              <a:t>数据的组织表示方法</a:t>
            </a:r>
            <a:r>
              <a:rPr lang="en-US" altLang="zh-CN" dirty="0" smtClean="0"/>
              <a:t>: </a:t>
            </a:r>
          </a:p>
          <a:p>
            <a:pPr lvl="1"/>
            <a:r>
              <a:rPr lang="zh-CN" altLang="en-US" dirty="0" smtClean="0"/>
              <a:t>结构化</a:t>
            </a:r>
            <a:r>
              <a:rPr lang="en-US" altLang="zh-CN" dirty="0" smtClean="0"/>
              <a:t>(</a:t>
            </a:r>
            <a:r>
              <a:rPr lang="zh-CN" altLang="en-US" dirty="0" smtClean="0"/>
              <a:t>关系数据库的表的基本类型构成的每行数据</a:t>
            </a:r>
            <a:r>
              <a:rPr lang="en-US" altLang="zh-CN" dirty="0" smtClean="0"/>
              <a:t>)</a:t>
            </a:r>
            <a:r>
              <a:rPr lang="zh-CN" altLang="en-US" dirty="0" smtClean="0"/>
              <a:t>，半结构化</a:t>
            </a:r>
            <a:r>
              <a:rPr lang="en-US" altLang="zh-CN" dirty="0" smtClean="0"/>
              <a:t>(HTML, XML, JSON)</a:t>
            </a:r>
            <a:r>
              <a:rPr lang="zh-CN" altLang="en-US" dirty="0" smtClean="0"/>
              <a:t>，非结构化</a:t>
            </a:r>
            <a:r>
              <a:rPr lang="en-US" altLang="zh-CN" dirty="0" smtClean="0"/>
              <a:t>(</a:t>
            </a:r>
            <a:r>
              <a:rPr lang="zh-CN" altLang="en-US" dirty="0" smtClean="0"/>
              <a:t>图片，视频，音频，</a:t>
            </a:r>
            <a:r>
              <a:rPr lang="en-US" altLang="zh-CN" dirty="0" smtClean="0"/>
              <a:t>PDF)</a:t>
            </a:r>
          </a:p>
          <a:p>
            <a:pPr lvl="1"/>
            <a:endParaRPr lang="en-US" altLang="zh-CN" dirty="0"/>
          </a:p>
          <a:p>
            <a:r>
              <a:rPr lang="zh-CN" altLang="en-US" dirty="0"/>
              <a:t>数据</a:t>
            </a:r>
            <a:r>
              <a:rPr lang="zh-CN" altLang="en-US" dirty="0" smtClean="0"/>
              <a:t>的字符编</a:t>
            </a:r>
            <a:r>
              <a:rPr lang="zh-CN" altLang="en-US" dirty="0"/>
              <a:t>码表示</a:t>
            </a:r>
            <a:r>
              <a:rPr lang="en-US" altLang="zh-CN" dirty="0" smtClean="0"/>
              <a:t>:</a:t>
            </a:r>
          </a:p>
          <a:p>
            <a:pPr lvl="1"/>
            <a:r>
              <a:rPr lang="zh-CN" altLang="en-US" dirty="0"/>
              <a:t>同</a:t>
            </a:r>
            <a:r>
              <a:rPr lang="zh-CN" altLang="en-US" dirty="0" smtClean="0"/>
              <a:t>样的数据用不同的字符编码来解释结果不同</a:t>
            </a:r>
            <a:r>
              <a:rPr lang="en-US" altLang="zh-CN" dirty="0" smtClean="0"/>
              <a:t>.</a:t>
            </a:r>
          </a:p>
          <a:p>
            <a:endParaRPr lang="en-US" altLang="zh-CN" dirty="0"/>
          </a:p>
          <a:p>
            <a:r>
              <a:rPr lang="zh-CN" altLang="en-US" dirty="0" smtClean="0"/>
              <a:t>数据的逻辑表示与物理表示</a:t>
            </a:r>
            <a:r>
              <a:rPr lang="en-US" altLang="zh-CN" dirty="0" smtClean="0"/>
              <a:t>:</a:t>
            </a:r>
          </a:p>
          <a:p>
            <a:pPr lvl="1"/>
            <a:r>
              <a:rPr lang="zh-CN" altLang="en-US" dirty="0"/>
              <a:t>逻辑表</a:t>
            </a:r>
            <a:r>
              <a:rPr lang="zh-CN" altLang="en-US" dirty="0" smtClean="0"/>
              <a:t>示指的是系统暴露给客户端的展现</a:t>
            </a:r>
            <a:r>
              <a:rPr lang="en-US" altLang="zh-CN" dirty="0" smtClean="0"/>
              <a:t>; </a:t>
            </a:r>
            <a:r>
              <a:rPr lang="zh-CN" altLang="en-US" dirty="0" smtClean="0"/>
              <a:t>物理表示是系统用来存储数据的格式</a:t>
            </a:r>
            <a:r>
              <a:rPr lang="en-US" altLang="zh-CN" dirty="0" smtClean="0"/>
              <a:t>.</a:t>
            </a:r>
            <a:endParaRPr lang="en-US" altLang="zh-CN" dirty="0"/>
          </a:p>
          <a:p>
            <a:pPr lvl="1"/>
            <a:endParaRPr lang="en-US" altLang="zh-CN" dirty="0" smtClean="0"/>
          </a:p>
          <a:p>
            <a:endParaRPr lang="en-US" dirty="0"/>
          </a:p>
          <a:p>
            <a:endParaRPr lang="en-US" dirty="0"/>
          </a:p>
        </p:txBody>
      </p:sp>
    </p:spTree>
    <p:extLst>
      <p:ext uri="{BB962C8B-B14F-4D97-AF65-F5344CB8AC3E}">
        <p14:creationId xmlns:p14="http://schemas.microsoft.com/office/powerpoint/2010/main" val="48289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zh-CN" altLang="en-US" dirty="0" smtClean="0"/>
              <a:t>数据与状态</a:t>
            </a:r>
            <a:endParaRPr lang="en-US" dirty="0"/>
          </a:p>
        </p:txBody>
      </p:sp>
      <p:sp>
        <p:nvSpPr>
          <p:cNvPr id="3" name="Content Placeholder 2"/>
          <p:cNvSpPr>
            <a:spLocks noGrp="1"/>
          </p:cNvSpPr>
          <p:nvPr>
            <p:ph idx="1"/>
          </p:nvPr>
        </p:nvSpPr>
        <p:spPr/>
        <p:txBody>
          <a:bodyPr/>
          <a:lstStyle/>
          <a:p>
            <a:r>
              <a:rPr lang="zh-CN" altLang="en-US" dirty="0"/>
              <a:t>数</a:t>
            </a:r>
            <a:r>
              <a:rPr lang="zh-CN" altLang="en-US" dirty="0" smtClean="0"/>
              <a:t>据与状态这两个概念具有不同的抽象级别</a:t>
            </a:r>
            <a:r>
              <a:rPr lang="en-US" altLang="zh-CN" dirty="0" smtClean="0"/>
              <a:t>. </a:t>
            </a:r>
          </a:p>
          <a:p>
            <a:pPr lvl="1"/>
            <a:r>
              <a:rPr lang="zh-CN" altLang="en-US" dirty="0"/>
              <a:t>有</a:t>
            </a:r>
            <a:r>
              <a:rPr lang="zh-CN" altLang="en-US" dirty="0" smtClean="0"/>
              <a:t>限状态机</a:t>
            </a:r>
            <a:r>
              <a:rPr lang="en-US" altLang="zh-CN" dirty="0" smtClean="0"/>
              <a:t>: </a:t>
            </a:r>
            <a:r>
              <a:rPr lang="zh-CN" altLang="en-US" dirty="0" smtClean="0"/>
              <a:t>平面状态机与嵌套状态机</a:t>
            </a:r>
            <a:endParaRPr lang="en-US" altLang="zh-CN" dirty="0" smtClean="0"/>
          </a:p>
          <a:p>
            <a:pPr lvl="1"/>
            <a:endParaRPr lang="en-US" altLang="zh-CN" dirty="0"/>
          </a:p>
          <a:p>
            <a:r>
              <a:rPr lang="en-US" altLang="zh-CN" dirty="0" smtClean="0"/>
              <a:t>Stateless</a:t>
            </a:r>
            <a:r>
              <a:rPr lang="zh-CN" altLang="en-US" dirty="0" smtClean="0"/>
              <a:t>与</a:t>
            </a:r>
            <a:r>
              <a:rPr lang="en-US" altLang="zh-CN" dirty="0" err="1" smtClean="0"/>
              <a:t>stateful</a:t>
            </a:r>
            <a:r>
              <a:rPr lang="zh-CN" altLang="en-US" dirty="0" smtClean="0"/>
              <a:t>其实更多指的是数据是否共享</a:t>
            </a:r>
            <a:r>
              <a:rPr lang="en-US" altLang="zh-CN" dirty="0" smtClean="0"/>
              <a:t>.</a:t>
            </a:r>
          </a:p>
          <a:p>
            <a:pPr lvl="1"/>
            <a:r>
              <a:rPr lang="en-US" altLang="zh-CN" dirty="0" smtClean="0"/>
              <a:t>Shard nothing Vs share storage</a:t>
            </a:r>
          </a:p>
          <a:p>
            <a:pPr lvl="1"/>
            <a:r>
              <a:rPr lang="en-US" altLang="zh-CN" dirty="0" smtClean="0"/>
              <a:t>Stateless</a:t>
            </a:r>
            <a:r>
              <a:rPr lang="zh-CN" altLang="en-US" dirty="0" smtClean="0"/>
              <a:t>的优点与缺点</a:t>
            </a:r>
            <a:endParaRPr lang="en-US" altLang="zh-CN" dirty="0" smtClean="0"/>
          </a:p>
          <a:p>
            <a:pPr lvl="1"/>
            <a:r>
              <a:rPr lang="en-US" altLang="zh-CN" dirty="0" smtClean="0"/>
              <a:t>Stateless</a:t>
            </a:r>
            <a:r>
              <a:rPr lang="zh-CN" altLang="en-US" dirty="0" smtClean="0"/>
              <a:t>副作用：对自动扩容更友好。</a:t>
            </a:r>
            <a:endParaRPr lang="en-US" altLang="zh-CN" dirty="0" smtClean="0"/>
          </a:p>
          <a:p>
            <a:pPr lvl="1"/>
            <a:r>
              <a:rPr lang="zh-CN" altLang="en-US" dirty="0" smtClean="0"/>
              <a:t>为了更好的扩容性</a:t>
            </a:r>
            <a:r>
              <a:rPr lang="en-US" altLang="zh-CN" dirty="0" smtClean="0"/>
              <a:t>, </a:t>
            </a:r>
            <a:r>
              <a:rPr lang="zh-CN" altLang="en-US" dirty="0" smtClean="0"/>
              <a:t>如果可能把你的服务做成</a:t>
            </a:r>
            <a:r>
              <a:rPr lang="en-US" altLang="zh-CN" dirty="0" smtClean="0"/>
              <a:t>stateless</a:t>
            </a:r>
            <a:r>
              <a:rPr lang="zh-CN" altLang="en-US" dirty="0" smtClean="0"/>
              <a:t>的</a:t>
            </a:r>
            <a:r>
              <a:rPr lang="en-US" altLang="zh-CN" dirty="0" smtClean="0"/>
              <a:t>.</a:t>
            </a:r>
          </a:p>
          <a:p>
            <a:pPr lvl="1"/>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136560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0457"/>
          </a:xfrm>
        </p:spPr>
        <p:txBody>
          <a:bodyPr/>
          <a:lstStyle/>
          <a:p>
            <a:r>
              <a:rPr lang="zh-CN" altLang="en-US" dirty="0"/>
              <a:t>数</a:t>
            </a:r>
            <a:r>
              <a:rPr lang="zh-CN" altLang="en-US" dirty="0" smtClean="0"/>
              <a:t>据的价值</a:t>
            </a:r>
            <a:endParaRPr lang="en-US" dirty="0"/>
          </a:p>
        </p:txBody>
      </p:sp>
      <p:sp>
        <p:nvSpPr>
          <p:cNvPr id="3" name="Content Placeholder 2"/>
          <p:cNvSpPr>
            <a:spLocks noGrp="1"/>
          </p:cNvSpPr>
          <p:nvPr>
            <p:ph idx="1"/>
          </p:nvPr>
        </p:nvSpPr>
        <p:spPr/>
        <p:txBody>
          <a:bodyPr/>
          <a:lstStyle/>
          <a:p>
            <a:r>
              <a:rPr lang="zh-CN" altLang="en-US" dirty="0" smtClean="0"/>
              <a:t>从工程实现角度：文件系统，规则引擎，查询引擎，搜索引擎</a:t>
            </a:r>
            <a:endParaRPr lang="en-US" altLang="zh-CN" dirty="0" smtClean="0"/>
          </a:p>
          <a:p>
            <a:r>
              <a:rPr lang="zh-CN" altLang="en-US" dirty="0" smtClean="0"/>
              <a:t>从商业角度：推荐系统，</a:t>
            </a:r>
            <a:r>
              <a:rPr lang="en-US" altLang="zh-CN" dirty="0" smtClean="0"/>
              <a:t>AI/BI</a:t>
            </a:r>
          </a:p>
          <a:p>
            <a:r>
              <a:rPr lang="zh-CN" altLang="en-US" dirty="0" smtClean="0"/>
              <a:t>从客户体验角度：单点登录，</a:t>
            </a:r>
            <a:r>
              <a:rPr lang="en-US" altLang="zh-CN" dirty="0" smtClean="0"/>
              <a:t>IOT</a:t>
            </a:r>
            <a:r>
              <a:rPr lang="zh-CN" altLang="en-US" dirty="0"/>
              <a:t>设</a:t>
            </a:r>
            <a:r>
              <a:rPr lang="zh-CN" altLang="en-US" dirty="0" smtClean="0"/>
              <a:t>备管理</a:t>
            </a:r>
            <a:endParaRPr lang="en-US" altLang="zh-CN" dirty="0" smtClean="0"/>
          </a:p>
          <a:p>
            <a:r>
              <a:rPr lang="zh-CN" altLang="en-US" dirty="0" smtClean="0"/>
              <a:t>从科研角度：共享的测试数据，参考模型的实验</a:t>
            </a:r>
            <a:endParaRPr lang="en-US" dirty="0"/>
          </a:p>
        </p:txBody>
      </p:sp>
    </p:spTree>
    <p:extLst>
      <p:ext uri="{BB962C8B-B14F-4D97-AF65-F5344CB8AC3E}">
        <p14:creationId xmlns:p14="http://schemas.microsoft.com/office/powerpoint/2010/main" val="187564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2" y="2503414"/>
            <a:ext cx="10515600" cy="1325563"/>
          </a:xfrm>
        </p:spPr>
        <p:txBody>
          <a:bodyPr>
            <a:normAutofit/>
          </a:bodyPr>
          <a:lstStyle/>
          <a:p>
            <a:pPr algn="ctr"/>
            <a:r>
              <a:rPr lang="zh-CN" altLang="en-US" sz="6600" dirty="0" smtClean="0"/>
              <a:t>数据的分类</a:t>
            </a:r>
            <a:endParaRPr lang="en-US" sz="6600" dirty="0"/>
          </a:p>
        </p:txBody>
      </p:sp>
    </p:spTree>
    <p:extLst>
      <p:ext uri="{BB962C8B-B14F-4D97-AF65-F5344CB8AC3E}">
        <p14:creationId xmlns:p14="http://schemas.microsoft.com/office/powerpoint/2010/main" val="60002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403" y="1347324"/>
            <a:ext cx="10515600" cy="4351338"/>
          </a:xfrm>
        </p:spPr>
        <p:txBody>
          <a:bodyPr/>
          <a:lstStyle/>
          <a:p>
            <a:r>
              <a:rPr lang="zh-CN" altLang="en-US" dirty="0" smtClean="0"/>
              <a:t>按照数据访问的频繁程度：</a:t>
            </a:r>
            <a:endParaRPr lang="en-US" altLang="zh-CN" dirty="0" smtClean="0"/>
          </a:p>
          <a:p>
            <a:pPr lvl="1"/>
            <a:r>
              <a:rPr lang="zh-CN" altLang="en-US" dirty="0" smtClean="0"/>
              <a:t>热数据： </a:t>
            </a:r>
            <a:r>
              <a:rPr lang="en-US" altLang="zh-CN" dirty="0" smtClean="0"/>
              <a:t>OLTP</a:t>
            </a:r>
            <a:r>
              <a:rPr lang="zh-CN" altLang="en-US" dirty="0" smtClean="0"/>
              <a:t>， </a:t>
            </a:r>
            <a:r>
              <a:rPr lang="en-US" altLang="zh-CN" dirty="0" smtClean="0"/>
              <a:t>OLAP</a:t>
            </a:r>
          </a:p>
          <a:p>
            <a:pPr lvl="1"/>
            <a:r>
              <a:rPr lang="zh-CN" altLang="en-US" dirty="0" smtClean="0"/>
              <a:t>温</a:t>
            </a:r>
            <a:r>
              <a:rPr lang="zh-CN" altLang="en-US" dirty="0"/>
              <a:t>数</a:t>
            </a:r>
            <a:r>
              <a:rPr lang="zh-CN" altLang="en-US" dirty="0" smtClean="0"/>
              <a:t>据：离线分析系统</a:t>
            </a:r>
            <a:endParaRPr lang="en-US" altLang="zh-CN" dirty="0" smtClean="0"/>
          </a:p>
          <a:p>
            <a:pPr lvl="1"/>
            <a:r>
              <a:rPr lang="zh-CN" altLang="en-US" dirty="0"/>
              <a:t>冷数</a:t>
            </a:r>
            <a:r>
              <a:rPr lang="zh-CN" altLang="en-US" dirty="0" smtClean="0"/>
              <a:t>据：长期不用的归档数据</a:t>
            </a:r>
            <a:endParaRPr lang="en-US" altLang="zh-CN" dirty="0" smtClean="0"/>
          </a:p>
          <a:p>
            <a:pPr lvl="1"/>
            <a:endParaRPr lang="en-US" dirty="0" smtClean="0"/>
          </a:p>
          <a:p>
            <a:pPr lvl="1"/>
            <a:r>
              <a:rPr lang="zh-CN" altLang="en-US" dirty="0"/>
              <a:t>数</a:t>
            </a:r>
            <a:r>
              <a:rPr lang="zh-CN" altLang="en-US" dirty="0" smtClean="0"/>
              <a:t>据冷热是相对的概念：</a:t>
            </a:r>
            <a:endParaRPr lang="en-US" altLang="zh-CN" dirty="0" smtClean="0"/>
          </a:p>
          <a:p>
            <a:pPr lvl="1"/>
            <a:r>
              <a:rPr lang="zh-CN" altLang="en-US" dirty="0" smtClean="0"/>
              <a:t>把冷热数据分别存储的架构经常会有更好的性能，但是实现也更复杂：</a:t>
            </a:r>
            <a:endParaRPr lang="en-US" altLang="zh-CN" dirty="0" smtClean="0"/>
          </a:p>
          <a:p>
            <a:pPr lvl="2"/>
            <a:r>
              <a:rPr lang="zh-CN" altLang="en-US" dirty="0"/>
              <a:t>比</a:t>
            </a:r>
            <a:r>
              <a:rPr lang="zh-CN" altLang="en-US" dirty="0" smtClean="0"/>
              <a:t>如</a:t>
            </a:r>
            <a:r>
              <a:rPr lang="en-US" altLang="zh-CN" dirty="0" smtClean="0"/>
              <a:t>CPU</a:t>
            </a:r>
            <a:r>
              <a:rPr lang="zh-CN" altLang="en-US" dirty="0" smtClean="0"/>
              <a:t>的</a:t>
            </a:r>
            <a:r>
              <a:rPr lang="zh-CN" altLang="en-US" dirty="0"/>
              <a:t>多</a:t>
            </a:r>
            <a:r>
              <a:rPr lang="zh-CN" altLang="en-US" dirty="0" smtClean="0"/>
              <a:t>级</a:t>
            </a:r>
            <a:r>
              <a:rPr lang="en-US" altLang="zh-CN" dirty="0" smtClean="0"/>
              <a:t>Cache</a:t>
            </a:r>
            <a:r>
              <a:rPr lang="zh-CN" altLang="en-US" dirty="0" smtClean="0"/>
              <a:t>；</a:t>
            </a:r>
            <a:endParaRPr lang="en-US" altLang="zh-CN" dirty="0" smtClean="0"/>
          </a:p>
          <a:p>
            <a:pPr lvl="2"/>
            <a:r>
              <a:rPr lang="zh-CN" altLang="en-US" dirty="0"/>
              <a:t>比</a:t>
            </a:r>
            <a:r>
              <a:rPr lang="zh-CN" altLang="en-US" dirty="0" smtClean="0"/>
              <a:t>如</a:t>
            </a:r>
            <a:r>
              <a:rPr lang="en-US" altLang="zh-CN" dirty="0" smtClean="0"/>
              <a:t>AWS</a:t>
            </a:r>
            <a:r>
              <a:rPr lang="zh-CN" altLang="en-US" dirty="0" smtClean="0"/>
              <a:t>的</a:t>
            </a:r>
            <a:r>
              <a:rPr lang="en-US" altLang="zh-CN" dirty="0" smtClean="0"/>
              <a:t>S3 standard-</a:t>
            </a:r>
            <a:r>
              <a:rPr lang="en-US" altLang="zh-CN" dirty="0" smtClean="0">
                <a:sym typeface="Wingdings" panose="05000000000000000000" pitchFamily="2" charset="2"/>
              </a:rPr>
              <a:t>S3 IA(</a:t>
            </a:r>
            <a:r>
              <a:rPr lang="en-US" dirty="0" smtClean="0"/>
              <a:t>Infrequent </a:t>
            </a:r>
            <a:r>
              <a:rPr lang="en-US" dirty="0" err="1" smtClean="0"/>
              <a:t>Acces</a:t>
            </a:r>
            <a:r>
              <a:rPr lang="en-US" altLang="zh-CN" dirty="0" smtClean="0">
                <a:sym typeface="Wingdings" panose="05000000000000000000" pitchFamily="2" charset="2"/>
              </a:rPr>
              <a:t>)-glacier.</a:t>
            </a:r>
          </a:p>
          <a:p>
            <a:pPr lvl="1"/>
            <a:endParaRPr lang="en-US" dirty="0"/>
          </a:p>
        </p:txBody>
      </p:sp>
    </p:spTree>
    <p:extLst>
      <p:ext uri="{BB962C8B-B14F-4D97-AF65-F5344CB8AC3E}">
        <p14:creationId xmlns:p14="http://schemas.microsoft.com/office/powerpoint/2010/main" val="295427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2432</Words>
  <Application>Microsoft Office PowerPoint</Application>
  <PresentationFormat>Widescreen</PresentationFormat>
  <Paragraphs>307</Paragraphs>
  <Slides>36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等线</vt:lpstr>
      <vt:lpstr>等线 Light</vt:lpstr>
      <vt:lpstr>Mangal</vt:lpstr>
      <vt:lpstr>黑体</vt:lpstr>
      <vt:lpstr>Arial</vt:lpstr>
      <vt:lpstr>Calibri</vt:lpstr>
      <vt:lpstr>Calibri Light</vt:lpstr>
      <vt:lpstr>Wingdings</vt:lpstr>
      <vt:lpstr>Office Theme</vt:lpstr>
      <vt:lpstr>数据哲学和杂谈</vt:lpstr>
      <vt:lpstr>大纲</vt:lpstr>
      <vt:lpstr>什么是数据？</vt:lpstr>
      <vt:lpstr>数据的定义</vt:lpstr>
      <vt:lpstr>数据的表示</vt:lpstr>
      <vt:lpstr>数据与状态</vt:lpstr>
      <vt:lpstr>数据的价值</vt:lpstr>
      <vt:lpstr>数据的分类</vt:lpstr>
      <vt:lpstr>PowerPoint Presentation</vt:lpstr>
      <vt:lpstr>PowerPoint Presentation</vt:lpstr>
      <vt:lpstr>数据建模</vt:lpstr>
      <vt:lpstr>PowerPoint Presentation</vt:lpstr>
      <vt:lpstr>数据管理</vt:lpstr>
      <vt:lpstr>PowerPoint Presentation</vt:lpstr>
      <vt:lpstr>数据持久化</vt:lpstr>
      <vt:lpstr>PowerPoint Presentation</vt:lpstr>
      <vt:lpstr>数据冗余与复制</vt:lpstr>
      <vt:lpstr>PowerPoint Presentation</vt:lpstr>
      <vt:lpstr>PowerPoint Presentation</vt:lpstr>
      <vt:lpstr>数据规模</vt:lpstr>
      <vt:lpstr>PowerPoint Presentation</vt:lpstr>
      <vt:lpstr>数据访问</vt:lpstr>
      <vt:lpstr>PowerPoint Presentation</vt:lpstr>
      <vt:lpstr>PowerPoint Presentation</vt:lpstr>
      <vt:lpstr>PowerPoint Presentation</vt:lpstr>
      <vt:lpstr>PowerPoint Presentation</vt:lpstr>
      <vt:lpstr>数据处理</vt:lpstr>
      <vt:lpstr>PowerPoint Presentation</vt:lpstr>
      <vt:lpstr>PowerPoint Presentation</vt:lpstr>
      <vt:lpstr>PowerPoint Presentation</vt:lpstr>
      <vt:lpstr>PowerPoint Presentation</vt:lpstr>
      <vt:lpstr>批量处理（如下架构是一个ELT过程）</vt:lpstr>
      <vt:lpstr>即时查询/数据分析（多源数据注入redshift）</vt:lpstr>
      <vt:lpstr>流式数据处理</vt:lpstr>
      <vt:lpstr>混合模式</vt:lpstr>
      <vt:lpstr>批处理和流处理集成在一起的lambda架构</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数据哲学和杂谈</dc:title>
  <dc:creator>Liang, Yuhui</dc:creator>
  <cp:lastModifiedBy>Liang, Yuhui</cp:lastModifiedBy>
  <cp:revision>357</cp:revision>
  <dcterms:created xsi:type="dcterms:W3CDTF">2017-12-24T02:31:18Z</dcterms:created>
  <dcterms:modified xsi:type="dcterms:W3CDTF">2017-12-25T02:14:01Z</dcterms:modified>
</cp:coreProperties>
</file>