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1" r:id="rId4"/>
    <p:sldId id="298" r:id="rId5"/>
    <p:sldId id="299" r:id="rId6"/>
    <p:sldId id="292" r:id="rId7"/>
    <p:sldId id="271" r:id="rId8"/>
    <p:sldId id="269" r:id="rId9"/>
    <p:sldId id="294" r:id="rId10"/>
    <p:sldId id="293" r:id="rId11"/>
    <p:sldId id="264" r:id="rId12"/>
    <p:sldId id="265" r:id="rId13"/>
    <p:sldId id="295" r:id="rId14"/>
    <p:sldId id="296" r:id="rId15"/>
    <p:sldId id="268" r:id="rId16"/>
    <p:sldId id="276" r:id="rId17"/>
    <p:sldId id="277" r:id="rId18"/>
    <p:sldId id="273" r:id="rId19"/>
    <p:sldId id="297" r:id="rId20"/>
    <p:sldId id="274" r:id="rId21"/>
    <p:sldId id="279" r:id="rId22"/>
    <p:sldId id="289" r:id="rId23"/>
    <p:sldId id="284" r:id="rId24"/>
    <p:sldId id="300" r:id="rId25"/>
    <p:sldId id="305" r:id="rId26"/>
    <p:sldId id="306" r:id="rId27"/>
    <p:sldId id="303" r:id="rId28"/>
    <p:sldId id="307" r:id="rId29"/>
    <p:sldId id="304" r:id="rId30"/>
    <p:sldId id="30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68DD7-F4DA-4E78-AD70-0A4B647A559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9FFEC-9B63-4B8E-AD83-4047C72A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73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FFEC-9B63-4B8E-AD83-4047C72A73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4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FFEC-9B63-4B8E-AD83-4047C72A73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3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9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AFA93-AC76-4A32-BBF3-B13CB4D5EA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9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FFEC-9B63-4B8E-AD83-4047C72A73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0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FFEC-9B63-4B8E-AD83-4047C72A73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FFEC-9B63-4B8E-AD83-4047C72A73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FFEC-9B63-4B8E-AD83-4047C72A73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2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FFEC-9B63-4B8E-AD83-4047C72A73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FAE-D7A8-4F42-B056-22CF1DD250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CB5-34B4-4C8A-AF60-5A88B927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2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FAE-D7A8-4F42-B056-22CF1DD250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CB5-34B4-4C8A-AF60-5A88B927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3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FAE-D7A8-4F42-B056-22CF1DD250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CB5-34B4-4C8A-AF60-5A88B927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7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FAE-D7A8-4F42-B056-22CF1DD250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CB5-34B4-4C8A-AF60-5A88B927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1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FAE-D7A8-4F42-B056-22CF1DD250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CB5-34B4-4C8A-AF60-5A88B927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2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FAE-D7A8-4F42-B056-22CF1DD250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CB5-34B4-4C8A-AF60-5A88B927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FAE-D7A8-4F42-B056-22CF1DD250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CB5-34B4-4C8A-AF60-5A88B927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FAE-D7A8-4F42-B056-22CF1DD250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CB5-34B4-4C8A-AF60-5A88B927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4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FAE-D7A8-4F42-B056-22CF1DD250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CB5-34B4-4C8A-AF60-5A88B927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6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FAE-D7A8-4F42-B056-22CF1DD250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CB5-34B4-4C8A-AF60-5A88B927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FAE-D7A8-4F42-B056-22CF1DD250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CB5-34B4-4C8A-AF60-5A88B927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6FAE-D7A8-4F42-B056-22CF1DD250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8CB5-34B4-4C8A-AF60-5A88B927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5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5077"/>
          </a:xfrm>
        </p:spPr>
        <p:txBody>
          <a:bodyPr/>
          <a:lstStyle/>
          <a:p>
            <a:r>
              <a:rPr lang="en-US" altLang="zh-CN" dirty="0" smtClean="0"/>
              <a:t>Aurora for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deep dive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liangaws</a:t>
            </a:r>
            <a:r>
              <a:rPr lang="en-US" dirty="0" smtClean="0"/>
              <a:t>@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Mysql5.6</a:t>
            </a:r>
            <a:r>
              <a:rPr lang="zh-CN" altLang="en-US" dirty="0"/>
              <a:t>版本开始可以做</a:t>
            </a:r>
            <a:r>
              <a:rPr lang="en-US" dirty="0"/>
              <a:t>online DDL</a:t>
            </a:r>
            <a:r>
              <a:rPr lang="zh-CN" altLang="en-US" dirty="0"/>
              <a:t>，但是不是所有的</a:t>
            </a:r>
            <a:r>
              <a:rPr lang="en-US" dirty="0"/>
              <a:t>DDL</a:t>
            </a:r>
            <a:r>
              <a:rPr lang="zh-CN" altLang="en-US" dirty="0"/>
              <a:t>都可以做到</a:t>
            </a:r>
            <a:r>
              <a:rPr lang="en-US" dirty="0"/>
              <a:t>online</a:t>
            </a:r>
            <a:r>
              <a:rPr lang="zh-CN" altLang="en-US" dirty="0"/>
              <a:t>。本质上</a:t>
            </a:r>
            <a:r>
              <a:rPr lang="en-US" dirty="0"/>
              <a:t>DDL</a:t>
            </a:r>
            <a:r>
              <a:rPr lang="zh-CN" altLang="en-US" dirty="0"/>
              <a:t>分为</a:t>
            </a:r>
            <a:r>
              <a:rPr lang="en-US" dirty="0"/>
              <a:t>copy</a:t>
            </a:r>
            <a:r>
              <a:rPr lang="zh-CN" altLang="en-US" dirty="0"/>
              <a:t>和</a:t>
            </a:r>
            <a:r>
              <a:rPr lang="en-US" dirty="0" err="1"/>
              <a:t>inplace</a:t>
            </a:r>
            <a:r>
              <a:rPr lang="zh-CN" altLang="en-US" dirty="0"/>
              <a:t>，</a:t>
            </a:r>
            <a:r>
              <a:rPr lang="en-US" dirty="0"/>
              <a:t>copy</a:t>
            </a:r>
            <a:r>
              <a:rPr lang="zh-CN" altLang="en-US" dirty="0"/>
              <a:t>模式不支持</a:t>
            </a:r>
            <a:r>
              <a:rPr lang="en-US" dirty="0"/>
              <a:t>online</a:t>
            </a:r>
            <a:r>
              <a:rPr lang="zh-CN" altLang="en-US" dirty="0"/>
              <a:t>，</a:t>
            </a:r>
            <a:r>
              <a:rPr lang="en-US" dirty="0" err="1"/>
              <a:t>inplace</a:t>
            </a:r>
            <a:r>
              <a:rPr lang="zh-CN" altLang="en-US" dirty="0"/>
              <a:t>则分为</a:t>
            </a:r>
            <a:r>
              <a:rPr lang="en-US" dirty="0" err="1"/>
              <a:t>inplace</a:t>
            </a:r>
            <a:r>
              <a:rPr lang="en-US" dirty="0"/>
              <a:t> rebuild</a:t>
            </a:r>
            <a:r>
              <a:rPr lang="zh-CN" altLang="en-US" dirty="0"/>
              <a:t>和</a:t>
            </a:r>
            <a:r>
              <a:rPr lang="en-US" dirty="0" err="1"/>
              <a:t>inplace</a:t>
            </a:r>
            <a:r>
              <a:rPr lang="en-US" dirty="0"/>
              <a:t> non-rebuild</a:t>
            </a:r>
            <a:r>
              <a:rPr lang="zh-CN" altLang="en-US" dirty="0"/>
              <a:t>。</a:t>
            </a:r>
            <a:r>
              <a:rPr lang="en-US" dirty="0"/>
              <a:t>Online DDL</a:t>
            </a:r>
            <a:r>
              <a:rPr lang="zh-CN" altLang="en-US" dirty="0"/>
              <a:t>的本质是说尽量减少对</a:t>
            </a:r>
            <a:r>
              <a:rPr lang="en-US" dirty="0"/>
              <a:t>DML</a:t>
            </a:r>
            <a:r>
              <a:rPr lang="zh-CN" altLang="en-US" dirty="0"/>
              <a:t>的影响，对于需要修改记录格式的</a:t>
            </a:r>
            <a:r>
              <a:rPr lang="en-US" dirty="0"/>
              <a:t>DDL</a:t>
            </a:r>
            <a:r>
              <a:rPr lang="zh-CN" altLang="en-US" dirty="0"/>
              <a:t>，一般的思路都是临时表</a:t>
            </a:r>
            <a:r>
              <a:rPr lang="en-US" dirty="0"/>
              <a:t>+</a:t>
            </a:r>
            <a:r>
              <a:rPr lang="zh-CN" altLang="en-US" dirty="0"/>
              <a:t>全量拷贝</a:t>
            </a:r>
            <a:r>
              <a:rPr lang="en-US" dirty="0"/>
              <a:t>+</a:t>
            </a:r>
            <a:r>
              <a:rPr lang="zh-CN" altLang="en-US" dirty="0"/>
              <a:t>增量重放</a:t>
            </a:r>
            <a:r>
              <a:rPr lang="en-US" dirty="0"/>
              <a:t>/</a:t>
            </a:r>
            <a:r>
              <a:rPr lang="en-US" dirty="0" err="1"/>
              <a:t>apply+rename</a:t>
            </a:r>
            <a:r>
              <a:rPr lang="zh-CN" altLang="en-US" dirty="0"/>
              <a:t>表名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Aurora</a:t>
            </a:r>
            <a:r>
              <a:rPr lang="zh-CN" altLang="en-US" dirty="0"/>
              <a:t>通</a:t>
            </a:r>
            <a:r>
              <a:rPr lang="zh-CN" altLang="en-US" dirty="0" smtClean="0"/>
              <a:t>过维护每个表的</a:t>
            </a:r>
            <a:r>
              <a:rPr lang="en-US" altLang="zh-CN" dirty="0" smtClean="0"/>
              <a:t>metadata</a:t>
            </a:r>
            <a:r>
              <a:rPr lang="zh-CN" altLang="en-US" dirty="0" smtClean="0"/>
              <a:t>并使用</a:t>
            </a:r>
            <a:r>
              <a:rPr lang="en-US" altLang="zh-CN" dirty="0" smtClean="0"/>
              <a:t>copy-on-write</a:t>
            </a:r>
            <a:r>
              <a:rPr lang="zh-CN" altLang="en-US" dirty="0" smtClean="0"/>
              <a:t>的机制来更快的执行</a:t>
            </a:r>
            <a:r>
              <a:rPr lang="en-US" altLang="zh-CN" dirty="0" smtClean="0"/>
              <a:t>online DDL</a:t>
            </a:r>
            <a:r>
              <a:rPr lang="zh-CN" altLang="en-US" dirty="0" smtClean="0"/>
              <a:t>。（也就是说</a:t>
            </a:r>
            <a:r>
              <a:rPr lang="en-US" altLang="zh-CN" dirty="0" smtClean="0"/>
              <a:t>aurora</a:t>
            </a:r>
            <a:r>
              <a:rPr lang="zh-CN" altLang="en-US" dirty="0" smtClean="0"/>
              <a:t>做</a:t>
            </a:r>
            <a:r>
              <a:rPr lang="en-US" altLang="zh-CN" dirty="0" smtClean="0"/>
              <a:t>DDL</a:t>
            </a:r>
            <a:r>
              <a:rPr lang="zh-CN" altLang="en-US" dirty="0" smtClean="0"/>
              <a:t>并不会有全表拷贝的操作）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r>
              <a:rPr lang="en-US" altLang="zh-CN" dirty="0" smtClean="0"/>
              <a:t>Thread pool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8280" y="1539240"/>
            <a:ext cx="880872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915"/>
          </a:xfrm>
        </p:spPr>
        <p:txBody>
          <a:bodyPr/>
          <a:lstStyle/>
          <a:p>
            <a:r>
              <a:rPr lang="en-US" altLang="zh-CN" dirty="0" smtClean="0"/>
              <a:t>Crash recovery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36" y="1402080"/>
            <a:ext cx="9739746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PITR restore and backtrack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PITR restore</a:t>
            </a:r>
            <a:r>
              <a:rPr lang="zh-CN" altLang="en-US" dirty="0" smtClean="0"/>
              <a:t>指的是新建一个</a:t>
            </a:r>
            <a:r>
              <a:rPr lang="en-US" altLang="zh-CN" dirty="0" smtClean="0"/>
              <a:t>aurora</a:t>
            </a:r>
            <a:r>
              <a:rPr lang="zh-CN" altLang="en-US" dirty="0" smtClean="0"/>
              <a:t>集群并恢复到之前的某个时间点。</a:t>
            </a:r>
            <a:endParaRPr lang="en-US" altLang="zh-CN" dirty="0" smtClean="0"/>
          </a:p>
          <a:p>
            <a:r>
              <a:rPr lang="en-US" altLang="zh-CN" dirty="0" smtClean="0"/>
              <a:t>Backtrack</a:t>
            </a:r>
            <a:r>
              <a:rPr lang="zh-CN" altLang="en-US" dirty="0" smtClean="0"/>
              <a:t>则是在当前</a:t>
            </a:r>
            <a:r>
              <a:rPr lang="en-US" altLang="zh-CN" dirty="0" smtClean="0"/>
              <a:t>aurora</a:t>
            </a:r>
            <a:r>
              <a:rPr lang="zh-CN" altLang="en-US" dirty="0" smtClean="0"/>
              <a:t>集群回退到某个时间点。类似于传统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的闪回</a:t>
            </a:r>
            <a:r>
              <a:rPr lang="en-US" altLang="zh-CN" dirty="0" smtClean="0"/>
              <a:t>flashback</a:t>
            </a:r>
            <a:r>
              <a:rPr lang="zh-CN" altLang="en-US" dirty="0" smtClean="0"/>
              <a:t>，而传统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的闪回</a:t>
            </a:r>
            <a:r>
              <a:rPr lang="zh-CN" altLang="en-US" dirty="0"/>
              <a:t>一般利用</a:t>
            </a:r>
            <a:r>
              <a:rPr lang="en-US" dirty="0" err="1"/>
              <a:t>binlog</a:t>
            </a:r>
            <a:r>
              <a:rPr lang="en-US" dirty="0"/>
              <a:t> event</a:t>
            </a:r>
            <a:r>
              <a:rPr lang="zh-CN" altLang="en-US" dirty="0"/>
              <a:t>来做</a:t>
            </a:r>
            <a:r>
              <a:rPr lang="en-US" dirty="0"/>
              <a:t>DML</a:t>
            </a:r>
            <a:r>
              <a:rPr lang="zh-CN" altLang="en-US" dirty="0"/>
              <a:t>的闪回，</a:t>
            </a:r>
            <a:r>
              <a:rPr lang="en-US" dirty="0"/>
              <a:t>DDL</a:t>
            </a:r>
            <a:r>
              <a:rPr lang="zh-CN" altLang="en-US" dirty="0"/>
              <a:t>闪回比较复杂，需要修改源代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Title 1"/>
          <p:cNvSpPr>
            <a:spLocks noGrp="1"/>
          </p:cNvSpPr>
          <p:nvPr>
            <p:ph type="title"/>
          </p:nvPr>
        </p:nvSpPr>
        <p:spPr>
          <a:xfrm>
            <a:off x="62506" y="68503"/>
            <a:ext cx="9901407" cy="727655"/>
          </a:xfrm>
        </p:spPr>
        <p:txBody>
          <a:bodyPr>
            <a:noAutofit/>
          </a:bodyPr>
          <a:lstStyle/>
          <a:p>
            <a:r>
              <a:rPr lang="en-US" altLang="zh-CN" sz="4267" dirty="0" smtClean="0">
                <a:latin typeface="Microsoft YaHei" charset="-122"/>
                <a:ea typeface="Microsoft YaHei" charset="-122"/>
                <a:cs typeface="Microsoft YaHei" charset="-122"/>
              </a:rPr>
              <a:t>read replica</a:t>
            </a:r>
            <a:endParaRPr lang="en-US" sz="4267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14" name="组 39"/>
          <p:cNvGrpSpPr/>
          <p:nvPr/>
        </p:nvGrpSpPr>
        <p:grpSpPr>
          <a:xfrm>
            <a:off x="2887160" y="5410951"/>
            <a:ext cx="2788779" cy="1241322"/>
            <a:chOff x="6335873" y="3922630"/>
            <a:chExt cx="2185726" cy="1139435"/>
          </a:xfrm>
        </p:grpSpPr>
        <p:sp>
          <p:nvSpPr>
            <p:cNvPr id="1048836" name="TextBox 179"/>
            <p:cNvSpPr txBox="1"/>
            <p:nvPr/>
          </p:nvSpPr>
          <p:spPr>
            <a:xfrm>
              <a:off x="7229982" y="3922630"/>
              <a:ext cx="912088" cy="226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Log </a:t>
              </a:r>
              <a:r>
                <a:rPr lang="en-US" altLang="zh-CN" sz="1000" dirty="0">
                  <a:solidFill>
                    <a:schemeClr val="bg1"/>
                  </a:solidFill>
                </a:rPr>
                <a:t>R</a:t>
              </a:r>
              <a:r>
                <a:rPr lang="en-US" sz="1000" dirty="0">
                  <a:solidFill>
                    <a:schemeClr val="bg1"/>
                  </a:solidFill>
                </a:rPr>
                <a:t>ecords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48837" name="TextBox 180"/>
            <p:cNvSpPr txBox="1"/>
            <p:nvPr/>
          </p:nvSpPr>
          <p:spPr>
            <a:xfrm>
              <a:off x="7229981" y="4147043"/>
              <a:ext cx="1050227" cy="226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Binlog</a:t>
              </a:r>
            </a:p>
          </p:txBody>
        </p:sp>
        <p:sp>
          <p:nvSpPr>
            <p:cNvPr id="1048838" name="TextBox 181"/>
            <p:cNvSpPr txBox="1"/>
            <p:nvPr/>
          </p:nvSpPr>
          <p:spPr>
            <a:xfrm>
              <a:off x="7229979" y="4369302"/>
              <a:ext cx="562111" cy="226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48839" name="TextBox 182"/>
            <p:cNvSpPr txBox="1"/>
            <p:nvPr/>
          </p:nvSpPr>
          <p:spPr>
            <a:xfrm>
              <a:off x="7229979" y="4601787"/>
              <a:ext cx="1291620" cy="226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Double-</a:t>
              </a:r>
              <a:r>
                <a:rPr lang="en-US" altLang="zh-CN" sz="1000" dirty="0">
                  <a:solidFill>
                    <a:schemeClr val="bg1"/>
                  </a:solidFill>
                </a:rPr>
                <a:t>W</a:t>
              </a:r>
              <a:r>
                <a:rPr lang="en-US" sz="1000" dirty="0">
                  <a:solidFill>
                    <a:schemeClr val="bg1"/>
                  </a:solidFill>
                </a:rPr>
                <a:t>rite </a:t>
              </a:r>
              <a:r>
                <a:rPr lang="en-US" altLang="zh-CN" sz="1000" dirty="0">
                  <a:solidFill>
                    <a:schemeClr val="bg1"/>
                  </a:solidFill>
                </a:rPr>
                <a:t>B</a:t>
              </a:r>
              <a:r>
                <a:rPr lang="en-US" sz="1000" dirty="0">
                  <a:solidFill>
                    <a:schemeClr val="bg1"/>
                  </a:solidFill>
                </a:rPr>
                <a:t>uffer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48840" name="TextBox 183"/>
            <p:cNvSpPr txBox="1"/>
            <p:nvPr/>
          </p:nvSpPr>
          <p:spPr>
            <a:xfrm>
              <a:off x="7229982" y="4836054"/>
              <a:ext cx="1291617" cy="226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FRM </a:t>
              </a:r>
              <a:r>
                <a:rPr lang="en-US" altLang="zh-CN" sz="1000" dirty="0">
                  <a:solidFill>
                    <a:schemeClr val="bg1"/>
                  </a:solidFill>
                </a:rPr>
                <a:t>F</a:t>
              </a:r>
              <a:r>
                <a:rPr lang="en-US" sz="1000" dirty="0">
                  <a:solidFill>
                    <a:schemeClr val="bg1"/>
                  </a:solidFill>
                </a:rPr>
                <a:t>iles</a:t>
              </a:r>
              <a:r>
                <a:rPr lang="en-US" sz="1000" dirty="0">
                  <a:solidFill>
                    <a:schemeClr val="bg1"/>
                  </a:solidFill>
                </a:rPr>
                <a:t>, </a:t>
              </a:r>
              <a:r>
                <a:rPr lang="en-US" sz="1000" dirty="0">
                  <a:solidFill>
                    <a:schemeClr val="bg1"/>
                  </a:solidFill>
                </a:rPr>
                <a:t>Metadata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3145781" name="Elbow Connector 34"/>
            <p:cNvCxnSpPr>
              <a:cxnSpLocks/>
            </p:cNvCxnSpPr>
            <p:nvPr/>
          </p:nvCxnSpPr>
          <p:spPr>
            <a:xfrm>
              <a:off x="6335873" y="4232194"/>
              <a:ext cx="887277" cy="0"/>
            </a:xfrm>
            <a:prstGeom prst="straightConnector1">
              <a:avLst/>
            </a:prstGeom>
            <a:ln w="50800">
              <a:solidFill>
                <a:srgbClr val="FFC00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2" name="Elbow Connector 34"/>
            <p:cNvCxnSpPr>
              <a:cxnSpLocks/>
            </p:cNvCxnSpPr>
            <p:nvPr/>
          </p:nvCxnSpPr>
          <p:spPr>
            <a:xfrm>
              <a:off x="6335873" y="4470298"/>
              <a:ext cx="887277" cy="0"/>
            </a:xfrm>
            <a:prstGeom prst="straightConnector1">
              <a:avLst/>
            </a:prstGeom>
            <a:ln w="88900">
              <a:solidFill>
                <a:srgbClr val="E05243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3" name="Elbow Connector 34"/>
            <p:cNvCxnSpPr>
              <a:cxnSpLocks/>
            </p:cNvCxnSpPr>
            <p:nvPr/>
          </p:nvCxnSpPr>
          <p:spPr>
            <a:xfrm>
              <a:off x="6335873" y="4702782"/>
              <a:ext cx="887277" cy="0"/>
            </a:xfrm>
            <a:prstGeom prst="straightConnector1">
              <a:avLst/>
            </a:prstGeom>
            <a:ln w="88900">
              <a:solidFill>
                <a:srgbClr val="007CBC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4" name="Elbow Connector 34"/>
            <p:cNvCxnSpPr>
              <a:cxnSpLocks/>
            </p:cNvCxnSpPr>
            <p:nvPr/>
          </p:nvCxnSpPr>
          <p:spPr>
            <a:xfrm>
              <a:off x="6335873" y="4015556"/>
              <a:ext cx="887277" cy="0"/>
            </a:xfrm>
            <a:prstGeom prst="straightConnector1">
              <a:avLst/>
            </a:prstGeom>
            <a:ln w="50800">
              <a:solidFill>
                <a:srgbClr val="8BC942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5" name="Elbow Connector 34"/>
            <p:cNvCxnSpPr>
              <a:cxnSpLocks/>
            </p:cNvCxnSpPr>
            <p:nvPr/>
          </p:nvCxnSpPr>
          <p:spPr>
            <a:xfrm>
              <a:off x="6335873" y="4928035"/>
              <a:ext cx="887277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 38"/>
          <p:cNvGrpSpPr/>
          <p:nvPr/>
        </p:nvGrpSpPr>
        <p:grpSpPr>
          <a:xfrm>
            <a:off x="156406" y="960295"/>
            <a:ext cx="11797748" cy="4373509"/>
            <a:chOff x="270289" y="616987"/>
            <a:chExt cx="8602510" cy="3020039"/>
          </a:xfrm>
        </p:grpSpPr>
        <p:sp>
          <p:nvSpPr>
            <p:cNvPr id="1048841" name="Content Placeholder 2"/>
            <p:cNvSpPr txBox="1"/>
            <p:nvPr/>
          </p:nvSpPr>
          <p:spPr>
            <a:xfrm>
              <a:off x="629566" y="616987"/>
              <a:ext cx="3579300" cy="34732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457189" indent="-457189" algn="l" defTabSz="609585" rtl="0" eaLnBrk="1" latinLnBrk="0" hangingPunct="1">
                <a:spcBef>
                  <a:spcPct val="20000"/>
                </a:spcBef>
                <a:buFont typeface="Arial"/>
                <a:buChar char="•"/>
                <a:defRPr sz="3733" b="0" i="0" kern="1200">
                  <a:solidFill>
                    <a:srgbClr val="595A5D"/>
                  </a:solidFill>
                  <a:latin typeface="Arial"/>
                  <a:ea typeface="+mn-ea"/>
                  <a:cs typeface="Arial"/>
                </a:defRPr>
              </a:lvl1pPr>
              <a:lvl2pPr marL="990575" indent="-380990" algn="l" defTabSz="609585" rtl="0" eaLnBrk="1" latinLnBrk="0" hangingPunct="1">
                <a:spcBef>
                  <a:spcPct val="20000"/>
                </a:spcBef>
                <a:buFont typeface="Arial"/>
                <a:buChar char="–"/>
                <a:defRPr sz="2667" b="0" i="0" kern="1200">
                  <a:solidFill>
                    <a:srgbClr val="595A5D"/>
                  </a:solidFill>
                  <a:latin typeface="Arial"/>
                  <a:ea typeface="+mn-ea"/>
                  <a:cs typeface="Arial"/>
                </a:defRPr>
              </a:lvl2pPr>
              <a:lvl3pPr marL="1523962" indent="-304792" algn="l" defTabSz="609585" rtl="0" eaLnBrk="1" latinLnBrk="0" hangingPunct="1">
                <a:spcBef>
                  <a:spcPct val="20000"/>
                </a:spcBef>
                <a:buFont typeface="Arial"/>
                <a:buChar char="•"/>
                <a:defRPr sz="2400" b="0" i="0" kern="1200">
                  <a:solidFill>
                    <a:srgbClr val="595A5D"/>
                  </a:solidFill>
                  <a:latin typeface="Arial"/>
                  <a:ea typeface="+mn-ea"/>
                  <a:cs typeface="Arial"/>
                </a:defRPr>
              </a:lvl3pPr>
              <a:lvl4pPr marL="2133547" indent="-304792" algn="l" defTabSz="609585" rtl="0" eaLnBrk="1" latinLnBrk="0" hangingPunct="1">
                <a:spcBef>
                  <a:spcPct val="20000"/>
                </a:spcBef>
                <a:buFont typeface="Arial"/>
                <a:buChar char="–"/>
                <a:defRPr sz="2133" b="0" i="0" kern="1200">
                  <a:solidFill>
                    <a:srgbClr val="595A5D"/>
                  </a:solidFill>
                  <a:latin typeface="Arial"/>
                  <a:ea typeface="+mn-ea"/>
                  <a:cs typeface="Arial"/>
                </a:defRPr>
              </a:lvl4pPr>
              <a:lvl5pPr marL="2743131" indent="-304792" algn="l" defTabSz="609585" rtl="0" eaLnBrk="1" latinLnBrk="0" hangingPunct="1">
                <a:spcBef>
                  <a:spcPct val="20000"/>
                </a:spcBef>
                <a:buFont typeface="Arial"/>
                <a:buChar char="»"/>
                <a:defRPr sz="2133" b="0" i="0" kern="1200">
                  <a:solidFill>
                    <a:srgbClr val="595A5D"/>
                  </a:solidFill>
                  <a:latin typeface="Arial"/>
                  <a:ea typeface="+mn-ea"/>
                  <a:cs typeface="Arial"/>
                </a:defRPr>
              </a:lvl5pPr>
              <a:lvl6pPr marL="3352716" indent="-304792" algn="l" defTabSz="609585" rtl="0" eaLnBrk="1" latinLnBrk="0" hangingPunct="1">
                <a:spcBef>
                  <a:spcPct val="20000"/>
                </a:spcBef>
                <a:buFont typeface="Arial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609585" rtl="0" eaLnBrk="1" latinLnBrk="0" hangingPunct="1">
                <a:spcBef>
                  <a:spcPct val="20000"/>
                </a:spcBef>
                <a:buFont typeface="Arial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609585" rtl="0" eaLnBrk="1" latinLnBrk="0" hangingPunct="1">
                <a:spcBef>
                  <a:spcPct val="20000"/>
                </a:spcBef>
                <a:buFont typeface="Arial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609585" rtl="0" eaLnBrk="1" latinLnBrk="0" hangingPunct="1">
                <a:spcBef>
                  <a:spcPct val="20000"/>
                </a:spcBef>
                <a:buFont typeface="Arial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b="1" dirty="0">
                  <a:solidFill>
                    <a:schemeClr val="bg1"/>
                  </a:solidFill>
                </a:rPr>
                <a:t>MySQL W</a:t>
              </a:r>
              <a:r>
                <a:rPr lang="en-US" sz="2000" b="1" dirty="0">
                  <a:solidFill>
                    <a:schemeClr val="bg1"/>
                  </a:solidFill>
                </a:rPr>
                <a:t>ith 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Replica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48842" name="Content Placeholder 2"/>
            <p:cNvSpPr txBox="1"/>
            <p:nvPr/>
          </p:nvSpPr>
          <p:spPr>
            <a:xfrm>
              <a:off x="5496441" y="622628"/>
              <a:ext cx="2635655" cy="3403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457189" indent="-457189" algn="l" defTabSz="609585" rtl="0" eaLnBrk="1" latinLnBrk="0" hangingPunct="1">
                <a:spcBef>
                  <a:spcPct val="20000"/>
                </a:spcBef>
                <a:buFont typeface="Arial"/>
                <a:buChar char="•"/>
                <a:defRPr sz="3733" b="0" i="0" kern="1200">
                  <a:solidFill>
                    <a:srgbClr val="595A5D"/>
                  </a:solidFill>
                  <a:latin typeface="Arial"/>
                  <a:ea typeface="+mn-ea"/>
                  <a:cs typeface="Arial"/>
                </a:defRPr>
              </a:lvl1pPr>
              <a:lvl2pPr marL="990575" indent="-380990" algn="l" defTabSz="609585" rtl="0" eaLnBrk="1" latinLnBrk="0" hangingPunct="1">
                <a:spcBef>
                  <a:spcPct val="20000"/>
                </a:spcBef>
                <a:buFont typeface="Arial"/>
                <a:buChar char="–"/>
                <a:defRPr sz="2667" b="0" i="0" kern="1200">
                  <a:solidFill>
                    <a:srgbClr val="595A5D"/>
                  </a:solidFill>
                  <a:latin typeface="Arial"/>
                  <a:ea typeface="+mn-ea"/>
                  <a:cs typeface="Arial"/>
                </a:defRPr>
              </a:lvl2pPr>
              <a:lvl3pPr marL="1523962" indent="-304792" algn="l" defTabSz="609585" rtl="0" eaLnBrk="1" latinLnBrk="0" hangingPunct="1">
                <a:spcBef>
                  <a:spcPct val="20000"/>
                </a:spcBef>
                <a:buFont typeface="Arial"/>
                <a:buChar char="•"/>
                <a:defRPr sz="2400" b="0" i="0" kern="1200">
                  <a:solidFill>
                    <a:srgbClr val="595A5D"/>
                  </a:solidFill>
                  <a:latin typeface="Arial"/>
                  <a:ea typeface="+mn-ea"/>
                  <a:cs typeface="Arial"/>
                </a:defRPr>
              </a:lvl3pPr>
              <a:lvl4pPr marL="2133547" indent="-304792" algn="l" defTabSz="609585" rtl="0" eaLnBrk="1" latinLnBrk="0" hangingPunct="1">
                <a:spcBef>
                  <a:spcPct val="20000"/>
                </a:spcBef>
                <a:buFont typeface="Arial"/>
                <a:buChar char="–"/>
                <a:defRPr sz="2133" b="0" i="0" kern="1200">
                  <a:solidFill>
                    <a:srgbClr val="595A5D"/>
                  </a:solidFill>
                  <a:latin typeface="Arial"/>
                  <a:ea typeface="+mn-ea"/>
                  <a:cs typeface="Arial"/>
                </a:defRPr>
              </a:lvl4pPr>
              <a:lvl5pPr marL="2743131" indent="-304792" algn="l" defTabSz="609585" rtl="0" eaLnBrk="1" latinLnBrk="0" hangingPunct="1">
                <a:spcBef>
                  <a:spcPct val="20000"/>
                </a:spcBef>
                <a:buFont typeface="Arial"/>
                <a:buChar char="»"/>
                <a:defRPr sz="2133" b="0" i="0" kern="1200">
                  <a:solidFill>
                    <a:srgbClr val="595A5D"/>
                  </a:solidFill>
                  <a:latin typeface="Arial"/>
                  <a:ea typeface="+mn-ea"/>
                  <a:cs typeface="Arial"/>
                </a:defRPr>
              </a:lvl5pPr>
              <a:lvl6pPr marL="3352716" indent="-304792" algn="l" defTabSz="609585" rtl="0" eaLnBrk="1" latinLnBrk="0" hangingPunct="1">
                <a:spcBef>
                  <a:spcPct val="20000"/>
                </a:spcBef>
                <a:buFont typeface="Arial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609585" rtl="0" eaLnBrk="1" latinLnBrk="0" hangingPunct="1">
                <a:spcBef>
                  <a:spcPct val="20000"/>
                </a:spcBef>
                <a:buFont typeface="Arial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609585" rtl="0" eaLnBrk="1" latinLnBrk="0" hangingPunct="1">
                <a:spcBef>
                  <a:spcPct val="20000"/>
                </a:spcBef>
                <a:buFont typeface="Arial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609585" rtl="0" eaLnBrk="1" latinLnBrk="0" hangingPunct="1">
                <a:spcBef>
                  <a:spcPct val="20000"/>
                </a:spcBef>
                <a:buFont typeface="Arial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b="1" dirty="0">
                  <a:solidFill>
                    <a:schemeClr val="bg1"/>
                  </a:solidFill>
                </a:rPr>
                <a:t>Amazon Aurora</a:t>
              </a:r>
            </a:p>
          </p:txBody>
        </p:sp>
        <p:cxnSp>
          <p:nvCxnSpPr>
            <p:cNvPr id="3145786" name="Straight Connector 129"/>
            <p:cNvCxnSpPr>
              <a:cxnSpLocks/>
            </p:cNvCxnSpPr>
            <p:nvPr/>
          </p:nvCxnSpPr>
          <p:spPr>
            <a:xfrm>
              <a:off x="2220885" y="924472"/>
              <a:ext cx="853" cy="2631318"/>
            </a:xfrm>
            <a:prstGeom prst="line">
              <a:avLst/>
            </a:prstGeom>
            <a:ln w="15875" cmpd="sng"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43" name="TextBox 132"/>
            <p:cNvSpPr txBox="1"/>
            <p:nvPr/>
          </p:nvSpPr>
          <p:spPr>
            <a:xfrm>
              <a:off x="349701" y="946475"/>
              <a:ext cx="1821239" cy="255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AZ 1</a:t>
              </a:r>
            </a:p>
          </p:txBody>
        </p:sp>
        <p:sp>
          <p:nvSpPr>
            <p:cNvPr id="1048844" name="TextBox 158"/>
            <p:cNvSpPr txBox="1"/>
            <p:nvPr/>
          </p:nvSpPr>
          <p:spPr>
            <a:xfrm>
              <a:off x="2167683" y="944239"/>
              <a:ext cx="1975485" cy="255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AZ 2</a:t>
              </a:r>
            </a:p>
          </p:txBody>
        </p:sp>
        <p:sp>
          <p:nvSpPr>
            <p:cNvPr id="1048845" name="Rectangle 133"/>
            <p:cNvSpPr/>
            <p:nvPr/>
          </p:nvSpPr>
          <p:spPr>
            <a:xfrm>
              <a:off x="658787" y="1268010"/>
              <a:ext cx="1058316" cy="689185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Primary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Instance</a:t>
              </a:r>
            </a:p>
          </p:txBody>
        </p:sp>
        <p:sp>
          <p:nvSpPr>
            <p:cNvPr id="1048846" name="Rectangle 146"/>
            <p:cNvSpPr/>
            <p:nvPr/>
          </p:nvSpPr>
          <p:spPr>
            <a:xfrm>
              <a:off x="608927" y="1241789"/>
              <a:ext cx="1155273" cy="7497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ot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48847" name="Rectangle 161"/>
            <p:cNvSpPr/>
            <p:nvPr/>
          </p:nvSpPr>
          <p:spPr>
            <a:xfrm>
              <a:off x="2631871" y="1262633"/>
              <a:ext cx="1058316" cy="689185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Replica</a:t>
              </a:r>
              <a:endParaRPr 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Instance</a:t>
              </a:r>
            </a:p>
          </p:txBody>
        </p:sp>
        <p:sp>
          <p:nvSpPr>
            <p:cNvPr id="1048848" name="Rectangle 162"/>
            <p:cNvSpPr/>
            <p:nvPr/>
          </p:nvSpPr>
          <p:spPr>
            <a:xfrm>
              <a:off x="2582011" y="1236412"/>
              <a:ext cx="1155273" cy="7497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ot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48849" name="Can 163"/>
            <p:cNvSpPr/>
            <p:nvPr/>
          </p:nvSpPr>
          <p:spPr>
            <a:xfrm>
              <a:off x="747256" y="2228880"/>
              <a:ext cx="1102847" cy="410259"/>
            </a:xfrm>
            <a:prstGeom prst="can">
              <a:avLst/>
            </a:prstGeom>
            <a:solidFill>
              <a:srgbClr val="8BC94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Amazon Elastic Block Store (EBS)</a:t>
              </a:r>
            </a:p>
          </p:txBody>
        </p:sp>
        <p:sp>
          <p:nvSpPr>
            <p:cNvPr id="1048850" name="TextBox 169"/>
            <p:cNvSpPr txBox="1"/>
            <p:nvPr/>
          </p:nvSpPr>
          <p:spPr>
            <a:xfrm>
              <a:off x="270289" y="3109111"/>
              <a:ext cx="276079" cy="1416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33">
                  <a:solidFill>
                    <a:schemeClr val="bg1"/>
                  </a:solidFill>
                  <a:latin typeface="Helvetica Neue"/>
                  <a:cs typeface="Helvetica Neue"/>
                </a:rPr>
                <a:t>S3</a:t>
              </a:r>
              <a:endParaRPr lang="en-US" sz="1333" dirty="0">
                <a:solidFill>
                  <a:schemeClr val="bg1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3145787" name="Elbow Connector 34"/>
            <p:cNvCxnSpPr>
              <a:cxnSpLocks/>
            </p:cNvCxnSpPr>
            <p:nvPr/>
          </p:nvCxnSpPr>
          <p:spPr>
            <a:xfrm>
              <a:off x="691538" y="1967375"/>
              <a:ext cx="2225" cy="946759"/>
            </a:xfrm>
            <a:prstGeom prst="straightConnector1">
              <a:avLst/>
            </a:prstGeom>
            <a:ln w="50800">
              <a:solidFill>
                <a:srgbClr val="FFC00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8" name="Elbow Connector 34"/>
            <p:cNvCxnSpPr>
              <a:cxnSpLocks/>
            </p:cNvCxnSpPr>
            <p:nvPr/>
          </p:nvCxnSpPr>
          <p:spPr>
            <a:xfrm rot="5400000">
              <a:off x="1202396" y="2119911"/>
              <a:ext cx="325700" cy="0"/>
            </a:xfrm>
            <a:prstGeom prst="straightConnector1">
              <a:avLst/>
            </a:prstGeom>
            <a:ln w="50800">
              <a:solidFill>
                <a:srgbClr val="FFC00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9" name="Elbow Connector 34"/>
            <p:cNvCxnSpPr>
              <a:cxnSpLocks/>
            </p:cNvCxnSpPr>
            <p:nvPr/>
          </p:nvCxnSpPr>
          <p:spPr>
            <a:xfrm rot="5400000">
              <a:off x="1059657" y="2119911"/>
              <a:ext cx="325700" cy="0"/>
            </a:xfrm>
            <a:prstGeom prst="straightConnector1">
              <a:avLst/>
            </a:prstGeom>
            <a:ln w="88900">
              <a:solidFill>
                <a:srgbClr val="E05243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0" name="Elbow Connector 34"/>
            <p:cNvCxnSpPr>
              <a:cxnSpLocks/>
            </p:cNvCxnSpPr>
            <p:nvPr/>
          </p:nvCxnSpPr>
          <p:spPr>
            <a:xfrm rot="5400000">
              <a:off x="870377" y="2119911"/>
              <a:ext cx="325700" cy="0"/>
            </a:xfrm>
            <a:prstGeom prst="straightConnector1">
              <a:avLst/>
            </a:prstGeom>
            <a:ln w="88900">
              <a:solidFill>
                <a:srgbClr val="007CBC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1" name="Elbow Connector 34"/>
            <p:cNvCxnSpPr>
              <a:cxnSpLocks/>
            </p:cNvCxnSpPr>
            <p:nvPr/>
          </p:nvCxnSpPr>
          <p:spPr>
            <a:xfrm rot="5400000">
              <a:off x="1304059" y="2119911"/>
              <a:ext cx="325700" cy="0"/>
            </a:xfrm>
            <a:prstGeom prst="straightConnector1">
              <a:avLst/>
            </a:prstGeom>
            <a:ln w="50800">
              <a:solidFill>
                <a:srgbClr val="8BC942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2" name="Elbow Connector 34"/>
            <p:cNvCxnSpPr>
              <a:cxnSpLocks/>
            </p:cNvCxnSpPr>
            <p:nvPr/>
          </p:nvCxnSpPr>
          <p:spPr>
            <a:xfrm rot="5400000">
              <a:off x="750176" y="2119911"/>
              <a:ext cx="3257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3" name="Elbow Connector 34"/>
            <p:cNvCxnSpPr>
              <a:cxnSpLocks/>
            </p:cNvCxnSpPr>
            <p:nvPr/>
          </p:nvCxnSpPr>
          <p:spPr>
            <a:xfrm>
              <a:off x="1766964" y="1658501"/>
              <a:ext cx="864907" cy="0"/>
            </a:xfrm>
            <a:prstGeom prst="straightConnector1">
              <a:avLst/>
            </a:prstGeom>
            <a:ln w="50800">
              <a:solidFill>
                <a:srgbClr val="FFC00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8" name="Elbow Connector 34"/>
            <p:cNvCxnSpPr>
              <a:cxnSpLocks/>
            </p:cNvCxnSpPr>
            <p:nvPr/>
          </p:nvCxnSpPr>
          <p:spPr>
            <a:xfrm rot="5400000">
              <a:off x="1444221" y="2773408"/>
              <a:ext cx="281457" cy="0"/>
            </a:xfrm>
            <a:prstGeom prst="straightConnector1">
              <a:avLst/>
            </a:prstGeom>
            <a:ln w="50800">
              <a:solidFill>
                <a:srgbClr val="FFC00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9" name="Elbow Connector 34"/>
            <p:cNvCxnSpPr>
              <a:cxnSpLocks/>
            </p:cNvCxnSpPr>
            <p:nvPr/>
          </p:nvCxnSpPr>
          <p:spPr>
            <a:xfrm rot="5400000">
              <a:off x="1301482" y="2773408"/>
              <a:ext cx="281457" cy="0"/>
            </a:xfrm>
            <a:prstGeom prst="straightConnector1">
              <a:avLst/>
            </a:prstGeom>
            <a:ln w="88900">
              <a:solidFill>
                <a:srgbClr val="E05243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0" name="Elbow Connector 34"/>
            <p:cNvCxnSpPr>
              <a:cxnSpLocks/>
            </p:cNvCxnSpPr>
            <p:nvPr/>
          </p:nvCxnSpPr>
          <p:spPr>
            <a:xfrm rot="5400000">
              <a:off x="1112202" y="2773408"/>
              <a:ext cx="281457" cy="0"/>
            </a:xfrm>
            <a:prstGeom prst="straightConnector1">
              <a:avLst/>
            </a:prstGeom>
            <a:ln w="88900">
              <a:solidFill>
                <a:srgbClr val="007CBC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1" name="Elbow Connector 34"/>
            <p:cNvCxnSpPr>
              <a:cxnSpLocks/>
            </p:cNvCxnSpPr>
            <p:nvPr/>
          </p:nvCxnSpPr>
          <p:spPr>
            <a:xfrm rot="5400000">
              <a:off x="1545884" y="2773408"/>
              <a:ext cx="281457" cy="0"/>
            </a:xfrm>
            <a:prstGeom prst="straightConnector1">
              <a:avLst/>
            </a:prstGeom>
            <a:ln w="50800">
              <a:solidFill>
                <a:srgbClr val="8BC942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2" name="Elbow Connector 34"/>
            <p:cNvCxnSpPr>
              <a:cxnSpLocks/>
            </p:cNvCxnSpPr>
            <p:nvPr/>
          </p:nvCxnSpPr>
          <p:spPr>
            <a:xfrm rot="5400000">
              <a:off x="992001" y="2773408"/>
              <a:ext cx="281457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51" name="Can 211"/>
            <p:cNvSpPr/>
            <p:nvPr/>
          </p:nvSpPr>
          <p:spPr>
            <a:xfrm>
              <a:off x="988588" y="2900224"/>
              <a:ext cx="1035339" cy="410260"/>
            </a:xfrm>
            <a:prstGeom prst="can">
              <a:avLst/>
            </a:prstGeom>
            <a:solidFill>
              <a:srgbClr val="8BC94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EBS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mirror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48852" name="Can 214"/>
            <p:cNvSpPr/>
            <p:nvPr/>
          </p:nvSpPr>
          <p:spPr>
            <a:xfrm>
              <a:off x="2688244" y="2228880"/>
              <a:ext cx="1035339" cy="410260"/>
            </a:xfrm>
            <a:prstGeom prst="can">
              <a:avLst/>
            </a:prstGeom>
            <a:solidFill>
              <a:srgbClr val="8BC94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EBS</a:t>
              </a:r>
            </a:p>
          </p:txBody>
        </p:sp>
        <p:cxnSp>
          <p:nvCxnSpPr>
            <p:cNvPr id="3145803" name="Elbow Connector 34"/>
            <p:cNvCxnSpPr>
              <a:cxnSpLocks/>
            </p:cNvCxnSpPr>
            <p:nvPr/>
          </p:nvCxnSpPr>
          <p:spPr>
            <a:xfrm rot="5400000">
              <a:off x="3143383" y="2119911"/>
              <a:ext cx="325700" cy="0"/>
            </a:xfrm>
            <a:prstGeom prst="straightConnector1">
              <a:avLst/>
            </a:prstGeom>
            <a:ln w="50800">
              <a:solidFill>
                <a:srgbClr val="FFC00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4" name="Elbow Connector 34"/>
            <p:cNvCxnSpPr>
              <a:cxnSpLocks/>
            </p:cNvCxnSpPr>
            <p:nvPr/>
          </p:nvCxnSpPr>
          <p:spPr>
            <a:xfrm rot="5400000">
              <a:off x="3000644" y="2119911"/>
              <a:ext cx="325700" cy="0"/>
            </a:xfrm>
            <a:prstGeom prst="straightConnector1">
              <a:avLst/>
            </a:prstGeom>
            <a:ln w="88900">
              <a:solidFill>
                <a:srgbClr val="E05243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5" name="Elbow Connector 34"/>
            <p:cNvCxnSpPr>
              <a:cxnSpLocks/>
            </p:cNvCxnSpPr>
            <p:nvPr/>
          </p:nvCxnSpPr>
          <p:spPr>
            <a:xfrm rot="5400000">
              <a:off x="2811364" y="2119911"/>
              <a:ext cx="325700" cy="0"/>
            </a:xfrm>
            <a:prstGeom prst="straightConnector1">
              <a:avLst/>
            </a:prstGeom>
            <a:ln w="88900">
              <a:solidFill>
                <a:srgbClr val="007CBC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6" name="Elbow Connector 34"/>
            <p:cNvCxnSpPr>
              <a:cxnSpLocks/>
            </p:cNvCxnSpPr>
            <p:nvPr/>
          </p:nvCxnSpPr>
          <p:spPr>
            <a:xfrm rot="5400000">
              <a:off x="3245046" y="2119911"/>
              <a:ext cx="325700" cy="0"/>
            </a:xfrm>
            <a:prstGeom prst="straightConnector1">
              <a:avLst/>
            </a:prstGeom>
            <a:ln w="50800">
              <a:solidFill>
                <a:srgbClr val="8BC942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7" name="Elbow Connector 34"/>
            <p:cNvCxnSpPr>
              <a:cxnSpLocks/>
            </p:cNvCxnSpPr>
            <p:nvPr/>
          </p:nvCxnSpPr>
          <p:spPr>
            <a:xfrm rot="5400000">
              <a:off x="2691163" y="2119911"/>
              <a:ext cx="32570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8" name="Elbow Connector 34"/>
            <p:cNvCxnSpPr>
              <a:cxnSpLocks/>
            </p:cNvCxnSpPr>
            <p:nvPr/>
          </p:nvCxnSpPr>
          <p:spPr>
            <a:xfrm rot="5400000">
              <a:off x="3385209" y="2773408"/>
              <a:ext cx="281457" cy="0"/>
            </a:xfrm>
            <a:prstGeom prst="straightConnector1">
              <a:avLst/>
            </a:prstGeom>
            <a:ln w="50800">
              <a:solidFill>
                <a:srgbClr val="FFC00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9" name="Elbow Connector 34"/>
            <p:cNvCxnSpPr>
              <a:cxnSpLocks/>
            </p:cNvCxnSpPr>
            <p:nvPr/>
          </p:nvCxnSpPr>
          <p:spPr>
            <a:xfrm rot="5400000">
              <a:off x="3242470" y="2773408"/>
              <a:ext cx="281457" cy="0"/>
            </a:xfrm>
            <a:prstGeom prst="straightConnector1">
              <a:avLst/>
            </a:prstGeom>
            <a:ln w="88900">
              <a:solidFill>
                <a:srgbClr val="E05243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0" name="Elbow Connector 34"/>
            <p:cNvCxnSpPr>
              <a:cxnSpLocks/>
            </p:cNvCxnSpPr>
            <p:nvPr/>
          </p:nvCxnSpPr>
          <p:spPr>
            <a:xfrm rot="5400000">
              <a:off x="3053190" y="2773408"/>
              <a:ext cx="281457" cy="0"/>
            </a:xfrm>
            <a:prstGeom prst="straightConnector1">
              <a:avLst/>
            </a:prstGeom>
            <a:ln w="88900">
              <a:solidFill>
                <a:srgbClr val="007CBC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1" name="Elbow Connector 34"/>
            <p:cNvCxnSpPr>
              <a:cxnSpLocks/>
            </p:cNvCxnSpPr>
            <p:nvPr/>
          </p:nvCxnSpPr>
          <p:spPr>
            <a:xfrm rot="5400000">
              <a:off x="3486872" y="2773408"/>
              <a:ext cx="281457" cy="0"/>
            </a:xfrm>
            <a:prstGeom prst="straightConnector1">
              <a:avLst/>
            </a:prstGeom>
            <a:ln w="50800">
              <a:solidFill>
                <a:srgbClr val="8BC942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2" name="Elbow Connector 34"/>
            <p:cNvCxnSpPr>
              <a:cxnSpLocks/>
            </p:cNvCxnSpPr>
            <p:nvPr/>
          </p:nvCxnSpPr>
          <p:spPr>
            <a:xfrm rot="5400000">
              <a:off x="2932989" y="2773408"/>
              <a:ext cx="281457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53" name="Can 228"/>
            <p:cNvSpPr/>
            <p:nvPr/>
          </p:nvSpPr>
          <p:spPr>
            <a:xfrm>
              <a:off x="2929576" y="2900224"/>
              <a:ext cx="1035339" cy="410260"/>
            </a:xfrm>
            <a:prstGeom prst="can">
              <a:avLst/>
            </a:prstGeom>
            <a:solidFill>
              <a:srgbClr val="8BC94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EBS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mirror</a:t>
              </a:r>
            </a:p>
          </p:txBody>
        </p:sp>
        <p:sp>
          <p:nvSpPr>
            <p:cNvPr id="1048854" name="TextBox 114"/>
            <p:cNvSpPr txBox="1"/>
            <p:nvPr/>
          </p:nvSpPr>
          <p:spPr>
            <a:xfrm>
              <a:off x="336183" y="2439039"/>
              <a:ext cx="467536" cy="14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</a:rPr>
                <a:t>PiTR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048855" name="TextBox 115"/>
            <p:cNvSpPr txBox="1"/>
            <p:nvPr/>
          </p:nvSpPr>
          <p:spPr>
            <a:xfrm>
              <a:off x="1654239" y="2623620"/>
              <a:ext cx="699148" cy="233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Sequential</a:t>
              </a:r>
            </a:p>
            <a:p>
              <a:r>
                <a:rPr lang="en-US" sz="800" dirty="0">
                  <a:solidFill>
                    <a:schemeClr val="bg1"/>
                  </a:solidFill>
                </a:rPr>
                <a:t>write</a:t>
              </a:r>
            </a:p>
          </p:txBody>
        </p:sp>
        <p:sp>
          <p:nvSpPr>
            <p:cNvPr id="1048856" name="TextBox 116"/>
            <p:cNvSpPr txBox="1"/>
            <p:nvPr/>
          </p:nvSpPr>
          <p:spPr>
            <a:xfrm>
              <a:off x="3623570" y="2623620"/>
              <a:ext cx="699148" cy="233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Sequential</a:t>
              </a:r>
            </a:p>
            <a:p>
              <a:r>
                <a:rPr lang="en-US" sz="800" dirty="0">
                  <a:solidFill>
                    <a:schemeClr val="bg1"/>
                  </a:solidFill>
                </a:rPr>
                <a:t>write</a:t>
              </a:r>
            </a:p>
          </p:txBody>
        </p:sp>
        <p:cxnSp>
          <p:nvCxnSpPr>
            <p:cNvPr id="3145813" name="Straight Connector 229"/>
            <p:cNvCxnSpPr>
              <a:cxnSpLocks/>
            </p:cNvCxnSpPr>
            <p:nvPr/>
          </p:nvCxnSpPr>
          <p:spPr>
            <a:xfrm>
              <a:off x="4414458" y="917065"/>
              <a:ext cx="12131" cy="27199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57" name="TextBox 10"/>
            <p:cNvSpPr txBox="1"/>
            <p:nvPr/>
          </p:nvSpPr>
          <p:spPr>
            <a:xfrm>
              <a:off x="4752389" y="946641"/>
              <a:ext cx="1334212" cy="255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AZ 1</a:t>
              </a:r>
            </a:p>
          </p:txBody>
        </p:sp>
        <p:sp>
          <p:nvSpPr>
            <p:cNvPr id="1048858" name="TextBox 13"/>
            <p:cNvSpPr txBox="1"/>
            <p:nvPr/>
          </p:nvSpPr>
          <p:spPr>
            <a:xfrm>
              <a:off x="7543359" y="946644"/>
              <a:ext cx="1329440" cy="255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AZ 3</a:t>
              </a:r>
            </a:p>
          </p:txBody>
        </p:sp>
        <p:sp>
          <p:nvSpPr>
            <p:cNvPr id="1048859" name="Rectangle 4"/>
            <p:cNvSpPr/>
            <p:nvPr/>
          </p:nvSpPr>
          <p:spPr>
            <a:xfrm>
              <a:off x="5393299" y="2610675"/>
              <a:ext cx="472072" cy="221196"/>
            </a:xfrm>
            <a:prstGeom prst="rect">
              <a:avLst/>
            </a:prstGeom>
            <a:solidFill>
              <a:srgbClr val="8BC942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 dirty="0">
                <a:solidFill>
                  <a:schemeClr val="bg1"/>
                </a:solidFill>
              </a:endParaRPr>
            </a:p>
          </p:txBody>
        </p:sp>
        <p:sp>
          <p:nvSpPr>
            <p:cNvPr id="1048860" name="Rectangle 5"/>
            <p:cNvSpPr/>
            <p:nvPr/>
          </p:nvSpPr>
          <p:spPr>
            <a:xfrm>
              <a:off x="4864395" y="2610675"/>
              <a:ext cx="472072" cy="221196"/>
            </a:xfrm>
            <a:prstGeom prst="rect">
              <a:avLst/>
            </a:prstGeom>
            <a:solidFill>
              <a:srgbClr val="8BC942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 dirty="0">
                <a:solidFill>
                  <a:schemeClr val="bg1"/>
                </a:solidFill>
              </a:endParaRPr>
            </a:p>
          </p:txBody>
        </p:sp>
        <p:sp>
          <p:nvSpPr>
            <p:cNvPr id="1048861" name="Rectangle 8"/>
            <p:cNvSpPr/>
            <p:nvPr/>
          </p:nvSpPr>
          <p:spPr>
            <a:xfrm>
              <a:off x="6840095" y="2610674"/>
              <a:ext cx="472072" cy="221196"/>
            </a:xfrm>
            <a:prstGeom prst="rect">
              <a:avLst/>
            </a:prstGeom>
            <a:solidFill>
              <a:srgbClr val="8BC942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 dirty="0">
                <a:solidFill>
                  <a:schemeClr val="bg1"/>
                </a:solidFill>
              </a:endParaRPr>
            </a:p>
          </p:txBody>
        </p:sp>
        <p:sp>
          <p:nvSpPr>
            <p:cNvPr id="1048862" name="Rectangle 9"/>
            <p:cNvSpPr/>
            <p:nvPr/>
          </p:nvSpPr>
          <p:spPr>
            <a:xfrm>
              <a:off x="6303166" y="2610675"/>
              <a:ext cx="472072" cy="221196"/>
            </a:xfrm>
            <a:prstGeom prst="rect">
              <a:avLst/>
            </a:prstGeom>
            <a:solidFill>
              <a:srgbClr val="8BC942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 dirty="0">
                <a:solidFill>
                  <a:schemeClr val="bg1"/>
                </a:solidFill>
              </a:endParaRPr>
            </a:p>
          </p:txBody>
        </p:sp>
        <p:sp>
          <p:nvSpPr>
            <p:cNvPr id="1048863" name="Rectangle 11"/>
            <p:cNvSpPr/>
            <p:nvPr/>
          </p:nvSpPr>
          <p:spPr>
            <a:xfrm>
              <a:off x="8285563" y="2610675"/>
              <a:ext cx="472072" cy="221196"/>
            </a:xfrm>
            <a:prstGeom prst="rect">
              <a:avLst/>
            </a:prstGeom>
            <a:solidFill>
              <a:srgbClr val="8BC942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 dirty="0">
                <a:solidFill>
                  <a:schemeClr val="bg1"/>
                </a:solidFill>
              </a:endParaRPr>
            </a:p>
          </p:txBody>
        </p:sp>
        <p:sp>
          <p:nvSpPr>
            <p:cNvPr id="1048864" name="Rectangle 12"/>
            <p:cNvSpPr/>
            <p:nvPr/>
          </p:nvSpPr>
          <p:spPr>
            <a:xfrm>
              <a:off x="7748633" y="2610675"/>
              <a:ext cx="472072" cy="221196"/>
            </a:xfrm>
            <a:prstGeom prst="rect">
              <a:avLst/>
            </a:prstGeom>
            <a:solidFill>
              <a:srgbClr val="8BC942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 dirty="0">
                <a:solidFill>
                  <a:schemeClr val="bg1"/>
                </a:solidFill>
              </a:endParaRPr>
            </a:p>
          </p:txBody>
        </p:sp>
        <p:sp>
          <p:nvSpPr>
            <p:cNvPr id="1048865" name="Rectangle 14"/>
            <p:cNvSpPr/>
            <p:nvPr/>
          </p:nvSpPr>
          <p:spPr>
            <a:xfrm>
              <a:off x="5034298" y="1288180"/>
              <a:ext cx="775306" cy="740642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Primary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Instance</a:t>
              </a:r>
            </a:p>
          </p:txBody>
        </p:sp>
        <p:sp>
          <p:nvSpPr>
            <p:cNvPr id="1048866" name="Rectangle 15"/>
            <p:cNvSpPr/>
            <p:nvPr/>
          </p:nvSpPr>
          <p:spPr>
            <a:xfrm>
              <a:off x="4803077" y="2556256"/>
              <a:ext cx="4009487" cy="3322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ot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48867" name="Rectangle 16"/>
            <p:cNvSpPr/>
            <p:nvPr/>
          </p:nvSpPr>
          <p:spPr>
            <a:xfrm>
              <a:off x="4887336" y="2634027"/>
              <a:ext cx="81089" cy="90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48868" name="Rectangle 17"/>
            <p:cNvSpPr/>
            <p:nvPr/>
          </p:nvSpPr>
          <p:spPr>
            <a:xfrm>
              <a:off x="4997772" y="2634027"/>
              <a:ext cx="81089" cy="90554"/>
            </a:xfrm>
            <a:prstGeom prst="rect">
              <a:avLst/>
            </a:prstGeom>
            <a:solidFill>
              <a:srgbClr val="007CBC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48869" name="Rectangle 18"/>
            <p:cNvSpPr/>
            <p:nvPr/>
          </p:nvSpPr>
          <p:spPr>
            <a:xfrm>
              <a:off x="5109939" y="2634027"/>
              <a:ext cx="81089" cy="90554"/>
            </a:xfrm>
            <a:prstGeom prst="rect">
              <a:avLst/>
            </a:prstGeom>
            <a:solidFill>
              <a:srgbClr val="B2249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48870" name="Rectangle 20"/>
            <p:cNvSpPr/>
            <p:nvPr/>
          </p:nvSpPr>
          <p:spPr>
            <a:xfrm>
              <a:off x="5421697" y="2634027"/>
              <a:ext cx="81089" cy="90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48871" name="Rectangle 21"/>
            <p:cNvSpPr/>
            <p:nvPr/>
          </p:nvSpPr>
          <p:spPr>
            <a:xfrm>
              <a:off x="5644299" y="2634027"/>
              <a:ext cx="81089" cy="90554"/>
            </a:xfrm>
            <a:prstGeom prst="rect">
              <a:avLst/>
            </a:prstGeom>
            <a:solidFill>
              <a:srgbClr val="B2249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48872" name="Rectangle 22"/>
            <p:cNvSpPr/>
            <p:nvPr/>
          </p:nvSpPr>
          <p:spPr>
            <a:xfrm>
              <a:off x="6326547" y="2634027"/>
              <a:ext cx="81089" cy="90554"/>
            </a:xfrm>
            <a:prstGeom prst="rect">
              <a:avLst/>
            </a:prstGeom>
            <a:solidFill>
              <a:srgbClr val="007CBC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48873" name="Rectangle 23"/>
            <p:cNvSpPr/>
            <p:nvPr/>
          </p:nvSpPr>
          <p:spPr>
            <a:xfrm>
              <a:off x="6433418" y="2634027"/>
              <a:ext cx="81089" cy="90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48874" name="Rectangle 24"/>
            <p:cNvSpPr/>
            <p:nvPr/>
          </p:nvSpPr>
          <p:spPr>
            <a:xfrm>
              <a:off x="6878718" y="2634027"/>
              <a:ext cx="81089" cy="90554"/>
            </a:xfrm>
            <a:prstGeom prst="rect">
              <a:avLst/>
            </a:prstGeom>
            <a:solidFill>
              <a:srgbClr val="007CBC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48875" name="Rectangle 25"/>
            <p:cNvSpPr/>
            <p:nvPr/>
          </p:nvSpPr>
          <p:spPr>
            <a:xfrm>
              <a:off x="7087070" y="2634027"/>
              <a:ext cx="81089" cy="90554"/>
            </a:xfrm>
            <a:prstGeom prst="rect">
              <a:avLst/>
            </a:prstGeom>
            <a:solidFill>
              <a:srgbClr val="B2249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48876" name="Rectangle 26"/>
            <p:cNvSpPr/>
            <p:nvPr/>
          </p:nvSpPr>
          <p:spPr>
            <a:xfrm>
              <a:off x="7772878" y="2634027"/>
              <a:ext cx="81089" cy="90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48877" name="Rectangle 27"/>
            <p:cNvSpPr/>
            <p:nvPr/>
          </p:nvSpPr>
          <p:spPr>
            <a:xfrm>
              <a:off x="7877922" y="2634027"/>
              <a:ext cx="81089" cy="90554"/>
            </a:xfrm>
            <a:prstGeom prst="rect">
              <a:avLst/>
            </a:prstGeom>
            <a:solidFill>
              <a:srgbClr val="B2249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48878" name="Rectangle 28"/>
            <p:cNvSpPr/>
            <p:nvPr/>
          </p:nvSpPr>
          <p:spPr>
            <a:xfrm>
              <a:off x="8314363" y="2634027"/>
              <a:ext cx="81089" cy="90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48879" name="Rectangle 29"/>
            <p:cNvSpPr/>
            <p:nvPr/>
          </p:nvSpPr>
          <p:spPr>
            <a:xfrm>
              <a:off x="8424799" y="2634027"/>
              <a:ext cx="81089" cy="90554"/>
            </a:xfrm>
            <a:prstGeom prst="rect">
              <a:avLst/>
            </a:prstGeom>
            <a:solidFill>
              <a:srgbClr val="007CBC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48880" name="Rectangle 30"/>
            <p:cNvSpPr/>
            <p:nvPr/>
          </p:nvSpPr>
          <p:spPr>
            <a:xfrm>
              <a:off x="8536966" y="2634027"/>
              <a:ext cx="81089" cy="90554"/>
            </a:xfrm>
            <a:prstGeom prst="rect">
              <a:avLst/>
            </a:prstGeom>
            <a:solidFill>
              <a:srgbClr val="B2249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48881" name="Rectangle 31"/>
            <p:cNvSpPr/>
            <p:nvPr/>
          </p:nvSpPr>
          <p:spPr>
            <a:xfrm>
              <a:off x="4997771" y="1260002"/>
              <a:ext cx="846335" cy="80571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ot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2097168" name="Picture 59" descr="S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6231" y="3147336"/>
              <a:ext cx="396076" cy="379114"/>
            </a:xfrm>
            <a:prstGeom prst="rect">
              <a:avLst/>
            </a:prstGeom>
          </p:spPr>
        </p:pic>
        <p:sp>
          <p:nvSpPr>
            <p:cNvPr id="1048882" name="TextBox 60"/>
            <p:cNvSpPr txBox="1"/>
            <p:nvPr/>
          </p:nvSpPr>
          <p:spPr>
            <a:xfrm>
              <a:off x="6908270" y="3258529"/>
              <a:ext cx="403897" cy="1416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33">
                  <a:solidFill>
                    <a:schemeClr val="bg1"/>
                  </a:solidFill>
                  <a:latin typeface="Helvetica Neue"/>
                  <a:cs typeface="Helvetica Neue"/>
                </a:rPr>
                <a:t>S3</a:t>
              </a:r>
              <a:endParaRPr lang="en-US" sz="1333" dirty="0">
                <a:solidFill>
                  <a:schemeClr val="bg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048883" name="Rectangle 33"/>
            <p:cNvSpPr/>
            <p:nvPr/>
          </p:nvSpPr>
          <p:spPr>
            <a:xfrm>
              <a:off x="5532132" y="2634027"/>
              <a:ext cx="81089" cy="90554"/>
            </a:xfrm>
            <a:prstGeom prst="rect">
              <a:avLst/>
            </a:prstGeom>
            <a:solidFill>
              <a:srgbClr val="007CBC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48884" name="Rectangle 34"/>
            <p:cNvSpPr/>
            <p:nvPr/>
          </p:nvSpPr>
          <p:spPr>
            <a:xfrm>
              <a:off x="7990187" y="2634027"/>
              <a:ext cx="81089" cy="90554"/>
            </a:xfrm>
            <a:prstGeom prst="rect">
              <a:avLst/>
            </a:prstGeom>
            <a:solidFill>
              <a:srgbClr val="007CBC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145814" name="Elbow Connector 34"/>
            <p:cNvCxnSpPr>
              <a:cxnSpLocks/>
            </p:cNvCxnSpPr>
            <p:nvPr/>
          </p:nvCxnSpPr>
          <p:spPr>
            <a:xfrm flipH="1">
              <a:off x="6804462" y="2882547"/>
              <a:ext cx="3347" cy="254909"/>
            </a:xfrm>
            <a:prstGeom prst="straightConnector1">
              <a:avLst/>
            </a:prstGeom>
            <a:ln w="88900">
              <a:solidFill>
                <a:srgbClr val="E05243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85" name="TextBox 56"/>
            <p:cNvSpPr txBox="1"/>
            <p:nvPr/>
          </p:nvSpPr>
          <p:spPr>
            <a:xfrm>
              <a:off x="6084216" y="944238"/>
              <a:ext cx="1447211" cy="255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AZ 2</a:t>
              </a:r>
            </a:p>
          </p:txBody>
        </p:sp>
        <p:sp>
          <p:nvSpPr>
            <p:cNvPr id="1048886" name="Rectangle 237"/>
            <p:cNvSpPr/>
            <p:nvPr/>
          </p:nvSpPr>
          <p:spPr>
            <a:xfrm>
              <a:off x="6453457" y="1289247"/>
              <a:ext cx="775306" cy="740642"/>
            </a:xfrm>
            <a:prstGeom prst="rect">
              <a:avLst/>
            </a:prstGeom>
            <a:solidFill>
              <a:srgbClr val="007CB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Replica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Instance</a:t>
              </a:r>
            </a:p>
          </p:txBody>
        </p:sp>
        <p:sp>
          <p:nvSpPr>
            <p:cNvPr id="1048887" name="Rectangle 238"/>
            <p:cNvSpPr/>
            <p:nvPr/>
          </p:nvSpPr>
          <p:spPr>
            <a:xfrm>
              <a:off x="6416930" y="1261069"/>
              <a:ext cx="846335" cy="80571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ot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48888" name="TextBox 2"/>
            <p:cNvSpPr txBox="1"/>
            <p:nvPr/>
          </p:nvSpPr>
          <p:spPr>
            <a:xfrm>
              <a:off x="5508218" y="2030993"/>
              <a:ext cx="619122" cy="14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4/6 </a:t>
              </a:r>
              <a:r>
                <a:rPr lang="en-US" sz="800" dirty="0">
                  <a:solidFill>
                    <a:schemeClr val="bg1"/>
                  </a:solidFill>
                </a:rPr>
                <a:t>quorum</a:t>
              </a:r>
            </a:p>
          </p:txBody>
        </p:sp>
        <p:sp>
          <p:nvSpPr>
            <p:cNvPr id="1048889" name="TextBox 119"/>
            <p:cNvSpPr txBox="1"/>
            <p:nvPr/>
          </p:nvSpPr>
          <p:spPr>
            <a:xfrm>
              <a:off x="6828443" y="2889023"/>
              <a:ext cx="689565" cy="14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Distributed writes</a:t>
              </a:r>
            </a:p>
          </p:txBody>
        </p:sp>
        <p:cxnSp>
          <p:nvCxnSpPr>
            <p:cNvPr id="3145815" name="Elbow Connector 34"/>
            <p:cNvCxnSpPr>
              <a:cxnSpLocks/>
              <a:stCxn id="1048865" idx="3"/>
              <a:endCxn id="1048886" idx="1"/>
            </p:cNvCxnSpPr>
            <p:nvPr/>
          </p:nvCxnSpPr>
          <p:spPr>
            <a:xfrm>
              <a:off x="5809604" y="1658501"/>
              <a:ext cx="643853" cy="1067"/>
            </a:xfrm>
            <a:prstGeom prst="straightConnector1">
              <a:avLst/>
            </a:prstGeom>
            <a:ln w="25400">
              <a:solidFill>
                <a:srgbClr val="7030A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6" name="Elbow Connector 232"/>
            <p:cNvCxnSpPr>
              <a:cxnSpLocks/>
            </p:cNvCxnSpPr>
            <p:nvPr/>
          </p:nvCxnSpPr>
          <p:spPr>
            <a:xfrm rot="5400000">
              <a:off x="4970265" y="2170683"/>
              <a:ext cx="581852" cy="321520"/>
            </a:xfrm>
            <a:prstGeom prst="bentConnector3">
              <a:avLst/>
            </a:prstGeom>
            <a:ln w="50800">
              <a:solidFill>
                <a:srgbClr val="8BC942"/>
              </a:solidFill>
              <a:tailEnd type="triangle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7" name="Elbow Connector 124"/>
            <p:cNvCxnSpPr>
              <a:cxnSpLocks/>
            </p:cNvCxnSpPr>
            <p:nvPr/>
          </p:nvCxnSpPr>
          <p:spPr>
            <a:xfrm rot="16200000" flipH="1">
              <a:off x="5252659" y="2217325"/>
              <a:ext cx="544958" cy="208396"/>
            </a:xfrm>
            <a:prstGeom prst="bentConnector3">
              <a:avLst/>
            </a:prstGeom>
            <a:ln w="50800">
              <a:solidFill>
                <a:srgbClr val="8BC942"/>
              </a:solidFill>
              <a:prstDash val="solid"/>
              <a:tailEnd type="triangle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8" name="Elbow Connector 127"/>
            <p:cNvCxnSpPr>
              <a:cxnSpLocks/>
              <a:stCxn id="1048865" idx="2"/>
              <a:endCxn id="1048862" idx="0"/>
            </p:cNvCxnSpPr>
            <p:nvPr/>
          </p:nvCxnSpPr>
          <p:spPr>
            <a:xfrm rot="16200000" flipH="1">
              <a:off x="5689651" y="1761122"/>
              <a:ext cx="581852" cy="1117251"/>
            </a:xfrm>
            <a:prstGeom prst="bentConnector3">
              <a:avLst/>
            </a:prstGeom>
            <a:ln w="50800">
              <a:solidFill>
                <a:srgbClr val="8BC942"/>
              </a:solidFill>
              <a:tailEnd type="triangle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9" name="Elbow Connector 130"/>
            <p:cNvCxnSpPr>
              <a:cxnSpLocks/>
              <a:stCxn id="1048865" idx="2"/>
              <a:endCxn id="1048861" idx="0"/>
            </p:cNvCxnSpPr>
            <p:nvPr/>
          </p:nvCxnSpPr>
          <p:spPr>
            <a:xfrm rot="16200000" flipH="1">
              <a:off x="5958116" y="1492656"/>
              <a:ext cx="581851" cy="1654180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8BC942"/>
              </a:solidFill>
              <a:tailEnd type="triangle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0" name="Elbow Connector 134"/>
            <p:cNvCxnSpPr>
              <a:cxnSpLocks/>
            </p:cNvCxnSpPr>
            <p:nvPr/>
          </p:nvCxnSpPr>
          <p:spPr>
            <a:xfrm rot="16200000" flipH="1">
              <a:off x="6430326" y="1039658"/>
              <a:ext cx="544958" cy="2563730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8BC942"/>
              </a:solidFill>
              <a:tailEnd type="triangle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1" name="Elbow Connector 136"/>
            <p:cNvCxnSpPr>
              <a:cxnSpLocks/>
            </p:cNvCxnSpPr>
            <p:nvPr/>
          </p:nvCxnSpPr>
          <p:spPr>
            <a:xfrm rot="16200000" flipH="1">
              <a:off x="6711137" y="763569"/>
              <a:ext cx="544958" cy="3100658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8BC942"/>
              </a:solidFill>
              <a:tailEnd type="triangle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97169" name="Picture 59" descr="S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723" y="2957779"/>
              <a:ext cx="396076" cy="379114"/>
            </a:xfrm>
            <a:prstGeom prst="rect">
              <a:avLst/>
            </a:prstGeom>
          </p:spPr>
        </p:pic>
        <p:cxnSp>
          <p:nvCxnSpPr>
            <p:cNvPr id="3145822" name="Straight Connector 129"/>
            <p:cNvCxnSpPr>
              <a:cxnSpLocks/>
            </p:cNvCxnSpPr>
            <p:nvPr/>
          </p:nvCxnSpPr>
          <p:spPr>
            <a:xfrm>
              <a:off x="6106606" y="941835"/>
              <a:ext cx="853" cy="2631318"/>
            </a:xfrm>
            <a:prstGeom prst="line">
              <a:avLst/>
            </a:prstGeom>
            <a:ln w="15875" cmpd="sng"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3" name="Straight Connector 129"/>
            <p:cNvCxnSpPr>
              <a:cxnSpLocks/>
            </p:cNvCxnSpPr>
            <p:nvPr/>
          </p:nvCxnSpPr>
          <p:spPr>
            <a:xfrm>
              <a:off x="7554574" y="927464"/>
              <a:ext cx="853" cy="2631318"/>
            </a:xfrm>
            <a:prstGeom prst="line">
              <a:avLst/>
            </a:prstGeom>
            <a:ln w="15875" cmpd="sng"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矩形 41"/>
          <p:cNvSpPr/>
          <p:nvPr/>
        </p:nvSpPr>
        <p:spPr>
          <a:xfrm>
            <a:off x="6152737" y="5282112"/>
            <a:ext cx="28587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2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</a:t>
            </a:r>
            <a:r>
              <a:rPr lang="zh-CN" altLang="zh-CN" sz="1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改进</a:t>
            </a:r>
            <a:endParaRPr lang="en-US" altLang="zh-CN" sz="14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420"/>
              </a:lnSpc>
              <a:buFont typeface="Wingdings" charset="2"/>
              <a:buChar char="ü"/>
            </a:pPr>
            <a:r>
              <a:rPr lang="en-US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Replica lag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很小</a:t>
            </a:r>
            <a:endParaRPr lang="en-US" altLang="zh-CN" sz="14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420"/>
              </a:lnSpc>
              <a:buFont typeface="Wingdings" charset="2"/>
              <a:buChar char="ü"/>
            </a:pPr>
            <a:r>
              <a:rPr lang="en-US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Read replica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不需要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disk write IO</a:t>
            </a:r>
            <a:endParaRPr lang="en-US" altLang="zh-CN" sz="14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420"/>
              </a:lnSpc>
              <a:buFont typeface="Wingdings" charset="2"/>
              <a:buChar char="ü"/>
            </a:pPr>
            <a:r>
              <a:rPr lang="zh-CN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显着</a:t>
            </a:r>
            <a:r>
              <a:rPr lang="zh-CN" altLang="zh-CN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提高</a:t>
            </a:r>
            <a:r>
              <a:rPr lang="zh-CN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lang="zh-CN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zh-CN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使用效率</a:t>
            </a:r>
            <a:endParaRPr lang="zh-CN" altLang="en-US" sz="1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9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02" y="20389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 smtClean="0"/>
              <a:t>Aurora feature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0942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742"/>
          </a:xfrm>
        </p:spPr>
        <p:txBody>
          <a:bodyPr/>
          <a:lstStyle/>
          <a:p>
            <a:r>
              <a:rPr lang="en-US" dirty="0" smtClean="0"/>
              <a:t>Quorum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8859"/>
            <a:ext cx="10515600" cy="4438104"/>
          </a:xfrm>
        </p:spPr>
        <p:txBody>
          <a:bodyPr/>
          <a:lstStyle/>
          <a:p>
            <a:r>
              <a:rPr lang="en-US" dirty="0"/>
              <a:t>Aurora</a:t>
            </a:r>
            <a:r>
              <a:rPr lang="zh-CN" altLang="en-US" dirty="0"/>
              <a:t>的主节点在写</a:t>
            </a:r>
            <a:r>
              <a:rPr lang="en-US" dirty="0"/>
              <a:t>redo log</a:t>
            </a:r>
            <a:r>
              <a:rPr lang="zh-CN" altLang="en-US" dirty="0"/>
              <a:t>到存储层的时候是同时写</a:t>
            </a:r>
            <a:r>
              <a:rPr lang="en-US" dirty="0"/>
              <a:t>6</a:t>
            </a:r>
            <a:r>
              <a:rPr lang="zh-CN" altLang="en-US" dirty="0"/>
              <a:t>个副本，只要有</a:t>
            </a:r>
            <a:r>
              <a:rPr lang="en-US" dirty="0"/>
              <a:t>4</a:t>
            </a:r>
            <a:r>
              <a:rPr lang="zh-CN" altLang="en-US" dirty="0"/>
              <a:t>个副本返回确认就认为写成</a:t>
            </a:r>
            <a:r>
              <a:rPr lang="zh-CN" altLang="en-US" dirty="0" smtClean="0"/>
              <a:t>功这</a:t>
            </a:r>
            <a:r>
              <a:rPr lang="zh-CN" altLang="en-US" dirty="0"/>
              <a:t>个时候</a:t>
            </a:r>
            <a:r>
              <a:rPr lang="en-US" dirty="0"/>
              <a:t>aurora</a:t>
            </a:r>
            <a:r>
              <a:rPr lang="zh-CN" altLang="en-US" dirty="0"/>
              <a:t>主节点就可以给客户端回复了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 smtClean="0"/>
              <a:t>quorum</a:t>
            </a:r>
            <a:r>
              <a:rPr lang="zh-CN" altLang="en-US" dirty="0" smtClean="0"/>
              <a:t>大多数派规则，副本之间采用了</a:t>
            </a:r>
            <a:r>
              <a:rPr lang="en-US" dirty="0" smtClean="0"/>
              <a:t>P2P</a:t>
            </a:r>
            <a:r>
              <a:rPr lang="zh-CN" altLang="en-US" dirty="0" smtClean="0"/>
              <a:t>的</a:t>
            </a:r>
            <a:r>
              <a:rPr lang="en-US" dirty="0" smtClean="0"/>
              <a:t>gossip</a:t>
            </a:r>
            <a:r>
              <a:rPr lang="zh-CN" altLang="en-US" dirty="0" smtClean="0"/>
              <a:t>协议来进行</a:t>
            </a:r>
            <a:r>
              <a:rPr lang="en-US" dirty="0" smtClean="0"/>
              <a:t>redo log</a:t>
            </a:r>
            <a:r>
              <a:rPr lang="zh-CN" altLang="en-US" dirty="0" smtClean="0"/>
              <a:t>的补全，这样如果某个副本</a:t>
            </a:r>
            <a:r>
              <a:rPr lang="en-US" dirty="0" smtClean="0"/>
              <a:t>storage node</a:t>
            </a:r>
            <a:r>
              <a:rPr lang="zh-CN" altLang="en-US" dirty="0" smtClean="0"/>
              <a:t>节点临时卡住没有接受</a:t>
            </a:r>
            <a:r>
              <a:rPr lang="en-US" dirty="0" smtClean="0"/>
              <a:t>aurora</a:t>
            </a:r>
            <a:r>
              <a:rPr lang="zh-CN" altLang="en-US" dirty="0" smtClean="0"/>
              <a:t>主节点发送来的</a:t>
            </a:r>
            <a:r>
              <a:rPr lang="en-US" dirty="0" smtClean="0"/>
              <a:t>redo log</a:t>
            </a:r>
            <a:r>
              <a:rPr lang="zh-CN" altLang="en-US" dirty="0" smtClean="0"/>
              <a:t>，之后可以通过</a:t>
            </a:r>
            <a:r>
              <a:rPr lang="en-US" dirty="0" smtClean="0"/>
              <a:t>gossip</a:t>
            </a:r>
            <a:r>
              <a:rPr lang="zh-CN" altLang="en-US" dirty="0" smtClean="0"/>
              <a:t>协议从别的</a:t>
            </a:r>
            <a:r>
              <a:rPr lang="en-US" dirty="0" smtClean="0"/>
              <a:t>storage node</a:t>
            </a:r>
            <a:r>
              <a:rPr lang="zh-CN" altLang="en-US" dirty="0" smtClean="0"/>
              <a:t>获取到新的</a:t>
            </a:r>
            <a:r>
              <a:rPr lang="en-US" dirty="0" smtClean="0"/>
              <a:t>redo log.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consistent read or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于</a:t>
            </a:r>
            <a:r>
              <a:rPr lang="en-US" altLang="zh-CN" dirty="0" smtClean="0"/>
              <a:t>read replica</a:t>
            </a:r>
            <a:r>
              <a:rPr lang="zh-CN" altLang="en-US" dirty="0" smtClean="0"/>
              <a:t>，如</a:t>
            </a:r>
            <a:r>
              <a:rPr lang="zh-CN" altLang="en-US" dirty="0"/>
              <a:t>果有只读查询并且节点的</a:t>
            </a:r>
            <a:r>
              <a:rPr lang="en-US" dirty="0"/>
              <a:t>buffer cache</a:t>
            </a:r>
            <a:r>
              <a:rPr lang="zh-CN" altLang="en-US" dirty="0"/>
              <a:t>中没有对应的数据就会去存储层读，读的时候并不是强一致性读，只需要读取副本的数据比所谓的</a:t>
            </a:r>
            <a:r>
              <a:rPr lang="en-US" dirty="0"/>
              <a:t>read-point</a:t>
            </a:r>
            <a:r>
              <a:rPr lang="zh-CN" altLang="en-US" dirty="0" smtClean="0"/>
              <a:t>点更</a:t>
            </a:r>
            <a:r>
              <a:rPr lang="zh-CN" altLang="en-US" dirty="0"/>
              <a:t>新就可以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dirty="0" smtClean="0"/>
              <a:t>read </a:t>
            </a:r>
            <a:r>
              <a:rPr lang="en-US" dirty="0"/>
              <a:t>replica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buffer 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读</a:t>
            </a:r>
            <a:r>
              <a:rPr lang="zh-CN" altLang="en-US" dirty="0"/>
              <a:t>不是强一致性的，但是一般</a:t>
            </a:r>
            <a:r>
              <a:rPr lang="en-US" dirty="0"/>
              <a:t>lag</a:t>
            </a:r>
            <a:r>
              <a:rPr lang="zh-CN" altLang="en-US" dirty="0"/>
              <a:t>都会小于</a:t>
            </a:r>
            <a:r>
              <a:rPr lang="en-US" dirty="0"/>
              <a:t>20ms</a:t>
            </a:r>
            <a:endParaRPr lang="en-US" altLang="zh-CN" dirty="0" smtClean="0"/>
          </a:p>
          <a:p>
            <a:r>
              <a:rPr lang="en-US" altLang="zh-CN" dirty="0" smtClean="0"/>
              <a:t>read </a:t>
            </a:r>
            <a:r>
              <a:rPr lang="en-US" altLang="zh-CN" dirty="0" smtClean="0"/>
              <a:t>replica</a:t>
            </a:r>
            <a:r>
              <a:rPr lang="zh-CN" altLang="en-US" dirty="0" smtClean="0"/>
              <a:t>只</a:t>
            </a:r>
            <a:r>
              <a:rPr lang="zh-CN" altLang="en-US" dirty="0"/>
              <a:t>有</a:t>
            </a:r>
            <a:r>
              <a:rPr lang="zh-CN" altLang="en-US" dirty="0" smtClean="0"/>
              <a:t>在节</a:t>
            </a:r>
            <a:r>
              <a:rPr lang="zh-CN" altLang="en-US" dirty="0"/>
              <a:t>点崩溃恢复后新来的</a:t>
            </a:r>
            <a:r>
              <a:rPr lang="en-US" dirty="0"/>
              <a:t>query</a:t>
            </a:r>
            <a:r>
              <a:rPr lang="zh-CN" altLang="en-US" dirty="0"/>
              <a:t>才会进行强一致性</a:t>
            </a:r>
            <a:r>
              <a:rPr lang="zh-CN" altLang="en-US" dirty="0" smtClean="0"/>
              <a:t>读。</a:t>
            </a:r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节点，一定是强一致性读。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/>
          <a:lstStyle/>
          <a:p>
            <a:r>
              <a:rPr lang="en-US" dirty="0" smtClean="0"/>
              <a:t>Auto scaling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88845"/>
            <a:ext cx="10515600" cy="51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1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Aurora</a:t>
            </a:r>
            <a:r>
              <a:rPr lang="zh-CN" altLang="en-US" dirty="0"/>
              <a:t>集群提供了三种</a:t>
            </a:r>
            <a:r>
              <a:rPr lang="en-US" dirty="0" err="1"/>
              <a:t>endpoint，Cluster</a:t>
            </a:r>
            <a:r>
              <a:rPr lang="en-US" dirty="0"/>
              <a:t> endpoint（</a:t>
            </a:r>
            <a:r>
              <a:rPr lang="zh-CN" altLang="en-US" dirty="0"/>
              <a:t>集群的当前</a:t>
            </a:r>
            <a:r>
              <a:rPr lang="en-US" dirty="0"/>
              <a:t>active</a:t>
            </a:r>
            <a:r>
              <a:rPr lang="zh-CN" altLang="en-US" dirty="0"/>
              <a:t>的</a:t>
            </a:r>
            <a:r>
              <a:rPr lang="en-US" dirty="0"/>
              <a:t>primary</a:t>
            </a:r>
            <a:r>
              <a:rPr lang="zh-CN" altLang="en-US" dirty="0"/>
              <a:t>节点），</a:t>
            </a:r>
            <a:r>
              <a:rPr lang="en-US" dirty="0"/>
              <a:t>Reader </a:t>
            </a:r>
            <a:r>
              <a:rPr lang="en-US" dirty="0" smtClean="0"/>
              <a:t>endpoint</a:t>
            </a:r>
            <a:r>
              <a:rPr lang="zh-CN" altLang="en-US" dirty="0" smtClean="0"/>
              <a:t>，</a:t>
            </a:r>
            <a:r>
              <a:rPr lang="en-US" dirty="0"/>
              <a:t>Instance endpoint</a:t>
            </a:r>
          </a:p>
          <a:p>
            <a:pPr lvl="1"/>
            <a:r>
              <a:rPr lang="zh-CN" altLang="en-US" dirty="0" smtClean="0"/>
              <a:t>当</a:t>
            </a:r>
            <a:r>
              <a:rPr lang="en-US" dirty="0"/>
              <a:t>aurora</a:t>
            </a:r>
            <a:r>
              <a:rPr lang="zh-CN" altLang="en-US" dirty="0"/>
              <a:t>集群只有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dirty="0"/>
              <a:t>primary</a:t>
            </a:r>
            <a:r>
              <a:rPr lang="zh-CN" altLang="en-US" dirty="0"/>
              <a:t>节点的时候，</a:t>
            </a:r>
            <a:r>
              <a:rPr lang="en-US" dirty="0"/>
              <a:t>reader endpoint</a:t>
            </a:r>
            <a:r>
              <a:rPr lang="zh-CN" altLang="en-US" dirty="0"/>
              <a:t>是</a:t>
            </a:r>
            <a:r>
              <a:rPr lang="en-US" dirty="0"/>
              <a:t>CNAME</a:t>
            </a:r>
            <a:r>
              <a:rPr lang="zh-CN" altLang="en-US" dirty="0"/>
              <a:t>到该</a:t>
            </a:r>
            <a:r>
              <a:rPr lang="en-US" dirty="0"/>
              <a:t>primary</a:t>
            </a:r>
            <a:r>
              <a:rPr lang="zh-CN" altLang="en-US" dirty="0"/>
              <a:t>节点的，</a:t>
            </a:r>
            <a:r>
              <a:rPr lang="en-US" dirty="0"/>
              <a:t>CNAME TTL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秒；</a:t>
            </a:r>
          </a:p>
          <a:p>
            <a:pPr lvl="1"/>
            <a:r>
              <a:rPr lang="zh-CN" altLang="en-US" dirty="0"/>
              <a:t>当增加了</a:t>
            </a:r>
            <a:r>
              <a:rPr lang="en-US" dirty="0"/>
              <a:t>read replica</a:t>
            </a:r>
            <a:r>
              <a:rPr lang="zh-CN" altLang="en-US" dirty="0"/>
              <a:t>之后，</a:t>
            </a:r>
            <a:r>
              <a:rPr lang="en-US" dirty="0"/>
              <a:t>reader endpoint</a:t>
            </a:r>
            <a:r>
              <a:rPr lang="zh-CN" altLang="en-US" dirty="0"/>
              <a:t>就</a:t>
            </a:r>
            <a:r>
              <a:rPr lang="en-US" dirty="0"/>
              <a:t>CNAME</a:t>
            </a:r>
            <a:r>
              <a:rPr lang="zh-CN" altLang="en-US" dirty="0"/>
              <a:t>到不同的</a:t>
            </a:r>
            <a:r>
              <a:rPr lang="en-US" dirty="0"/>
              <a:t>read replica，</a:t>
            </a:r>
            <a:r>
              <a:rPr lang="zh-CN" altLang="en-US" dirty="0"/>
              <a:t>不会在</a:t>
            </a:r>
            <a:r>
              <a:rPr lang="en-US" dirty="0"/>
              <a:t>CNAME</a:t>
            </a:r>
            <a:r>
              <a:rPr lang="zh-CN" altLang="en-US" dirty="0"/>
              <a:t>到</a:t>
            </a:r>
            <a:r>
              <a:rPr lang="en-US" dirty="0"/>
              <a:t>primary</a:t>
            </a:r>
            <a:r>
              <a:rPr lang="zh-CN" altLang="en-US" dirty="0"/>
              <a:t>节点了，</a:t>
            </a:r>
            <a:r>
              <a:rPr lang="en-US" dirty="0"/>
              <a:t>CNAME</a:t>
            </a:r>
            <a:r>
              <a:rPr lang="zh-CN" altLang="en-US" dirty="0"/>
              <a:t>的</a:t>
            </a:r>
            <a:r>
              <a:rPr lang="en-US" dirty="0"/>
              <a:t>TTL</a:t>
            </a:r>
            <a:r>
              <a:rPr lang="zh-CN" altLang="en-US" dirty="0"/>
              <a:t>也是</a:t>
            </a:r>
            <a:r>
              <a:rPr lang="en-US" altLang="zh-CN" dirty="0"/>
              <a:t>1</a:t>
            </a:r>
            <a:r>
              <a:rPr lang="en-US" dirty="0"/>
              <a:t>s。</a:t>
            </a:r>
            <a:r>
              <a:rPr lang="zh-CN" altLang="en-US" dirty="0"/>
              <a:t>这样根据</a:t>
            </a:r>
            <a:r>
              <a:rPr lang="en-US" dirty="0"/>
              <a:t>CNAME</a:t>
            </a:r>
            <a:r>
              <a:rPr lang="zh-CN" altLang="en-US" dirty="0"/>
              <a:t>到不同的节点来实现一定意义上的</a:t>
            </a:r>
            <a:r>
              <a:rPr lang="en-US" dirty="0"/>
              <a:t>DNS</a:t>
            </a:r>
            <a:r>
              <a:rPr lang="zh-CN" altLang="en-US" dirty="0"/>
              <a:t>负载均衡。（注意从</a:t>
            </a:r>
            <a:r>
              <a:rPr lang="en-US" dirty="0" err="1"/>
              <a:t>db</a:t>
            </a:r>
            <a:r>
              <a:rPr lang="zh-CN" altLang="en-US" dirty="0"/>
              <a:t>实例的角度来说并不是负载均衡的，因为客户端在</a:t>
            </a:r>
            <a:r>
              <a:rPr lang="en-US" altLang="zh-CN" dirty="0"/>
              <a:t>1</a:t>
            </a:r>
            <a:r>
              <a:rPr lang="en-US" dirty="0"/>
              <a:t>s</a:t>
            </a:r>
            <a:r>
              <a:rPr lang="zh-CN" altLang="en-US" dirty="0"/>
              <a:t>内可以对同一个</a:t>
            </a:r>
            <a:r>
              <a:rPr lang="en-US" dirty="0" err="1"/>
              <a:t>ip</a:t>
            </a:r>
            <a:r>
              <a:rPr lang="zh-CN" altLang="en-US" dirty="0"/>
              <a:t>发起很多</a:t>
            </a:r>
            <a:r>
              <a:rPr lang="en-US" dirty="0"/>
              <a:t>DB </a:t>
            </a:r>
            <a:r>
              <a:rPr lang="zh-CN" altLang="en-US" dirty="0"/>
              <a:t>连接，并且是遵从</a:t>
            </a:r>
            <a:r>
              <a:rPr lang="en-US" dirty="0"/>
              <a:t>CNAME TTL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en-US" dirty="0"/>
              <a:t>s</a:t>
            </a:r>
            <a:r>
              <a:rPr lang="zh-CN" altLang="en-US" dirty="0" smtClean="0"/>
              <a:t>的。因</a:t>
            </a:r>
            <a:r>
              <a:rPr lang="zh-CN" altLang="en-US" dirty="0"/>
              <a:t>此这</a:t>
            </a:r>
            <a:r>
              <a:rPr lang="zh-CN" altLang="en-US" dirty="0" smtClean="0"/>
              <a:t>里建议，如果读负载不重的话，使用</a:t>
            </a:r>
            <a:r>
              <a:rPr lang="en-US" altLang="zh-CN" dirty="0" smtClean="0"/>
              <a:t>read endpoint</a:t>
            </a:r>
            <a:r>
              <a:rPr lang="zh-CN" altLang="en-US" dirty="0" smtClean="0"/>
              <a:t>比较方便；但是如果读负载比较重，最好客</a:t>
            </a:r>
            <a:r>
              <a:rPr lang="zh-CN" altLang="en-US" dirty="0"/>
              <a:t>户端用</a:t>
            </a:r>
            <a:r>
              <a:rPr lang="en-US" dirty="0"/>
              <a:t>library</a:t>
            </a:r>
            <a:r>
              <a:rPr lang="zh-CN" altLang="en-US" dirty="0"/>
              <a:t>或者</a:t>
            </a:r>
            <a:r>
              <a:rPr lang="en-US" dirty="0"/>
              <a:t>DB proxy</a:t>
            </a:r>
            <a:r>
              <a:rPr lang="zh-CN" altLang="en-US" dirty="0"/>
              <a:t>来实现读写分离和读负载均</a:t>
            </a:r>
            <a:r>
              <a:rPr lang="zh-CN" altLang="en-US" dirty="0" smtClean="0"/>
              <a:t>衡；如果读负载超级重，那最好从业务逻辑上分多个</a:t>
            </a:r>
            <a:r>
              <a:rPr lang="en-US" altLang="zh-CN" dirty="0" smtClean="0"/>
              <a:t>aurora</a:t>
            </a:r>
            <a:r>
              <a:rPr lang="zh-CN" altLang="en-US" dirty="0" smtClean="0"/>
              <a:t>集群里跑了。）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5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00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</a:p>
          <a:p>
            <a:r>
              <a:rPr lang="en-US" altLang="zh-CN" dirty="0" smtClean="0"/>
              <a:t>Aurora Vs 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en-US" altLang="zh-CN" dirty="0" smtClean="0"/>
              <a:t>Features(including preview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Aurora Vs </a:t>
            </a:r>
            <a:r>
              <a:rPr lang="en-US" altLang="zh-CN" dirty="0" err="1" smtClean="0"/>
              <a:t>Tidb</a:t>
            </a:r>
            <a:endParaRPr lang="en-US" altLang="zh-CN" dirty="0" smtClean="0"/>
          </a:p>
          <a:p>
            <a:r>
              <a:rPr lang="en-US" altLang="zh-CN" dirty="0" smtClean="0"/>
              <a:t>Aurora</a:t>
            </a:r>
            <a:r>
              <a:rPr lang="zh-CN" altLang="en-US" dirty="0"/>
              <a:t>适用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r>
              <a:rPr lang="en-US" dirty="0" smtClean="0"/>
              <a:t>DB cloning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6349"/>
            <a:ext cx="10515600" cy="50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479"/>
          </a:xfrm>
        </p:spPr>
        <p:txBody>
          <a:bodyPr/>
          <a:lstStyle/>
          <a:p>
            <a:r>
              <a:rPr lang="en-US" dirty="0"/>
              <a:t>zero downtime patching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Aurora</a:t>
            </a:r>
            <a:r>
              <a:rPr lang="zh-CN" altLang="en-US" dirty="0"/>
              <a:t>支持</a:t>
            </a:r>
            <a:r>
              <a:rPr lang="en-US" dirty="0"/>
              <a:t>zero downtime patching</a:t>
            </a:r>
            <a:r>
              <a:rPr lang="zh-CN" altLang="en-US" dirty="0"/>
              <a:t>，就是说</a:t>
            </a:r>
            <a:r>
              <a:rPr lang="en-US" dirty="0"/>
              <a:t>aurora </a:t>
            </a:r>
            <a:r>
              <a:rPr lang="en-US" dirty="0" err="1"/>
              <a:t>db</a:t>
            </a:r>
            <a:r>
              <a:rPr lang="zh-CN" altLang="en-US" dirty="0"/>
              <a:t>进程更换新的二进制文件的时候，与客户端的</a:t>
            </a:r>
            <a:r>
              <a:rPr lang="en-US" dirty="0"/>
              <a:t>DB</a:t>
            </a:r>
            <a:r>
              <a:rPr lang="zh-CN" altLang="en-US" dirty="0"/>
              <a:t>连接不会断开</a:t>
            </a:r>
            <a:r>
              <a:rPr lang="zh-CN" altLang="en-US" dirty="0" smtClean="0"/>
              <a:t>，大</a:t>
            </a:r>
            <a:r>
              <a:rPr lang="zh-CN" altLang="en-US" dirty="0"/>
              <a:t>概原</a:t>
            </a:r>
            <a:r>
              <a:rPr lang="zh-CN" altLang="en-US" dirty="0" smtClean="0"/>
              <a:t>理类似</a:t>
            </a:r>
            <a:r>
              <a:rPr lang="en-US" dirty="0" smtClean="0"/>
              <a:t>envoy </a:t>
            </a:r>
            <a:r>
              <a:rPr lang="en-US" dirty="0"/>
              <a:t>proxy</a:t>
            </a:r>
            <a:r>
              <a:rPr lang="zh-CN" altLang="en-US" dirty="0"/>
              <a:t>的实现（</a:t>
            </a:r>
            <a:r>
              <a:rPr lang="en-US" dirty="0"/>
              <a:t>envoy proxy</a:t>
            </a:r>
            <a:r>
              <a:rPr lang="zh-CN" altLang="en-US" dirty="0"/>
              <a:t>的</a:t>
            </a:r>
            <a:r>
              <a:rPr lang="en-US" dirty="0"/>
              <a:t>hot restart</a:t>
            </a:r>
            <a:r>
              <a:rPr lang="zh-CN" altLang="en-US" dirty="0"/>
              <a:t>是通过父进程通过</a:t>
            </a:r>
            <a:r>
              <a:rPr lang="en-US" dirty="0"/>
              <a:t>UNIX domain socket</a:t>
            </a:r>
            <a:r>
              <a:rPr lang="zh-CN" altLang="en-US" dirty="0"/>
              <a:t>传递</a:t>
            </a:r>
            <a:r>
              <a:rPr lang="en-US" dirty="0" err="1"/>
              <a:t>fd</a:t>
            </a:r>
            <a:r>
              <a:rPr lang="zh-CN" altLang="en-US" dirty="0"/>
              <a:t>给子进程来实现的）。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02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079"/>
          </a:xfrm>
        </p:spPr>
        <p:txBody>
          <a:bodyPr/>
          <a:lstStyle/>
          <a:p>
            <a:r>
              <a:rPr lang="en-US" altLang="zh-CN" dirty="0" smtClean="0"/>
              <a:t>Multi-master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preview</a:t>
            </a:r>
            <a:r>
              <a:rPr lang="zh-CN" altLang="en-US" dirty="0" smtClean="0"/>
              <a:t>阶段）</a:t>
            </a:r>
            <a:r>
              <a:rPr lang="en-US" altLang="zh-C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996"/>
            <a:ext cx="10515600" cy="4675967"/>
          </a:xfrm>
        </p:spPr>
        <p:txBody>
          <a:bodyPr/>
          <a:lstStyle/>
          <a:p>
            <a:r>
              <a:rPr lang="en-US" altLang="zh-CN" dirty="0" smtClean="0"/>
              <a:t>Warm cache failover</a:t>
            </a:r>
          </a:p>
          <a:p>
            <a:r>
              <a:rPr lang="en-US" altLang="zh-CN" dirty="0" smtClean="0"/>
              <a:t>Avoid manual </a:t>
            </a:r>
            <a:r>
              <a:rPr lang="en-US" altLang="zh-CN" dirty="0" err="1" smtClean="0"/>
              <a:t>sharding</a:t>
            </a:r>
            <a:endParaRPr lang="en-US" altLang="zh-CN" dirty="0" smtClean="0"/>
          </a:p>
          <a:p>
            <a:r>
              <a:rPr lang="en-US" dirty="0" smtClean="0"/>
              <a:t>Scaling out writing </a:t>
            </a:r>
            <a:r>
              <a:rPr lang="en-US" dirty="0" smtClean="0"/>
              <a:t>operation</a:t>
            </a:r>
          </a:p>
          <a:p>
            <a:r>
              <a:rPr lang="en-US" dirty="0"/>
              <a:t>Aurora</a:t>
            </a:r>
            <a:r>
              <a:rPr lang="zh-CN" altLang="en-US" dirty="0"/>
              <a:t>没有采用分布式锁管理（理论上不一定安全）和</a:t>
            </a:r>
            <a:r>
              <a:rPr lang="en-US" dirty="0" err="1"/>
              <a:t>paxos</a:t>
            </a:r>
            <a:r>
              <a:rPr lang="zh-CN" altLang="en-US" dirty="0"/>
              <a:t>分布式一致性协议（性能差一些，</a:t>
            </a:r>
            <a:r>
              <a:rPr lang="en-US" dirty="0"/>
              <a:t>safety</a:t>
            </a:r>
            <a:r>
              <a:rPr lang="zh-CN" altLang="en-US" dirty="0"/>
              <a:t>和</a:t>
            </a:r>
            <a:r>
              <a:rPr lang="en-US" dirty="0"/>
              <a:t>liveness</a:t>
            </a:r>
            <a:r>
              <a:rPr lang="zh-CN" altLang="en-US" dirty="0"/>
              <a:t>是可以保证的）来处理冲突，他采用的是分布式记账薄来处理的。</a:t>
            </a:r>
            <a:r>
              <a:rPr lang="en-US" dirty="0"/>
              <a:t>Database</a:t>
            </a:r>
            <a:r>
              <a:rPr lang="zh-CN" altLang="en-US" dirty="0"/>
              <a:t>节点和</a:t>
            </a:r>
            <a:r>
              <a:rPr lang="en-US" dirty="0"/>
              <a:t>storage</a:t>
            </a:r>
            <a:r>
              <a:rPr lang="zh-CN" altLang="en-US" dirty="0"/>
              <a:t>节点在本节点上的冲突都可以自己解决，那如果冲突涉及到多个</a:t>
            </a:r>
            <a:r>
              <a:rPr lang="en-US" dirty="0"/>
              <a:t>database</a:t>
            </a:r>
            <a:r>
              <a:rPr lang="zh-CN" altLang="en-US" dirty="0"/>
              <a:t>节点或者多个</a:t>
            </a:r>
            <a:r>
              <a:rPr lang="en-US" dirty="0"/>
              <a:t>storage</a:t>
            </a:r>
            <a:r>
              <a:rPr lang="zh-CN" altLang="en-US" dirty="0"/>
              <a:t>节点，就需要有</a:t>
            </a:r>
            <a:r>
              <a:rPr lang="en-US" dirty="0"/>
              <a:t>region-level</a:t>
            </a:r>
            <a:r>
              <a:rPr lang="zh-CN" altLang="en-US" dirty="0"/>
              <a:t>的仲裁器来解决。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6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</a:t>
            </a:r>
            <a:r>
              <a:rPr lang="en-US" dirty="0" smtClean="0"/>
              <a:t>arallel </a:t>
            </a:r>
            <a:r>
              <a:rPr lang="en-US" dirty="0"/>
              <a:t>query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28467"/>
            <a:ext cx="10515600" cy="517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5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Aurora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serverless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75" y="1289834"/>
            <a:ext cx="7606145" cy="4887129"/>
          </a:xfrm>
        </p:spPr>
      </p:pic>
    </p:spTree>
    <p:extLst>
      <p:ext uri="{BB962C8B-B14F-4D97-AF65-F5344CB8AC3E}">
        <p14:creationId xmlns:p14="http://schemas.microsoft.com/office/powerpoint/2010/main" val="13090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3" y="26372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Aurora Vs </a:t>
            </a:r>
            <a:r>
              <a:rPr lang="en-US" altLang="zh-CN" sz="6600" dirty="0" err="1" smtClean="0"/>
              <a:t>Tidb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00218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/>
          <a:lstStyle/>
          <a:p>
            <a:r>
              <a:rPr lang="en-US" altLang="zh-CN" dirty="0" err="1" smtClean="0"/>
              <a:t>Tidb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423852"/>
            <a:ext cx="9563100" cy="4591980"/>
          </a:xfrm>
        </p:spPr>
      </p:pic>
    </p:spTree>
    <p:extLst>
      <p:ext uri="{BB962C8B-B14F-4D97-AF65-F5344CB8AC3E}">
        <p14:creationId xmlns:p14="http://schemas.microsoft.com/office/powerpoint/2010/main" val="22348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altLang="zh-CN" dirty="0" smtClean="0"/>
              <a:t>Aurora</a:t>
            </a:r>
            <a:r>
              <a:rPr lang="zh-CN" altLang="en-US" dirty="0" smtClean="0"/>
              <a:t>对比</a:t>
            </a:r>
            <a:r>
              <a:rPr lang="en-US" altLang="zh-CN" dirty="0" err="1" smtClean="0"/>
              <a:t>Tidb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95873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Aurora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的兼容性要好于</a:t>
            </a:r>
            <a:r>
              <a:rPr lang="en-US" altLang="zh-CN" dirty="0" err="1" smtClean="0"/>
              <a:t>Tidb</a:t>
            </a:r>
            <a:endParaRPr lang="en-US" altLang="zh-CN" dirty="0" smtClean="0"/>
          </a:p>
          <a:p>
            <a:r>
              <a:rPr lang="en-US" altLang="zh-CN" dirty="0" err="1" smtClean="0"/>
              <a:t>Tidb</a:t>
            </a:r>
            <a:r>
              <a:rPr lang="zh-CN" altLang="en-US" dirty="0" smtClean="0"/>
              <a:t>同样适用的是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分布式一致性协议来实现多副本复制，这些性能要比</a:t>
            </a:r>
            <a:r>
              <a:rPr lang="en-US" altLang="zh-CN" dirty="0" smtClean="0"/>
              <a:t>Aurora</a:t>
            </a:r>
            <a:r>
              <a:rPr lang="zh-CN" altLang="en-US" dirty="0" smtClean="0"/>
              <a:t>差。整体的读写吞吐量</a:t>
            </a:r>
            <a:r>
              <a:rPr lang="en-US" altLang="zh-CN" dirty="0" smtClean="0"/>
              <a:t>aurora</a:t>
            </a:r>
            <a:r>
              <a:rPr lang="zh-CN" altLang="en-US" dirty="0" smtClean="0"/>
              <a:t>也比</a:t>
            </a:r>
            <a:r>
              <a:rPr lang="en-US" altLang="zh-CN" dirty="0" err="1" smtClean="0"/>
              <a:t>Tidb</a:t>
            </a:r>
            <a:r>
              <a:rPr lang="zh-CN" altLang="en-US" dirty="0" smtClean="0"/>
              <a:t>好。</a:t>
            </a:r>
            <a:endParaRPr lang="en-US" altLang="zh-CN" dirty="0" smtClean="0"/>
          </a:p>
          <a:p>
            <a:r>
              <a:rPr lang="en-US" altLang="zh-CN" dirty="0" smtClean="0"/>
              <a:t>Aurora</a:t>
            </a:r>
            <a:r>
              <a:rPr lang="zh-CN" altLang="en-US" dirty="0" smtClean="0"/>
              <a:t>的</a:t>
            </a:r>
            <a:r>
              <a:rPr lang="en-US" altLang="zh-CN" dirty="0" err="1"/>
              <a:t>serverless</a:t>
            </a:r>
            <a:r>
              <a:rPr lang="zh-CN" altLang="en-US" dirty="0"/>
              <a:t>，</a:t>
            </a:r>
            <a:r>
              <a:rPr lang="en-US" altLang="zh-CN" dirty="0"/>
              <a:t>cross region </a:t>
            </a:r>
            <a:r>
              <a:rPr lang="en-US" altLang="zh-CN" dirty="0" smtClean="0"/>
              <a:t>multi-master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在路上</a:t>
            </a:r>
            <a:r>
              <a:rPr lang="zh-CN" altLang="en-US" dirty="0" smtClean="0"/>
              <a:t>），</a:t>
            </a:r>
            <a:r>
              <a:rPr lang="en-US" altLang="zh-CN" dirty="0" err="1" smtClean="0"/>
              <a:t>autoscaling</a:t>
            </a:r>
            <a:r>
              <a:rPr lang="zh-CN" altLang="en-US" dirty="0" smtClean="0"/>
              <a:t>这些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目前</a:t>
            </a:r>
            <a:r>
              <a:rPr lang="en-US" altLang="zh-CN" dirty="0" err="1" smtClean="0"/>
              <a:t>Tidb</a:t>
            </a:r>
            <a:r>
              <a:rPr lang="zh-CN" altLang="en-US" dirty="0" smtClean="0"/>
              <a:t>也没有。</a:t>
            </a:r>
            <a:endParaRPr lang="en-US" altLang="zh-CN" dirty="0" smtClean="0"/>
          </a:p>
          <a:p>
            <a:r>
              <a:rPr lang="en-US" altLang="zh-CN" dirty="0" smtClean="0"/>
              <a:t>Aurora</a:t>
            </a:r>
            <a:r>
              <a:rPr lang="zh-CN" altLang="en-US" dirty="0" smtClean="0"/>
              <a:t>托管的优点是自建</a:t>
            </a:r>
            <a:r>
              <a:rPr lang="en-US" altLang="zh-CN" dirty="0" err="1" smtClean="0"/>
              <a:t>Tidb</a:t>
            </a:r>
            <a:r>
              <a:rPr lang="zh-CN" altLang="en-US" dirty="0" smtClean="0"/>
              <a:t>集群没有办法比拟的。</a:t>
            </a:r>
            <a:endParaRPr lang="en-US" altLang="zh-CN" dirty="0" smtClean="0"/>
          </a:p>
          <a:p>
            <a:r>
              <a:rPr lang="en-US" altLang="zh-CN" dirty="0" err="1" smtClean="0"/>
              <a:t>Tidb</a:t>
            </a:r>
            <a:r>
              <a:rPr lang="zh-CN" altLang="en-US" dirty="0" smtClean="0"/>
              <a:t>的使用人群主要是中国，</a:t>
            </a:r>
            <a:r>
              <a:rPr lang="en-US" altLang="zh-CN" dirty="0" smtClean="0"/>
              <a:t>Aurora</a:t>
            </a:r>
            <a:r>
              <a:rPr lang="zh-CN" altLang="en-US" dirty="0" smtClean="0"/>
              <a:t>则是全球的用户人群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Amazon Aurora </a:t>
            </a:r>
            <a:r>
              <a:rPr lang="zh-CN" altLang="en-US" dirty="0"/>
              <a:t>为数据库资源（例如数据库实例、数据库集群、和数据库集群参数组）提供自动建议。这些建议通过分析数据库集群配置、数据库实例配置、使用和性能数据来提供最佳实践准则。</a:t>
            </a:r>
            <a:endParaRPr lang="en-US" altLang="zh-CN" dirty="0"/>
          </a:p>
          <a:p>
            <a:r>
              <a:rPr lang="en-US" altLang="zh-CN" dirty="0" smtClean="0"/>
              <a:t>Aurora</a:t>
            </a:r>
            <a:r>
              <a:rPr lang="zh-CN" altLang="en-US" dirty="0" smtClean="0"/>
              <a:t>是商业数据库，</a:t>
            </a:r>
            <a:r>
              <a:rPr lang="en-US" altLang="zh-CN" dirty="0" smtClean="0"/>
              <a:t>AWS</a:t>
            </a:r>
            <a:r>
              <a:rPr lang="zh-CN" altLang="en-US" dirty="0" smtClean="0"/>
              <a:t>就是保障。开源的</a:t>
            </a:r>
            <a:r>
              <a:rPr lang="en-US" altLang="zh-CN" dirty="0" err="1" smtClean="0"/>
              <a:t>Tidb</a:t>
            </a:r>
            <a:r>
              <a:rPr lang="zh-CN" altLang="en-US" dirty="0" smtClean="0"/>
              <a:t>没有及时响应问题的渠道。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8" y="30390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Aurora</a:t>
            </a:r>
            <a:r>
              <a:rPr lang="zh-CN" altLang="en-US" sz="6000" dirty="0"/>
              <a:t>适合场景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61607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Aurora</a:t>
            </a:r>
            <a:r>
              <a:rPr lang="zh-CN" altLang="en-US" dirty="0" smtClean="0"/>
              <a:t>适</a:t>
            </a:r>
            <a:r>
              <a:rPr lang="zh-CN" altLang="en-US" dirty="0" smtClean="0"/>
              <a:t>合场景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写的负载很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但是不可预知的存储</a:t>
            </a:r>
            <a:r>
              <a:rPr lang="en-US" altLang="zh-CN" dirty="0" smtClean="0"/>
              <a:t>capacity</a:t>
            </a:r>
          </a:p>
          <a:p>
            <a:r>
              <a:rPr lang="en-US" altLang="zh-CN" dirty="0" smtClean="0"/>
              <a:t>Read replica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lag</a:t>
            </a:r>
            <a:r>
              <a:rPr lang="zh-CN" altLang="en-US" dirty="0" smtClean="0"/>
              <a:t>尽量小</a:t>
            </a:r>
            <a:endParaRPr lang="en-US" altLang="zh-CN" dirty="0" smtClean="0"/>
          </a:p>
          <a:p>
            <a:r>
              <a:rPr lang="zh-CN" altLang="en-US" dirty="0"/>
              <a:t>平</a:t>
            </a:r>
            <a:r>
              <a:rPr lang="zh-CN" altLang="en-US" dirty="0" smtClean="0"/>
              <a:t>滑迁移传统的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(</a:t>
            </a:r>
            <a:r>
              <a:rPr lang="zh-CN" altLang="en-US" dirty="0"/>
              <a:t>甚至</a:t>
            </a:r>
            <a:r>
              <a:rPr lang="en-US" altLang="zh-CN" dirty="0" err="1" smtClean="0"/>
              <a:t>Tidb</a:t>
            </a:r>
            <a:r>
              <a:rPr lang="zh-CN" altLang="en-US" dirty="0" smtClean="0"/>
              <a:t>迁移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Failover</a:t>
            </a:r>
            <a:r>
              <a:rPr lang="zh-CN" altLang="en-US" dirty="0" smtClean="0"/>
              <a:t>导致的业务侧访问中断时间尽量小</a:t>
            </a:r>
            <a:endParaRPr lang="en-US" altLang="zh-CN" dirty="0" smtClean="0"/>
          </a:p>
          <a:p>
            <a:r>
              <a:rPr lang="zh-CN" altLang="en-US" dirty="0"/>
              <a:t>免</a:t>
            </a:r>
            <a:r>
              <a:rPr lang="zh-CN" altLang="en-US" dirty="0" smtClean="0"/>
              <a:t>去手动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或者使用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中间件带来的复杂性和运维成本（</a:t>
            </a:r>
            <a:r>
              <a:rPr lang="en-US" altLang="zh-CN" dirty="0" smtClean="0"/>
              <a:t>multi-master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数据库实例</a:t>
            </a:r>
            <a:r>
              <a:rPr lang="en-US" altLang="zh-CN" dirty="0" err="1" smtClean="0"/>
              <a:t>autoscaling</a:t>
            </a:r>
            <a:r>
              <a:rPr lang="zh-CN" altLang="en-US" dirty="0"/>
              <a:t>基</a:t>
            </a:r>
            <a:r>
              <a:rPr lang="zh-CN" altLang="en-US" dirty="0" smtClean="0"/>
              <a:t>本解决了客户</a:t>
            </a:r>
            <a:r>
              <a:rPr lang="en-US" altLang="zh-CN" dirty="0" smtClean="0"/>
              <a:t>concern</a:t>
            </a:r>
            <a:r>
              <a:rPr lang="zh-CN" altLang="en-US" dirty="0" smtClean="0"/>
              <a:t>的动态容量变化问题（</a:t>
            </a:r>
            <a:r>
              <a:rPr lang="en-US" altLang="zh-CN" dirty="0" err="1" smtClean="0"/>
              <a:t>serverless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autoscaling</a:t>
            </a:r>
            <a:r>
              <a:rPr lang="en-US" altLang="zh-CN" dirty="0" smtClean="0"/>
              <a:t> read replica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一定程度上来说，从</a:t>
            </a:r>
            <a:r>
              <a:rPr lang="zh-CN" altLang="en-US" dirty="0" smtClean="0"/>
              <a:t>如何做读写分离彻底的解脱</a:t>
            </a:r>
            <a:r>
              <a:rPr lang="zh-CN" altLang="en-US" dirty="0"/>
              <a:t>出来（</a:t>
            </a:r>
            <a:r>
              <a:rPr lang="en-US" altLang="zh-CN" dirty="0" err="1"/>
              <a:t>serverless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成</a:t>
            </a:r>
            <a:r>
              <a:rPr lang="zh-CN" altLang="en-US" dirty="0" smtClean="0"/>
              <a:t>本考虑（</a:t>
            </a:r>
            <a:r>
              <a:rPr lang="en-US" altLang="zh-CN" dirty="0" err="1" smtClean="0"/>
              <a:t>serverless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smtClean="0"/>
              <a:t>.........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184" y="25858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Aurora </a:t>
            </a:r>
            <a:r>
              <a:rPr lang="en-US" altLang="zh-CN" sz="6000" b="1" dirty="0" smtClean="0"/>
              <a:t>architecture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1444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45" y="30251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Q &amp; 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3649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423" y="338999"/>
            <a:ext cx="10515600" cy="798517"/>
          </a:xfrm>
        </p:spPr>
        <p:txBody>
          <a:bodyPr>
            <a:normAutofit/>
          </a:bodyPr>
          <a:lstStyle/>
          <a:p>
            <a:r>
              <a:rPr lang="zh-CN" altLang="en-US" sz="3500" dirty="0" smtClean="0"/>
              <a:t>关系数据库拓扑</a:t>
            </a:r>
            <a:endParaRPr lang="en-US" sz="35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38091" y="3240373"/>
            <a:ext cx="1456007" cy="1345500"/>
            <a:chOff x="719952" y="1690570"/>
            <a:chExt cx="2556235" cy="2305324"/>
          </a:xfrm>
        </p:grpSpPr>
        <p:grpSp>
          <p:nvGrpSpPr>
            <p:cNvPr id="4" name="Group 3"/>
            <p:cNvGrpSpPr/>
            <p:nvPr/>
          </p:nvGrpSpPr>
          <p:grpSpPr>
            <a:xfrm>
              <a:off x="818246" y="1808880"/>
              <a:ext cx="2344690" cy="2051629"/>
              <a:chOff x="6441253" y="1480457"/>
              <a:chExt cx="1354991" cy="1185632"/>
            </a:xfrm>
            <a:solidFill>
              <a:srgbClr val="007CBC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6441253" y="1480457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SQL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441253" y="1778172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Transactions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441253" y="2070894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Caching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441253" y="2367530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Logging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719952" y="1690570"/>
              <a:ext cx="2556235" cy="2305324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ot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32998" y="3240373"/>
            <a:ext cx="1456007" cy="1345500"/>
            <a:chOff x="719952" y="1690570"/>
            <a:chExt cx="2556235" cy="2305324"/>
          </a:xfrm>
        </p:grpSpPr>
        <p:grpSp>
          <p:nvGrpSpPr>
            <p:cNvPr id="12" name="Group 11"/>
            <p:cNvGrpSpPr/>
            <p:nvPr/>
          </p:nvGrpSpPr>
          <p:grpSpPr>
            <a:xfrm>
              <a:off x="818246" y="1808880"/>
              <a:ext cx="2344690" cy="2051629"/>
              <a:chOff x="6441253" y="1480457"/>
              <a:chExt cx="1354991" cy="1185632"/>
            </a:xfrm>
            <a:solidFill>
              <a:srgbClr val="007CBC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6441253" y="1480457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SQL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441253" y="1778172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Transactions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441253" y="2070894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Caching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441253" y="2367530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Logging</a:t>
                </a: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719952" y="1690570"/>
              <a:ext cx="2556235" cy="2305324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ot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Text Placeholder 7"/>
          <p:cNvSpPr txBox="1">
            <a:spLocks/>
          </p:cNvSpPr>
          <p:nvPr/>
        </p:nvSpPr>
        <p:spPr>
          <a:xfrm>
            <a:off x="376146" y="1656808"/>
            <a:ext cx="3616576" cy="464032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133" b="1" dirty="0" smtClean="0"/>
              <a:t>client-based </a:t>
            </a:r>
            <a:r>
              <a:rPr lang="en-US" sz="2133" b="1" dirty="0" err="1" smtClean="0"/>
              <a:t>Sharding</a:t>
            </a:r>
            <a:r>
              <a:rPr lang="en-US" altLang="zh-CN" sz="2133" b="1" dirty="0" smtClean="0"/>
              <a:t>/proxy-based </a:t>
            </a:r>
            <a:r>
              <a:rPr lang="en-US" altLang="zh-CN" sz="2133" b="1" dirty="0" err="1" smtClean="0"/>
              <a:t>sharding</a:t>
            </a:r>
            <a:endParaRPr lang="en-US" sz="2133" b="1" dirty="0"/>
          </a:p>
          <a:p>
            <a:pPr marL="0" indent="0" algn="ctr">
              <a:buNone/>
            </a:pPr>
            <a:endParaRPr lang="en-US" sz="1600" i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678330" y="2667129"/>
            <a:ext cx="3099257" cy="649281"/>
            <a:chOff x="517717" y="2086924"/>
            <a:chExt cx="3283815" cy="671374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1227667" y="2235200"/>
              <a:ext cx="4782" cy="523098"/>
            </a:xfrm>
            <a:prstGeom prst="straightConnector1">
              <a:avLst/>
            </a:prstGeom>
            <a:ln w="12700" cmpd="sng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17717" y="2086924"/>
              <a:ext cx="3283815" cy="3639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7" b="1" dirty="0">
                  <a:solidFill>
                    <a:srgbClr val="FF6600"/>
                  </a:solidFill>
                </a:rPr>
                <a:t>Application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3036375" y="2446262"/>
              <a:ext cx="843" cy="312036"/>
            </a:xfrm>
            <a:prstGeom prst="straightConnector1">
              <a:avLst/>
            </a:prstGeom>
            <a:ln w="12700" cmpd="sng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423475" y="3181140"/>
            <a:ext cx="1522783" cy="1345501"/>
            <a:chOff x="719952" y="1690570"/>
            <a:chExt cx="2556235" cy="2305324"/>
          </a:xfrm>
        </p:grpSpPr>
        <p:grpSp>
          <p:nvGrpSpPr>
            <p:cNvPr id="44" name="Group 43"/>
            <p:cNvGrpSpPr/>
            <p:nvPr/>
          </p:nvGrpSpPr>
          <p:grpSpPr>
            <a:xfrm>
              <a:off x="818246" y="1808880"/>
              <a:ext cx="2344690" cy="2051629"/>
              <a:chOff x="6441253" y="1480457"/>
              <a:chExt cx="1354991" cy="1185632"/>
            </a:xfrm>
            <a:solidFill>
              <a:srgbClr val="007CBC"/>
            </a:solidFill>
          </p:grpSpPr>
          <p:sp>
            <p:nvSpPr>
              <p:cNvPr id="46" name="Rectangle 45"/>
              <p:cNvSpPr/>
              <p:nvPr/>
            </p:nvSpPr>
            <p:spPr>
              <a:xfrm>
                <a:off x="6441253" y="1480457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SQL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441253" y="1778172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Transactions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441253" y="2070894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Caching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441253" y="2367530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Logging</a:t>
                </a: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719952" y="1690570"/>
              <a:ext cx="2556235" cy="2305324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ot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96114" y="3181140"/>
            <a:ext cx="1522783" cy="1345501"/>
            <a:chOff x="719952" y="1690570"/>
            <a:chExt cx="2556235" cy="2305324"/>
          </a:xfrm>
        </p:grpSpPr>
        <p:grpSp>
          <p:nvGrpSpPr>
            <p:cNvPr id="38" name="Group 37"/>
            <p:cNvGrpSpPr/>
            <p:nvPr/>
          </p:nvGrpSpPr>
          <p:grpSpPr>
            <a:xfrm>
              <a:off x="818246" y="1808880"/>
              <a:ext cx="2344690" cy="2051629"/>
              <a:chOff x="6441253" y="1480457"/>
              <a:chExt cx="1354991" cy="1185632"/>
            </a:xfrm>
            <a:solidFill>
              <a:srgbClr val="007CBC"/>
            </a:solidFill>
          </p:grpSpPr>
          <p:sp>
            <p:nvSpPr>
              <p:cNvPr id="40" name="Rectangle 39"/>
              <p:cNvSpPr/>
              <p:nvPr/>
            </p:nvSpPr>
            <p:spPr>
              <a:xfrm>
                <a:off x="6441253" y="1480457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SQL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41253" y="1778172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Transactions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441253" y="2070894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Caching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441253" y="2367530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Logging</a:t>
                </a: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719952" y="1690570"/>
              <a:ext cx="2556235" cy="2305324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ot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8" name="Text Placeholder 7"/>
          <p:cNvSpPr txBox="1">
            <a:spLocks/>
          </p:cNvSpPr>
          <p:nvPr/>
        </p:nvSpPr>
        <p:spPr>
          <a:xfrm>
            <a:off x="4419631" y="1597577"/>
            <a:ext cx="3277636" cy="4640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33" b="1" dirty="0"/>
              <a:t>Shared nothing</a:t>
            </a:r>
          </a:p>
          <a:p>
            <a:pPr marL="0" indent="0" algn="ctr">
              <a:buNone/>
            </a:pPr>
            <a:endParaRPr lang="en-US" sz="1600" i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4479366" y="2531861"/>
            <a:ext cx="3241397" cy="649281"/>
            <a:chOff x="517717" y="2086924"/>
            <a:chExt cx="3283815" cy="671374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1227667" y="2235200"/>
              <a:ext cx="4782" cy="523098"/>
            </a:xfrm>
            <a:prstGeom prst="straightConnector1">
              <a:avLst/>
            </a:prstGeom>
            <a:ln w="12700" cmpd="sng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17717" y="2086924"/>
              <a:ext cx="3283815" cy="3639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7" b="1" dirty="0">
                  <a:solidFill>
                    <a:srgbClr val="FF6600"/>
                  </a:solidFill>
                </a:rPr>
                <a:t>Application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3036374" y="2450922"/>
              <a:ext cx="12110" cy="307376"/>
            </a:xfrm>
            <a:prstGeom prst="straightConnector1">
              <a:avLst/>
            </a:prstGeom>
            <a:ln w="12700" cmpd="sng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5878793" y="3965256"/>
            <a:ext cx="375876" cy="0"/>
          </a:xfrm>
          <a:prstGeom prst="straightConnector1">
            <a:avLst/>
          </a:prstGeom>
          <a:ln w="38100" cmpd="sng">
            <a:solidFill>
              <a:srgbClr val="0070C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8481349" y="3159189"/>
            <a:ext cx="1551023" cy="1330017"/>
            <a:chOff x="719952" y="1690570"/>
            <a:chExt cx="2556235" cy="2305324"/>
          </a:xfrm>
        </p:grpSpPr>
        <p:grpSp>
          <p:nvGrpSpPr>
            <p:cNvPr id="69" name="Group 68"/>
            <p:cNvGrpSpPr/>
            <p:nvPr/>
          </p:nvGrpSpPr>
          <p:grpSpPr>
            <a:xfrm>
              <a:off x="818246" y="1808880"/>
              <a:ext cx="2344690" cy="2051629"/>
              <a:chOff x="6441253" y="1480457"/>
              <a:chExt cx="1354991" cy="1185632"/>
            </a:xfrm>
            <a:solidFill>
              <a:srgbClr val="007CBC"/>
            </a:solidFill>
          </p:grpSpPr>
          <p:sp>
            <p:nvSpPr>
              <p:cNvPr id="71" name="Rectangle 70"/>
              <p:cNvSpPr/>
              <p:nvPr/>
            </p:nvSpPr>
            <p:spPr>
              <a:xfrm>
                <a:off x="6441253" y="1480457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SQL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441253" y="1778172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Transactions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441253" y="2070894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Caching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441253" y="2367530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Logging</a:t>
                </a: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719952" y="1690570"/>
              <a:ext cx="2556235" cy="2305324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ot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286862" y="3159189"/>
            <a:ext cx="1551023" cy="1330017"/>
            <a:chOff x="719952" y="1690570"/>
            <a:chExt cx="2556235" cy="2305324"/>
          </a:xfrm>
        </p:grpSpPr>
        <p:grpSp>
          <p:nvGrpSpPr>
            <p:cNvPr id="63" name="Group 62"/>
            <p:cNvGrpSpPr/>
            <p:nvPr/>
          </p:nvGrpSpPr>
          <p:grpSpPr>
            <a:xfrm>
              <a:off x="818246" y="1808880"/>
              <a:ext cx="2344690" cy="2051629"/>
              <a:chOff x="6441253" y="1480457"/>
              <a:chExt cx="1354991" cy="1185632"/>
            </a:xfrm>
            <a:solidFill>
              <a:srgbClr val="007CBC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6441253" y="1480457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SQL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441253" y="1778172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Transactions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441253" y="2070894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Caching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441253" y="2367530"/>
                <a:ext cx="1354991" cy="29855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70C0"/>
                    </a:solidFill>
                  </a:rPr>
                  <a:t>Logging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719952" y="1690570"/>
              <a:ext cx="2556235" cy="2305324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ot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54" name="Text Placeholder 7"/>
          <p:cNvSpPr txBox="1">
            <a:spLocks/>
          </p:cNvSpPr>
          <p:nvPr/>
        </p:nvSpPr>
        <p:spPr>
          <a:xfrm>
            <a:off x="8477434" y="1593846"/>
            <a:ext cx="3338421" cy="45869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33" b="1" dirty="0"/>
              <a:t>Shared </a:t>
            </a:r>
            <a:r>
              <a:rPr lang="en-US" sz="2133" b="1" dirty="0" smtClean="0"/>
              <a:t>storage</a:t>
            </a:r>
            <a:endParaRPr lang="en-US" sz="2133" b="1" dirty="0"/>
          </a:p>
          <a:p>
            <a:pPr marL="0" indent="0" algn="ctr">
              <a:buNone/>
            </a:pPr>
            <a:endParaRPr lang="en-US" sz="1600" i="1" dirty="0"/>
          </a:p>
        </p:txBody>
      </p:sp>
      <p:sp>
        <p:nvSpPr>
          <p:cNvPr id="55" name="Rectangle 54"/>
          <p:cNvSpPr/>
          <p:nvPr/>
        </p:nvSpPr>
        <p:spPr>
          <a:xfrm>
            <a:off x="8538280" y="4806245"/>
            <a:ext cx="3228777" cy="317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rgbClr val="0C9B2E"/>
                </a:solidFill>
              </a:rPr>
              <a:t>Storage</a:t>
            </a:r>
          </a:p>
        </p:txBody>
      </p:sp>
      <p:cxnSp>
        <p:nvCxnSpPr>
          <p:cNvPr id="56" name="Straight Arrow Connector 55"/>
          <p:cNvCxnSpPr>
            <a:stCxn id="70" idx="2"/>
          </p:cNvCxnSpPr>
          <p:nvPr/>
        </p:nvCxnSpPr>
        <p:spPr>
          <a:xfrm>
            <a:off x="9256859" y="4489207"/>
            <a:ext cx="0" cy="324773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4" idx="2"/>
          </p:cNvCxnSpPr>
          <p:nvPr/>
        </p:nvCxnSpPr>
        <p:spPr>
          <a:xfrm>
            <a:off x="11062372" y="4489207"/>
            <a:ext cx="0" cy="324773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538277" y="2517379"/>
            <a:ext cx="3301511" cy="641811"/>
            <a:chOff x="517717" y="2086924"/>
            <a:chExt cx="3283815" cy="671374"/>
          </a:xfrm>
        </p:grpSpPr>
        <p:cxnSp>
          <p:nvCxnSpPr>
            <p:cNvPr id="60" name="Straight Arrow Connector 59"/>
            <p:cNvCxnSpPr>
              <a:endCxn id="70" idx="0"/>
            </p:cNvCxnSpPr>
            <p:nvPr/>
          </p:nvCxnSpPr>
          <p:spPr>
            <a:xfrm>
              <a:off x="1227667" y="2235200"/>
              <a:ext cx="4782" cy="523098"/>
            </a:xfrm>
            <a:prstGeom prst="straightConnector1">
              <a:avLst/>
            </a:prstGeom>
            <a:ln w="12700" cmpd="sng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17717" y="2086924"/>
              <a:ext cx="3283815" cy="3639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7" b="1" dirty="0">
                  <a:solidFill>
                    <a:srgbClr val="FF6600"/>
                  </a:solidFill>
                </a:rPr>
                <a:t>Application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3023771" y="2366331"/>
              <a:ext cx="12602" cy="391967"/>
            </a:xfrm>
            <a:prstGeom prst="straightConnector1">
              <a:avLst/>
            </a:prstGeom>
            <a:ln w="12700" cmpd="sng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9963655" y="3959231"/>
            <a:ext cx="382847" cy="0"/>
          </a:xfrm>
          <a:prstGeom prst="straightConnector1">
            <a:avLst/>
          </a:prstGeom>
          <a:ln w="38100" cmpd="sng">
            <a:solidFill>
              <a:srgbClr val="0070C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118187" y="1410789"/>
            <a:ext cx="35802" cy="428009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072846" y="1410789"/>
            <a:ext cx="24979" cy="42673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326255" y="4525257"/>
            <a:ext cx="0" cy="324773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048909" y="4525257"/>
            <a:ext cx="0" cy="324773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78330" y="4833020"/>
            <a:ext cx="1308622" cy="317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7" b="1" dirty="0" smtClean="0">
                <a:solidFill>
                  <a:srgbClr val="0C9B2E"/>
                </a:solidFill>
              </a:rPr>
              <a:t>Disk</a:t>
            </a:r>
            <a:endParaRPr lang="en-US" sz="1467" b="1" dirty="0">
              <a:solidFill>
                <a:srgbClr val="0C9B2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332926" y="4868431"/>
            <a:ext cx="1308622" cy="317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7" b="1" dirty="0" smtClean="0">
                <a:solidFill>
                  <a:srgbClr val="0C9B2E"/>
                </a:solidFill>
              </a:rPr>
              <a:t>Disk</a:t>
            </a:r>
            <a:endParaRPr lang="en-US" sz="1467" b="1" dirty="0">
              <a:solidFill>
                <a:srgbClr val="0C9B2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01427" y="4893437"/>
            <a:ext cx="1308622" cy="317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7" b="1" dirty="0" smtClean="0">
                <a:solidFill>
                  <a:srgbClr val="0C9B2E"/>
                </a:solidFill>
              </a:rPr>
              <a:t>Disk</a:t>
            </a:r>
            <a:endParaRPr lang="en-US" sz="1467" b="1" dirty="0">
              <a:solidFill>
                <a:srgbClr val="0C9B2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331470" y="4876323"/>
            <a:ext cx="1308622" cy="317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7" b="1" dirty="0" smtClean="0">
                <a:solidFill>
                  <a:srgbClr val="0C9B2E"/>
                </a:solidFill>
              </a:rPr>
              <a:t>Disk</a:t>
            </a:r>
            <a:endParaRPr lang="en-US" sz="1467" b="1" dirty="0">
              <a:solidFill>
                <a:srgbClr val="0C9B2E"/>
              </a:solidFill>
            </a:endParaRPr>
          </a:p>
        </p:txBody>
      </p:sp>
      <p:cxnSp>
        <p:nvCxnSpPr>
          <p:cNvPr id="82" name="Straight Arrow Connector 81"/>
          <p:cNvCxnSpPr>
            <a:endCxn id="80" idx="0"/>
          </p:cNvCxnSpPr>
          <p:nvPr/>
        </p:nvCxnSpPr>
        <p:spPr>
          <a:xfrm>
            <a:off x="5145227" y="4495587"/>
            <a:ext cx="10511" cy="397850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831874" y="4481472"/>
            <a:ext cx="2552" cy="411965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388115" y="5476909"/>
            <a:ext cx="3346548" cy="462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000" dirty="0"/>
              <a:t>比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mycat+mysql</a:t>
            </a:r>
            <a:endParaRPr lang="en-US" sz="2000" dirty="0"/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4249423" y="5608016"/>
            <a:ext cx="3346548" cy="462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000" dirty="0"/>
              <a:t>比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mysql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master+read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replica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RDS </a:t>
            </a:r>
            <a:r>
              <a:rPr lang="en-US" altLang="zh-CN" sz="2000" dirty="0" err="1" smtClean="0"/>
              <a:t>mysql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multiaz</a:t>
            </a:r>
            <a:endParaRPr lang="en-US" sz="2000" dirty="0"/>
          </a:p>
        </p:txBody>
      </p:sp>
      <p:sp>
        <p:nvSpPr>
          <p:cNvPr id="89" name="Content Placeholder 2"/>
          <p:cNvSpPr txBox="1">
            <a:spLocks/>
          </p:cNvSpPr>
          <p:nvPr/>
        </p:nvSpPr>
        <p:spPr>
          <a:xfrm>
            <a:off x="8538277" y="5613162"/>
            <a:ext cx="2820746" cy="462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000" dirty="0"/>
              <a:t>比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Oracle RAC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aurora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polardb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068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881"/>
          </a:xfrm>
        </p:spPr>
        <p:txBody>
          <a:bodyPr>
            <a:normAutofit/>
          </a:bodyPr>
          <a:lstStyle/>
          <a:p>
            <a:r>
              <a:rPr lang="en-US" altLang="zh-CN" sz="3500" dirty="0" smtClean="0"/>
              <a:t>Continue….</a:t>
            </a:r>
            <a:endParaRPr lang="en-US" sz="35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25633" y="1494745"/>
            <a:ext cx="5290457" cy="3612900"/>
            <a:chOff x="8299299" y="1738024"/>
            <a:chExt cx="3301132" cy="3612900"/>
          </a:xfrm>
        </p:grpSpPr>
        <p:cxnSp>
          <p:nvCxnSpPr>
            <p:cNvPr id="84" name="Straight Arrow Connector 83"/>
            <p:cNvCxnSpPr/>
            <p:nvPr/>
          </p:nvCxnSpPr>
          <p:spPr>
            <a:xfrm flipH="1">
              <a:off x="9389215" y="4604324"/>
              <a:ext cx="1267097" cy="428699"/>
            </a:xfrm>
            <a:prstGeom prst="straightConnector1">
              <a:avLst/>
            </a:prstGeom>
            <a:ln w="12700" cmpd="sng">
              <a:solidFill>
                <a:srgbClr val="008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9056168" y="4655278"/>
              <a:ext cx="1215660" cy="324676"/>
            </a:xfrm>
            <a:prstGeom prst="straightConnector1">
              <a:avLst/>
            </a:prstGeom>
            <a:ln w="12700" cmpd="sng">
              <a:solidFill>
                <a:srgbClr val="008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8299299" y="1738024"/>
              <a:ext cx="3301132" cy="3612900"/>
              <a:chOff x="4419631" y="1597577"/>
              <a:chExt cx="3301132" cy="36129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196114" y="3181140"/>
                <a:ext cx="1522783" cy="1345501"/>
                <a:chOff x="719952" y="1690570"/>
                <a:chExt cx="2556235" cy="2305324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818246" y="1808879"/>
                  <a:ext cx="2344690" cy="2069604"/>
                  <a:chOff x="6441253" y="1480457"/>
                  <a:chExt cx="1354991" cy="1196020"/>
                </a:xfrm>
                <a:solidFill>
                  <a:srgbClr val="007CBC"/>
                </a:solidFill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6441253" y="1480457"/>
                    <a:ext cx="1354991" cy="590918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70C0"/>
                        </a:solidFill>
                      </a:rPr>
                      <a:t>SQL</a:t>
                    </a: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6441253" y="2104560"/>
                    <a:ext cx="1354991" cy="571917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70C0"/>
                        </a:solidFill>
                      </a:rPr>
                      <a:t>Transactions</a:t>
                    </a:r>
                  </a:p>
                </p:txBody>
              </p:sp>
            </p:grpSp>
            <p:sp>
              <p:nvSpPr>
                <p:cNvPr id="39" name="Rectangle 38"/>
                <p:cNvSpPr/>
                <p:nvPr/>
              </p:nvSpPr>
              <p:spPr>
                <a:xfrm>
                  <a:off x="719952" y="1690570"/>
                  <a:ext cx="2556235" cy="2305324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  <a:prstDash val="dot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>
                <a:off x="4419631" y="1597577"/>
                <a:ext cx="3277636" cy="464033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700" b="0" i="0" kern="12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lt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b="0" i="0" kern="12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lt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b="0" i="0" kern="12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lt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b="0" i="0" kern="12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lt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b="0" i="0" kern="12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+mn-lt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sz="2133" b="1" dirty="0" smtClean="0"/>
                  <a:t>MPP SQL layer</a:t>
                </a:r>
                <a:endParaRPr lang="en-US" sz="2133" b="1" dirty="0"/>
              </a:p>
              <a:p>
                <a:pPr marL="0" indent="0" algn="ctr">
                  <a:buNone/>
                </a:pPr>
                <a:endParaRPr lang="en-US" sz="1600" i="1" dirty="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4479366" y="2531861"/>
                <a:ext cx="3241397" cy="649281"/>
                <a:chOff x="517717" y="2086924"/>
                <a:chExt cx="3283815" cy="671374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1227667" y="2235200"/>
                  <a:ext cx="4782" cy="523098"/>
                </a:xfrm>
                <a:prstGeom prst="straightConnector1">
                  <a:avLst/>
                </a:prstGeom>
                <a:ln w="12700" cmpd="sng"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/>
                <p:cNvSpPr/>
                <p:nvPr/>
              </p:nvSpPr>
              <p:spPr>
                <a:xfrm>
                  <a:off x="517717" y="2086924"/>
                  <a:ext cx="3283815" cy="36399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67" b="1" dirty="0">
                      <a:solidFill>
                        <a:srgbClr val="FF6600"/>
                      </a:solidFill>
                    </a:rPr>
                    <a:t>Application</a:t>
                  </a: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3036374" y="2450922"/>
                  <a:ext cx="12110" cy="307376"/>
                </a:xfrm>
                <a:prstGeom prst="straightConnector1">
                  <a:avLst/>
                </a:prstGeom>
                <a:ln w="12700" cmpd="sng"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ectangle 79"/>
              <p:cNvSpPr/>
              <p:nvPr/>
            </p:nvSpPr>
            <p:spPr>
              <a:xfrm>
                <a:off x="4501427" y="4893437"/>
                <a:ext cx="1308622" cy="3170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67" b="1" dirty="0" err="1" smtClean="0">
                    <a:solidFill>
                      <a:srgbClr val="0C9B2E"/>
                    </a:solidFill>
                  </a:rPr>
                  <a:t>datanode</a:t>
                </a:r>
                <a:endParaRPr lang="en-US" sz="1467" b="1" dirty="0">
                  <a:solidFill>
                    <a:srgbClr val="0C9B2E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331470" y="4876323"/>
                <a:ext cx="1308622" cy="3170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67" b="1" dirty="0" err="1" smtClean="0">
                    <a:solidFill>
                      <a:srgbClr val="0C9B2E"/>
                    </a:solidFill>
                  </a:rPr>
                  <a:t>datanode</a:t>
                </a:r>
                <a:endParaRPr lang="en-US" sz="1467" b="1" dirty="0">
                  <a:solidFill>
                    <a:srgbClr val="0C9B2E"/>
                  </a:solidFill>
                </a:endParaRPr>
              </a:p>
            </p:txBody>
          </p:sp>
          <p:cxnSp>
            <p:nvCxnSpPr>
              <p:cNvPr id="82" name="Straight Arrow Connector 81"/>
              <p:cNvCxnSpPr>
                <a:endCxn id="80" idx="0"/>
              </p:cNvCxnSpPr>
              <p:nvPr/>
            </p:nvCxnSpPr>
            <p:spPr>
              <a:xfrm>
                <a:off x="5145227" y="4495587"/>
                <a:ext cx="10511" cy="397850"/>
              </a:xfrm>
              <a:prstGeom prst="straightConnector1">
                <a:avLst/>
              </a:prstGeom>
              <a:ln w="12700" cmpd="sng">
                <a:solidFill>
                  <a:srgbClr val="008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>
                <a:off x="6831874" y="4481472"/>
                <a:ext cx="2552" cy="411965"/>
              </a:xfrm>
              <a:prstGeom prst="straightConnector1">
                <a:avLst/>
              </a:prstGeom>
              <a:ln w="12700" cmpd="sng">
                <a:solidFill>
                  <a:srgbClr val="008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4423475" y="3181140"/>
                <a:ext cx="1522783" cy="1345501"/>
                <a:chOff x="719952" y="1690570"/>
                <a:chExt cx="2556235" cy="2305324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818246" y="1808878"/>
                  <a:ext cx="2344690" cy="2123937"/>
                  <a:chOff x="6441253" y="1480456"/>
                  <a:chExt cx="1354991" cy="1227419"/>
                </a:xfrm>
                <a:solidFill>
                  <a:srgbClr val="007CBC"/>
                </a:solidFill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6441253" y="1480456"/>
                    <a:ext cx="1354991" cy="585214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70C0"/>
                        </a:solidFill>
                      </a:rPr>
                      <a:t>SQL</a:t>
                    </a: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6441253" y="2071375"/>
                    <a:ext cx="1354991" cy="63650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0070C0"/>
                        </a:solidFill>
                      </a:rPr>
                      <a:t>Transactions</a:t>
                    </a:r>
                    <a:endParaRPr lang="en-US" sz="1200" b="1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45" name="Rectangle 44"/>
                <p:cNvSpPr/>
                <p:nvPr/>
              </p:nvSpPr>
              <p:spPr>
                <a:xfrm>
                  <a:off x="719952" y="1690570"/>
                  <a:ext cx="2556235" cy="2305324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  <a:prstDash val="dot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</p:grpSp>
      </p:grpSp>
      <p:sp>
        <p:nvSpPr>
          <p:cNvPr id="86" name="Content Placeholder 2"/>
          <p:cNvSpPr>
            <a:spLocks noGrp="1"/>
          </p:cNvSpPr>
          <p:nvPr>
            <p:ph idx="1"/>
          </p:nvPr>
        </p:nvSpPr>
        <p:spPr>
          <a:xfrm>
            <a:off x="2910216" y="5610233"/>
            <a:ext cx="4587864" cy="462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000" dirty="0"/>
              <a:t>比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Google spanner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Tidb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48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itle 1"/>
          <p:cNvSpPr>
            <a:spLocks noGrp="1"/>
          </p:cNvSpPr>
          <p:nvPr>
            <p:ph type="title"/>
          </p:nvPr>
        </p:nvSpPr>
        <p:spPr>
          <a:xfrm>
            <a:off x="68612" y="61632"/>
            <a:ext cx="10971921" cy="768667"/>
          </a:xfrm>
        </p:spPr>
        <p:txBody>
          <a:bodyPr/>
          <a:lstStyle/>
          <a:p>
            <a:r>
              <a:rPr lang="en-US" sz="4267" dirty="0">
                <a:latin typeface="Microsoft YaHei" charset="-122"/>
                <a:ea typeface="Microsoft YaHei" charset="-122"/>
                <a:cs typeface="Microsoft YaHei" charset="-122"/>
              </a:rPr>
              <a:t>Amazon Aurora</a:t>
            </a:r>
            <a:r>
              <a:rPr lang="zh-CN" altLang="en-US" sz="4267" dirty="0">
                <a:latin typeface="Microsoft YaHei" charset="-122"/>
                <a:ea typeface="Microsoft YaHei" charset="-122"/>
                <a:cs typeface="Microsoft YaHei" charset="-122"/>
              </a:rPr>
              <a:t>体系结</a:t>
            </a:r>
            <a:r>
              <a:rPr lang="zh-CN" altLang="en-US" sz="4267" dirty="0" smtClean="0">
                <a:latin typeface="Microsoft YaHei" charset="-122"/>
                <a:ea typeface="Microsoft YaHei" charset="-122"/>
                <a:cs typeface="Microsoft YaHei" charset="-122"/>
              </a:rPr>
              <a:t>构</a:t>
            </a:r>
            <a:endParaRPr lang="en-US" sz="4267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07" name="Group 3"/>
          <p:cNvGrpSpPr/>
          <p:nvPr/>
        </p:nvGrpSpPr>
        <p:grpSpPr>
          <a:xfrm>
            <a:off x="203202" y="858155"/>
            <a:ext cx="5266265" cy="5000779"/>
            <a:chOff x="682146" y="1275564"/>
            <a:chExt cx="4009487" cy="2733143"/>
          </a:xfrm>
        </p:grpSpPr>
        <p:sp>
          <p:nvSpPr>
            <p:cNvPr id="1048781" name="TextBox 4"/>
            <p:cNvSpPr txBox="1"/>
            <p:nvPr/>
          </p:nvSpPr>
          <p:spPr>
            <a:xfrm>
              <a:off x="913366" y="1277501"/>
              <a:ext cx="753128" cy="185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AZ 1</a:t>
              </a:r>
            </a:p>
          </p:txBody>
        </p:sp>
        <p:sp>
          <p:nvSpPr>
            <p:cNvPr id="1048782" name="TextBox 5"/>
            <p:cNvSpPr txBox="1"/>
            <p:nvPr/>
          </p:nvSpPr>
          <p:spPr>
            <a:xfrm>
              <a:off x="3711931" y="1277505"/>
              <a:ext cx="750434" cy="185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AZ 3</a:t>
              </a:r>
            </a:p>
          </p:txBody>
        </p:sp>
        <p:sp>
          <p:nvSpPr>
            <p:cNvPr id="1048783" name="Rectangle 6"/>
            <p:cNvSpPr/>
            <p:nvPr/>
          </p:nvSpPr>
          <p:spPr>
            <a:xfrm>
              <a:off x="1272368" y="2900336"/>
              <a:ext cx="472072" cy="1783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BC233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784" name="Rectangle 7"/>
            <p:cNvSpPr/>
            <p:nvPr/>
          </p:nvSpPr>
          <p:spPr>
            <a:xfrm>
              <a:off x="743463" y="2900336"/>
              <a:ext cx="472072" cy="178393"/>
            </a:xfrm>
            <a:prstGeom prst="rect">
              <a:avLst/>
            </a:prstGeom>
            <a:solidFill>
              <a:srgbClr val="CAE9AB"/>
            </a:solidFill>
            <a:ln>
              <a:solidFill>
                <a:srgbClr val="7BC233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785" name="Rectangle 8"/>
            <p:cNvSpPr/>
            <p:nvPr/>
          </p:nvSpPr>
          <p:spPr>
            <a:xfrm>
              <a:off x="2719164" y="2900335"/>
              <a:ext cx="472072" cy="178393"/>
            </a:xfrm>
            <a:prstGeom prst="rect">
              <a:avLst/>
            </a:prstGeom>
            <a:solidFill>
              <a:srgbClr val="CAE9AB"/>
            </a:solidFill>
            <a:ln>
              <a:solidFill>
                <a:srgbClr val="7BC233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786" name="Rectangle 9"/>
            <p:cNvSpPr/>
            <p:nvPr/>
          </p:nvSpPr>
          <p:spPr>
            <a:xfrm>
              <a:off x="2182235" y="2900336"/>
              <a:ext cx="472072" cy="178393"/>
            </a:xfrm>
            <a:prstGeom prst="rect">
              <a:avLst/>
            </a:prstGeom>
            <a:solidFill>
              <a:srgbClr val="CAE9AB"/>
            </a:solidFill>
            <a:ln>
              <a:solidFill>
                <a:srgbClr val="7BC233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787" name="Rectangle 10"/>
            <p:cNvSpPr/>
            <p:nvPr/>
          </p:nvSpPr>
          <p:spPr>
            <a:xfrm>
              <a:off x="4164632" y="2900336"/>
              <a:ext cx="472072" cy="178393"/>
            </a:xfrm>
            <a:prstGeom prst="rect">
              <a:avLst/>
            </a:prstGeom>
            <a:solidFill>
              <a:srgbClr val="CAE9AB"/>
            </a:solidFill>
            <a:ln>
              <a:solidFill>
                <a:srgbClr val="7BC233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788" name="Rectangle 11"/>
            <p:cNvSpPr/>
            <p:nvPr/>
          </p:nvSpPr>
          <p:spPr>
            <a:xfrm>
              <a:off x="3627702" y="2900336"/>
              <a:ext cx="472072" cy="178393"/>
            </a:xfrm>
            <a:prstGeom prst="rect">
              <a:avLst/>
            </a:prstGeom>
            <a:solidFill>
              <a:srgbClr val="CAE9AB"/>
            </a:solidFill>
            <a:ln>
              <a:solidFill>
                <a:srgbClr val="7BC233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789" name="Rectangle 12"/>
            <p:cNvSpPr/>
            <p:nvPr/>
          </p:nvSpPr>
          <p:spPr>
            <a:xfrm>
              <a:off x="913367" y="1552022"/>
              <a:ext cx="775306" cy="59732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4F81BD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7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Primary</a:t>
              </a:r>
            </a:p>
            <a:p>
              <a:pPr algn="ctr"/>
              <a:r>
                <a:rPr lang="en-US" sz="1467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Instance</a:t>
              </a:r>
            </a:p>
          </p:txBody>
        </p:sp>
        <p:sp>
          <p:nvSpPr>
            <p:cNvPr id="1048790" name="Rectangle 13"/>
            <p:cNvSpPr/>
            <p:nvPr/>
          </p:nvSpPr>
          <p:spPr>
            <a:xfrm>
              <a:off x="682146" y="2856446"/>
              <a:ext cx="4009487" cy="2679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ot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791" name="Rectangle 14"/>
            <p:cNvSpPr/>
            <p:nvPr/>
          </p:nvSpPr>
          <p:spPr>
            <a:xfrm>
              <a:off x="766405" y="2919169"/>
              <a:ext cx="81089" cy="73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792" name="Rectangle 15"/>
            <p:cNvSpPr/>
            <p:nvPr/>
          </p:nvSpPr>
          <p:spPr>
            <a:xfrm>
              <a:off x="876841" y="2919169"/>
              <a:ext cx="81089" cy="73031"/>
            </a:xfrm>
            <a:prstGeom prst="rect">
              <a:avLst/>
            </a:prstGeom>
            <a:solidFill>
              <a:srgbClr val="007CBC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793" name="Rectangle 16"/>
            <p:cNvSpPr/>
            <p:nvPr/>
          </p:nvSpPr>
          <p:spPr>
            <a:xfrm>
              <a:off x="989008" y="2919169"/>
              <a:ext cx="81089" cy="73031"/>
            </a:xfrm>
            <a:prstGeom prst="rect">
              <a:avLst/>
            </a:prstGeom>
            <a:solidFill>
              <a:srgbClr val="B2249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794" name="Rectangle 17"/>
            <p:cNvSpPr/>
            <p:nvPr/>
          </p:nvSpPr>
          <p:spPr>
            <a:xfrm>
              <a:off x="1300766" y="2919169"/>
              <a:ext cx="81089" cy="73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795" name="Rectangle 18"/>
            <p:cNvSpPr/>
            <p:nvPr/>
          </p:nvSpPr>
          <p:spPr>
            <a:xfrm>
              <a:off x="1523368" y="2919169"/>
              <a:ext cx="81089" cy="73031"/>
            </a:xfrm>
            <a:prstGeom prst="rect">
              <a:avLst/>
            </a:prstGeom>
            <a:solidFill>
              <a:srgbClr val="B2249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796" name="Rectangle 19"/>
            <p:cNvSpPr/>
            <p:nvPr/>
          </p:nvSpPr>
          <p:spPr>
            <a:xfrm>
              <a:off x="2205616" y="2919169"/>
              <a:ext cx="81089" cy="73031"/>
            </a:xfrm>
            <a:prstGeom prst="rect">
              <a:avLst/>
            </a:prstGeom>
            <a:solidFill>
              <a:srgbClr val="007CBC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797" name="Rectangle 20"/>
            <p:cNvSpPr/>
            <p:nvPr/>
          </p:nvSpPr>
          <p:spPr>
            <a:xfrm>
              <a:off x="2312487" y="2919169"/>
              <a:ext cx="81089" cy="73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798" name="Rectangle 21"/>
            <p:cNvSpPr/>
            <p:nvPr/>
          </p:nvSpPr>
          <p:spPr>
            <a:xfrm>
              <a:off x="2757787" y="2919169"/>
              <a:ext cx="81089" cy="73031"/>
            </a:xfrm>
            <a:prstGeom prst="rect">
              <a:avLst/>
            </a:prstGeom>
            <a:solidFill>
              <a:srgbClr val="007CBC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799" name="Rectangle 22"/>
            <p:cNvSpPr/>
            <p:nvPr/>
          </p:nvSpPr>
          <p:spPr>
            <a:xfrm>
              <a:off x="2966139" y="2919169"/>
              <a:ext cx="81089" cy="73031"/>
            </a:xfrm>
            <a:prstGeom prst="rect">
              <a:avLst/>
            </a:prstGeom>
            <a:solidFill>
              <a:srgbClr val="B2249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800" name="Rectangle 23"/>
            <p:cNvSpPr/>
            <p:nvPr/>
          </p:nvSpPr>
          <p:spPr>
            <a:xfrm>
              <a:off x="3651947" y="2919169"/>
              <a:ext cx="81089" cy="73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801" name="Rectangle 24"/>
            <p:cNvSpPr/>
            <p:nvPr/>
          </p:nvSpPr>
          <p:spPr>
            <a:xfrm>
              <a:off x="3756991" y="2919169"/>
              <a:ext cx="81089" cy="73031"/>
            </a:xfrm>
            <a:prstGeom prst="rect">
              <a:avLst/>
            </a:prstGeom>
            <a:solidFill>
              <a:srgbClr val="B2249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802" name="Rectangle 25"/>
            <p:cNvSpPr/>
            <p:nvPr/>
          </p:nvSpPr>
          <p:spPr>
            <a:xfrm>
              <a:off x="4193432" y="2919169"/>
              <a:ext cx="81089" cy="73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803" name="Rectangle 26"/>
            <p:cNvSpPr/>
            <p:nvPr/>
          </p:nvSpPr>
          <p:spPr>
            <a:xfrm>
              <a:off x="4303868" y="2919169"/>
              <a:ext cx="81089" cy="73031"/>
            </a:xfrm>
            <a:prstGeom prst="rect">
              <a:avLst/>
            </a:prstGeom>
            <a:solidFill>
              <a:srgbClr val="007CBC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804" name="Rectangle 27"/>
            <p:cNvSpPr/>
            <p:nvPr/>
          </p:nvSpPr>
          <p:spPr>
            <a:xfrm>
              <a:off x="4416035" y="2919169"/>
              <a:ext cx="81089" cy="73031"/>
            </a:xfrm>
            <a:prstGeom prst="rect">
              <a:avLst/>
            </a:prstGeom>
            <a:solidFill>
              <a:srgbClr val="B2249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grpSp>
          <p:nvGrpSpPr>
            <p:cNvPr id="108" name="Group 28"/>
            <p:cNvGrpSpPr/>
            <p:nvPr/>
          </p:nvGrpSpPr>
          <p:grpSpPr>
            <a:xfrm>
              <a:off x="1754124" y="3582642"/>
              <a:ext cx="1214371" cy="426065"/>
              <a:chOff x="4194044" y="3253065"/>
              <a:chExt cx="2242849" cy="1019367"/>
            </a:xfrm>
          </p:grpSpPr>
          <p:pic>
            <p:nvPicPr>
              <p:cNvPr id="2097161" name="Picture 50" descr="S3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17525" y="3253065"/>
                <a:ext cx="1019368" cy="1019367"/>
              </a:xfrm>
              <a:prstGeom prst="rect">
                <a:avLst/>
              </a:prstGeom>
            </p:spPr>
          </p:pic>
          <p:sp>
            <p:nvSpPr>
              <p:cNvPr id="1048805" name="TextBox 51"/>
              <p:cNvSpPr txBox="1"/>
              <p:nvPr/>
            </p:nvSpPr>
            <p:spPr>
              <a:xfrm>
                <a:off x="4194044" y="3432273"/>
                <a:ext cx="1333816" cy="59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67" dirty="0">
                    <a:solidFill>
                      <a:schemeClr val="bg1"/>
                    </a:solidFill>
                    <a:latin typeface="Microsoft YaHei Light" charset="-122"/>
                    <a:ea typeface="Microsoft YaHei Light" charset="-122"/>
                    <a:cs typeface="Microsoft YaHei Light" charset="-122"/>
                  </a:rPr>
                  <a:t>Amazon S3</a:t>
                </a:r>
              </a:p>
            </p:txBody>
          </p:sp>
        </p:grpSp>
        <p:sp>
          <p:nvSpPr>
            <p:cNvPr id="1048806" name="Rectangle 29"/>
            <p:cNvSpPr/>
            <p:nvPr/>
          </p:nvSpPr>
          <p:spPr>
            <a:xfrm>
              <a:off x="1411201" y="2919169"/>
              <a:ext cx="81089" cy="73031"/>
            </a:xfrm>
            <a:prstGeom prst="rect">
              <a:avLst/>
            </a:prstGeom>
            <a:solidFill>
              <a:srgbClr val="007CBC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807" name="Rectangle 30"/>
            <p:cNvSpPr/>
            <p:nvPr/>
          </p:nvSpPr>
          <p:spPr>
            <a:xfrm>
              <a:off x="3869256" y="2919169"/>
              <a:ext cx="81089" cy="73031"/>
            </a:xfrm>
            <a:prstGeom prst="rect">
              <a:avLst/>
            </a:prstGeom>
            <a:solidFill>
              <a:srgbClr val="007CBC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cxnSp>
          <p:nvCxnSpPr>
            <p:cNvPr id="3145767" name="Elbow Connector 34"/>
            <p:cNvCxnSpPr>
              <a:cxnSpLocks/>
            </p:cNvCxnSpPr>
            <p:nvPr/>
          </p:nvCxnSpPr>
          <p:spPr>
            <a:xfrm>
              <a:off x="2684774" y="3129289"/>
              <a:ext cx="0" cy="407189"/>
            </a:xfrm>
            <a:prstGeom prst="straightConnector1">
              <a:avLst/>
            </a:prstGeom>
            <a:ln w="88900">
              <a:solidFill>
                <a:srgbClr val="FF7E79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08" name="TextBox 32"/>
            <p:cNvSpPr txBox="1"/>
            <p:nvPr/>
          </p:nvSpPr>
          <p:spPr>
            <a:xfrm>
              <a:off x="2307126" y="1275564"/>
              <a:ext cx="742649" cy="185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AZ 2</a:t>
              </a:r>
            </a:p>
          </p:txBody>
        </p:sp>
        <p:sp>
          <p:nvSpPr>
            <p:cNvPr id="1048809" name="Rectangle 33"/>
            <p:cNvSpPr/>
            <p:nvPr/>
          </p:nvSpPr>
          <p:spPr>
            <a:xfrm>
              <a:off x="2307126" y="1552881"/>
              <a:ext cx="775306" cy="59732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4F81BD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7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Replica</a:t>
              </a:r>
            </a:p>
            <a:p>
              <a:pPr algn="ctr"/>
              <a:r>
                <a:rPr lang="en-US" sz="1467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Instance</a:t>
              </a:r>
            </a:p>
          </p:txBody>
        </p:sp>
        <p:sp>
          <p:nvSpPr>
            <p:cNvPr id="1048810" name="TextBox 34"/>
            <p:cNvSpPr txBox="1"/>
            <p:nvPr/>
          </p:nvSpPr>
          <p:spPr>
            <a:xfrm>
              <a:off x="1269790" y="2122175"/>
              <a:ext cx="1104135" cy="297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  <a:p>
              <a:pPr algn="ctr"/>
              <a:r>
                <a:rPr lang="en-US" sz="1467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4/6 QUORUM</a:t>
              </a:r>
            </a:p>
          </p:txBody>
        </p:sp>
        <p:sp>
          <p:nvSpPr>
            <p:cNvPr id="1048811" name="TextBox 35"/>
            <p:cNvSpPr txBox="1"/>
            <p:nvPr/>
          </p:nvSpPr>
          <p:spPr>
            <a:xfrm>
              <a:off x="2724226" y="3109864"/>
              <a:ext cx="1660731" cy="173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7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DISTRIBUTED WRITES</a:t>
              </a:r>
            </a:p>
          </p:txBody>
        </p:sp>
        <p:cxnSp>
          <p:nvCxnSpPr>
            <p:cNvPr id="3145768" name="Elbow Connector 34"/>
            <p:cNvCxnSpPr>
              <a:cxnSpLocks/>
            </p:cNvCxnSpPr>
            <p:nvPr/>
          </p:nvCxnSpPr>
          <p:spPr>
            <a:xfrm>
              <a:off x="1749836" y="1914349"/>
              <a:ext cx="479093" cy="0"/>
            </a:xfrm>
            <a:prstGeom prst="straightConnector1">
              <a:avLst/>
            </a:prstGeom>
            <a:ln w="50800">
              <a:solidFill>
                <a:srgbClr val="9FDE5B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9" name="Elbow Connector 34"/>
            <p:cNvCxnSpPr>
              <a:cxnSpLocks/>
            </p:cNvCxnSpPr>
            <p:nvPr/>
          </p:nvCxnSpPr>
          <p:spPr>
            <a:xfrm>
              <a:off x="1749836" y="1800038"/>
              <a:ext cx="479093" cy="0"/>
            </a:xfrm>
            <a:prstGeom prst="straightConnector1">
              <a:avLst/>
            </a:prstGeom>
            <a:solidFill>
              <a:srgbClr val="FFFFFF"/>
            </a:solidFill>
            <a:ln w="25400">
              <a:solidFill>
                <a:srgbClr val="7030A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0" name="Elbow Connector 38"/>
            <p:cNvCxnSpPr>
              <a:cxnSpLocks/>
            </p:cNvCxnSpPr>
            <p:nvPr/>
          </p:nvCxnSpPr>
          <p:spPr>
            <a:xfrm rot="5400000">
              <a:off x="827185" y="2382285"/>
              <a:ext cx="626151" cy="321520"/>
            </a:xfrm>
            <a:prstGeom prst="bentConnector3">
              <a:avLst>
                <a:gd name="adj1" fmla="val 44034"/>
              </a:avLst>
            </a:prstGeom>
            <a:ln w="50800">
              <a:solidFill>
                <a:srgbClr val="9FDE5B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1" name="Elbow Connector 39"/>
            <p:cNvCxnSpPr>
              <a:cxnSpLocks/>
            </p:cNvCxnSpPr>
            <p:nvPr/>
          </p:nvCxnSpPr>
          <p:spPr>
            <a:xfrm rot="16200000" flipH="1">
              <a:off x="1184454" y="2518377"/>
              <a:ext cx="439505" cy="208396"/>
            </a:xfrm>
            <a:prstGeom prst="bentConnector3">
              <a:avLst>
                <a:gd name="adj1" fmla="val 22804"/>
              </a:avLst>
            </a:prstGeom>
            <a:ln w="50800">
              <a:solidFill>
                <a:srgbClr val="9FDE5B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2" name="Elbow Connector 40"/>
            <p:cNvCxnSpPr>
              <a:cxnSpLocks/>
            </p:cNvCxnSpPr>
            <p:nvPr/>
          </p:nvCxnSpPr>
          <p:spPr>
            <a:xfrm rot="16200000" flipH="1">
              <a:off x="1546570" y="1984073"/>
              <a:ext cx="626151" cy="1117251"/>
            </a:xfrm>
            <a:prstGeom prst="bentConnector3">
              <a:avLst>
                <a:gd name="adj1" fmla="val 44035"/>
              </a:avLst>
            </a:prstGeom>
            <a:ln w="50800">
              <a:solidFill>
                <a:srgbClr val="9FDE5B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3" name="Elbow Connector 41"/>
            <p:cNvCxnSpPr>
              <a:cxnSpLocks/>
            </p:cNvCxnSpPr>
            <p:nvPr/>
          </p:nvCxnSpPr>
          <p:spPr>
            <a:xfrm rot="16200000" flipH="1">
              <a:off x="1777679" y="1678254"/>
              <a:ext cx="700860" cy="1654180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9FDE5B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4" name="Elbow Connector 42"/>
            <p:cNvCxnSpPr>
              <a:cxnSpLocks/>
            </p:cNvCxnSpPr>
            <p:nvPr/>
          </p:nvCxnSpPr>
          <p:spPr>
            <a:xfrm rot="16200000" flipH="1">
              <a:off x="2362121" y="1340710"/>
              <a:ext cx="439505" cy="2563730"/>
            </a:xfrm>
            <a:prstGeom prst="bentConnector3">
              <a:avLst>
                <a:gd name="adj1" fmla="val 22803"/>
              </a:avLst>
            </a:prstGeom>
            <a:ln w="50800">
              <a:solidFill>
                <a:srgbClr val="9FDE5B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5" name="Elbow Connector 43"/>
            <p:cNvCxnSpPr>
              <a:cxnSpLocks/>
            </p:cNvCxnSpPr>
            <p:nvPr/>
          </p:nvCxnSpPr>
          <p:spPr>
            <a:xfrm rot="16200000" flipH="1">
              <a:off x="2630585" y="1056843"/>
              <a:ext cx="439505" cy="3100658"/>
            </a:xfrm>
            <a:prstGeom prst="bentConnector3">
              <a:avLst>
                <a:gd name="adj1" fmla="val 24503"/>
              </a:avLst>
            </a:prstGeom>
            <a:ln w="50800">
              <a:solidFill>
                <a:srgbClr val="9FDE5B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12" name="Rectangle 44"/>
            <p:cNvSpPr/>
            <p:nvPr/>
          </p:nvSpPr>
          <p:spPr>
            <a:xfrm>
              <a:off x="865024" y="1511311"/>
              <a:ext cx="863516" cy="6804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ot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813" name="Rectangle 45"/>
            <p:cNvSpPr/>
            <p:nvPr/>
          </p:nvSpPr>
          <p:spPr>
            <a:xfrm>
              <a:off x="2262024" y="1511311"/>
              <a:ext cx="863516" cy="6804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ot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814" name="Rectangle 46"/>
            <p:cNvSpPr/>
            <p:nvPr/>
          </p:nvSpPr>
          <p:spPr>
            <a:xfrm>
              <a:off x="3707364" y="1546447"/>
              <a:ext cx="775306" cy="59732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4F81BD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7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Replica</a:t>
              </a:r>
            </a:p>
            <a:p>
              <a:pPr algn="ctr"/>
              <a:r>
                <a:rPr lang="en-US" sz="1467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Instance</a:t>
              </a:r>
            </a:p>
          </p:txBody>
        </p:sp>
        <p:cxnSp>
          <p:nvCxnSpPr>
            <p:cNvPr id="3145776" name="Elbow Connector 34"/>
            <p:cNvCxnSpPr>
              <a:cxnSpLocks/>
            </p:cNvCxnSpPr>
            <p:nvPr/>
          </p:nvCxnSpPr>
          <p:spPr>
            <a:xfrm>
              <a:off x="3150075" y="1907915"/>
              <a:ext cx="479093" cy="0"/>
            </a:xfrm>
            <a:prstGeom prst="straightConnector1">
              <a:avLst/>
            </a:prstGeom>
            <a:ln w="50800">
              <a:solidFill>
                <a:srgbClr val="9FDE5B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7" name="Elbow Connector 34"/>
            <p:cNvCxnSpPr>
              <a:cxnSpLocks/>
            </p:cNvCxnSpPr>
            <p:nvPr/>
          </p:nvCxnSpPr>
          <p:spPr>
            <a:xfrm>
              <a:off x="3150075" y="1793604"/>
              <a:ext cx="479093" cy="0"/>
            </a:xfrm>
            <a:prstGeom prst="straightConnector1">
              <a:avLst/>
            </a:prstGeom>
            <a:solidFill>
              <a:srgbClr val="FFFFFF"/>
            </a:solidFill>
            <a:ln w="25400">
              <a:solidFill>
                <a:srgbClr val="7030A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15" name="Rectangle 49"/>
            <p:cNvSpPr/>
            <p:nvPr/>
          </p:nvSpPr>
          <p:spPr>
            <a:xfrm>
              <a:off x="3662263" y="1504877"/>
              <a:ext cx="863516" cy="6804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ot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grpSp>
        <p:nvGrpSpPr>
          <p:cNvPr id="109" name="组 52"/>
          <p:cNvGrpSpPr/>
          <p:nvPr/>
        </p:nvGrpSpPr>
        <p:grpSpPr>
          <a:xfrm>
            <a:off x="6579955" y="793775"/>
            <a:ext cx="5215363" cy="4566744"/>
            <a:chOff x="6275244" y="1021220"/>
            <a:chExt cx="5262667" cy="5779908"/>
          </a:xfrm>
        </p:grpSpPr>
        <p:grpSp>
          <p:nvGrpSpPr>
            <p:cNvPr id="110" name="Group 53"/>
            <p:cNvGrpSpPr/>
            <p:nvPr/>
          </p:nvGrpSpPr>
          <p:grpSpPr>
            <a:xfrm>
              <a:off x="6581424" y="1849976"/>
              <a:ext cx="2709333" cy="3154329"/>
              <a:chOff x="4902793" y="1387481"/>
              <a:chExt cx="2496194" cy="2365747"/>
            </a:xfrm>
          </p:grpSpPr>
          <p:sp>
            <p:nvSpPr>
              <p:cNvPr id="1048816" name="Rectangle 7"/>
              <p:cNvSpPr/>
              <p:nvPr/>
            </p:nvSpPr>
            <p:spPr>
              <a:xfrm>
                <a:off x="4902793" y="2802467"/>
                <a:ext cx="2496194" cy="562496"/>
              </a:xfrm>
              <a:prstGeom prst="rect">
                <a:avLst/>
              </a:prstGeom>
              <a:solidFill>
                <a:srgbClr val="8BC942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2133"/>
                  </a:spcBef>
                </a:pPr>
                <a:r>
                  <a:rPr lang="en-US" sz="1467" dirty="0">
                    <a:solidFill>
                      <a:schemeClr val="bg1"/>
                    </a:solidFill>
                    <a:latin typeface="Microsoft YaHei Light" charset="-122"/>
                    <a:ea typeface="Microsoft YaHei Light" charset="-122"/>
                    <a:cs typeface="Microsoft YaHei Light" charset="-122"/>
                  </a:rPr>
                  <a:t>Logging + Storage</a:t>
                </a:r>
              </a:p>
            </p:txBody>
          </p:sp>
          <p:sp>
            <p:nvSpPr>
              <p:cNvPr id="1048817" name="Rectangle 4"/>
              <p:cNvSpPr/>
              <p:nvPr/>
            </p:nvSpPr>
            <p:spPr>
              <a:xfrm>
                <a:off x="5184114" y="1387481"/>
                <a:ext cx="1942195" cy="354539"/>
              </a:xfrm>
              <a:prstGeom prst="rect">
                <a:avLst/>
              </a:prstGeom>
              <a:solidFill>
                <a:srgbClr val="007CBC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67" dirty="0">
                    <a:solidFill>
                      <a:schemeClr val="bg1"/>
                    </a:solidFill>
                    <a:latin typeface="Microsoft YaHei Light" charset="-122"/>
                    <a:ea typeface="Microsoft YaHei Light" charset="-122"/>
                    <a:cs typeface="Microsoft YaHei Light" charset="-122"/>
                  </a:rPr>
                  <a:t>SQL</a:t>
                </a:r>
              </a:p>
            </p:txBody>
          </p:sp>
          <p:sp>
            <p:nvSpPr>
              <p:cNvPr id="1048818" name="Rectangle 5"/>
              <p:cNvSpPr/>
              <p:nvPr/>
            </p:nvSpPr>
            <p:spPr>
              <a:xfrm>
                <a:off x="5184114" y="1712201"/>
                <a:ext cx="1942195" cy="354539"/>
              </a:xfrm>
              <a:prstGeom prst="rect">
                <a:avLst/>
              </a:prstGeom>
              <a:solidFill>
                <a:srgbClr val="007CBC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67" dirty="0">
                    <a:solidFill>
                      <a:schemeClr val="bg1"/>
                    </a:solidFill>
                    <a:latin typeface="Microsoft YaHei Light" charset="-122"/>
                    <a:ea typeface="Microsoft YaHei Light" charset="-122"/>
                    <a:cs typeface="Microsoft YaHei Light" charset="-122"/>
                  </a:rPr>
                  <a:t>Transactions</a:t>
                </a:r>
              </a:p>
            </p:txBody>
          </p:sp>
          <p:sp>
            <p:nvSpPr>
              <p:cNvPr id="1048819" name="Rectangle 12"/>
              <p:cNvSpPr/>
              <p:nvPr/>
            </p:nvSpPr>
            <p:spPr>
              <a:xfrm>
                <a:off x="5184114" y="2129075"/>
                <a:ext cx="1942195" cy="354539"/>
              </a:xfrm>
              <a:prstGeom prst="rect">
                <a:avLst/>
              </a:prstGeom>
              <a:solidFill>
                <a:srgbClr val="007CBC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67" dirty="0">
                    <a:solidFill>
                      <a:schemeClr val="bg1"/>
                    </a:solidFill>
                    <a:latin typeface="Microsoft YaHei Light" charset="-122"/>
                    <a:ea typeface="Microsoft YaHei Light" charset="-122"/>
                    <a:cs typeface="Microsoft YaHei Light" charset="-122"/>
                  </a:rPr>
                  <a:t>Caching</a:t>
                </a:r>
              </a:p>
            </p:txBody>
          </p:sp>
          <p:cxnSp>
            <p:nvCxnSpPr>
              <p:cNvPr id="3145778" name="Straight Arrow Connector 38"/>
              <p:cNvCxnSpPr>
                <a:cxnSpLocks/>
                <a:stCxn id="1048826" idx="2"/>
                <a:endCxn id="2097163" idx="0"/>
              </p:cNvCxnSpPr>
              <p:nvPr/>
            </p:nvCxnSpPr>
            <p:spPr>
              <a:xfrm flipH="1">
                <a:off x="6150890" y="2483614"/>
                <a:ext cx="4322" cy="318853"/>
              </a:xfrm>
              <a:prstGeom prst="straightConnector1">
                <a:avLst/>
              </a:prstGeom>
              <a:ln w="12700">
                <a:solidFill>
                  <a:srgbClr val="8BC942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9" name="Straight Arrow Connector 42"/>
              <p:cNvCxnSpPr>
                <a:cxnSpLocks/>
              </p:cNvCxnSpPr>
              <p:nvPr/>
            </p:nvCxnSpPr>
            <p:spPr>
              <a:xfrm flipH="1">
                <a:off x="6145054" y="3420006"/>
                <a:ext cx="1" cy="333222"/>
              </a:xfrm>
              <a:prstGeom prst="straightConnector1">
                <a:avLst/>
              </a:prstGeom>
              <a:ln w="12700">
                <a:solidFill>
                  <a:srgbClr val="FF6600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820" name="TextBox 34"/>
            <p:cNvSpPr txBox="1"/>
            <p:nvPr/>
          </p:nvSpPr>
          <p:spPr>
            <a:xfrm>
              <a:off x="10274656" y="1083898"/>
              <a:ext cx="943350" cy="402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67" b="1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控制层面</a:t>
              </a:r>
              <a:endParaRPr lang="en-US" sz="1467" b="1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821" name="TextBox 47"/>
            <p:cNvSpPr txBox="1"/>
            <p:nvPr/>
          </p:nvSpPr>
          <p:spPr>
            <a:xfrm>
              <a:off x="7389716" y="1083898"/>
              <a:ext cx="943350" cy="402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67" b="1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数据层面</a:t>
              </a:r>
              <a:endParaRPr lang="en-US" sz="1467" b="1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cxnSp>
          <p:nvCxnSpPr>
            <p:cNvPr id="3145780" name="Straight Connector 50"/>
            <p:cNvCxnSpPr>
              <a:cxnSpLocks/>
            </p:cNvCxnSpPr>
            <p:nvPr/>
          </p:nvCxnSpPr>
          <p:spPr>
            <a:xfrm>
              <a:off x="9629116" y="1021220"/>
              <a:ext cx="45157" cy="5779908"/>
            </a:xfrm>
            <a:prstGeom prst="line">
              <a:avLst/>
            </a:prstGeom>
            <a:ln w="9525" cmpd="sng">
              <a:solidFill>
                <a:srgbClr val="87898B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87"/>
            <p:cNvGrpSpPr/>
            <p:nvPr/>
          </p:nvGrpSpPr>
          <p:grpSpPr>
            <a:xfrm>
              <a:off x="7523250" y="5039996"/>
              <a:ext cx="1736583" cy="975360"/>
              <a:chOff x="5642438" y="3779997"/>
              <a:chExt cx="1302437" cy="731520"/>
            </a:xfrm>
          </p:grpSpPr>
          <p:pic>
            <p:nvPicPr>
              <p:cNvPr id="2097162" name="Picture 56" descr="S3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42438" y="3779997"/>
                <a:ext cx="599686" cy="731520"/>
              </a:xfrm>
              <a:prstGeom prst="rect">
                <a:avLst/>
              </a:prstGeom>
            </p:spPr>
          </p:pic>
          <p:sp>
            <p:nvSpPr>
              <p:cNvPr id="1048822" name="TextBox 57"/>
              <p:cNvSpPr txBox="1"/>
              <p:nvPr/>
            </p:nvSpPr>
            <p:spPr>
              <a:xfrm>
                <a:off x="6224279" y="3911530"/>
                <a:ext cx="720596" cy="428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67" dirty="0">
                    <a:solidFill>
                      <a:schemeClr val="bg1"/>
                    </a:solidFill>
                    <a:latin typeface="Microsoft YaHei Light" charset="-122"/>
                    <a:ea typeface="Microsoft YaHei Light" charset="-122"/>
                    <a:cs typeface="Microsoft YaHei Light" charset="-122"/>
                  </a:rPr>
                  <a:t>Amazon S3</a:t>
                </a:r>
              </a:p>
            </p:txBody>
          </p:sp>
        </p:grpSp>
        <p:pic>
          <p:nvPicPr>
            <p:cNvPr id="2097163" name="Picture 58" descr="DynamoDB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8356" y="1752600"/>
              <a:ext cx="975361" cy="975360"/>
            </a:xfrm>
            <a:prstGeom prst="rect">
              <a:avLst/>
            </a:prstGeom>
          </p:spPr>
        </p:pic>
        <p:sp>
          <p:nvSpPr>
            <p:cNvPr id="1048823" name="TextBox 59"/>
            <p:cNvSpPr txBox="1"/>
            <p:nvPr/>
          </p:nvSpPr>
          <p:spPr>
            <a:xfrm>
              <a:off x="10341691" y="2890687"/>
              <a:ext cx="1129435" cy="2857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67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DynamoDB</a:t>
              </a:r>
            </a:p>
          </p:txBody>
        </p:sp>
        <p:grpSp>
          <p:nvGrpSpPr>
            <p:cNvPr id="112" name="Group 60"/>
            <p:cNvGrpSpPr/>
            <p:nvPr/>
          </p:nvGrpSpPr>
          <p:grpSpPr>
            <a:xfrm>
              <a:off x="10287036" y="3458880"/>
              <a:ext cx="1250875" cy="1472626"/>
              <a:chOff x="4582610" y="1298760"/>
              <a:chExt cx="938156" cy="1104469"/>
            </a:xfrm>
          </p:grpSpPr>
          <p:pic>
            <p:nvPicPr>
              <p:cNvPr id="2097164" name="Picture 61" descr="SWF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5928" y="1298760"/>
                <a:ext cx="731520" cy="731520"/>
              </a:xfrm>
              <a:prstGeom prst="rect">
                <a:avLst/>
              </a:prstGeom>
            </p:spPr>
          </p:pic>
          <p:sp>
            <p:nvSpPr>
              <p:cNvPr id="1048824" name="TextBox 62"/>
              <p:cNvSpPr txBox="1"/>
              <p:nvPr/>
            </p:nvSpPr>
            <p:spPr>
              <a:xfrm>
                <a:off x="4582610" y="2188922"/>
                <a:ext cx="938156" cy="214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67" dirty="0">
                    <a:solidFill>
                      <a:schemeClr val="bg1"/>
                    </a:solidFill>
                    <a:latin typeface="Microsoft YaHei Light" charset="-122"/>
                    <a:ea typeface="Microsoft YaHei Light" charset="-122"/>
                    <a:cs typeface="Microsoft YaHei Light" charset="-122"/>
                  </a:rPr>
                  <a:t>Amazon SWF</a:t>
                </a:r>
              </a:p>
            </p:txBody>
          </p:sp>
        </p:grpSp>
        <p:pic>
          <p:nvPicPr>
            <p:cNvPr id="2097165" name="Picture 63" descr="Route-5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91774" y="5217836"/>
              <a:ext cx="975361" cy="975360"/>
            </a:xfrm>
            <a:prstGeom prst="rect">
              <a:avLst/>
            </a:prstGeom>
          </p:spPr>
        </p:pic>
        <p:sp>
          <p:nvSpPr>
            <p:cNvPr id="1048825" name="TextBox 64"/>
            <p:cNvSpPr txBox="1"/>
            <p:nvPr/>
          </p:nvSpPr>
          <p:spPr>
            <a:xfrm>
              <a:off x="9629116" y="5808741"/>
              <a:ext cx="1376189" cy="2857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67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Route </a:t>
              </a:r>
              <a:r>
                <a:rPr lang="en-US" sz="1467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53</a:t>
              </a:r>
            </a:p>
          </p:txBody>
        </p:sp>
        <p:sp>
          <p:nvSpPr>
            <p:cNvPr id="1048826" name="Rounded Rectangle 66"/>
            <p:cNvSpPr/>
            <p:nvPr/>
          </p:nvSpPr>
          <p:spPr>
            <a:xfrm>
              <a:off x="6471165" y="2795397"/>
              <a:ext cx="2941139" cy="1776604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pic>
          <p:nvPicPr>
            <p:cNvPr id="2097166" name="Picture 67" descr="VPC-Cloud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75244" y="3288849"/>
              <a:ext cx="421715" cy="421715"/>
            </a:xfrm>
            <a:prstGeom prst="rect">
              <a:avLst/>
            </a:prstGeom>
          </p:spPr>
        </p:pic>
        <p:sp>
          <p:nvSpPr>
            <p:cNvPr id="1048827" name="Rounded Rectangle 68"/>
            <p:cNvSpPr/>
            <p:nvPr/>
          </p:nvSpPr>
          <p:spPr>
            <a:xfrm>
              <a:off x="6716889" y="1625602"/>
              <a:ext cx="2427112" cy="1794933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pic>
          <p:nvPicPr>
            <p:cNvPr id="2097167" name="Picture 69" descr="VPC-Cloud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3045" y="1417303"/>
              <a:ext cx="421715" cy="421715"/>
            </a:xfrm>
            <a:prstGeom prst="rect">
              <a:avLst/>
            </a:prstGeom>
          </p:spPr>
        </p:pic>
        <p:sp>
          <p:nvSpPr>
            <p:cNvPr id="1048828" name="Rectangle 76"/>
            <p:cNvSpPr/>
            <p:nvPr/>
          </p:nvSpPr>
          <p:spPr>
            <a:xfrm>
              <a:off x="6647750" y="3811624"/>
              <a:ext cx="128481" cy="149896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829" name="Rectangle 77"/>
            <p:cNvSpPr/>
            <p:nvPr/>
          </p:nvSpPr>
          <p:spPr>
            <a:xfrm>
              <a:off x="6822730" y="3811624"/>
              <a:ext cx="128481" cy="149896"/>
            </a:xfrm>
            <a:prstGeom prst="rect">
              <a:avLst/>
            </a:prstGeom>
            <a:solidFill>
              <a:srgbClr val="007CBC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830" name="Rectangle 78"/>
            <p:cNvSpPr/>
            <p:nvPr/>
          </p:nvSpPr>
          <p:spPr>
            <a:xfrm>
              <a:off x="7000453" y="3811624"/>
              <a:ext cx="128481" cy="149896"/>
            </a:xfrm>
            <a:prstGeom prst="rect">
              <a:avLst/>
            </a:prstGeom>
            <a:solidFill>
              <a:srgbClr val="B2249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831" name="Rectangle 82"/>
            <p:cNvSpPr/>
            <p:nvPr/>
          </p:nvSpPr>
          <p:spPr>
            <a:xfrm>
              <a:off x="7189617" y="3811624"/>
              <a:ext cx="128481" cy="149896"/>
            </a:xfrm>
            <a:prstGeom prst="rect">
              <a:avLst/>
            </a:prstGeom>
            <a:solidFill>
              <a:srgbClr val="87898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832" name="Rectangle 83"/>
            <p:cNvSpPr/>
            <p:nvPr/>
          </p:nvSpPr>
          <p:spPr>
            <a:xfrm>
              <a:off x="7375886" y="3811624"/>
              <a:ext cx="128481" cy="14989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48833" name="Rectangle 84"/>
            <p:cNvSpPr/>
            <p:nvPr/>
          </p:nvSpPr>
          <p:spPr>
            <a:xfrm>
              <a:off x="7553609" y="3811624"/>
              <a:ext cx="128481" cy="149896"/>
            </a:xfrm>
            <a:prstGeom prst="rect">
              <a:avLst/>
            </a:prstGeom>
            <a:solidFill>
              <a:srgbClr val="B2249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sp>
        <p:nvSpPr>
          <p:cNvPr id="1048834" name="矩形 85"/>
          <p:cNvSpPr/>
          <p:nvPr/>
        </p:nvSpPr>
        <p:spPr>
          <a:xfrm>
            <a:off x="3812300" y="4682487"/>
            <a:ext cx="609473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ts val="3040"/>
              </a:lnSpc>
              <a:buFont typeface="Wingdings" charset="2"/>
              <a:buChar char="ü"/>
            </a:pPr>
            <a:r>
              <a:rPr lang="zh-CN" altLang="zh-CN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将日志记录和存储层移入多租户</a:t>
            </a:r>
            <a:r>
              <a:rPr lang="zh-CN" altLang="zh-CN" sz="1867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zh-CN" altLang="en-US" sz="1867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可横</a:t>
            </a:r>
            <a:r>
              <a:rPr lang="zh-CN" altLang="en-US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向</a:t>
            </a:r>
            <a:r>
              <a:rPr lang="zh-CN" altLang="zh-CN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扩</a:t>
            </a:r>
            <a:r>
              <a:rPr lang="zh-CN" altLang="zh-CN" sz="1867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展</a:t>
            </a:r>
            <a:r>
              <a:rPr lang="zh-CN" altLang="en-US" sz="1867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的，为</a:t>
            </a:r>
            <a:r>
              <a:rPr lang="zh-CN" altLang="zh-CN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数据库</a:t>
            </a:r>
            <a:r>
              <a:rPr lang="zh-CN" altLang="zh-CN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优化</a:t>
            </a:r>
            <a:r>
              <a:rPr lang="zh-CN" altLang="zh-CN" sz="1867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r>
              <a:rPr lang="zh-CN" altLang="en-US" sz="1867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单独的</a:t>
            </a:r>
            <a:r>
              <a:rPr lang="zh-CN" altLang="zh-CN" sz="1867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存</a:t>
            </a:r>
            <a:r>
              <a:rPr lang="zh-CN" altLang="zh-CN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储</a:t>
            </a:r>
            <a:r>
              <a:rPr lang="zh-CN" altLang="zh-CN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服务</a:t>
            </a:r>
            <a:endParaRPr lang="en-US" altLang="zh-CN" sz="1867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28594" indent="-228594">
              <a:lnSpc>
                <a:spcPts val="3040"/>
              </a:lnSpc>
              <a:buFont typeface="Wingdings" charset="2"/>
              <a:buChar char="ü"/>
            </a:pPr>
            <a:r>
              <a:rPr lang="zh-CN" altLang="en-US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与</a:t>
            </a:r>
            <a:r>
              <a:rPr lang="en-US" altLang="zh-CN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EC2､VPC</a:t>
            </a:r>
            <a:r>
              <a:rPr lang="zh-CN" altLang="en-US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sz="1867" dirty="0" err="1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DynamoDB</a:t>
            </a:r>
            <a:r>
              <a:rPr lang="zh-CN" altLang="en-US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SWF</a:t>
            </a:r>
            <a:r>
              <a:rPr lang="zh-CN" altLang="en-US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Route </a:t>
            </a:r>
            <a:r>
              <a:rPr lang="en-US" altLang="zh-CN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53</a:t>
            </a:r>
            <a:r>
              <a:rPr lang="zh-CN" altLang="en-US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等其他</a:t>
            </a:r>
            <a:r>
              <a:rPr lang="en-US" altLang="zh-CN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AWS</a:t>
            </a:r>
            <a:r>
              <a:rPr lang="zh-CN" altLang="en-US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服务集成，用于控制层面的</a:t>
            </a:r>
            <a:r>
              <a:rPr lang="zh-CN" altLang="en-US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操作</a:t>
            </a:r>
            <a:endParaRPr lang="en-US" altLang="zh-CN" sz="1867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28594" indent="-228594">
              <a:lnSpc>
                <a:spcPts val="3040"/>
              </a:lnSpc>
              <a:buFont typeface="Wingdings" charset="2"/>
              <a:buChar char="ü"/>
            </a:pPr>
            <a:r>
              <a:rPr lang="zh-CN" altLang="en-US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持续备份与</a:t>
            </a:r>
            <a:r>
              <a:rPr lang="en-US" altLang="zh-CN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S3</a:t>
            </a:r>
            <a:r>
              <a:rPr lang="zh-CN" altLang="en-US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集成，并具有</a:t>
            </a:r>
            <a:r>
              <a:rPr lang="en-US" altLang="zh-CN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11</a:t>
            </a:r>
            <a:r>
              <a:rPr lang="zh-CN" altLang="en-US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个</a:t>
            </a:r>
            <a:r>
              <a:rPr lang="en-US" altLang="zh-CN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9</a:t>
            </a:r>
            <a:r>
              <a:rPr lang="zh-CN" altLang="en-US" sz="1867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的持久性</a:t>
            </a:r>
          </a:p>
        </p:txBody>
      </p:sp>
    </p:spTree>
    <p:extLst>
      <p:ext uri="{BB962C8B-B14F-4D97-AF65-F5344CB8AC3E}">
        <p14:creationId xmlns:p14="http://schemas.microsoft.com/office/powerpoint/2010/main" val="1600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1" y="25315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 smtClean="0"/>
              <a:t>Aurora Vs </a:t>
            </a:r>
            <a:r>
              <a:rPr lang="en-US" altLang="zh-CN" sz="6000" b="1" dirty="0" err="1" smtClean="0"/>
              <a:t>Mysql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18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altLang="zh-CN" dirty="0" smtClean="0"/>
              <a:t>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8634"/>
            <a:ext cx="10515600" cy="52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Cold restart Vs warm up restart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</a:t>
            </a:r>
            <a:r>
              <a:rPr lang="zh-CN" altLang="en-US" dirty="0"/>
              <a:t>别与传统的</a:t>
            </a:r>
            <a:r>
              <a:rPr lang="en-US" dirty="0" err="1" smtClean="0"/>
              <a:t>mysql</a:t>
            </a:r>
            <a:r>
              <a:rPr lang="zh-CN" altLang="en-US" dirty="0" smtClean="0"/>
              <a:t>的</a:t>
            </a:r>
            <a:r>
              <a:rPr lang="en-US" dirty="0" smtClean="0"/>
              <a:t>buffer </a:t>
            </a:r>
            <a:r>
              <a:rPr lang="en-US" dirty="0"/>
              <a:t>cache</a:t>
            </a:r>
            <a:r>
              <a:rPr lang="zh-CN" altLang="en-US" dirty="0"/>
              <a:t>（指的是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innodb</a:t>
            </a:r>
            <a:r>
              <a:rPr lang="zh-CN" altLang="en-US" dirty="0"/>
              <a:t>存储引擎的</a:t>
            </a:r>
            <a:r>
              <a:rPr lang="en-US" dirty="0"/>
              <a:t>buffer poll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aurora</a:t>
            </a:r>
            <a:r>
              <a:rPr lang="zh-CN" altLang="en-US" dirty="0" smtClean="0"/>
              <a:t>把</a:t>
            </a:r>
            <a:r>
              <a:rPr lang="en-US" altLang="zh-CN" dirty="0" smtClean="0"/>
              <a:t>buffer cache</a:t>
            </a:r>
            <a:r>
              <a:rPr lang="zh-CN" altLang="en-US" dirty="0" smtClean="0"/>
              <a:t>从</a:t>
            </a:r>
            <a:r>
              <a:rPr lang="en-US" dirty="0" err="1"/>
              <a:t>db</a:t>
            </a:r>
            <a:r>
              <a:rPr lang="zh-CN" altLang="en-US" dirty="0"/>
              <a:t>进程地址空间剥离出来成为基于</a:t>
            </a:r>
            <a:r>
              <a:rPr lang="en-US" dirty="0"/>
              <a:t>/dev/</a:t>
            </a:r>
            <a:r>
              <a:rPr lang="en-US" dirty="0" err="1"/>
              <a:t>shm</a:t>
            </a:r>
            <a:r>
              <a:rPr lang="zh-CN" altLang="en-US" dirty="0"/>
              <a:t>的</a:t>
            </a:r>
            <a:r>
              <a:rPr lang="en-US" dirty="0" err="1"/>
              <a:t>tmpfs</a:t>
            </a:r>
            <a:r>
              <a:rPr lang="zh-CN" altLang="en-US" dirty="0"/>
              <a:t>内存文件系统的文</a:t>
            </a:r>
            <a:r>
              <a:rPr lang="zh-CN" altLang="en-US" dirty="0" smtClean="0"/>
              <a:t>件。因</a:t>
            </a:r>
            <a:r>
              <a:rPr lang="zh-CN" altLang="en-US" dirty="0"/>
              <a:t>此即使在</a:t>
            </a:r>
            <a:r>
              <a:rPr lang="en-US" dirty="0" err="1"/>
              <a:t>db</a:t>
            </a:r>
            <a:r>
              <a:rPr lang="zh-CN" altLang="en-US" dirty="0"/>
              <a:t>进程</a:t>
            </a:r>
            <a:r>
              <a:rPr lang="en-US" dirty="0"/>
              <a:t>crash</a:t>
            </a:r>
            <a:r>
              <a:rPr lang="zh-CN" altLang="en-US" dirty="0"/>
              <a:t>并重启后，</a:t>
            </a:r>
            <a:r>
              <a:rPr lang="en-US" dirty="0"/>
              <a:t>buffer cache</a:t>
            </a:r>
            <a:r>
              <a:rPr lang="zh-CN" altLang="en-US" dirty="0"/>
              <a:t>的数据不丢，所谓的工作集都在内存中。</a:t>
            </a:r>
            <a:endParaRPr lang="en-US" dirty="0"/>
          </a:p>
          <a:p>
            <a:r>
              <a:rPr lang="en-US" dirty="0" smtClean="0"/>
              <a:t>Aurora</a:t>
            </a:r>
            <a:r>
              <a:rPr lang="zh-CN" altLang="en-US" dirty="0" smtClean="0"/>
              <a:t>真正做到了计</a:t>
            </a:r>
            <a:r>
              <a:rPr lang="zh-CN" altLang="en-US" dirty="0"/>
              <a:t>算，</a:t>
            </a:r>
            <a:r>
              <a:rPr lang="en-US" dirty="0"/>
              <a:t>cache</a:t>
            </a:r>
            <a:r>
              <a:rPr lang="zh-CN" altLang="en-US" dirty="0"/>
              <a:t>，存储解耦的一个服务。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3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1916</Words>
  <Application>Microsoft Office PowerPoint</Application>
  <PresentationFormat>Widescreen</PresentationFormat>
  <Paragraphs>195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等线</vt:lpstr>
      <vt:lpstr>等线 Light</vt:lpstr>
      <vt:lpstr>Helvetica Neue</vt:lpstr>
      <vt:lpstr>Microsoft YaHei</vt:lpstr>
      <vt:lpstr>Microsoft YaHei Light</vt:lpstr>
      <vt:lpstr>Arial</vt:lpstr>
      <vt:lpstr>Calibri</vt:lpstr>
      <vt:lpstr>Calibri Light</vt:lpstr>
      <vt:lpstr>Wingdings</vt:lpstr>
      <vt:lpstr>Office Theme</vt:lpstr>
      <vt:lpstr>Aurora for mysql deep dive</vt:lpstr>
      <vt:lpstr>Agenda</vt:lpstr>
      <vt:lpstr>Aurora architecture</vt:lpstr>
      <vt:lpstr>关系数据库拓扑</vt:lpstr>
      <vt:lpstr>Continue….</vt:lpstr>
      <vt:lpstr>Amazon Aurora体系结构</vt:lpstr>
      <vt:lpstr>Aurora Vs Mysql</vt:lpstr>
      <vt:lpstr>Performance</vt:lpstr>
      <vt:lpstr>Cold restart Vs warm up restart</vt:lpstr>
      <vt:lpstr>Online DDL</vt:lpstr>
      <vt:lpstr>Thread pool model</vt:lpstr>
      <vt:lpstr>Crash recovery</vt:lpstr>
      <vt:lpstr>PITR restore and backtrack</vt:lpstr>
      <vt:lpstr>read replica</vt:lpstr>
      <vt:lpstr>Aurora feature</vt:lpstr>
      <vt:lpstr>Quorum write</vt:lpstr>
      <vt:lpstr>Strong consistent read or not</vt:lpstr>
      <vt:lpstr>Auto scaling</vt:lpstr>
      <vt:lpstr>Continue….</vt:lpstr>
      <vt:lpstr>DB cloning</vt:lpstr>
      <vt:lpstr>zero downtime patching</vt:lpstr>
      <vt:lpstr>Multi-master（preview阶段） </vt:lpstr>
      <vt:lpstr>Parallel query</vt:lpstr>
      <vt:lpstr>Aurora mysql serverless</vt:lpstr>
      <vt:lpstr>Aurora Vs Tidb</vt:lpstr>
      <vt:lpstr>Tidb架构</vt:lpstr>
      <vt:lpstr>Aurora对比Tidb</vt:lpstr>
      <vt:lpstr>Aurora适合场景</vt:lpstr>
      <vt:lpstr>Aurora适合场景</vt:lpstr>
      <vt:lpstr>Q &amp; A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Liang, Yuhui</dc:creator>
  <cp:lastModifiedBy>Liang, Yuhui</cp:lastModifiedBy>
  <cp:revision>226</cp:revision>
  <dcterms:created xsi:type="dcterms:W3CDTF">2018-01-13T07:25:42Z</dcterms:created>
  <dcterms:modified xsi:type="dcterms:W3CDTF">2019-08-06T05:23:54Z</dcterms:modified>
</cp:coreProperties>
</file>