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1"/>
  </p:notesMasterIdLst>
  <p:sldIdLst>
    <p:sldId id="256" r:id="rId2"/>
    <p:sldId id="257" r:id="rId3"/>
    <p:sldId id="258" r:id="rId4"/>
    <p:sldId id="259" r:id="rId5"/>
    <p:sldId id="325" r:id="rId6"/>
    <p:sldId id="314" r:id="rId7"/>
    <p:sldId id="273" r:id="rId8"/>
    <p:sldId id="274" r:id="rId9"/>
    <p:sldId id="275" r:id="rId10"/>
    <p:sldId id="329" r:id="rId11"/>
    <p:sldId id="276" r:id="rId12"/>
    <p:sldId id="307" r:id="rId13"/>
    <p:sldId id="261" r:id="rId14"/>
    <p:sldId id="260" r:id="rId15"/>
    <p:sldId id="263" r:id="rId16"/>
    <p:sldId id="264" r:id="rId17"/>
    <p:sldId id="265" r:id="rId18"/>
    <p:sldId id="266" r:id="rId19"/>
    <p:sldId id="267" r:id="rId20"/>
    <p:sldId id="269" r:id="rId21"/>
    <p:sldId id="268" r:id="rId22"/>
    <p:sldId id="262" r:id="rId23"/>
    <p:sldId id="281" r:id="rId24"/>
    <p:sldId id="277" r:id="rId25"/>
    <p:sldId id="278" r:id="rId26"/>
    <p:sldId id="280" r:id="rId27"/>
    <p:sldId id="322" r:id="rId28"/>
    <p:sldId id="323" r:id="rId29"/>
    <p:sldId id="324" r:id="rId30"/>
    <p:sldId id="318" r:id="rId31"/>
    <p:sldId id="319" r:id="rId32"/>
    <p:sldId id="279" r:id="rId33"/>
    <p:sldId id="321" r:id="rId34"/>
    <p:sldId id="296" r:id="rId35"/>
    <p:sldId id="326" r:id="rId36"/>
    <p:sldId id="327" r:id="rId37"/>
    <p:sldId id="287" r:id="rId38"/>
    <p:sldId id="310" r:id="rId39"/>
    <p:sldId id="311" r:id="rId40"/>
    <p:sldId id="315" r:id="rId41"/>
    <p:sldId id="316" r:id="rId42"/>
    <p:sldId id="286" r:id="rId43"/>
    <p:sldId id="290" r:id="rId44"/>
    <p:sldId id="289" r:id="rId45"/>
    <p:sldId id="320" r:id="rId46"/>
    <p:sldId id="317" r:id="rId47"/>
    <p:sldId id="308" r:id="rId48"/>
    <p:sldId id="313" r:id="rId49"/>
    <p:sldId id="328" r:id="rId5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6628" autoAdjust="0"/>
  </p:normalViewPr>
  <p:slideViewPr>
    <p:cSldViewPr snapToGrid="0">
      <p:cViewPr varScale="1">
        <p:scale>
          <a:sx n="88" d="100"/>
          <a:sy n="88" d="100"/>
        </p:scale>
        <p:origin x="1434"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62E5F22-871C-464A-81B6-BDD0398CEC18}" type="datetimeFigureOut">
              <a:rPr lang="en-US" smtClean="0"/>
              <a:t>12/11/2018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2DD7801-AE6D-4ED2-8EC6-FC1C300CD7D3}" type="slidenum">
              <a:rPr lang="en-US" smtClean="0"/>
              <a:t>‹#›</a:t>
            </a:fld>
            <a:endParaRPr lang="en-US"/>
          </a:p>
        </p:txBody>
      </p:sp>
    </p:spTree>
    <p:extLst>
      <p:ext uri="{BB962C8B-B14F-4D97-AF65-F5344CB8AC3E}">
        <p14:creationId xmlns:p14="http://schemas.microsoft.com/office/powerpoint/2010/main" val="2710411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en.wikipedia.org/wiki/GeoJSON"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3" Type="http://schemas.openxmlformats.org/officeDocument/2006/relationships/hyperlink" Target="https://blog.csdn.net/jj_tyro/article/details/45331469" TargetMode="External"/><Relationship Id="rId2" Type="http://schemas.openxmlformats.org/officeDocument/2006/relationships/slide" Target="../slides/slide41.xml"/><Relationship Id="rId1" Type="http://schemas.openxmlformats.org/officeDocument/2006/relationships/notesMaster" Target="../notesMasters/notesMaster1.xml"/><Relationship Id="rId4" Type="http://schemas.openxmlformats.org/officeDocument/2006/relationships/hyperlink" Target="http://f.dataguru.cn/thread-624573-1-1.html" TargetMode="Externa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redis.io/topics/transactions"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github.com/antirez/neural-redis"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2DD7801-AE6D-4ED2-8EC6-FC1C300CD7D3}" type="slidenum">
              <a:rPr lang="en-US" smtClean="0"/>
              <a:t>2</a:t>
            </a:fld>
            <a:endParaRPr lang="en-US"/>
          </a:p>
        </p:txBody>
      </p:sp>
    </p:spTree>
    <p:extLst>
      <p:ext uri="{BB962C8B-B14F-4D97-AF65-F5344CB8AC3E}">
        <p14:creationId xmlns:p14="http://schemas.microsoft.com/office/powerpoint/2010/main" val="8657817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Bitmaps are not an actual data type, but a set of bit-oriented operations defined on the String type. Since strings are binary safe blobs and their maximum length is 512 MB, they are suitable to set up to 2^32 different bits.</a:t>
            </a:r>
          </a:p>
          <a:p>
            <a:r>
              <a:rPr lang="en-US" dirty="0" smtClean="0"/>
              <a:t>Bit operations are divided into two groups: constant-time single bit operations, like setting a bit to 1 or 0, or getting its value, and operations on groups of bits, for example counting the number of set bits in a given range of bits (e.g., population counting).</a:t>
            </a:r>
          </a:p>
          <a:p>
            <a:r>
              <a:rPr lang="en-US" dirty="0" smtClean="0"/>
              <a:t>One of the biggest advantages of bitmaps is that they often provide extreme space savings when storing information. For example in a system where different users are represented by incremental user IDs, it is possible to remember a single bit information (for example, knowing whether a user wants to receive a newsletter) of 4 billion of users using just 512 MB of memory.</a:t>
            </a:r>
          </a:p>
          <a:p>
            <a:endParaRPr lang="en-US" dirty="0" smtClean="0"/>
          </a:p>
          <a:p>
            <a:r>
              <a:rPr lang="en-US" dirty="0" smtClean="0"/>
              <a:t>&gt; </a:t>
            </a:r>
            <a:r>
              <a:rPr lang="en-US" dirty="0" err="1" smtClean="0"/>
              <a:t>setbit</a:t>
            </a:r>
            <a:r>
              <a:rPr lang="en-US" dirty="0" smtClean="0"/>
              <a:t> key 10 1</a:t>
            </a:r>
          </a:p>
          <a:p>
            <a:r>
              <a:rPr lang="en-US" dirty="0" smtClean="0"/>
              <a:t>(integer) 1</a:t>
            </a:r>
          </a:p>
          <a:p>
            <a:r>
              <a:rPr lang="en-US" dirty="0" smtClean="0"/>
              <a:t>&gt; </a:t>
            </a:r>
            <a:r>
              <a:rPr lang="en-US" dirty="0" err="1" smtClean="0"/>
              <a:t>getbit</a:t>
            </a:r>
            <a:r>
              <a:rPr lang="en-US" dirty="0" smtClean="0"/>
              <a:t> key 10</a:t>
            </a:r>
          </a:p>
          <a:p>
            <a:r>
              <a:rPr lang="en-US" dirty="0" smtClean="0"/>
              <a:t>(integer) 1</a:t>
            </a:r>
          </a:p>
          <a:p>
            <a:r>
              <a:rPr lang="en-US" dirty="0" smtClean="0"/>
              <a:t>&gt; </a:t>
            </a:r>
            <a:r>
              <a:rPr lang="en-US" dirty="0" err="1" smtClean="0"/>
              <a:t>getbit</a:t>
            </a:r>
            <a:r>
              <a:rPr lang="en-US" dirty="0" smtClean="0"/>
              <a:t> key 11</a:t>
            </a:r>
          </a:p>
          <a:p>
            <a:r>
              <a:rPr lang="en-US" dirty="0" smtClean="0"/>
              <a:t>(integer) 0</a:t>
            </a:r>
            <a:endParaRPr lang="en-US" dirty="0"/>
          </a:p>
        </p:txBody>
      </p:sp>
      <p:sp>
        <p:nvSpPr>
          <p:cNvPr id="4" name="Slide Number Placeholder 3"/>
          <p:cNvSpPr>
            <a:spLocks noGrp="1"/>
          </p:cNvSpPr>
          <p:nvPr>
            <p:ph type="sldNum" sz="quarter" idx="10"/>
          </p:nvPr>
        </p:nvSpPr>
        <p:spPr/>
        <p:txBody>
          <a:bodyPr/>
          <a:lstStyle/>
          <a:p>
            <a:fld id="{C2DD7801-AE6D-4ED2-8EC6-FC1C300CD7D3}" type="slidenum">
              <a:rPr lang="en-US" smtClean="0"/>
              <a:t>17</a:t>
            </a:fld>
            <a:endParaRPr lang="en-US"/>
          </a:p>
        </p:txBody>
      </p:sp>
    </p:spTree>
    <p:extLst>
      <p:ext uri="{BB962C8B-B14F-4D97-AF65-F5344CB8AC3E}">
        <p14:creationId xmlns:p14="http://schemas.microsoft.com/office/powerpoint/2010/main" val="9803466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err="1" smtClean="0"/>
              <a:t>GeoHash</a:t>
            </a:r>
            <a:r>
              <a:rPr lang="zh-CN" altLang="en-US" dirty="0" smtClean="0"/>
              <a:t>是一种地址编码，通过切分地图区域为小方块（切分次数越多，精度越高），它能把二维的经纬度编码成一维的字符串。也就是说，理论上</a:t>
            </a:r>
            <a:r>
              <a:rPr lang="en-US" altLang="zh-CN" dirty="0" err="1" smtClean="0"/>
              <a:t>geohash</a:t>
            </a:r>
            <a:r>
              <a:rPr lang="zh-CN" altLang="en-US" dirty="0" smtClean="0"/>
              <a:t>字符串表示的并不是一个点，而是一个矩形区域，只要矩形区域足够小，达到所需精度即可。</a:t>
            </a:r>
            <a:endParaRPr lang="en-US" altLang="zh-CN" dirty="0" smtClean="0"/>
          </a:p>
          <a:p>
            <a:r>
              <a:rPr lang="zh-CN" altLang="en-US" dirty="0" smtClean="0"/>
              <a:t>关于</a:t>
            </a:r>
            <a:r>
              <a:rPr lang="en-US" altLang="zh-CN" dirty="0" err="1" smtClean="0"/>
              <a:t>Geohash</a:t>
            </a:r>
            <a:r>
              <a:rPr lang="zh-CN" altLang="en-US" dirty="0" smtClean="0"/>
              <a:t>如何编码的可以参考：</a:t>
            </a:r>
            <a:r>
              <a:rPr lang="en-US" altLang="zh-CN" dirty="0" smtClean="0"/>
              <a:t>https://yq.aliyun.com/articles/62844?spm=a2c4e.11154837.801567.8.661a3434PCf6hq</a:t>
            </a:r>
          </a:p>
          <a:p>
            <a:endParaRPr lang="en-US" dirty="0"/>
          </a:p>
        </p:txBody>
      </p:sp>
      <p:sp>
        <p:nvSpPr>
          <p:cNvPr id="4" name="Slide Number Placeholder 3"/>
          <p:cNvSpPr>
            <a:spLocks noGrp="1"/>
          </p:cNvSpPr>
          <p:nvPr>
            <p:ph type="sldNum" sz="quarter" idx="10"/>
          </p:nvPr>
        </p:nvSpPr>
        <p:spPr/>
        <p:txBody>
          <a:bodyPr/>
          <a:lstStyle/>
          <a:p>
            <a:fld id="{C2DD7801-AE6D-4ED2-8EC6-FC1C300CD7D3}" type="slidenum">
              <a:rPr lang="en-US" smtClean="0"/>
              <a:t>18</a:t>
            </a:fld>
            <a:endParaRPr lang="en-US"/>
          </a:p>
        </p:txBody>
      </p:sp>
    </p:spTree>
    <p:extLst>
      <p:ext uri="{BB962C8B-B14F-4D97-AF65-F5344CB8AC3E}">
        <p14:creationId xmlns:p14="http://schemas.microsoft.com/office/powerpoint/2010/main" val="38194551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r>
              <a:rPr lang="en-US" altLang="zh-CN" dirty="0" err="1" smtClean="0"/>
              <a:t>Postgis</a:t>
            </a:r>
            <a:r>
              <a:rPr lang="zh-CN" altLang="en-US" dirty="0" smtClean="0"/>
              <a:t>的介绍可以参考：</a:t>
            </a:r>
            <a:r>
              <a:rPr lang="en-US" altLang="zh-CN" dirty="0" smtClean="0"/>
              <a:t>https://www.jianshu.com/p/8ba363dabcf0</a:t>
            </a:r>
          </a:p>
          <a:p>
            <a:endParaRPr lang="en-US" dirty="0"/>
          </a:p>
        </p:txBody>
      </p:sp>
      <p:sp>
        <p:nvSpPr>
          <p:cNvPr id="4" name="Slide Number Placeholder 3"/>
          <p:cNvSpPr>
            <a:spLocks noGrp="1"/>
          </p:cNvSpPr>
          <p:nvPr>
            <p:ph type="sldNum" sz="quarter" idx="10"/>
          </p:nvPr>
        </p:nvSpPr>
        <p:spPr/>
        <p:txBody>
          <a:bodyPr/>
          <a:lstStyle/>
          <a:p>
            <a:fld id="{C2DD7801-AE6D-4ED2-8EC6-FC1C300CD7D3}" type="slidenum">
              <a:rPr lang="en-US" smtClean="0"/>
              <a:t>19</a:t>
            </a:fld>
            <a:endParaRPr lang="en-US"/>
          </a:p>
        </p:txBody>
      </p:sp>
    </p:spTree>
    <p:extLst>
      <p:ext uri="{BB962C8B-B14F-4D97-AF65-F5344CB8AC3E}">
        <p14:creationId xmlns:p14="http://schemas.microsoft.com/office/powerpoint/2010/main" val="11415953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err="1" smtClean="0"/>
              <a:t>Mongodb</a:t>
            </a:r>
            <a:r>
              <a:rPr lang="zh-CN" altLang="en-US" dirty="0" smtClean="0"/>
              <a:t>地理位置处理：</a:t>
            </a:r>
            <a:r>
              <a:rPr lang="en-US" altLang="zh-CN" dirty="0" smtClean="0"/>
              <a:t>http://www.mongoing.com/mongodb-geo-index-1/</a:t>
            </a:r>
          </a:p>
          <a:p>
            <a:endParaRPr lang="en-US" dirty="0"/>
          </a:p>
        </p:txBody>
      </p:sp>
      <p:sp>
        <p:nvSpPr>
          <p:cNvPr id="4" name="Slide Number Placeholder 3"/>
          <p:cNvSpPr>
            <a:spLocks noGrp="1"/>
          </p:cNvSpPr>
          <p:nvPr>
            <p:ph type="sldNum" sz="quarter" idx="10"/>
          </p:nvPr>
        </p:nvSpPr>
        <p:spPr/>
        <p:txBody>
          <a:bodyPr/>
          <a:lstStyle/>
          <a:p>
            <a:fld id="{C2DD7801-AE6D-4ED2-8EC6-FC1C300CD7D3}" type="slidenum">
              <a:rPr lang="en-US" smtClean="0"/>
              <a:t>20</a:t>
            </a:fld>
            <a:endParaRPr lang="en-US"/>
          </a:p>
        </p:txBody>
      </p:sp>
    </p:spTree>
    <p:extLst>
      <p:ext uri="{BB962C8B-B14F-4D97-AF65-F5344CB8AC3E}">
        <p14:creationId xmlns:p14="http://schemas.microsoft.com/office/powerpoint/2010/main" val="17106940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ES</a:t>
            </a:r>
          </a:p>
          <a:p>
            <a:r>
              <a:rPr lang="zh-CN" altLang="en-US" dirty="0" smtClean="0"/>
              <a:t>我们拿着纸质地图漫步城市的日子一去不返了。得益于智能手机，我们现在总是可以知道 自己所处的准确位置，也预料到网站会使用这些信息。我想知道从当前位置步行 </a:t>
            </a:r>
            <a:r>
              <a:rPr lang="en-US" altLang="zh-CN" dirty="0" smtClean="0"/>
              <a:t>5 </a:t>
            </a:r>
            <a:r>
              <a:rPr lang="zh-CN" altLang="en-US" dirty="0" smtClean="0"/>
              <a:t>分钟内可到的那些餐馆，对伦敦更大范围内的其他餐馆并不感兴趣。</a:t>
            </a:r>
          </a:p>
          <a:p>
            <a:r>
              <a:rPr lang="zh-CN" altLang="en-US" dirty="0" smtClean="0"/>
              <a:t>但地理位置功能仅仅是 </a:t>
            </a:r>
            <a:r>
              <a:rPr lang="en-US" altLang="zh-CN" dirty="0" err="1" smtClean="0"/>
              <a:t>Elasticsearch</a:t>
            </a:r>
            <a:r>
              <a:rPr lang="en-US" altLang="zh-CN" dirty="0" smtClean="0"/>
              <a:t> </a:t>
            </a:r>
            <a:r>
              <a:rPr lang="zh-CN" altLang="en-US" dirty="0" smtClean="0"/>
              <a:t>的冰山一角，</a:t>
            </a:r>
            <a:r>
              <a:rPr lang="en-US" altLang="zh-CN" dirty="0" err="1" smtClean="0"/>
              <a:t>Elasticsearch</a:t>
            </a:r>
            <a:r>
              <a:rPr lang="en-US" altLang="zh-CN" dirty="0" smtClean="0"/>
              <a:t> </a:t>
            </a:r>
            <a:r>
              <a:rPr lang="zh-CN" altLang="en-US" dirty="0" smtClean="0"/>
              <a:t>的妙处在于，它让你可以把地理位置、全文搜索、结构化搜索和分析结合到一起。</a:t>
            </a:r>
          </a:p>
          <a:p>
            <a:r>
              <a:rPr lang="zh-CN" altLang="en-US" dirty="0" smtClean="0"/>
              <a:t>例如：告诉我提到 </a:t>
            </a:r>
            <a:r>
              <a:rPr lang="en-US" altLang="zh-CN" i="1" dirty="0" err="1" smtClean="0"/>
              <a:t>vitello</a:t>
            </a:r>
            <a:r>
              <a:rPr lang="en-US" altLang="zh-CN" i="1" dirty="0" smtClean="0"/>
              <a:t> </a:t>
            </a:r>
            <a:r>
              <a:rPr lang="en-US" altLang="zh-CN" i="1" dirty="0" err="1" smtClean="0"/>
              <a:t>tonnato</a:t>
            </a:r>
            <a:r>
              <a:rPr lang="zh-CN" altLang="en-US" dirty="0" smtClean="0"/>
              <a:t> 这种食物、步行 </a:t>
            </a:r>
            <a:r>
              <a:rPr lang="en-US" altLang="zh-CN" dirty="0" smtClean="0"/>
              <a:t>5 </a:t>
            </a:r>
            <a:r>
              <a:rPr lang="zh-CN" altLang="en-US" dirty="0" smtClean="0"/>
              <a:t>分钟内可到、且晚上 </a:t>
            </a:r>
            <a:r>
              <a:rPr lang="en-US" altLang="zh-CN" dirty="0" smtClean="0"/>
              <a:t>11 </a:t>
            </a:r>
            <a:r>
              <a:rPr lang="zh-CN" altLang="en-US" dirty="0" smtClean="0"/>
              <a:t>点还营业的餐厅，然后结合用户评价、距离、价格排序。另一个例子：给我展示一幅整个城市</a:t>
            </a:r>
            <a:r>
              <a:rPr lang="en-US" altLang="zh-CN" dirty="0" smtClean="0"/>
              <a:t>8</a:t>
            </a:r>
            <a:r>
              <a:rPr lang="zh-CN" altLang="en-US" dirty="0" smtClean="0"/>
              <a:t>月份可用假期出租物业的地图，并计算出每个区域的平均价格。</a:t>
            </a:r>
          </a:p>
          <a:p>
            <a:r>
              <a:rPr lang="en-US" altLang="zh-CN" dirty="0" err="1" smtClean="0"/>
              <a:t>Elasticsearch</a:t>
            </a:r>
            <a:r>
              <a:rPr lang="en-US" altLang="zh-CN" dirty="0" smtClean="0"/>
              <a:t> </a:t>
            </a:r>
            <a:r>
              <a:rPr lang="zh-CN" altLang="en-US" dirty="0" smtClean="0"/>
              <a:t>提供了 两种表示地理位置的方式：用纬度－经度表示的坐标点使用 </a:t>
            </a:r>
            <a:r>
              <a:rPr lang="en-US" altLang="zh-CN" dirty="0" err="1" smtClean="0"/>
              <a:t>geo_point</a:t>
            </a:r>
            <a:r>
              <a:rPr lang="en-US" altLang="zh-CN" dirty="0" smtClean="0"/>
              <a:t> </a:t>
            </a:r>
            <a:r>
              <a:rPr lang="zh-CN" altLang="en-US" dirty="0" smtClean="0"/>
              <a:t>字段类型， 以 </a:t>
            </a:r>
            <a:r>
              <a:rPr lang="en-US" altLang="zh-CN" dirty="0" err="1" smtClean="0">
                <a:hlinkClick r:id="rId3"/>
              </a:rPr>
              <a:t>GeoJSON</a:t>
            </a:r>
            <a:r>
              <a:rPr lang="zh-CN" altLang="en-US" dirty="0" smtClean="0"/>
              <a:t> 格式定义的复杂地理形状，使用 </a:t>
            </a:r>
            <a:r>
              <a:rPr lang="en-US" altLang="zh-CN" dirty="0" err="1" smtClean="0"/>
              <a:t>geo_shape</a:t>
            </a:r>
            <a:r>
              <a:rPr lang="en-US" altLang="zh-CN" dirty="0" smtClean="0"/>
              <a:t> </a:t>
            </a:r>
            <a:r>
              <a:rPr lang="zh-CN" altLang="en-US" dirty="0" smtClean="0"/>
              <a:t>字段类型。</a:t>
            </a:r>
          </a:p>
          <a:p>
            <a:r>
              <a:rPr lang="en-US" altLang="zh-CN" i="1" dirty="0" smtClean="0"/>
              <a:t>Geo-points</a:t>
            </a:r>
            <a:r>
              <a:rPr lang="zh-CN" altLang="en-US" dirty="0" smtClean="0"/>
              <a:t> 允许你找到距离另一个坐标点一定范围内的坐标点、计算出两点之间的距离来排序或进行相关性打分、或者聚合到显示在地图上的一个网格。另一方面，</a:t>
            </a:r>
            <a:r>
              <a:rPr lang="en-US" altLang="zh-CN" i="1" dirty="0" smtClean="0"/>
              <a:t>Geo-shapes</a:t>
            </a:r>
            <a:r>
              <a:rPr lang="zh-CN" altLang="en-US" dirty="0" smtClean="0"/>
              <a:t> 纯粹是用来过滤的。它们可以用来判断两个地理形状是否有重合或者某个地理形状是否完全包含了其他地理形状。</a:t>
            </a:r>
          </a:p>
          <a:p>
            <a:endParaRPr lang="en-US" dirty="0" smtClean="0"/>
          </a:p>
          <a:p>
            <a:endParaRPr lang="en-US" dirty="0" smtClean="0"/>
          </a:p>
          <a:p>
            <a:r>
              <a:rPr lang="en-US" altLang="zh-CN" dirty="0" err="1" smtClean="0"/>
              <a:t>solr+postgis</a:t>
            </a:r>
            <a:r>
              <a:rPr lang="zh-CN" altLang="en-US" dirty="0" smtClean="0"/>
              <a:t>集成：</a:t>
            </a:r>
            <a:r>
              <a:rPr lang="en-US" dirty="0" smtClean="0"/>
              <a:t>https://stackoverflow.com/questions/31733876/solr-and-postgresql-integration</a:t>
            </a:r>
          </a:p>
        </p:txBody>
      </p:sp>
      <p:sp>
        <p:nvSpPr>
          <p:cNvPr id="4" name="Slide Number Placeholder 3"/>
          <p:cNvSpPr>
            <a:spLocks noGrp="1"/>
          </p:cNvSpPr>
          <p:nvPr>
            <p:ph type="sldNum" sz="quarter" idx="10"/>
          </p:nvPr>
        </p:nvSpPr>
        <p:spPr/>
        <p:txBody>
          <a:bodyPr/>
          <a:lstStyle/>
          <a:p>
            <a:fld id="{C2DD7801-AE6D-4ED2-8EC6-FC1C300CD7D3}" type="slidenum">
              <a:rPr lang="en-US" smtClean="0"/>
              <a:t>21</a:t>
            </a:fld>
            <a:endParaRPr lang="en-US"/>
          </a:p>
        </p:txBody>
      </p:sp>
    </p:spTree>
    <p:extLst>
      <p:ext uri="{BB962C8B-B14F-4D97-AF65-F5344CB8AC3E}">
        <p14:creationId xmlns:p14="http://schemas.microsoft.com/office/powerpoint/2010/main" val="27330102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2DD7801-AE6D-4ED2-8EC6-FC1C300CD7D3}" type="slidenum">
              <a:rPr lang="en-US" smtClean="0"/>
              <a:t>24</a:t>
            </a:fld>
            <a:endParaRPr lang="en-US"/>
          </a:p>
        </p:txBody>
      </p:sp>
    </p:spTree>
    <p:extLst>
      <p:ext uri="{BB962C8B-B14F-4D97-AF65-F5344CB8AC3E}">
        <p14:creationId xmlns:p14="http://schemas.microsoft.com/office/powerpoint/2010/main" val="11645534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9FDDE5-A053-4610-99C2-7F4D35934528}" type="slidenum">
              <a:rPr lang="en-US" smtClean="0"/>
              <a:t>25</a:t>
            </a:fld>
            <a:endParaRPr lang="en-US"/>
          </a:p>
        </p:txBody>
      </p:sp>
    </p:spTree>
    <p:extLst>
      <p:ext uri="{BB962C8B-B14F-4D97-AF65-F5344CB8AC3E}">
        <p14:creationId xmlns:p14="http://schemas.microsoft.com/office/powerpoint/2010/main" val="178749482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smtClean="0"/>
              <a:t>当节点需要让一个客户端长期地（</a:t>
            </a:r>
            <a:r>
              <a:rPr lang="en-US" altLang="zh-CN" dirty="0" smtClean="0"/>
              <a:t>permanently</a:t>
            </a:r>
            <a:r>
              <a:rPr lang="zh-CN" altLang="en-US" dirty="0" smtClean="0"/>
              <a:t>）将针对某个槽的命令请求发送至另一个节点时， 节点向客户端返回 </a:t>
            </a:r>
            <a:r>
              <a:rPr lang="en-US" altLang="zh-CN" dirty="0" smtClean="0"/>
              <a:t>MOVED </a:t>
            </a:r>
            <a:r>
              <a:rPr lang="zh-CN" altLang="en-US" dirty="0" smtClean="0"/>
              <a:t>转向。</a:t>
            </a:r>
          </a:p>
          <a:p>
            <a:r>
              <a:rPr lang="zh-CN" altLang="en-US" dirty="0" smtClean="0"/>
              <a:t>当节点需要让客户端仅仅在下一个命令请求中转向至另一个节点时， 节点向客户端返回 </a:t>
            </a:r>
            <a:r>
              <a:rPr lang="en-US" altLang="zh-CN" dirty="0" smtClean="0"/>
              <a:t>ASK </a:t>
            </a:r>
            <a:r>
              <a:rPr lang="zh-CN" altLang="en-US" dirty="0" smtClean="0"/>
              <a:t>转向（一般发生在节点</a:t>
            </a:r>
            <a:r>
              <a:rPr lang="en-US" altLang="zh-CN" dirty="0" smtClean="0"/>
              <a:t>hash slot</a:t>
            </a:r>
            <a:r>
              <a:rPr lang="zh-CN" altLang="en-US" dirty="0" smtClean="0"/>
              <a:t>数据迁移过程中）。</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7D9FDDE5-A053-4610-99C2-7F4D35934528}" type="slidenum">
              <a:rPr lang="en-US" smtClean="0"/>
              <a:t>26</a:t>
            </a:fld>
            <a:endParaRPr lang="en-US"/>
          </a:p>
        </p:txBody>
      </p:sp>
    </p:spTree>
    <p:extLst>
      <p:ext uri="{BB962C8B-B14F-4D97-AF65-F5344CB8AC3E}">
        <p14:creationId xmlns:p14="http://schemas.microsoft.com/office/powerpoint/2010/main" val="54496473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Jedis</a:t>
            </a:r>
            <a:r>
              <a:rPr lang="zh-CN" altLang="en-US" dirty="0" smtClean="0"/>
              <a:t>的</a:t>
            </a:r>
            <a:r>
              <a:rPr lang="en-US" dirty="0" smtClean="0"/>
              <a:t>pipeline</a:t>
            </a:r>
            <a:r>
              <a:rPr lang="zh-CN" altLang="en-US" dirty="0" smtClean="0"/>
              <a:t>操作（</a:t>
            </a:r>
            <a:r>
              <a:rPr lang="en-US" dirty="0" err="1" smtClean="0"/>
              <a:t>jedis.pipelined</a:t>
            </a:r>
            <a:r>
              <a:rPr lang="en-US" dirty="0" smtClean="0"/>
              <a:t>()）</a:t>
            </a:r>
            <a:r>
              <a:rPr lang="zh-CN" altLang="en-US" dirty="0" smtClean="0"/>
              <a:t>采用异步方式，一次发送多个指令，不同步等待其返回结果，语义区别与</a:t>
            </a:r>
            <a:r>
              <a:rPr lang="en-US" dirty="0" err="1" smtClean="0"/>
              <a:t>redis</a:t>
            </a:r>
            <a:r>
              <a:rPr lang="zh-CN" altLang="en-US" dirty="0" smtClean="0"/>
              <a:t>的</a:t>
            </a:r>
            <a:r>
              <a:rPr lang="en-US" dirty="0" smtClean="0"/>
              <a:t>pipeline</a:t>
            </a:r>
            <a:r>
              <a:rPr lang="zh-CN" altLang="en-US" dirty="0" smtClean="0"/>
              <a:t>操作（</a:t>
            </a:r>
            <a:r>
              <a:rPr lang="en-US" dirty="0" err="1" smtClean="0"/>
              <a:t>redis</a:t>
            </a:r>
            <a:r>
              <a:rPr lang="zh-CN" altLang="en-US" dirty="0" smtClean="0"/>
              <a:t>的</a:t>
            </a:r>
            <a:r>
              <a:rPr lang="en-US" dirty="0" smtClean="0"/>
              <a:t>pipeline</a:t>
            </a:r>
            <a:r>
              <a:rPr lang="zh-CN" altLang="en-US" dirty="0" smtClean="0"/>
              <a:t>操作本质</a:t>
            </a:r>
            <a:r>
              <a:rPr lang="zh-CN" altLang="en-US" smtClean="0"/>
              <a:t>上是多个命令打包操</a:t>
            </a:r>
            <a:r>
              <a:rPr lang="zh-CN" altLang="en-US" dirty="0" smtClean="0"/>
              <a:t>作）：</a:t>
            </a:r>
          </a:p>
          <a:p>
            <a:r>
              <a:rPr lang="en-US" dirty="0" err="1" smtClean="0"/>
              <a:t>Redis</a:t>
            </a:r>
            <a:r>
              <a:rPr lang="zh-CN" altLang="en-US" dirty="0" smtClean="0"/>
              <a:t>的</a:t>
            </a:r>
            <a:r>
              <a:rPr lang="en-US" dirty="0" smtClean="0"/>
              <a:t>pipeline as following:</a:t>
            </a:r>
          </a:p>
          <a:p>
            <a:r>
              <a:rPr lang="en-US" dirty="0" smtClean="0"/>
              <a:t>	(</a:t>
            </a:r>
            <a:r>
              <a:rPr lang="en-US" dirty="0" err="1" smtClean="0"/>
              <a:t>printf</a:t>
            </a:r>
            <a:r>
              <a:rPr lang="en-US" dirty="0" smtClean="0"/>
              <a:t> "PING\r\</a:t>
            </a:r>
            <a:r>
              <a:rPr lang="en-US" dirty="0" err="1" smtClean="0"/>
              <a:t>nPING</a:t>
            </a:r>
            <a:r>
              <a:rPr lang="en-US" dirty="0" smtClean="0"/>
              <a:t>\r\</a:t>
            </a:r>
            <a:r>
              <a:rPr lang="en-US" dirty="0" err="1" smtClean="0"/>
              <a:t>nPING</a:t>
            </a:r>
            <a:r>
              <a:rPr lang="en-US" dirty="0" smtClean="0"/>
              <a:t>\r\n"; sleep 1) | </a:t>
            </a:r>
            <a:r>
              <a:rPr lang="en-US" dirty="0" err="1" smtClean="0"/>
              <a:t>nc</a:t>
            </a:r>
            <a:r>
              <a:rPr lang="en-US" dirty="0" smtClean="0"/>
              <a:t>  test-liang-redis.2vpwbl.clustercfg.cnn1.cache.amazonaws.com.cn 6379</a:t>
            </a:r>
          </a:p>
          <a:p>
            <a:endParaRPr lang="en-US" dirty="0" smtClean="0"/>
          </a:p>
          <a:p>
            <a:r>
              <a:rPr lang="en-US" dirty="0" err="1" smtClean="0"/>
              <a:t>Jedis</a:t>
            </a:r>
            <a:r>
              <a:rPr lang="zh-CN" altLang="en-US" dirty="0" smtClean="0"/>
              <a:t>支持</a:t>
            </a:r>
            <a:r>
              <a:rPr lang="en-US" dirty="0" err="1" smtClean="0"/>
              <a:t>redis</a:t>
            </a:r>
            <a:r>
              <a:rPr lang="zh-CN" altLang="en-US" dirty="0" smtClean="0"/>
              <a:t>的</a:t>
            </a:r>
            <a:r>
              <a:rPr lang="en-US" dirty="0" err="1" smtClean="0"/>
              <a:t>mget</a:t>
            </a:r>
            <a:r>
              <a:rPr lang="en-US" dirty="0" smtClean="0"/>
              <a:t>/</a:t>
            </a:r>
            <a:r>
              <a:rPr lang="en-US" dirty="0" err="1" smtClean="0"/>
              <a:t>mset</a:t>
            </a:r>
            <a:r>
              <a:rPr lang="zh-CN" altLang="en-US" dirty="0" smtClean="0"/>
              <a:t>操作（</a:t>
            </a:r>
            <a:r>
              <a:rPr lang="en-US" dirty="0" err="1" smtClean="0"/>
              <a:t>jedis.mset</a:t>
            </a:r>
            <a:r>
              <a:rPr lang="en-US" dirty="0" smtClean="0"/>
              <a:t>（）</a:t>
            </a:r>
            <a:r>
              <a:rPr lang="zh-CN" altLang="en-US" dirty="0" smtClean="0"/>
              <a:t>和</a:t>
            </a:r>
            <a:r>
              <a:rPr lang="en-US" dirty="0" err="1" smtClean="0"/>
              <a:t>jedis.mset</a:t>
            </a:r>
            <a:r>
              <a:rPr lang="en-US" dirty="0" smtClean="0"/>
              <a:t>（））。</a:t>
            </a:r>
          </a:p>
          <a:p>
            <a:r>
              <a:rPr lang="en-US" dirty="0" err="1" smtClean="0"/>
              <a:t>Redis</a:t>
            </a:r>
            <a:r>
              <a:rPr lang="zh-CN" altLang="en-US" dirty="0" smtClean="0"/>
              <a:t>在</a:t>
            </a:r>
            <a:r>
              <a:rPr lang="en-US" dirty="0" smtClean="0"/>
              <a:t>disable cluster mode</a:t>
            </a:r>
            <a:r>
              <a:rPr lang="zh-CN" altLang="en-US" dirty="0" smtClean="0"/>
              <a:t>支持 “</a:t>
            </a:r>
            <a:r>
              <a:rPr lang="en-US" dirty="0" err="1" smtClean="0"/>
              <a:t>mget</a:t>
            </a:r>
            <a:r>
              <a:rPr lang="en-US" dirty="0" smtClean="0"/>
              <a:t>” and “</a:t>
            </a:r>
            <a:r>
              <a:rPr lang="en-US" dirty="0" err="1" smtClean="0"/>
              <a:t>mset</a:t>
            </a:r>
            <a:r>
              <a:rPr lang="en-US" dirty="0" smtClean="0"/>
              <a:t>” </a:t>
            </a:r>
            <a:r>
              <a:rPr lang="zh-CN" altLang="en-US" dirty="0" smtClean="0"/>
              <a:t>命令</a:t>
            </a:r>
            <a:r>
              <a:rPr lang="en-US" altLang="zh-CN" dirty="0" smtClean="0"/>
              <a:t>.</a:t>
            </a:r>
            <a:r>
              <a:rPr lang="zh-CN" altLang="en-US" dirty="0" smtClean="0"/>
              <a:t>但是</a:t>
            </a:r>
            <a:r>
              <a:rPr lang="en-US" dirty="0" err="1" smtClean="0"/>
              <a:t>redis-cluter</a:t>
            </a:r>
            <a:r>
              <a:rPr lang="zh-CN" altLang="en-US" dirty="0" smtClean="0"/>
              <a:t>模式就不支持</a:t>
            </a:r>
            <a:r>
              <a:rPr lang="en-US" dirty="0" err="1" smtClean="0"/>
              <a:t>mget</a:t>
            </a:r>
            <a:r>
              <a:rPr lang="en-US" dirty="0" smtClean="0"/>
              <a:t>/</a:t>
            </a:r>
            <a:r>
              <a:rPr lang="en-US" dirty="0" err="1" smtClean="0"/>
              <a:t>mset</a:t>
            </a:r>
            <a:r>
              <a:rPr lang="zh-CN" altLang="en-US" dirty="0" smtClean="0"/>
              <a:t>了，但是如果利用</a:t>
            </a:r>
            <a:r>
              <a:rPr lang="en-US" dirty="0" smtClean="0"/>
              <a:t>hash tag</a:t>
            </a:r>
            <a:r>
              <a:rPr lang="zh-CN" altLang="en-US" dirty="0" smtClean="0"/>
              <a:t>就可以支持了（因为在</a:t>
            </a:r>
            <a:r>
              <a:rPr lang="en-US" altLang="zh-CN" dirty="0" smtClean="0"/>
              <a:t>1</a:t>
            </a:r>
            <a:r>
              <a:rPr lang="zh-CN" altLang="en-US" dirty="0" smtClean="0"/>
              <a:t>个</a:t>
            </a:r>
            <a:r>
              <a:rPr lang="en-US" dirty="0" smtClean="0"/>
              <a:t>hash slot），</a:t>
            </a:r>
            <a:r>
              <a:rPr lang="zh-CN" altLang="en-US" dirty="0" smtClean="0"/>
              <a:t>请参考：</a:t>
            </a:r>
            <a:r>
              <a:rPr lang="en-US" dirty="0" smtClean="0"/>
              <a:t>https://redis.io/topics/cluster-spec</a:t>
            </a:r>
          </a:p>
          <a:p>
            <a:r>
              <a:rPr lang="zh-CN" altLang="en-US" dirty="0" smtClean="0"/>
              <a:t>但是</a:t>
            </a:r>
            <a:r>
              <a:rPr lang="en-US" dirty="0" smtClean="0"/>
              <a:t>hash tag</a:t>
            </a:r>
            <a:r>
              <a:rPr lang="zh-CN" altLang="en-US" dirty="0" smtClean="0"/>
              <a:t>容易引起数据的</a:t>
            </a:r>
            <a:r>
              <a:rPr lang="en-US" dirty="0" smtClean="0"/>
              <a:t>imbalance</a:t>
            </a:r>
            <a:r>
              <a:rPr lang="zh-CN" altLang="en-US" dirty="0" smtClean="0"/>
              <a:t>并让该节点变成</a:t>
            </a:r>
            <a:r>
              <a:rPr lang="en-US" dirty="0" smtClean="0"/>
              <a:t>hot，</a:t>
            </a:r>
            <a:r>
              <a:rPr lang="zh-CN" altLang="en-US" dirty="0" smtClean="0"/>
              <a:t>所以使用前要考虑清楚。</a:t>
            </a:r>
          </a:p>
          <a:p>
            <a:r>
              <a:rPr lang="en-US" dirty="0" err="1" smtClean="0"/>
              <a:t>Jediscluster</a:t>
            </a:r>
            <a:r>
              <a:rPr lang="zh-CN" altLang="en-US" dirty="0" smtClean="0"/>
              <a:t>对</a:t>
            </a:r>
            <a:r>
              <a:rPr lang="en-US" dirty="0" err="1" smtClean="0"/>
              <a:t>redis</a:t>
            </a:r>
            <a:r>
              <a:rPr lang="en-US" dirty="0" smtClean="0"/>
              <a:t> cluster</a:t>
            </a:r>
            <a:r>
              <a:rPr lang="zh-CN" altLang="en-US" dirty="0" smtClean="0"/>
              <a:t>提供了支持，但是</a:t>
            </a:r>
            <a:r>
              <a:rPr lang="en-US" dirty="0" err="1" smtClean="0"/>
              <a:t>jediscluster</a:t>
            </a:r>
            <a:r>
              <a:rPr lang="zh-CN" altLang="en-US" dirty="0" smtClean="0"/>
              <a:t>不支持类似</a:t>
            </a:r>
            <a:r>
              <a:rPr lang="en-US" dirty="0" err="1" smtClean="0"/>
              <a:t>jedis</a:t>
            </a:r>
            <a:r>
              <a:rPr lang="zh-CN" altLang="en-US" dirty="0" smtClean="0"/>
              <a:t>的</a:t>
            </a:r>
            <a:r>
              <a:rPr lang="en-US" dirty="0" smtClean="0"/>
              <a:t>pipeline</a:t>
            </a:r>
            <a:r>
              <a:rPr lang="zh-CN" altLang="en-US" dirty="0" smtClean="0"/>
              <a:t>操作。</a:t>
            </a:r>
          </a:p>
          <a:p>
            <a:r>
              <a:rPr lang="zh-CN" altLang="en-US" dirty="0" smtClean="0"/>
              <a:t>同样，</a:t>
            </a:r>
            <a:r>
              <a:rPr lang="en-US" dirty="0" err="1" smtClean="0"/>
              <a:t>jediscluster</a:t>
            </a:r>
            <a:r>
              <a:rPr lang="zh-CN" altLang="en-US" dirty="0" smtClean="0"/>
              <a:t>不支持</a:t>
            </a:r>
            <a:r>
              <a:rPr lang="en-US" dirty="0" smtClean="0"/>
              <a:t>cross slot</a:t>
            </a:r>
            <a:r>
              <a:rPr lang="zh-CN" altLang="en-US" dirty="0" smtClean="0"/>
              <a:t>的</a:t>
            </a:r>
            <a:r>
              <a:rPr lang="en-US" dirty="0" smtClean="0"/>
              <a:t>multiple key</a:t>
            </a:r>
            <a:r>
              <a:rPr lang="zh-CN" altLang="en-US" dirty="0" smtClean="0"/>
              <a:t>操作（</a:t>
            </a:r>
            <a:r>
              <a:rPr lang="en-US" dirty="0" err="1" smtClean="0"/>
              <a:t>mset</a:t>
            </a:r>
            <a:r>
              <a:rPr lang="en-US" dirty="0" smtClean="0"/>
              <a:t>/</a:t>
            </a:r>
            <a:r>
              <a:rPr lang="en-US" dirty="0" err="1" smtClean="0"/>
              <a:t>mget</a:t>
            </a:r>
            <a:r>
              <a:rPr lang="en-US" dirty="0" smtClean="0"/>
              <a:t>），</a:t>
            </a:r>
            <a:r>
              <a:rPr lang="zh-CN" altLang="en-US" dirty="0" smtClean="0"/>
              <a:t>请参考源码：</a:t>
            </a:r>
            <a:r>
              <a:rPr lang="en-US" dirty="0" smtClean="0"/>
              <a:t>https://github.com/xetorthio/jedis/blob/master/src/main/java/redis/clients/jedis/JedisClusterCommand.java</a:t>
            </a:r>
            <a:r>
              <a:rPr lang="zh-CN" altLang="en-US" dirty="0" smtClean="0"/>
              <a:t>中的：</a:t>
            </a:r>
          </a:p>
          <a:p>
            <a:endParaRPr lang="zh-CN" altLang="en-US" dirty="0" smtClean="0"/>
          </a:p>
          <a:p>
            <a:r>
              <a:rPr lang="zh-CN" altLang="en-US" dirty="0" smtClean="0"/>
              <a:t>  </a:t>
            </a:r>
            <a:r>
              <a:rPr lang="en-US" dirty="0" smtClean="0"/>
              <a:t>public T run(</a:t>
            </a:r>
            <a:r>
              <a:rPr lang="en-US" dirty="0" err="1" smtClean="0"/>
              <a:t>int</a:t>
            </a:r>
            <a:r>
              <a:rPr lang="en-US" dirty="0" smtClean="0"/>
              <a:t> </a:t>
            </a:r>
            <a:r>
              <a:rPr lang="en-US" dirty="0" err="1" smtClean="0"/>
              <a:t>keyCount</a:t>
            </a:r>
            <a:r>
              <a:rPr lang="en-US" dirty="0" smtClean="0"/>
              <a:t>, String... keys) {</a:t>
            </a:r>
          </a:p>
          <a:p>
            <a:r>
              <a:rPr lang="en-US" dirty="0" smtClean="0"/>
              <a:t>    if (keys == null || </a:t>
            </a:r>
            <a:r>
              <a:rPr lang="en-US" dirty="0" err="1" smtClean="0"/>
              <a:t>keys.length</a:t>
            </a:r>
            <a:r>
              <a:rPr lang="en-US" dirty="0" smtClean="0"/>
              <a:t> == 0) {</a:t>
            </a:r>
          </a:p>
          <a:p>
            <a:r>
              <a:rPr lang="en-US" dirty="0" smtClean="0"/>
              <a:t>      throw new </a:t>
            </a:r>
            <a:r>
              <a:rPr lang="en-US" dirty="0" err="1" smtClean="0"/>
              <a:t>JedisClusterOperationException</a:t>
            </a:r>
            <a:r>
              <a:rPr lang="en-US" dirty="0" smtClean="0"/>
              <a:t>(NO_DISPATCH_MESSAGE);</a:t>
            </a:r>
          </a:p>
          <a:p>
            <a:r>
              <a:rPr lang="en-US" dirty="0" smtClean="0"/>
              <a:t>    }</a:t>
            </a:r>
          </a:p>
          <a:p>
            <a:endParaRPr lang="en-US" dirty="0" smtClean="0"/>
          </a:p>
          <a:p>
            <a:r>
              <a:rPr lang="en-US" dirty="0" smtClean="0"/>
              <a:t>    // For multiple keys, only execute if they all share the same connection slot.</a:t>
            </a:r>
          </a:p>
          <a:p>
            <a:r>
              <a:rPr lang="en-US" dirty="0" smtClean="0"/>
              <a:t>    </a:t>
            </a:r>
            <a:r>
              <a:rPr lang="en-US" dirty="0" err="1" smtClean="0"/>
              <a:t>int</a:t>
            </a:r>
            <a:r>
              <a:rPr lang="en-US" dirty="0" smtClean="0"/>
              <a:t> slot = JedisClusterCRC16.getSlot(keys[0]);</a:t>
            </a:r>
          </a:p>
          <a:p>
            <a:r>
              <a:rPr lang="en-US" dirty="0" smtClean="0"/>
              <a:t>    if (</a:t>
            </a:r>
            <a:r>
              <a:rPr lang="en-US" dirty="0" err="1" smtClean="0"/>
              <a:t>keys.length</a:t>
            </a:r>
            <a:r>
              <a:rPr lang="en-US" dirty="0" smtClean="0"/>
              <a:t> &gt; 1) {</a:t>
            </a:r>
          </a:p>
          <a:p>
            <a:r>
              <a:rPr lang="en-US" dirty="0" smtClean="0"/>
              <a:t>      for (</a:t>
            </a:r>
            <a:r>
              <a:rPr lang="en-US" dirty="0" err="1" smtClean="0"/>
              <a:t>int</a:t>
            </a:r>
            <a:r>
              <a:rPr lang="en-US" dirty="0" smtClean="0"/>
              <a:t> </a:t>
            </a:r>
            <a:r>
              <a:rPr lang="en-US" dirty="0" err="1" smtClean="0"/>
              <a:t>i</a:t>
            </a:r>
            <a:r>
              <a:rPr lang="en-US" dirty="0" smtClean="0"/>
              <a:t> = 1; </a:t>
            </a:r>
            <a:r>
              <a:rPr lang="en-US" dirty="0" err="1" smtClean="0"/>
              <a:t>i</a:t>
            </a:r>
            <a:r>
              <a:rPr lang="en-US" dirty="0" smtClean="0"/>
              <a:t> &lt; </a:t>
            </a:r>
            <a:r>
              <a:rPr lang="en-US" dirty="0" err="1" smtClean="0"/>
              <a:t>keyCount</a:t>
            </a:r>
            <a:r>
              <a:rPr lang="en-US" dirty="0" smtClean="0"/>
              <a:t>; </a:t>
            </a:r>
            <a:r>
              <a:rPr lang="en-US" dirty="0" err="1" smtClean="0"/>
              <a:t>i</a:t>
            </a:r>
            <a:r>
              <a:rPr lang="en-US" dirty="0" smtClean="0"/>
              <a:t>++) {</a:t>
            </a:r>
          </a:p>
          <a:p>
            <a:r>
              <a:rPr lang="en-US" dirty="0" smtClean="0"/>
              <a:t>        </a:t>
            </a:r>
            <a:r>
              <a:rPr lang="en-US" dirty="0" err="1" smtClean="0"/>
              <a:t>int</a:t>
            </a:r>
            <a:r>
              <a:rPr lang="en-US" dirty="0" smtClean="0"/>
              <a:t> </a:t>
            </a:r>
            <a:r>
              <a:rPr lang="en-US" dirty="0" err="1" smtClean="0"/>
              <a:t>nextSlot</a:t>
            </a:r>
            <a:r>
              <a:rPr lang="en-US" dirty="0" smtClean="0"/>
              <a:t> = JedisClusterCRC16.getSlot(keys[</a:t>
            </a:r>
            <a:r>
              <a:rPr lang="en-US" dirty="0" err="1" smtClean="0"/>
              <a:t>i</a:t>
            </a:r>
            <a:r>
              <a:rPr lang="en-US" dirty="0" smtClean="0"/>
              <a:t>]);</a:t>
            </a:r>
          </a:p>
          <a:p>
            <a:r>
              <a:rPr lang="en-US" dirty="0" smtClean="0"/>
              <a:t>        if (slot != </a:t>
            </a:r>
            <a:r>
              <a:rPr lang="en-US" dirty="0" err="1" smtClean="0"/>
              <a:t>nextSlot</a:t>
            </a:r>
            <a:r>
              <a:rPr lang="en-US" dirty="0" smtClean="0"/>
              <a:t>) {</a:t>
            </a:r>
          </a:p>
          <a:p>
            <a:r>
              <a:rPr lang="en-US" dirty="0" smtClean="0"/>
              <a:t>          throw new </a:t>
            </a:r>
            <a:r>
              <a:rPr lang="en-US" dirty="0" err="1" smtClean="0"/>
              <a:t>JedisClusterOperationException</a:t>
            </a:r>
            <a:r>
              <a:rPr lang="en-US" dirty="0" smtClean="0"/>
              <a:t>("No way to dispatch this command to </a:t>
            </a:r>
            <a:r>
              <a:rPr lang="en-US" dirty="0" err="1" smtClean="0"/>
              <a:t>Redis</a:t>
            </a:r>
            <a:r>
              <a:rPr lang="en-US" dirty="0" smtClean="0"/>
              <a:t> "</a:t>
            </a:r>
          </a:p>
          <a:p>
            <a:r>
              <a:rPr lang="en-US" dirty="0" smtClean="0"/>
              <a:t>              + "Cluster because keys have different slots.");</a:t>
            </a:r>
          </a:p>
          <a:p>
            <a:r>
              <a:rPr lang="en-US" dirty="0" smtClean="0"/>
              <a:t>        }</a:t>
            </a:r>
          </a:p>
          <a:p>
            <a:r>
              <a:rPr lang="en-US" dirty="0" smtClean="0"/>
              <a:t>      }</a:t>
            </a:r>
          </a:p>
          <a:p>
            <a:r>
              <a:rPr lang="en-US" dirty="0" smtClean="0"/>
              <a:t>    }</a:t>
            </a:r>
          </a:p>
          <a:p>
            <a:endParaRPr lang="en-US" dirty="0" smtClean="0"/>
          </a:p>
          <a:p>
            <a:r>
              <a:rPr lang="en-US" dirty="0" smtClean="0"/>
              <a:t>    return </a:t>
            </a:r>
            <a:r>
              <a:rPr lang="en-US" dirty="0" err="1" smtClean="0"/>
              <a:t>runWithRetries</a:t>
            </a:r>
            <a:r>
              <a:rPr lang="en-US" dirty="0" smtClean="0"/>
              <a:t>(slot, </a:t>
            </a:r>
            <a:r>
              <a:rPr lang="en-US" dirty="0" err="1" smtClean="0"/>
              <a:t>this.maxAttempts</a:t>
            </a:r>
            <a:r>
              <a:rPr lang="en-US" dirty="0" smtClean="0"/>
              <a:t>, false, false);</a:t>
            </a:r>
          </a:p>
          <a:p>
            <a:r>
              <a:rPr lang="en-US" dirty="0" smtClean="0"/>
              <a:t>}</a:t>
            </a:r>
          </a:p>
          <a:p>
            <a:endParaRPr lang="en-US" dirty="0" smtClean="0"/>
          </a:p>
          <a:p>
            <a:r>
              <a:rPr lang="en-US" dirty="0" smtClean="0"/>
              <a:t>https://github.com/xetorthio/jedis/blob/master/src/main/java/redis/clients/jedis/JedisCluster.java</a:t>
            </a:r>
          </a:p>
          <a:p>
            <a:r>
              <a:rPr lang="en-US" dirty="0" smtClean="0"/>
              <a:t>  public List&lt;String&gt; </a:t>
            </a:r>
            <a:r>
              <a:rPr lang="en-US" dirty="0" err="1" smtClean="0"/>
              <a:t>mget</a:t>
            </a:r>
            <a:r>
              <a:rPr lang="en-US" dirty="0" smtClean="0"/>
              <a:t>(final String... keys) {</a:t>
            </a:r>
          </a:p>
          <a:p>
            <a:r>
              <a:rPr lang="en-US" dirty="0" smtClean="0"/>
              <a:t>    return new </a:t>
            </a:r>
            <a:r>
              <a:rPr lang="en-US" dirty="0" err="1" smtClean="0"/>
              <a:t>JedisClusterCommand</a:t>
            </a:r>
            <a:r>
              <a:rPr lang="en-US" dirty="0" smtClean="0"/>
              <a:t>&lt;List&lt;String&gt;&gt;(</a:t>
            </a:r>
            <a:r>
              <a:rPr lang="en-US" dirty="0" err="1" smtClean="0"/>
              <a:t>connectionHandler</a:t>
            </a:r>
            <a:r>
              <a:rPr lang="en-US" dirty="0" smtClean="0"/>
              <a:t>, </a:t>
            </a:r>
            <a:r>
              <a:rPr lang="en-US" dirty="0" err="1" smtClean="0"/>
              <a:t>maxAttempts</a:t>
            </a:r>
            <a:r>
              <a:rPr lang="en-US" dirty="0" smtClean="0"/>
              <a:t>) {</a:t>
            </a:r>
          </a:p>
          <a:p>
            <a:r>
              <a:rPr lang="en-US" dirty="0" smtClean="0"/>
              <a:t>      @Override</a:t>
            </a:r>
          </a:p>
          <a:p>
            <a:r>
              <a:rPr lang="en-US" dirty="0" smtClean="0"/>
              <a:t>      public List&lt;String&gt; execute(</a:t>
            </a:r>
            <a:r>
              <a:rPr lang="en-US" dirty="0" err="1" smtClean="0"/>
              <a:t>Jedis</a:t>
            </a:r>
            <a:r>
              <a:rPr lang="en-US" dirty="0" smtClean="0"/>
              <a:t> connection) {</a:t>
            </a:r>
          </a:p>
          <a:p>
            <a:r>
              <a:rPr lang="en-US" dirty="0" smtClean="0"/>
              <a:t>        return </a:t>
            </a:r>
            <a:r>
              <a:rPr lang="en-US" dirty="0" err="1" smtClean="0"/>
              <a:t>connection.mget</a:t>
            </a:r>
            <a:r>
              <a:rPr lang="en-US" dirty="0" smtClean="0"/>
              <a:t>(keys);</a:t>
            </a:r>
          </a:p>
          <a:p>
            <a:r>
              <a:rPr lang="en-US" dirty="0" smtClean="0"/>
              <a:t>      }</a:t>
            </a:r>
          </a:p>
          <a:p>
            <a:r>
              <a:rPr lang="en-US" dirty="0" smtClean="0"/>
              <a:t>}.run(</a:t>
            </a:r>
            <a:r>
              <a:rPr lang="en-US" dirty="0" err="1" smtClean="0"/>
              <a:t>keys.length</a:t>
            </a:r>
            <a:r>
              <a:rPr lang="en-US" dirty="0" smtClean="0"/>
              <a:t>, keys);</a:t>
            </a:r>
            <a:endParaRPr lang="en-US" dirty="0"/>
          </a:p>
        </p:txBody>
      </p:sp>
      <p:sp>
        <p:nvSpPr>
          <p:cNvPr id="4" name="Slide Number Placeholder 3"/>
          <p:cNvSpPr>
            <a:spLocks noGrp="1"/>
          </p:cNvSpPr>
          <p:nvPr>
            <p:ph type="sldNum" sz="quarter" idx="10"/>
          </p:nvPr>
        </p:nvSpPr>
        <p:spPr/>
        <p:txBody>
          <a:bodyPr/>
          <a:lstStyle/>
          <a:p>
            <a:fld id="{C2DD7801-AE6D-4ED2-8EC6-FC1C300CD7D3}" type="slidenum">
              <a:rPr lang="en-US" smtClean="0"/>
              <a:t>27</a:t>
            </a:fld>
            <a:endParaRPr lang="en-US"/>
          </a:p>
        </p:txBody>
      </p:sp>
    </p:spTree>
    <p:extLst>
      <p:ext uri="{BB962C8B-B14F-4D97-AF65-F5344CB8AC3E}">
        <p14:creationId xmlns:p14="http://schemas.microsoft.com/office/powerpoint/2010/main" val="332612960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2DD7801-AE6D-4ED2-8EC6-FC1C300CD7D3}" type="slidenum">
              <a:rPr lang="en-US" smtClean="0"/>
              <a:t>28</a:t>
            </a:fld>
            <a:endParaRPr lang="en-US"/>
          </a:p>
        </p:txBody>
      </p:sp>
    </p:spTree>
    <p:extLst>
      <p:ext uri="{BB962C8B-B14F-4D97-AF65-F5344CB8AC3E}">
        <p14:creationId xmlns:p14="http://schemas.microsoft.com/office/powerpoint/2010/main" val="35320017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2DD7801-AE6D-4ED2-8EC6-FC1C300CD7D3}" type="slidenum">
              <a:rPr lang="en-US" smtClean="0"/>
              <a:t>4</a:t>
            </a:fld>
            <a:endParaRPr lang="en-US"/>
          </a:p>
        </p:txBody>
      </p:sp>
    </p:spTree>
    <p:extLst>
      <p:ext uri="{BB962C8B-B14F-4D97-AF65-F5344CB8AC3E}">
        <p14:creationId xmlns:p14="http://schemas.microsoft.com/office/powerpoint/2010/main" val="27038369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9FDDE5-A053-4610-99C2-7F4D35934528}" type="slidenum">
              <a:rPr lang="en-US" smtClean="0"/>
              <a:t>30</a:t>
            </a:fld>
            <a:endParaRPr lang="en-US"/>
          </a:p>
        </p:txBody>
      </p:sp>
    </p:spTree>
    <p:extLst>
      <p:ext uri="{BB962C8B-B14F-4D97-AF65-F5344CB8AC3E}">
        <p14:creationId xmlns:p14="http://schemas.microsoft.com/office/powerpoint/2010/main" val="417914438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9FDDE5-A053-4610-99C2-7F4D35934528}" type="slidenum">
              <a:rPr lang="en-US" smtClean="0"/>
              <a:t>31</a:t>
            </a:fld>
            <a:endParaRPr lang="en-US"/>
          </a:p>
        </p:txBody>
      </p:sp>
    </p:spTree>
    <p:extLst>
      <p:ext uri="{BB962C8B-B14F-4D97-AF65-F5344CB8AC3E}">
        <p14:creationId xmlns:p14="http://schemas.microsoft.com/office/powerpoint/2010/main" val="157911347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9FDDE5-A053-4610-99C2-7F4D35934528}" type="slidenum">
              <a:rPr lang="en-US" smtClean="0"/>
              <a:t>33</a:t>
            </a:fld>
            <a:endParaRPr lang="en-US"/>
          </a:p>
        </p:txBody>
      </p:sp>
    </p:spTree>
    <p:extLst>
      <p:ext uri="{BB962C8B-B14F-4D97-AF65-F5344CB8AC3E}">
        <p14:creationId xmlns:p14="http://schemas.microsoft.com/office/powerpoint/2010/main" val="358720624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 1. SYNC command will result in </a:t>
            </a:r>
            <a:r>
              <a:rPr lang="en-US" dirty="0" smtClean="0"/>
              <a:t>full resynchronization.</a:t>
            </a:r>
          </a:p>
          <a:p>
            <a:r>
              <a:rPr lang="en-US" dirty="0" smtClean="0"/>
              <a:t>When a full resynchronization is triggered, the master starts a background saving process in order to produce an RDB file. At the same time it starts to buffer all new write commands received from the clients(if write commands exceeds the client output buffer for slave, what’s happened? For </a:t>
            </a:r>
            <a:r>
              <a:rPr lang="en-US" dirty="0" err="1" smtClean="0"/>
              <a:t>elasticache</a:t>
            </a:r>
            <a:r>
              <a:rPr lang="en-US" dirty="0" smtClean="0"/>
              <a:t> </a:t>
            </a:r>
            <a:r>
              <a:rPr lang="en-US" dirty="0" err="1" smtClean="0"/>
              <a:t>redis</a:t>
            </a:r>
            <a:r>
              <a:rPr lang="en-US" dirty="0" smtClean="0"/>
              <a:t> and prior to 2.8.22, it will fail about above scenario.). </a:t>
            </a:r>
          </a:p>
          <a:p>
            <a:r>
              <a:rPr lang="en-US" dirty="0" smtClean="0"/>
              <a:t>When the background saving is complete, the master transfers the database file to the slave, which saves it on disk, and then loads it into memory. The master will then send all buffered commands to the slave. This is done as a stream of commands and is in the same format of the </a:t>
            </a:r>
            <a:r>
              <a:rPr lang="en-US" dirty="0" err="1" smtClean="0"/>
              <a:t>Redis</a:t>
            </a:r>
            <a:r>
              <a:rPr lang="en-US" dirty="0" smtClean="0"/>
              <a:t> protocol itself.</a:t>
            </a:r>
          </a:p>
          <a:p>
            <a:r>
              <a:rPr lang="en-US" dirty="0" smtClean="0"/>
              <a:t>2. PSYN command: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This works by creating an in-memory backlog of the replication stream on the master side. The master and all the slaves agree on a replication offset and a master run ID, so when the link goes down, the slave will reconnect and ask the master to continue the replication. Assuming the master run ID is still the same, and that the offset specified is available in the replication backlog (replication backlog is globally ring buffer which can be configured by “</a:t>
            </a:r>
            <a:r>
              <a:rPr lang="en-US" dirty="0" err="1" smtClean="0"/>
              <a:t>repl</a:t>
            </a:r>
            <a:r>
              <a:rPr lang="en-US" dirty="0" smtClean="0"/>
              <a:t>-backlog-size”, replication buffer is per slave which can be configured by “</a:t>
            </a:r>
            <a:r>
              <a:rPr lang="en-US" dirty="0" err="1" smtClean="0"/>
              <a:t>config</a:t>
            </a:r>
            <a:r>
              <a:rPr lang="en-US" dirty="0" smtClean="0"/>
              <a:t> set client-output-buffer-limit slave”, refer to http://antirez.com/news/31), replication will resume from the point where it left off. If either of these conditions are unmet, a full resynchronization is performed (which is the normal pre-2.8 behavior). As the run ID of the connected master is not persisted to disk, a full resynchronization is needed when the slave restarts.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3. Diskless replication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Diskless replication: </a:t>
            </a:r>
            <a:r>
              <a:rPr lang="en-US" dirty="0" smtClean="0"/>
              <a:t>Normally a full resynchronization requires to create an RDB file on disk, then reload the same RDB from disk in order to feed the slaves with the data. With slow disks this can be a very stressing operation for the master. </a:t>
            </a:r>
            <a:r>
              <a:rPr lang="en-US" dirty="0" err="1" smtClean="0"/>
              <a:t>Redis</a:t>
            </a:r>
            <a:r>
              <a:rPr lang="en-US" dirty="0" smtClean="0"/>
              <a:t> version 2.8.18 is the first version to have support for diskless replication. In this setup the child process directly sends the RDB over the wire to slaves, without using the disk as intermediate storage.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Diskless replication can be enabled using the </a:t>
            </a:r>
            <a:r>
              <a:rPr lang="en-US" dirty="0" err="1" smtClean="0"/>
              <a:t>repl</a:t>
            </a:r>
            <a:r>
              <a:rPr lang="en-US" dirty="0" smtClean="0"/>
              <a:t>-diskless-sync configuration parameter. The delay to start the transfer in order to wait more slaves to arrive after the first one, is controlled by the </a:t>
            </a:r>
            <a:r>
              <a:rPr lang="en-US" dirty="0" err="1" smtClean="0"/>
              <a:t>repl</a:t>
            </a:r>
            <a:r>
              <a:rPr lang="en-US" dirty="0" smtClean="0"/>
              <a:t>-diskless-sync-delay </a:t>
            </a:r>
            <a:r>
              <a:rPr lang="en-US" dirty="0" err="1" smtClean="0"/>
              <a:t>parameter.This</a:t>
            </a:r>
            <a:r>
              <a:rPr lang="en-US" dirty="0" smtClean="0"/>
              <a:t> is so that when multiple slaves try to sync at the same time, they can share the sync, as once it starts a new slave cannot join (unlike normal</a:t>
            </a:r>
            <a:r>
              <a:rPr lang="en-US" baseline="0" dirty="0" smtClean="0"/>
              <a:t> SYNC replication</a:t>
            </a:r>
            <a:r>
              <a:rPr lang="en-US" dirty="0" smtClean="0"/>
              <a:t>). </a:t>
            </a:r>
          </a:p>
          <a:p>
            <a:r>
              <a:rPr lang="en-US" dirty="0" smtClean="0"/>
              <a:t>4. </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Redis</a:t>
            </a:r>
            <a:r>
              <a:rPr lang="en-US" sz="1200" kern="1200" dirty="0" smtClean="0">
                <a:solidFill>
                  <a:schemeClr val="tx1"/>
                </a:solidFill>
                <a:effectLst/>
                <a:latin typeface="+mn-lt"/>
                <a:ea typeface="+mn-ea"/>
                <a:cs typeface="+mn-cs"/>
              </a:rPr>
              <a:t> replication is non-blocking on the master side. This means that the master will continue to handle queries when one or more slaves perform the initial synchronization.</a:t>
            </a:r>
          </a:p>
          <a:p>
            <a:r>
              <a:rPr lang="en-US" sz="1200" kern="1200" dirty="0" smtClean="0">
                <a:solidFill>
                  <a:schemeClr val="tx1"/>
                </a:solidFill>
                <a:effectLst/>
                <a:latin typeface="+mn-lt"/>
                <a:ea typeface="+mn-ea"/>
                <a:cs typeface="+mn-cs"/>
              </a:rPr>
              <a:t>·Replication is also non-blocking on the slave side. While the slave is performing the initial synchronization, it can handle queries using the old version of the dataset, assuming you configured </a:t>
            </a:r>
            <a:r>
              <a:rPr lang="en-US" sz="1200" kern="1200" dirty="0" err="1" smtClean="0">
                <a:solidFill>
                  <a:schemeClr val="tx1"/>
                </a:solidFill>
                <a:effectLst/>
                <a:latin typeface="+mn-lt"/>
                <a:ea typeface="+mn-ea"/>
                <a:cs typeface="+mn-cs"/>
              </a:rPr>
              <a:t>Redis</a:t>
            </a:r>
            <a:r>
              <a:rPr lang="en-US" sz="1200" kern="1200" dirty="0" smtClean="0">
                <a:solidFill>
                  <a:schemeClr val="tx1"/>
                </a:solidFill>
                <a:effectLst/>
                <a:latin typeface="+mn-lt"/>
                <a:ea typeface="+mn-ea"/>
                <a:cs typeface="+mn-cs"/>
              </a:rPr>
              <a:t> to do so in </a:t>
            </a:r>
            <a:r>
              <a:rPr lang="en-US" sz="1200" kern="1200" dirty="0" err="1" smtClean="0">
                <a:solidFill>
                  <a:schemeClr val="tx1"/>
                </a:solidFill>
                <a:effectLst/>
                <a:latin typeface="+mn-lt"/>
                <a:ea typeface="+mn-ea"/>
                <a:cs typeface="+mn-cs"/>
              </a:rPr>
              <a:t>redis.conf</a:t>
            </a:r>
            <a:r>
              <a:rPr lang="en-US" sz="1200" kern="1200" dirty="0" smtClean="0">
                <a:solidFill>
                  <a:schemeClr val="tx1"/>
                </a:solidFill>
                <a:effectLst/>
                <a:latin typeface="+mn-lt"/>
                <a:ea typeface="+mn-ea"/>
                <a:cs typeface="+mn-cs"/>
              </a:rPr>
              <a:t>(</a:t>
            </a:r>
            <a:r>
              <a:rPr lang="en-US" sz="1200" b="1" kern="1200" dirty="0" smtClean="0">
                <a:solidFill>
                  <a:schemeClr val="tx1"/>
                </a:solidFill>
                <a:effectLst/>
                <a:latin typeface="+mn-lt"/>
                <a:ea typeface="+mn-ea"/>
                <a:cs typeface="+mn-cs"/>
              </a:rPr>
              <a:t>slave-serve-stale-data parameter</a:t>
            </a:r>
            <a:r>
              <a:rPr lang="en-US" sz="1200" kern="1200" dirty="0" smtClean="0">
                <a:solidFill>
                  <a:schemeClr val="tx1"/>
                </a:solidFill>
                <a:effectLst/>
                <a:latin typeface="+mn-lt"/>
                <a:ea typeface="+mn-ea"/>
                <a:cs typeface="+mn-cs"/>
              </a:rPr>
              <a:t>). Otherwise, you can configure </a:t>
            </a:r>
            <a:r>
              <a:rPr lang="en-US" sz="1200" kern="1200" dirty="0" err="1" smtClean="0">
                <a:solidFill>
                  <a:schemeClr val="tx1"/>
                </a:solidFill>
                <a:effectLst/>
                <a:latin typeface="+mn-lt"/>
                <a:ea typeface="+mn-ea"/>
                <a:cs typeface="+mn-cs"/>
              </a:rPr>
              <a:t>Redis</a:t>
            </a:r>
            <a:r>
              <a:rPr lang="en-US" sz="1200" kern="1200" dirty="0" smtClean="0">
                <a:solidFill>
                  <a:schemeClr val="tx1"/>
                </a:solidFill>
                <a:effectLst/>
                <a:latin typeface="+mn-lt"/>
                <a:ea typeface="+mn-ea"/>
                <a:cs typeface="+mn-cs"/>
              </a:rPr>
              <a:t> slaves to return an error to clients if the replication stream is down. However, after the initial sync, the old dataset must be deleted and the new one must be loaded. The slave will block incoming connections during this brief window (that can be as long as many seconds for very large datasets).</a:t>
            </a:r>
          </a:p>
          <a:p>
            <a:endParaRPr lang="en-US" sz="1200" kern="1200" dirty="0" smtClean="0">
              <a:solidFill>
                <a:schemeClr val="tx1"/>
              </a:solidFill>
              <a:effectLst/>
              <a:latin typeface="+mn-lt"/>
              <a:ea typeface="+mn-ea"/>
              <a:cs typeface="+mn-cs"/>
            </a:endParaRPr>
          </a:p>
          <a:p>
            <a:r>
              <a:rPr lang="en-US" altLang="zh-CN" sz="1200" kern="1200" dirty="0" err="1" smtClean="0">
                <a:solidFill>
                  <a:schemeClr val="tx1"/>
                </a:solidFill>
                <a:effectLst/>
                <a:latin typeface="+mn-lt"/>
                <a:ea typeface="+mn-ea"/>
                <a:cs typeface="+mn-cs"/>
              </a:rPr>
              <a:t>Elasticache</a:t>
            </a:r>
            <a:r>
              <a:rPr lang="en-US" altLang="zh-CN" sz="1200" kern="1200" dirty="0" smtClean="0">
                <a:solidFill>
                  <a:schemeClr val="tx1"/>
                </a:solidFill>
                <a:effectLst/>
                <a:latin typeface="+mn-lt"/>
                <a:ea typeface="+mn-ea"/>
                <a:cs typeface="+mn-cs"/>
              </a:rPr>
              <a:t> </a:t>
            </a:r>
            <a:r>
              <a:rPr lang="en-US" altLang="zh-CN" sz="1200" kern="1200" dirty="0" err="1" smtClean="0">
                <a:solidFill>
                  <a:schemeClr val="tx1"/>
                </a:solidFill>
                <a:effectLst/>
                <a:latin typeface="+mn-lt"/>
                <a:ea typeface="+mn-ea"/>
                <a:cs typeface="+mn-cs"/>
              </a:rPr>
              <a:t>redis</a:t>
            </a:r>
            <a:r>
              <a:rPr lang="zh-CN" altLang="en-US" sz="1200" kern="1200" dirty="0" smtClean="0">
                <a:solidFill>
                  <a:schemeClr val="tx1"/>
                </a:solidFill>
                <a:effectLst/>
                <a:latin typeface="+mn-lt"/>
                <a:ea typeface="+mn-ea"/>
                <a:cs typeface="+mn-cs"/>
              </a:rPr>
              <a:t>备份：</a:t>
            </a:r>
            <a:endParaRPr lang="en-US" sz="1200" kern="1200" dirty="0" smtClean="0">
              <a:solidFill>
                <a:schemeClr val="tx1"/>
              </a:solidFill>
              <a:effectLst/>
              <a:latin typeface="+mn-lt"/>
              <a:ea typeface="+mn-ea"/>
              <a:cs typeface="+mn-cs"/>
            </a:endParaRPr>
          </a:p>
          <a:p>
            <a:pPr marL="0" lvl="0" indent="0">
              <a:lnSpc>
                <a:spcPct val="100000"/>
              </a:lnSpc>
              <a:buNone/>
            </a:pPr>
            <a:r>
              <a:rPr lang="en-US" b="1" dirty="0" smtClean="0"/>
              <a:t>prior to 2.8.22, </a:t>
            </a:r>
            <a:r>
              <a:rPr lang="en-US" dirty="0" smtClean="0"/>
              <a:t>backups are created using </a:t>
            </a:r>
            <a:r>
              <a:rPr lang="en-US" dirty="0" err="1" smtClean="0"/>
              <a:t>Redis</a:t>
            </a:r>
            <a:r>
              <a:rPr lang="en-US" dirty="0" smtClean="0"/>
              <a:t>' native BGSAVE command.</a:t>
            </a:r>
          </a:p>
          <a:p>
            <a:pPr marL="0" lvl="0" indent="0">
              <a:buNone/>
            </a:pPr>
            <a:r>
              <a:rPr lang="en-US" dirty="0" smtClean="0"/>
              <a:t>In versions 2.8.22 and later, backups choose between two backup methods. If there is insufficient memory to support a forked backup, </a:t>
            </a:r>
            <a:r>
              <a:rPr lang="en-US" dirty="0" err="1" smtClean="0"/>
              <a:t>ElastiCache</a:t>
            </a:r>
            <a:r>
              <a:rPr lang="en-US" dirty="0" smtClean="0"/>
              <a:t> use a forkless method that employs cooperative background processing. If there is sufficient memory to support a forked save process, the same process as in prior </a:t>
            </a:r>
            <a:r>
              <a:rPr lang="en-US" dirty="0" err="1" smtClean="0"/>
              <a:t>Redis</a:t>
            </a:r>
            <a:r>
              <a:rPr lang="en-US" dirty="0" smtClean="0"/>
              <a:t> versions is employed.</a:t>
            </a:r>
          </a:p>
          <a:p>
            <a:pPr marL="0" lvl="0" indent="0">
              <a:buNone/>
            </a:pPr>
            <a:r>
              <a:rPr lang="en-US" dirty="0" smtClean="0"/>
              <a:t>If the write load is high during a forkless backup, writes to the cache are delayed to ensure that you don't accumulate too many changes and thus prevent a successful backup.</a:t>
            </a:r>
          </a:p>
          <a:p>
            <a:endParaRPr lang="en-US"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7D9FDDE5-A053-4610-99C2-7F4D35934528}" type="slidenum">
              <a:rPr lang="en-US" smtClean="0"/>
              <a:t>34</a:t>
            </a:fld>
            <a:endParaRPr lang="en-US"/>
          </a:p>
        </p:txBody>
      </p:sp>
    </p:spTree>
    <p:extLst>
      <p:ext uri="{BB962C8B-B14F-4D97-AF65-F5344CB8AC3E}">
        <p14:creationId xmlns:p14="http://schemas.microsoft.com/office/powerpoint/2010/main" val="373895071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zh-CN" dirty="0" smtClean="0"/>
          </a:p>
          <a:p>
            <a:endParaRPr lang="en-US" dirty="0"/>
          </a:p>
        </p:txBody>
      </p:sp>
      <p:sp>
        <p:nvSpPr>
          <p:cNvPr id="4" name="Slide Number Placeholder 3"/>
          <p:cNvSpPr>
            <a:spLocks noGrp="1"/>
          </p:cNvSpPr>
          <p:nvPr>
            <p:ph type="sldNum" sz="quarter" idx="10"/>
          </p:nvPr>
        </p:nvSpPr>
        <p:spPr/>
        <p:txBody>
          <a:bodyPr/>
          <a:lstStyle/>
          <a:p>
            <a:fld id="{C2DD7801-AE6D-4ED2-8EC6-FC1C300CD7D3}" type="slidenum">
              <a:rPr lang="en-US" smtClean="0"/>
              <a:t>38</a:t>
            </a:fld>
            <a:endParaRPr lang="en-US"/>
          </a:p>
        </p:txBody>
      </p:sp>
    </p:spTree>
    <p:extLst>
      <p:ext uri="{BB962C8B-B14F-4D97-AF65-F5344CB8AC3E}">
        <p14:creationId xmlns:p14="http://schemas.microsoft.com/office/powerpoint/2010/main" val="176222906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smtClean="0"/>
              <a:t>有几个基于持久化存储的、</a:t>
            </a:r>
            <a:endParaRPr lang="en-US" dirty="0"/>
          </a:p>
        </p:txBody>
      </p:sp>
      <p:sp>
        <p:nvSpPr>
          <p:cNvPr id="4" name="Slide Number Placeholder 3"/>
          <p:cNvSpPr>
            <a:spLocks noGrp="1"/>
          </p:cNvSpPr>
          <p:nvPr>
            <p:ph type="sldNum" sz="quarter" idx="10"/>
          </p:nvPr>
        </p:nvSpPr>
        <p:spPr/>
        <p:txBody>
          <a:bodyPr/>
          <a:lstStyle/>
          <a:p>
            <a:fld id="{C2DD7801-AE6D-4ED2-8EC6-FC1C300CD7D3}" type="slidenum">
              <a:rPr lang="en-US" smtClean="0"/>
              <a:t>39</a:t>
            </a:fld>
            <a:endParaRPr lang="en-US"/>
          </a:p>
        </p:txBody>
      </p:sp>
    </p:spTree>
    <p:extLst>
      <p:ext uri="{BB962C8B-B14F-4D97-AF65-F5344CB8AC3E}">
        <p14:creationId xmlns:p14="http://schemas.microsoft.com/office/powerpoint/2010/main" val="215904286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2DD7801-AE6D-4ED2-8EC6-FC1C300CD7D3}" type="slidenum">
              <a:rPr lang="en-US" smtClean="0"/>
              <a:t>40</a:t>
            </a:fld>
            <a:endParaRPr lang="en-US"/>
          </a:p>
        </p:txBody>
      </p:sp>
    </p:spTree>
    <p:extLst>
      <p:ext uri="{BB962C8B-B14F-4D97-AF65-F5344CB8AC3E}">
        <p14:creationId xmlns:p14="http://schemas.microsoft.com/office/powerpoint/2010/main" val="86890295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err="1" smtClean="0"/>
              <a:t>Redis</a:t>
            </a:r>
            <a:r>
              <a:rPr lang="zh-CN" altLang="en-US" dirty="0" smtClean="0"/>
              <a:t>作为</a:t>
            </a:r>
            <a:r>
              <a:rPr lang="en-US" altLang="zh-CN" dirty="0" smtClean="0"/>
              <a:t>memory-based </a:t>
            </a:r>
            <a:r>
              <a:rPr lang="en-US" altLang="zh-CN" dirty="0" err="1" smtClean="0"/>
              <a:t>db</a:t>
            </a:r>
            <a:r>
              <a:rPr lang="zh-CN" altLang="en-US" dirty="0" smtClean="0"/>
              <a:t>的建模参考：</a:t>
            </a:r>
            <a:r>
              <a:rPr lang="en-US" sz="1200" u="sng" kern="1200" dirty="0" smtClean="0">
                <a:solidFill>
                  <a:schemeClr val="tx1"/>
                </a:solidFill>
                <a:effectLst/>
                <a:latin typeface="+mn-lt"/>
                <a:ea typeface="+mn-ea"/>
                <a:cs typeface="+mn-cs"/>
                <a:hlinkClick r:id="rId3"/>
              </a:rPr>
              <a:t>https://blog.csdn.net/jj_tyro/article/details/45331469</a:t>
            </a:r>
            <a:endParaRPr lang="en-US" sz="1200" u="sng" kern="1200" dirty="0" smtClean="0">
              <a:solidFill>
                <a:schemeClr val="tx1"/>
              </a:solidFill>
              <a:effectLst/>
              <a:latin typeface="+mn-lt"/>
              <a:ea typeface="+mn-ea"/>
              <a:cs typeface="+mn-cs"/>
            </a:endParaRPr>
          </a:p>
          <a:p>
            <a:r>
              <a:rPr lang="en-US" altLang="zh-CN" sz="1200" u="sng" kern="1200" dirty="0" err="1" smtClean="0">
                <a:solidFill>
                  <a:schemeClr val="tx1"/>
                </a:solidFill>
                <a:effectLst/>
                <a:latin typeface="+mn-lt"/>
                <a:ea typeface="+mn-ea"/>
                <a:cs typeface="+mn-cs"/>
              </a:rPr>
              <a:t>Redis</a:t>
            </a:r>
            <a:r>
              <a:rPr lang="zh-CN" altLang="en-US" sz="1200" u="sng" kern="1200" dirty="0" smtClean="0">
                <a:solidFill>
                  <a:schemeClr val="tx1"/>
                </a:solidFill>
                <a:effectLst/>
                <a:latin typeface="+mn-lt"/>
                <a:ea typeface="+mn-ea"/>
                <a:cs typeface="+mn-cs"/>
              </a:rPr>
              <a:t>作为</a:t>
            </a:r>
            <a:r>
              <a:rPr lang="en-US" altLang="zh-CN" sz="1200" u="sng" kern="1200" dirty="0" err="1" smtClean="0">
                <a:solidFill>
                  <a:schemeClr val="tx1"/>
                </a:solidFill>
                <a:effectLst/>
                <a:latin typeface="+mn-lt"/>
                <a:ea typeface="+mn-ea"/>
                <a:cs typeface="+mn-cs"/>
              </a:rPr>
              <a:t>db</a:t>
            </a:r>
            <a:r>
              <a:rPr lang="zh-CN" altLang="en-US" sz="1200" u="sng" kern="1200" dirty="0" smtClean="0">
                <a:solidFill>
                  <a:schemeClr val="tx1"/>
                </a:solidFill>
                <a:effectLst/>
                <a:latin typeface="+mn-lt"/>
                <a:ea typeface="+mn-ea"/>
                <a:cs typeface="+mn-cs"/>
              </a:rPr>
              <a:t>建模和</a:t>
            </a:r>
            <a:r>
              <a:rPr lang="en-US" altLang="zh-CN" sz="1200" u="sng" kern="1200" dirty="0" err="1" smtClean="0">
                <a:solidFill>
                  <a:schemeClr val="tx1"/>
                </a:solidFill>
                <a:effectLst/>
                <a:latin typeface="+mn-lt"/>
                <a:ea typeface="+mn-ea"/>
                <a:cs typeface="+mn-cs"/>
              </a:rPr>
              <a:t>redis</a:t>
            </a:r>
            <a:r>
              <a:rPr lang="zh-CN" altLang="en-US" sz="1200" u="sng" kern="1200" dirty="0" smtClean="0">
                <a:solidFill>
                  <a:schemeClr val="tx1"/>
                </a:solidFill>
                <a:effectLst/>
                <a:latin typeface="+mn-lt"/>
                <a:ea typeface="+mn-ea"/>
                <a:cs typeface="+mn-cs"/>
              </a:rPr>
              <a:t>作为关系数据库的</a:t>
            </a:r>
            <a:r>
              <a:rPr lang="en-US" altLang="zh-CN" sz="1200" u="sng" kern="1200" dirty="0" smtClean="0">
                <a:solidFill>
                  <a:schemeClr val="tx1"/>
                </a:solidFill>
                <a:effectLst/>
                <a:latin typeface="+mn-lt"/>
                <a:ea typeface="+mn-ea"/>
                <a:cs typeface="+mn-cs"/>
              </a:rPr>
              <a:t>cache</a:t>
            </a:r>
            <a:r>
              <a:rPr lang="zh-CN" altLang="en-US" sz="1200" u="sng" kern="1200" dirty="0" smtClean="0">
                <a:solidFill>
                  <a:schemeClr val="tx1"/>
                </a:solidFill>
                <a:effectLst/>
                <a:latin typeface="+mn-lt"/>
                <a:ea typeface="+mn-ea"/>
                <a:cs typeface="+mn-cs"/>
              </a:rPr>
              <a:t>对数据建模是非常不同的。</a:t>
            </a:r>
            <a:endParaRPr lang="en-US" altLang="zh-CN" sz="1200" u="sng" kern="1200" dirty="0" smtClean="0">
              <a:solidFill>
                <a:schemeClr val="tx1"/>
              </a:solidFill>
              <a:effectLst/>
              <a:latin typeface="+mn-lt"/>
              <a:ea typeface="+mn-ea"/>
              <a:cs typeface="+mn-cs"/>
            </a:endParaRPr>
          </a:p>
          <a:p>
            <a:r>
              <a:rPr lang="zh-CN" altLang="en-US" sz="1200" u="sng" kern="1200" dirty="0" smtClean="0">
                <a:solidFill>
                  <a:schemeClr val="tx1"/>
                </a:solidFill>
                <a:effectLst/>
                <a:latin typeface="+mn-lt"/>
                <a:ea typeface="+mn-ea"/>
                <a:cs typeface="+mn-cs"/>
              </a:rPr>
              <a:t>关于</a:t>
            </a:r>
            <a:r>
              <a:rPr lang="en-US" altLang="zh-CN" sz="1200" u="sng" kern="1200" dirty="0" err="1" smtClean="0">
                <a:solidFill>
                  <a:schemeClr val="tx1"/>
                </a:solidFill>
                <a:effectLst/>
                <a:latin typeface="+mn-lt"/>
                <a:ea typeface="+mn-ea"/>
                <a:cs typeface="+mn-cs"/>
              </a:rPr>
              <a:t>redis</a:t>
            </a:r>
            <a:r>
              <a:rPr lang="zh-CN" altLang="en-US" sz="1200" u="sng" kern="1200" dirty="0" smtClean="0">
                <a:solidFill>
                  <a:schemeClr val="tx1"/>
                </a:solidFill>
                <a:effectLst/>
                <a:latin typeface="+mn-lt"/>
                <a:ea typeface="+mn-ea"/>
                <a:cs typeface="+mn-cs"/>
              </a:rPr>
              <a:t>作为</a:t>
            </a:r>
            <a:r>
              <a:rPr lang="en-US" altLang="zh-CN" sz="1200" u="sng" kern="1200" dirty="0" err="1" smtClean="0">
                <a:solidFill>
                  <a:schemeClr val="tx1"/>
                </a:solidFill>
                <a:effectLst/>
                <a:latin typeface="+mn-lt"/>
                <a:ea typeface="+mn-ea"/>
                <a:cs typeface="+mn-cs"/>
              </a:rPr>
              <a:t>mysql</a:t>
            </a:r>
            <a:r>
              <a:rPr lang="zh-CN" altLang="en-US" sz="1200" u="sng" kern="1200" dirty="0" smtClean="0">
                <a:solidFill>
                  <a:schemeClr val="tx1"/>
                </a:solidFill>
                <a:effectLst/>
                <a:latin typeface="+mn-lt"/>
                <a:ea typeface="+mn-ea"/>
                <a:cs typeface="+mn-cs"/>
              </a:rPr>
              <a:t>的</a:t>
            </a:r>
            <a:r>
              <a:rPr lang="en-US" altLang="zh-CN" sz="1200" u="sng" kern="1200" dirty="0" smtClean="0">
                <a:solidFill>
                  <a:schemeClr val="tx1"/>
                </a:solidFill>
                <a:effectLst/>
                <a:latin typeface="+mn-lt"/>
                <a:ea typeface="+mn-ea"/>
                <a:cs typeface="+mn-cs"/>
              </a:rPr>
              <a:t>cache</a:t>
            </a:r>
            <a:r>
              <a:rPr lang="zh-CN" altLang="en-US" sz="1200" u="sng" kern="1200" dirty="0" smtClean="0">
                <a:solidFill>
                  <a:schemeClr val="tx1"/>
                </a:solidFill>
                <a:effectLst/>
                <a:latin typeface="+mn-lt"/>
                <a:ea typeface="+mn-ea"/>
                <a:cs typeface="+mn-cs"/>
              </a:rPr>
              <a:t>建模可以参考：</a:t>
            </a:r>
            <a:r>
              <a:rPr lang="en-US" sz="1200" u="sng" kern="1200" dirty="0" smtClean="0">
                <a:solidFill>
                  <a:schemeClr val="tx1"/>
                </a:solidFill>
                <a:effectLst/>
                <a:latin typeface="+mn-lt"/>
                <a:ea typeface="+mn-ea"/>
                <a:cs typeface="+mn-cs"/>
                <a:hlinkClick r:id="rId4"/>
              </a:rPr>
              <a:t>http://f.dataguru.cn/thread-624573-1-1.html</a:t>
            </a:r>
            <a:r>
              <a:rPr lang="zh-CN" altLang="en-US" sz="1200" u="sng" kern="1200" smtClean="0">
                <a:solidFill>
                  <a:schemeClr val="tx1"/>
                </a:solidFill>
                <a:effectLst/>
                <a:latin typeface="+mn-lt"/>
                <a:ea typeface="+mn-ea"/>
                <a:cs typeface="+mn-cs"/>
              </a:rPr>
              <a:t>，</a:t>
            </a:r>
            <a:r>
              <a:rPr lang="zh-CN" altLang="en-US" sz="1200" kern="1200" smtClean="0">
                <a:solidFill>
                  <a:schemeClr val="tx1"/>
                </a:solidFill>
                <a:effectLst/>
                <a:latin typeface="+mn-lt"/>
                <a:ea typeface="+mn-ea"/>
                <a:cs typeface="+mn-cs"/>
              </a:rPr>
              <a:t>这</a:t>
            </a:r>
            <a:r>
              <a:rPr lang="zh-CN" altLang="en-US" sz="1200" kern="1200" dirty="0" smtClean="0">
                <a:solidFill>
                  <a:schemeClr val="tx1"/>
                </a:solidFill>
                <a:effectLst/>
                <a:latin typeface="+mn-lt"/>
                <a:ea typeface="+mn-ea"/>
                <a:cs typeface="+mn-cs"/>
              </a:rPr>
              <a:t>里他使用了</a:t>
            </a:r>
            <a:r>
              <a:rPr lang="en-US" sz="1200" kern="1200" dirty="0" smtClean="0">
                <a:solidFill>
                  <a:schemeClr val="tx1"/>
                </a:solidFill>
                <a:effectLst/>
                <a:latin typeface="+mn-lt"/>
                <a:ea typeface="+mn-ea"/>
                <a:cs typeface="+mn-cs"/>
              </a:rPr>
              <a:t>query</a:t>
            </a:r>
            <a:r>
              <a:rPr lang="zh-CN" altLang="en-US" sz="1200" kern="1200" dirty="0" smtClean="0">
                <a:solidFill>
                  <a:schemeClr val="tx1"/>
                </a:solidFill>
                <a:effectLst/>
                <a:latin typeface="+mn-lt"/>
                <a:ea typeface="+mn-ea"/>
                <a:cs typeface="+mn-cs"/>
              </a:rPr>
              <a:t>的</a:t>
            </a:r>
            <a:r>
              <a:rPr lang="en-US" sz="1200" kern="1200" dirty="0" err="1" smtClean="0">
                <a:solidFill>
                  <a:schemeClr val="tx1"/>
                </a:solidFill>
                <a:effectLst/>
                <a:latin typeface="+mn-lt"/>
                <a:ea typeface="+mn-ea"/>
                <a:cs typeface="+mn-cs"/>
              </a:rPr>
              <a:t>sql</a:t>
            </a:r>
            <a:r>
              <a:rPr lang="zh-CN" altLang="en-US" sz="1200" kern="1200" dirty="0" smtClean="0">
                <a:solidFill>
                  <a:schemeClr val="tx1"/>
                </a:solidFill>
                <a:effectLst/>
                <a:latin typeface="+mn-lt"/>
                <a:ea typeface="+mn-ea"/>
                <a:cs typeface="+mn-cs"/>
              </a:rPr>
              <a:t>的</a:t>
            </a:r>
            <a:r>
              <a:rPr lang="en-US" sz="1200" kern="1200" dirty="0" smtClean="0">
                <a:solidFill>
                  <a:schemeClr val="tx1"/>
                </a:solidFill>
                <a:effectLst/>
                <a:latin typeface="+mn-lt"/>
                <a:ea typeface="+mn-ea"/>
                <a:cs typeface="+mn-cs"/>
              </a:rPr>
              <a:t>md5</a:t>
            </a:r>
            <a:r>
              <a:rPr lang="zh-CN" altLang="en-US" sz="1200" kern="1200" dirty="0" smtClean="0">
                <a:solidFill>
                  <a:schemeClr val="tx1"/>
                </a:solidFill>
                <a:effectLst/>
                <a:latin typeface="+mn-lt"/>
                <a:ea typeface="+mn-ea"/>
                <a:cs typeface="+mn-cs"/>
              </a:rPr>
              <a:t>值作为</a:t>
            </a:r>
            <a:r>
              <a:rPr lang="en-US" sz="1200" kern="1200" dirty="0" smtClean="0">
                <a:solidFill>
                  <a:schemeClr val="tx1"/>
                </a:solidFill>
                <a:effectLst/>
                <a:latin typeface="+mn-lt"/>
                <a:ea typeface="+mn-ea"/>
                <a:cs typeface="+mn-cs"/>
              </a:rPr>
              <a:t>hash key</a:t>
            </a:r>
            <a:r>
              <a:rPr lang="zh-CN" altLang="en-US" sz="1200" kern="1200" dirty="0" smtClean="0">
                <a:solidFill>
                  <a:schemeClr val="tx1"/>
                </a:solidFill>
                <a:effectLst/>
                <a:latin typeface="+mn-lt"/>
                <a:ea typeface="+mn-ea"/>
                <a:cs typeface="+mn-cs"/>
              </a:rPr>
              <a:t>的一部分。这样方便以后同一个</a:t>
            </a:r>
            <a:r>
              <a:rPr lang="en-US" sz="1200" kern="1200" dirty="0" err="1" smtClean="0">
                <a:solidFill>
                  <a:schemeClr val="tx1"/>
                </a:solidFill>
                <a:effectLst/>
                <a:latin typeface="+mn-lt"/>
                <a:ea typeface="+mn-ea"/>
                <a:cs typeface="+mn-cs"/>
              </a:rPr>
              <a:t>sql</a:t>
            </a:r>
            <a:r>
              <a:rPr lang="zh-CN" altLang="en-US" sz="1200" kern="1200" dirty="0" smtClean="0">
                <a:solidFill>
                  <a:schemeClr val="tx1"/>
                </a:solidFill>
                <a:effectLst/>
                <a:latin typeface="+mn-lt"/>
                <a:ea typeface="+mn-ea"/>
                <a:cs typeface="+mn-cs"/>
              </a:rPr>
              <a:t>来直接查询</a:t>
            </a:r>
            <a:r>
              <a:rPr lang="en-US" sz="1200" kern="1200" dirty="0" err="1" smtClean="0">
                <a:solidFill>
                  <a:schemeClr val="tx1"/>
                </a:solidFill>
                <a:effectLst/>
                <a:latin typeface="+mn-lt"/>
                <a:ea typeface="+mn-ea"/>
                <a:cs typeface="+mn-cs"/>
              </a:rPr>
              <a:t>redis</a:t>
            </a:r>
            <a:r>
              <a:rPr lang="zh-CN" altLang="en-US" sz="1200" kern="1200" dirty="0" smtClean="0">
                <a:solidFill>
                  <a:schemeClr val="tx1"/>
                </a:solidFill>
                <a:effectLst/>
                <a:latin typeface="+mn-lt"/>
                <a:ea typeface="+mn-ea"/>
                <a:cs typeface="+mn-cs"/>
              </a:rPr>
              <a:t>的</a:t>
            </a:r>
            <a:r>
              <a:rPr lang="en-US" sz="1200" kern="1200" dirty="0" err="1" smtClean="0">
                <a:solidFill>
                  <a:schemeClr val="tx1"/>
                </a:solidFill>
                <a:effectLst/>
                <a:latin typeface="+mn-lt"/>
                <a:ea typeface="+mn-ea"/>
                <a:cs typeface="+mn-cs"/>
              </a:rPr>
              <a:t>hashset</a:t>
            </a:r>
            <a:r>
              <a:rPr lang="zh-CN" altLang="en-US" sz="1200" kern="1200" dirty="0" smtClean="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C2DD7801-AE6D-4ED2-8EC6-FC1C300CD7D3}" type="slidenum">
              <a:rPr lang="en-US" smtClean="0"/>
              <a:t>41</a:t>
            </a:fld>
            <a:endParaRPr lang="en-US"/>
          </a:p>
        </p:txBody>
      </p:sp>
    </p:spTree>
    <p:extLst>
      <p:ext uri="{BB962C8B-B14F-4D97-AF65-F5344CB8AC3E}">
        <p14:creationId xmlns:p14="http://schemas.microsoft.com/office/powerpoint/2010/main" val="302690708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9FDDE5-A053-4610-99C2-7F4D35934528}" type="slidenum">
              <a:rPr lang="en-US" smtClean="0"/>
              <a:t>42</a:t>
            </a:fld>
            <a:endParaRPr lang="en-US"/>
          </a:p>
        </p:txBody>
      </p:sp>
    </p:spTree>
    <p:extLst>
      <p:ext uri="{BB962C8B-B14F-4D97-AF65-F5344CB8AC3E}">
        <p14:creationId xmlns:p14="http://schemas.microsoft.com/office/powerpoint/2010/main" val="250194174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9FDDE5-A053-4610-99C2-7F4D35934528}" type="slidenum">
              <a:rPr lang="en-US" smtClean="0"/>
              <a:t>43</a:t>
            </a:fld>
            <a:endParaRPr lang="en-US"/>
          </a:p>
        </p:txBody>
      </p:sp>
    </p:spTree>
    <p:extLst>
      <p:ext uri="{BB962C8B-B14F-4D97-AF65-F5344CB8AC3E}">
        <p14:creationId xmlns:p14="http://schemas.microsoft.com/office/powerpoint/2010/main" val="9803832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2DD7801-AE6D-4ED2-8EC6-FC1C300CD7D3}" type="slidenum">
              <a:rPr lang="en-US" smtClean="0"/>
              <a:t>6</a:t>
            </a:fld>
            <a:endParaRPr lang="en-US"/>
          </a:p>
        </p:txBody>
      </p:sp>
    </p:spTree>
    <p:extLst>
      <p:ext uri="{BB962C8B-B14F-4D97-AF65-F5344CB8AC3E}">
        <p14:creationId xmlns:p14="http://schemas.microsoft.com/office/powerpoint/2010/main" val="253222500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altLang="zh-CN" dirty="0" err="1" smtClean="0"/>
              <a:t>maxmemory</a:t>
            </a:r>
            <a:r>
              <a:rPr lang="en-US" altLang="zh-CN" dirty="0" smtClean="0"/>
              <a:t>-policy</a:t>
            </a:r>
            <a:r>
              <a:rPr lang="zh-CN" altLang="en-US" dirty="0" smtClean="0"/>
              <a:t>指的是当</a:t>
            </a:r>
            <a:r>
              <a:rPr lang="en-US" altLang="zh-CN" dirty="0" err="1" smtClean="0"/>
              <a:t>redis</a:t>
            </a:r>
            <a:r>
              <a:rPr lang="en-US" altLang="zh-CN" dirty="0" smtClean="0"/>
              <a:t> server</a:t>
            </a:r>
            <a:r>
              <a:rPr lang="zh-CN" altLang="en-US" dirty="0" smtClean="0"/>
              <a:t>的内存使用到达了</a:t>
            </a:r>
            <a:r>
              <a:rPr lang="en-US" altLang="zh-CN" dirty="0" err="1" smtClean="0"/>
              <a:t>maxmemory</a:t>
            </a:r>
            <a:r>
              <a:rPr lang="zh-CN" altLang="en-US" dirty="0" smtClean="0"/>
              <a:t>的时候，如何来进行</a:t>
            </a:r>
            <a:r>
              <a:rPr lang="en-US" altLang="zh-CN" dirty="0" smtClean="0"/>
              <a:t>item </a:t>
            </a:r>
            <a:r>
              <a:rPr lang="en-US" altLang="zh-CN" dirty="0" err="1" smtClean="0"/>
              <a:t>evcition</a:t>
            </a:r>
            <a:r>
              <a:rPr lang="zh-CN" altLang="en-US" dirty="0" smtClean="0"/>
              <a:t>。</a:t>
            </a:r>
            <a:endParaRPr lang="en-US" altLang="zh-CN" dirty="0" smtClean="0"/>
          </a:p>
          <a:p>
            <a:pPr marL="0" indent="0">
              <a:buNone/>
            </a:pPr>
            <a:r>
              <a:rPr lang="zh-CN" altLang="en-US" dirty="0" smtClean="0"/>
              <a:t>另外，</a:t>
            </a:r>
            <a:r>
              <a:rPr lang="en-US" dirty="0" err="1" smtClean="0"/>
              <a:t>Redis</a:t>
            </a:r>
            <a:r>
              <a:rPr lang="en-US" dirty="0" smtClean="0"/>
              <a:t> evict expired keys in two ways:</a:t>
            </a:r>
          </a:p>
          <a:p>
            <a:pPr marL="0" indent="0">
              <a:buNone/>
            </a:pPr>
            <a:r>
              <a:rPr lang="en-US" dirty="0" smtClean="0"/>
              <a:t>One </a:t>
            </a:r>
            <a:r>
              <a:rPr lang="en-US" i="1" dirty="0" smtClean="0"/>
              <a:t>lazy</a:t>
            </a:r>
            <a:r>
              <a:rPr lang="en-US" dirty="0" smtClean="0"/>
              <a:t> way expires a key when it is requested by a command, but it is found to be already expired.</a:t>
            </a:r>
          </a:p>
          <a:p>
            <a:pPr marL="0" indent="0">
              <a:buNone/>
            </a:pPr>
            <a:r>
              <a:rPr lang="en-US" dirty="0" smtClean="0"/>
              <a:t>One </a:t>
            </a:r>
            <a:r>
              <a:rPr lang="en-US" i="1" dirty="0" smtClean="0"/>
              <a:t>active</a:t>
            </a:r>
            <a:r>
              <a:rPr lang="en-US" dirty="0" smtClean="0"/>
              <a:t> way expires a few keys every 100 milliseconds.</a:t>
            </a:r>
          </a:p>
          <a:p>
            <a:endParaRPr lang="en-US" dirty="0"/>
          </a:p>
        </p:txBody>
      </p:sp>
      <p:sp>
        <p:nvSpPr>
          <p:cNvPr id="4" name="Slide Number Placeholder 3"/>
          <p:cNvSpPr>
            <a:spLocks noGrp="1"/>
          </p:cNvSpPr>
          <p:nvPr>
            <p:ph type="sldNum" sz="quarter" idx="10"/>
          </p:nvPr>
        </p:nvSpPr>
        <p:spPr/>
        <p:txBody>
          <a:bodyPr/>
          <a:lstStyle/>
          <a:p>
            <a:fld id="{C2DD7801-AE6D-4ED2-8EC6-FC1C300CD7D3}" type="slidenum">
              <a:rPr lang="en-US" smtClean="0"/>
              <a:t>44</a:t>
            </a:fld>
            <a:endParaRPr lang="en-US"/>
          </a:p>
        </p:txBody>
      </p:sp>
    </p:spTree>
    <p:extLst>
      <p:ext uri="{BB962C8B-B14F-4D97-AF65-F5344CB8AC3E}">
        <p14:creationId xmlns:p14="http://schemas.microsoft.com/office/powerpoint/2010/main" val="335176762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9FDDE5-A053-4610-99C2-7F4D35934528}" type="slidenum">
              <a:rPr lang="en-US" smtClean="0"/>
              <a:t>45</a:t>
            </a:fld>
            <a:endParaRPr lang="en-US"/>
          </a:p>
        </p:txBody>
      </p:sp>
    </p:spTree>
    <p:extLst>
      <p:ext uri="{BB962C8B-B14F-4D97-AF65-F5344CB8AC3E}">
        <p14:creationId xmlns:p14="http://schemas.microsoft.com/office/powerpoint/2010/main" val="264759076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smtClean="0"/>
              <a:t>关于对</a:t>
            </a:r>
            <a:r>
              <a:rPr lang="en-US" altLang="zh-CN" dirty="0" smtClean="0"/>
              <a:t>large key</a:t>
            </a:r>
            <a:r>
              <a:rPr lang="zh-CN" altLang="en-US" dirty="0" smtClean="0"/>
              <a:t>的讨论可以参考：</a:t>
            </a:r>
            <a:r>
              <a:rPr lang="en-US" altLang="zh-CN" dirty="0" smtClean="0"/>
              <a:t>http://www.cnblogs.com/svan/p/7050396.html</a:t>
            </a:r>
            <a:endParaRPr lang="en-US" dirty="0"/>
          </a:p>
        </p:txBody>
      </p:sp>
      <p:sp>
        <p:nvSpPr>
          <p:cNvPr id="4" name="Slide Number Placeholder 3"/>
          <p:cNvSpPr>
            <a:spLocks noGrp="1"/>
          </p:cNvSpPr>
          <p:nvPr>
            <p:ph type="sldNum" sz="quarter" idx="10"/>
          </p:nvPr>
        </p:nvSpPr>
        <p:spPr/>
        <p:txBody>
          <a:bodyPr/>
          <a:lstStyle/>
          <a:p>
            <a:fld id="{C2DD7801-AE6D-4ED2-8EC6-FC1C300CD7D3}" type="slidenum">
              <a:rPr lang="en-US" smtClean="0"/>
              <a:t>47</a:t>
            </a:fld>
            <a:endParaRPr lang="en-US"/>
          </a:p>
        </p:txBody>
      </p:sp>
    </p:spTree>
    <p:extLst>
      <p:ext uri="{BB962C8B-B14F-4D97-AF65-F5344CB8AC3E}">
        <p14:creationId xmlns:p14="http://schemas.microsoft.com/office/powerpoint/2010/main" val="22740900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2DD7801-AE6D-4ED2-8EC6-FC1C300CD7D3}" type="slidenum">
              <a:rPr lang="en-US" smtClean="0"/>
              <a:t>48</a:t>
            </a:fld>
            <a:endParaRPr lang="en-US"/>
          </a:p>
        </p:txBody>
      </p:sp>
    </p:spTree>
    <p:extLst>
      <p:ext uri="{BB962C8B-B14F-4D97-AF65-F5344CB8AC3E}">
        <p14:creationId xmlns:p14="http://schemas.microsoft.com/office/powerpoint/2010/main" val="412168143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9FDDE5-A053-4610-99C2-7F4D35934528}" type="slidenum">
              <a:rPr lang="en-US" smtClean="0"/>
              <a:t>49</a:t>
            </a:fld>
            <a:endParaRPr lang="en-US"/>
          </a:p>
        </p:txBody>
      </p:sp>
    </p:spTree>
    <p:extLst>
      <p:ext uri="{BB962C8B-B14F-4D97-AF65-F5344CB8AC3E}">
        <p14:creationId xmlns:p14="http://schemas.microsoft.com/office/powerpoint/2010/main" val="29549756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smtClean="0"/>
              <a:t/>
            </a:r>
            <a:br>
              <a:rPr lang="zh-CN" altLang="en-US" dirty="0" smtClean="0"/>
            </a:br>
            <a:endParaRPr lang="en-US" dirty="0"/>
          </a:p>
        </p:txBody>
      </p:sp>
      <p:sp>
        <p:nvSpPr>
          <p:cNvPr id="4" name="Slide Number Placeholder 3"/>
          <p:cNvSpPr>
            <a:spLocks noGrp="1"/>
          </p:cNvSpPr>
          <p:nvPr>
            <p:ph type="sldNum" sz="quarter" idx="10"/>
          </p:nvPr>
        </p:nvSpPr>
        <p:spPr/>
        <p:txBody>
          <a:bodyPr/>
          <a:lstStyle/>
          <a:p>
            <a:fld id="{C2DD7801-AE6D-4ED2-8EC6-FC1C300CD7D3}" type="slidenum">
              <a:rPr lang="en-US" smtClean="0"/>
              <a:t>9</a:t>
            </a:fld>
            <a:endParaRPr lang="en-US"/>
          </a:p>
        </p:txBody>
      </p:sp>
    </p:spTree>
    <p:extLst>
      <p:ext uri="{BB962C8B-B14F-4D97-AF65-F5344CB8AC3E}">
        <p14:creationId xmlns:p14="http://schemas.microsoft.com/office/powerpoint/2010/main" val="17692104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smtClean="0">
                <a:effectLst/>
              </a:rPr>
              <a:t>Because  </a:t>
            </a:r>
            <a:r>
              <a:rPr lang="en-US" dirty="0" err="1" smtClean="0">
                <a:effectLst/>
              </a:rPr>
              <a:t>memcached</a:t>
            </a:r>
            <a:r>
              <a:rPr lang="en-US" dirty="0" smtClean="0">
                <a:effectLst/>
              </a:rPr>
              <a:t> self can’t support consistent hash which is implemented by </a:t>
            </a:r>
            <a:r>
              <a:rPr lang="en-US" dirty="0" err="1" smtClean="0">
                <a:effectLst/>
              </a:rPr>
              <a:t>memcache</a:t>
            </a:r>
            <a:r>
              <a:rPr lang="en-US" dirty="0" smtClean="0">
                <a:effectLst/>
              </a:rPr>
              <a:t> client program, some user can corrupt the data by use of non-consistent hash client. But </a:t>
            </a:r>
            <a:r>
              <a:rPr lang="en-US" dirty="0" err="1" smtClean="0">
                <a:effectLst/>
              </a:rPr>
              <a:t>redis</a:t>
            </a:r>
            <a:r>
              <a:rPr lang="en-US" dirty="0" smtClean="0">
                <a:effectLst/>
              </a:rPr>
              <a:t> 3.0 itself can natively support hash range, client can’t corrupt the data(</a:t>
            </a:r>
            <a:r>
              <a:rPr lang="en-US" dirty="0" err="1" smtClean="0">
                <a:effectLst/>
              </a:rPr>
              <a:t>redis</a:t>
            </a:r>
            <a:r>
              <a:rPr lang="en-US" dirty="0" smtClean="0">
                <a:effectLst/>
              </a:rPr>
              <a:t> node will redirect the request to the suitable shard node.)</a:t>
            </a:r>
          </a:p>
          <a:p>
            <a:pPr marL="228600" indent="-228600">
              <a:buAutoNum type="arabicPeriod"/>
            </a:pPr>
            <a:r>
              <a:rPr lang="en-US" dirty="0" err="1" smtClean="0">
                <a:effectLst/>
              </a:rPr>
              <a:t>Elasticache</a:t>
            </a:r>
            <a:r>
              <a:rPr lang="en-US" dirty="0" smtClean="0">
                <a:effectLst/>
              </a:rPr>
              <a:t> </a:t>
            </a:r>
            <a:r>
              <a:rPr lang="en-US" dirty="0" err="1" smtClean="0">
                <a:effectLst/>
              </a:rPr>
              <a:t>Redis</a:t>
            </a:r>
            <a:r>
              <a:rPr lang="en-US" dirty="0" smtClean="0">
                <a:effectLst/>
              </a:rPr>
              <a:t> with disabling cluster mode can support transaction which is not same with RDBMS. </a:t>
            </a:r>
            <a:r>
              <a:rPr lang="en-US" dirty="0" err="1" smtClean="0">
                <a:effectLst/>
              </a:rPr>
              <a:t>Redis</a:t>
            </a:r>
            <a:r>
              <a:rPr lang="en-US" dirty="0" smtClean="0">
                <a:effectLst/>
              </a:rPr>
              <a:t> can’t support roll back. Please refer to: </a:t>
            </a:r>
            <a:r>
              <a:rPr lang="en-US" u="none" strike="noStrike" dirty="0" smtClean="0">
                <a:effectLst/>
                <a:hlinkClick r:id="rId3"/>
              </a:rPr>
              <a:t>https://redis.io/topics/transactions</a:t>
            </a:r>
            <a:r>
              <a:rPr lang="en-US" sz="1200" kern="1200" dirty="0" smtClean="0">
                <a:solidFill>
                  <a:schemeClr val="tx1"/>
                </a:solidFill>
                <a:effectLst/>
                <a:latin typeface="+mn-lt"/>
                <a:ea typeface="+mn-ea"/>
                <a:cs typeface="+mn-cs"/>
              </a:rPr>
              <a:t>In cluster mode, </a:t>
            </a:r>
            <a:r>
              <a:rPr lang="en-US" sz="1200" kern="1200" dirty="0" err="1" smtClean="0">
                <a:solidFill>
                  <a:schemeClr val="tx1"/>
                </a:solidFill>
                <a:effectLst/>
                <a:latin typeface="+mn-lt"/>
                <a:ea typeface="+mn-ea"/>
                <a:cs typeface="+mn-cs"/>
              </a:rPr>
              <a:t>elastcache</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redis</a:t>
            </a:r>
            <a:r>
              <a:rPr lang="en-US" sz="1200" kern="1200" dirty="0" smtClean="0">
                <a:solidFill>
                  <a:schemeClr val="tx1"/>
                </a:solidFill>
                <a:effectLst/>
                <a:latin typeface="+mn-lt"/>
                <a:ea typeface="+mn-ea"/>
                <a:cs typeface="+mn-cs"/>
              </a:rPr>
              <a:t> can’t support the transaction which will cross hash slot.</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dirty="0" smtClean="0">
                <a:effectLst/>
              </a:rPr>
              <a:t>Pub/sub feature also works well in </a:t>
            </a:r>
            <a:r>
              <a:rPr lang="en-US" dirty="0" err="1" smtClean="0">
                <a:effectLst/>
              </a:rPr>
              <a:t>redis</a:t>
            </a:r>
            <a:r>
              <a:rPr lang="en-US" dirty="0" smtClean="0">
                <a:effectLst/>
              </a:rPr>
              <a:t> cluster mode. Client can connect any of shard node including master or slave, then it can subscribe specific channel/topic. Then another client can publish message to the channel to any of shard node. All of client connecting the </a:t>
            </a:r>
            <a:r>
              <a:rPr lang="en-US" dirty="0" err="1" smtClean="0">
                <a:effectLst/>
              </a:rPr>
              <a:t>redis</a:t>
            </a:r>
            <a:r>
              <a:rPr lang="en-US" dirty="0" smtClean="0">
                <a:effectLst/>
              </a:rPr>
              <a:t> cluster will receive the message if it subscribe the channel. Please note: the message just is received by client at most once. </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dirty="0" smtClean="0">
                <a:effectLst/>
              </a:rPr>
              <a:t>if the item</a:t>
            </a:r>
            <a:r>
              <a:rPr lang="en-US" baseline="0" dirty="0" smtClean="0">
                <a:effectLst/>
              </a:rPr>
              <a:t> is fixed size, </a:t>
            </a:r>
            <a:r>
              <a:rPr lang="en-US" baseline="0" dirty="0" err="1" smtClean="0">
                <a:effectLst/>
              </a:rPr>
              <a:t>memcached</a:t>
            </a:r>
            <a:r>
              <a:rPr lang="en-US" baseline="0" dirty="0" smtClean="0">
                <a:effectLst/>
              </a:rPr>
              <a:t> has better performance according to its slab implementation.</a:t>
            </a:r>
            <a:r>
              <a:rPr lang="en-US" dirty="0" smtClean="0">
                <a:effectLst/>
              </a:rPr>
              <a:t> </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dirty="0" err="1" smtClean="0">
                <a:effectLst/>
              </a:rPr>
              <a:t>Memcached</a:t>
            </a:r>
            <a:r>
              <a:rPr lang="zh-CN" altLang="en-US" dirty="0" smtClean="0">
                <a:effectLst/>
              </a:rPr>
              <a:t>所有命令都是原子操作，请参考</a:t>
            </a:r>
            <a:r>
              <a:rPr lang="en-US" altLang="zh-CN" dirty="0" smtClean="0">
                <a:effectLst/>
              </a:rPr>
              <a:t>link</a:t>
            </a:r>
            <a:r>
              <a:rPr lang="zh-CN" altLang="en-US" dirty="0" smtClean="0">
                <a:effectLst/>
              </a:rPr>
              <a:t>：</a:t>
            </a:r>
            <a:r>
              <a:rPr lang="en-US" altLang="zh-CN" dirty="0" smtClean="0">
                <a:effectLst/>
              </a:rPr>
              <a:t>https://github.com/memcached/memcached/wiki/ProgrammingFAQ#is-memcached-atomic</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fld id="{7D9FDDE5-A053-4610-99C2-7F4D35934528}" type="slidenum">
              <a:rPr lang="en-US" smtClean="0"/>
              <a:t>11</a:t>
            </a:fld>
            <a:endParaRPr lang="en-US"/>
          </a:p>
        </p:txBody>
      </p:sp>
    </p:spTree>
    <p:extLst>
      <p:ext uri="{BB962C8B-B14F-4D97-AF65-F5344CB8AC3E}">
        <p14:creationId xmlns:p14="http://schemas.microsoft.com/office/powerpoint/2010/main" val="36547659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当前</a:t>
            </a:r>
            <a:r>
              <a:rPr lang="en-US" altLang="zh-CN" dirty="0" smtClean="0"/>
              <a:t>redis4.0</a:t>
            </a:r>
            <a:r>
              <a:rPr lang="zh-CN" altLang="en-US" dirty="0" smtClean="0"/>
              <a:t>增加了一些多线程的支持，主要是针对可能会引起主线程长时间阻塞的删除命令或者由模块系统实现的阻塞方式的命令；以后可能会增加更多的线程来处理非阻塞的命令。参考：</a:t>
            </a:r>
            <a:r>
              <a:rPr lang="en-US" altLang="zh-CN" dirty="0" smtClean="0"/>
              <a:t>https://redis.io/topics/faq</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当前</a:t>
            </a:r>
            <a:r>
              <a:rPr lang="en-US" altLang="zh-CN" dirty="0" err="1" smtClean="0"/>
              <a:t>redis</a:t>
            </a:r>
            <a:r>
              <a:rPr lang="zh-CN" altLang="en-US" dirty="0" smtClean="0"/>
              <a:t>作者使用这个功能开发了一个神经网络模块：</a:t>
            </a:r>
            <a:r>
              <a:rPr lang="en-US" dirty="0" smtClean="0">
                <a:hlinkClick r:id="rId3"/>
              </a:rPr>
              <a:t>https://github.com/antirez/neural-redis</a:t>
            </a:r>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a:p>
            <a:r>
              <a:rPr lang="zh-CN" altLang="en-US" dirty="0" smtClean="0"/>
              <a:t>新版本的 </a:t>
            </a:r>
            <a:r>
              <a:rPr lang="en-US" altLang="zh-CN" dirty="0" smtClean="0"/>
              <a:t>PSYNC </a:t>
            </a:r>
            <a:r>
              <a:rPr lang="zh-CN" altLang="en-US" dirty="0" smtClean="0"/>
              <a:t>命令解决了旧版本的 </a:t>
            </a:r>
            <a:r>
              <a:rPr lang="en-US" altLang="zh-CN" dirty="0" err="1" smtClean="0"/>
              <a:t>Redis</a:t>
            </a:r>
            <a:r>
              <a:rPr lang="en-US" altLang="zh-CN" dirty="0" smtClean="0"/>
              <a:t> </a:t>
            </a:r>
            <a:r>
              <a:rPr lang="zh-CN" altLang="en-US" dirty="0" smtClean="0"/>
              <a:t>在复制时的一些不够优化的地方：</a:t>
            </a:r>
          </a:p>
          <a:p>
            <a:r>
              <a:rPr lang="zh-CN" altLang="en-US" dirty="0" smtClean="0"/>
              <a:t>在旧版本 </a:t>
            </a:r>
            <a:r>
              <a:rPr lang="en-US" altLang="zh-CN" dirty="0" err="1" smtClean="0"/>
              <a:t>Redis</a:t>
            </a:r>
            <a:r>
              <a:rPr lang="en-US" altLang="zh-CN" dirty="0" smtClean="0"/>
              <a:t> </a:t>
            </a:r>
            <a:r>
              <a:rPr lang="zh-CN" altLang="en-US" dirty="0" smtClean="0"/>
              <a:t>中， 如果一个从服务器在 </a:t>
            </a:r>
            <a:r>
              <a:rPr lang="en-US" altLang="zh-CN" dirty="0" smtClean="0"/>
              <a:t>FAILOVER </a:t>
            </a:r>
            <a:r>
              <a:rPr lang="zh-CN" altLang="en-US" dirty="0" smtClean="0"/>
              <a:t>之后成为了新的主节点， 那么其他从节点在复制这个新主的时候就必须进行全量复制。 在 </a:t>
            </a:r>
            <a:r>
              <a:rPr lang="en-US" altLang="zh-CN" dirty="0" err="1" smtClean="0"/>
              <a:t>Redis</a:t>
            </a:r>
            <a:r>
              <a:rPr lang="en-US" altLang="zh-CN" dirty="0" smtClean="0"/>
              <a:t> 4.0 </a:t>
            </a:r>
            <a:r>
              <a:rPr lang="zh-CN" altLang="en-US" dirty="0" smtClean="0"/>
              <a:t>中， 新主和从服务器在处理这种情况时， 将在条件允许的情况下使用部分复制。</a:t>
            </a:r>
          </a:p>
          <a:p>
            <a:r>
              <a:rPr lang="zh-CN" altLang="en-US" dirty="0" smtClean="0"/>
              <a:t>在旧版本 </a:t>
            </a:r>
            <a:r>
              <a:rPr lang="en-US" altLang="zh-CN" dirty="0" err="1" smtClean="0"/>
              <a:t>Redis</a:t>
            </a:r>
            <a:r>
              <a:rPr lang="en-US" altLang="zh-CN" dirty="0" smtClean="0"/>
              <a:t> </a:t>
            </a:r>
            <a:r>
              <a:rPr lang="zh-CN" altLang="en-US" dirty="0" smtClean="0"/>
              <a:t>中， 一个从服务器如果重启了， 那么它就必须与主服务器重新进行全量复制， 在 </a:t>
            </a:r>
            <a:r>
              <a:rPr lang="en-US" altLang="zh-CN" dirty="0" err="1" smtClean="0"/>
              <a:t>Redis</a:t>
            </a:r>
            <a:r>
              <a:rPr lang="en-US" altLang="zh-CN" dirty="0" smtClean="0"/>
              <a:t> 4.0 </a:t>
            </a:r>
            <a:r>
              <a:rPr lang="zh-CN" altLang="en-US" dirty="0" smtClean="0"/>
              <a:t>中， 只要条件允许， 主从在处理这种情况时将使用部分复制。</a:t>
            </a:r>
            <a:endParaRPr lang="en-US" altLang="zh-CN" dirty="0" smtClean="0"/>
          </a:p>
          <a:p>
            <a:endParaRPr lang="en-US" altLang="zh-CN" dirty="0" smtClean="0"/>
          </a:p>
          <a:p>
            <a:endParaRPr lang="en-US" altLang="zh-CN" dirty="0" smtClean="0"/>
          </a:p>
          <a:p>
            <a:r>
              <a:rPr lang="zh-CN" altLang="en-US" dirty="0" smtClean="0"/>
              <a:t>在 </a:t>
            </a:r>
            <a:r>
              <a:rPr lang="en-US" altLang="zh-CN" dirty="0" err="1" smtClean="0"/>
              <a:t>Redis</a:t>
            </a:r>
            <a:r>
              <a:rPr lang="en-US" altLang="zh-CN" dirty="0" smtClean="0"/>
              <a:t> 4.0 </a:t>
            </a:r>
            <a:r>
              <a:rPr lang="zh-CN" altLang="en-US" dirty="0" smtClean="0"/>
              <a:t>之前， 用户在使用 </a:t>
            </a:r>
            <a:r>
              <a:rPr lang="en-US" altLang="zh-CN" dirty="0" smtClean="0"/>
              <a:t>DEL </a:t>
            </a:r>
            <a:r>
              <a:rPr lang="zh-CN" altLang="en-US" dirty="0" smtClean="0"/>
              <a:t>命令删除体积较大的键， 又或者在使用 </a:t>
            </a:r>
            <a:r>
              <a:rPr lang="en-US" altLang="zh-CN" dirty="0" smtClean="0"/>
              <a:t>FLUSHDB </a:t>
            </a:r>
            <a:r>
              <a:rPr lang="zh-CN" altLang="en-US" dirty="0" smtClean="0"/>
              <a:t>和 </a:t>
            </a:r>
            <a:r>
              <a:rPr lang="en-US" altLang="zh-CN" dirty="0" smtClean="0"/>
              <a:t>FLUSHALL </a:t>
            </a:r>
            <a:r>
              <a:rPr lang="zh-CN" altLang="en-US" dirty="0" smtClean="0"/>
              <a:t>删除包含大量键的数据库时， 都可能会造成服务器阻塞。</a:t>
            </a:r>
          </a:p>
          <a:p>
            <a:r>
              <a:rPr lang="zh-CN" altLang="en-US" dirty="0" smtClean="0"/>
              <a:t>为了解决以上问题， </a:t>
            </a:r>
            <a:r>
              <a:rPr lang="en-US" altLang="zh-CN" dirty="0" err="1" smtClean="0"/>
              <a:t>Redis</a:t>
            </a:r>
            <a:r>
              <a:rPr lang="en-US" altLang="zh-CN" dirty="0" smtClean="0"/>
              <a:t> 4.0 </a:t>
            </a:r>
            <a:r>
              <a:rPr lang="zh-CN" altLang="en-US" dirty="0" smtClean="0"/>
              <a:t>新添加了 </a:t>
            </a:r>
            <a:r>
              <a:rPr lang="en-US" altLang="zh-CN" dirty="0" smtClean="0"/>
              <a:t>UNLINK </a:t>
            </a:r>
            <a:r>
              <a:rPr lang="zh-CN" altLang="en-US" dirty="0" smtClean="0"/>
              <a:t>命令， 这个命令是 </a:t>
            </a:r>
            <a:r>
              <a:rPr lang="en-US" altLang="zh-CN" dirty="0" smtClean="0"/>
              <a:t>DEL </a:t>
            </a:r>
            <a:r>
              <a:rPr lang="zh-CN" altLang="en-US" dirty="0" smtClean="0"/>
              <a:t>命令的异步版本， 它可以将删除指定键的操作放在后台线程里面执行， 从而尽可能地避免服务器阻塞：</a:t>
            </a:r>
          </a:p>
          <a:p>
            <a:r>
              <a:rPr lang="en-US" altLang="zh-CN" dirty="0" err="1" smtClean="0"/>
              <a:t>redis</a:t>
            </a:r>
            <a:r>
              <a:rPr lang="en-US" altLang="zh-CN" dirty="0" smtClean="0"/>
              <a:t>&gt; UNLINK fruits (integer) 1 </a:t>
            </a:r>
          </a:p>
          <a:p>
            <a:r>
              <a:rPr lang="zh-CN" altLang="en-US" dirty="0" smtClean="0"/>
              <a:t>因为一些历史原因， 执行同步删除操作的 </a:t>
            </a:r>
            <a:r>
              <a:rPr lang="en-US" altLang="zh-CN" dirty="0" smtClean="0"/>
              <a:t>DEL </a:t>
            </a:r>
            <a:r>
              <a:rPr lang="zh-CN" altLang="en-US" dirty="0" smtClean="0"/>
              <a:t>命令将会继续保留。</a:t>
            </a:r>
          </a:p>
          <a:p>
            <a:r>
              <a:rPr lang="zh-CN" altLang="en-US" dirty="0" smtClean="0"/>
              <a:t>此外， </a:t>
            </a:r>
            <a:r>
              <a:rPr lang="en-US" altLang="zh-CN" dirty="0" err="1" smtClean="0"/>
              <a:t>Redis</a:t>
            </a:r>
            <a:r>
              <a:rPr lang="en-US" altLang="zh-CN" dirty="0" smtClean="0"/>
              <a:t> 4.0 </a:t>
            </a:r>
            <a:r>
              <a:rPr lang="zh-CN" altLang="en-US" dirty="0" smtClean="0"/>
              <a:t>中的 </a:t>
            </a:r>
            <a:r>
              <a:rPr lang="en-US" altLang="zh-CN" dirty="0" smtClean="0"/>
              <a:t>FLUSHDB </a:t>
            </a:r>
            <a:r>
              <a:rPr lang="zh-CN" altLang="en-US" dirty="0" smtClean="0"/>
              <a:t>和 </a:t>
            </a:r>
            <a:r>
              <a:rPr lang="en-US" altLang="zh-CN" dirty="0" smtClean="0"/>
              <a:t>FLUSHALL </a:t>
            </a:r>
            <a:r>
              <a:rPr lang="zh-CN" altLang="en-US" dirty="0" smtClean="0"/>
              <a:t>这两个命令都新添加了 </a:t>
            </a:r>
            <a:r>
              <a:rPr lang="en-US" altLang="zh-CN" dirty="0" smtClean="0"/>
              <a:t>ASYNC </a:t>
            </a:r>
            <a:r>
              <a:rPr lang="zh-CN" altLang="en-US" dirty="0" smtClean="0"/>
              <a:t>选项， 带有这个选项的数据库删除操作将在后台线程进行：</a:t>
            </a:r>
          </a:p>
          <a:p>
            <a:r>
              <a:rPr lang="en-US" altLang="zh-CN" dirty="0" err="1" smtClean="0"/>
              <a:t>redis</a:t>
            </a:r>
            <a:r>
              <a:rPr lang="en-US" altLang="zh-CN" dirty="0" smtClean="0"/>
              <a:t>&gt; FLUSHDB ASYNC OK </a:t>
            </a:r>
            <a:r>
              <a:rPr lang="en-US" altLang="zh-CN" dirty="0" err="1" smtClean="0"/>
              <a:t>redis</a:t>
            </a:r>
            <a:r>
              <a:rPr lang="en-US" altLang="zh-CN" dirty="0" smtClean="0"/>
              <a:t>&gt; FLUSHALL ASYNC OK </a:t>
            </a:r>
          </a:p>
          <a:p>
            <a:endParaRPr lang="zh-CN" alt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err="1" smtClean="0"/>
              <a:t>Redis</a:t>
            </a:r>
            <a:r>
              <a:rPr lang="en-US" altLang="zh-CN" dirty="0" smtClean="0"/>
              <a:t> 4.0 </a:t>
            </a:r>
            <a:r>
              <a:rPr lang="zh-CN" altLang="en-US" dirty="0" smtClean="0"/>
              <a:t>对数据库命令的另外一个修改是新增了 </a:t>
            </a:r>
            <a:r>
              <a:rPr lang="en-US" altLang="zh-CN" dirty="0" smtClean="0"/>
              <a:t>SWAPDB </a:t>
            </a:r>
            <a:r>
              <a:rPr lang="zh-CN" altLang="en-US" dirty="0" smtClean="0"/>
              <a:t>命令， 这个命令可以对指定的两个数据库进行互换： 比如说， 通过执行命令 </a:t>
            </a:r>
            <a:r>
              <a:rPr lang="en-US" altLang="zh-CN" dirty="0" smtClean="0"/>
              <a:t>SWAPDB 0 1 </a:t>
            </a:r>
            <a:r>
              <a:rPr lang="zh-CN" altLang="en-US" dirty="0" smtClean="0"/>
              <a:t>， 我们可以将原来的数据库 </a:t>
            </a:r>
            <a:r>
              <a:rPr lang="en-US" altLang="zh-CN" dirty="0" smtClean="0"/>
              <a:t>0 </a:t>
            </a:r>
            <a:r>
              <a:rPr lang="zh-CN" altLang="en-US" dirty="0" smtClean="0"/>
              <a:t>变成数据库 </a:t>
            </a:r>
            <a:r>
              <a:rPr lang="en-US" altLang="zh-CN" dirty="0" smtClean="0"/>
              <a:t>1 </a:t>
            </a:r>
            <a:r>
              <a:rPr lang="zh-CN" altLang="en-US" dirty="0" smtClean="0"/>
              <a:t>， 而原来的数据库 </a:t>
            </a:r>
            <a:r>
              <a:rPr lang="en-US" altLang="zh-CN" dirty="0" smtClean="0"/>
              <a:t>1 </a:t>
            </a:r>
            <a:r>
              <a:rPr lang="zh-CN" altLang="en-US" dirty="0" smtClean="0"/>
              <a:t>则变成数据库 </a:t>
            </a:r>
            <a:r>
              <a:rPr lang="en-US" altLang="zh-CN" dirty="0" smtClean="0"/>
              <a:t>0 </a:t>
            </a:r>
            <a:r>
              <a:rPr lang="zh-CN" altLang="en-US" dirty="0" smtClean="0"/>
              <a:t>。</a:t>
            </a:r>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a:p>
            <a:r>
              <a:rPr lang="zh-CN" altLang="en-US" dirty="0" smtClean="0"/>
              <a:t>更多的</a:t>
            </a:r>
            <a:r>
              <a:rPr lang="en-US" altLang="zh-CN" dirty="0" smtClean="0"/>
              <a:t>feature</a:t>
            </a:r>
            <a:r>
              <a:rPr lang="zh-CN" altLang="en-US" dirty="0" smtClean="0"/>
              <a:t>可以参考：</a:t>
            </a:r>
            <a:r>
              <a:rPr lang="en-US" altLang="zh-CN" dirty="0" smtClean="0"/>
              <a:t>http://antirez.com/news/110</a:t>
            </a:r>
          </a:p>
          <a:p>
            <a:endParaRPr lang="en-US" dirty="0"/>
          </a:p>
        </p:txBody>
      </p:sp>
      <p:sp>
        <p:nvSpPr>
          <p:cNvPr id="4" name="Slide Number Placeholder 3"/>
          <p:cNvSpPr>
            <a:spLocks noGrp="1"/>
          </p:cNvSpPr>
          <p:nvPr>
            <p:ph type="sldNum" sz="quarter" idx="10"/>
          </p:nvPr>
        </p:nvSpPr>
        <p:spPr/>
        <p:txBody>
          <a:bodyPr/>
          <a:lstStyle/>
          <a:p>
            <a:fld id="{C2DD7801-AE6D-4ED2-8EC6-FC1C300CD7D3}" type="slidenum">
              <a:rPr lang="en-US" smtClean="0"/>
              <a:t>12</a:t>
            </a:fld>
            <a:endParaRPr lang="en-US"/>
          </a:p>
        </p:txBody>
      </p:sp>
    </p:spTree>
    <p:extLst>
      <p:ext uri="{BB962C8B-B14F-4D97-AF65-F5344CB8AC3E}">
        <p14:creationId xmlns:p14="http://schemas.microsoft.com/office/powerpoint/2010/main" val="35497941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HMSET key field value [field value ...] </a:t>
            </a:r>
            <a:endParaRPr lang="en-US" altLang="zh-CN" dirty="0" smtClean="0"/>
          </a:p>
          <a:p>
            <a:r>
              <a:rPr lang="en-US" dirty="0" smtClean="0"/>
              <a:t>HMSET user:1000 username </a:t>
            </a:r>
            <a:r>
              <a:rPr lang="en-US" dirty="0" err="1" smtClean="0"/>
              <a:t>antirez</a:t>
            </a:r>
            <a:r>
              <a:rPr lang="en-US" dirty="0" smtClean="0"/>
              <a:t> password P1pp0 age 34</a:t>
            </a:r>
          </a:p>
          <a:p>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SET key value [EX seconds] [PX milliseconds] [NX|XX] </a:t>
            </a:r>
          </a:p>
          <a:p>
            <a:r>
              <a:rPr lang="en-US" dirty="0" smtClean="0"/>
              <a:t>EX </a:t>
            </a:r>
            <a:r>
              <a:rPr lang="en-US" i="1" dirty="0" smtClean="0"/>
              <a:t>seconds</a:t>
            </a:r>
            <a:r>
              <a:rPr lang="en-US" dirty="0" smtClean="0"/>
              <a:t> -- Set the specified expire time, in seconds.</a:t>
            </a:r>
          </a:p>
          <a:p>
            <a:r>
              <a:rPr lang="en-US" dirty="0" smtClean="0"/>
              <a:t>PX </a:t>
            </a:r>
            <a:r>
              <a:rPr lang="en-US" i="1" dirty="0" smtClean="0"/>
              <a:t>milliseconds</a:t>
            </a:r>
            <a:r>
              <a:rPr lang="en-US" dirty="0" smtClean="0"/>
              <a:t> -- Set the specified expire time, in milliseconds.</a:t>
            </a:r>
          </a:p>
          <a:p>
            <a:r>
              <a:rPr lang="en-US" dirty="0" smtClean="0"/>
              <a:t>NX -- Only set the key if it does not already exist.</a:t>
            </a:r>
          </a:p>
          <a:p>
            <a:r>
              <a:rPr lang="en-US" dirty="0" smtClean="0"/>
              <a:t>XX -- Only set the key if it already exist.</a:t>
            </a:r>
          </a:p>
          <a:p>
            <a:endParaRPr lang="en-US" dirty="0" smtClean="0"/>
          </a:p>
          <a:p>
            <a:r>
              <a:rPr lang="en-US" altLang="zh-CN" dirty="0" smtClean="0"/>
              <a:t>Set type</a:t>
            </a:r>
            <a:r>
              <a:rPr lang="zh-CN" altLang="en-US" dirty="0" smtClean="0"/>
              <a:t>相关的命令是</a:t>
            </a:r>
            <a:r>
              <a:rPr lang="en-US" altLang="zh-CN" dirty="0" smtClean="0"/>
              <a:t>SADD</a:t>
            </a:r>
            <a:r>
              <a:rPr lang="zh-CN" altLang="en-US" dirty="0" smtClean="0"/>
              <a:t>等</a:t>
            </a:r>
            <a:endParaRPr lang="en-US" dirty="0" smtClean="0"/>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C2DD7801-AE6D-4ED2-8EC6-FC1C300CD7D3}" type="slidenum">
              <a:rPr lang="en-US" smtClean="0"/>
              <a:t>14</a:t>
            </a:fld>
            <a:endParaRPr lang="en-US"/>
          </a:p>
        </p:txBody>
      </p:sp>
    </p:spTree>
    <p:extLst>
      <p:ext uri="{BB962C8B-B14F-4D97-AF65-F5344CB8AC3E}">
        <p14:creationId xmlns:p14="http://schemas.microsoft.com/office/powerpoint/2010/main" val="4555044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ZADD key [NX|XX] [CH] [INCR] score member [score member ...]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ZRANGEBYSCORE key min max [WITHSCORES] [LIMIT offset count]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err="1" smtClean="0"/>
              <a:t>redis</a:t>
            </a:r>
            <a:r>
              <a:rPr lang="en-US" b="1" dirty="0" smtClean="0"/>
              <a:t>&gt;  ZADD </a:t>
            </a:r>
            <a:r>
              <a:rPr lang="en-US" b="1" dirty="0" err="1" smtClean="0"/>
              <a:t>myzset</a:t>
            </a:r>
            <a:r>
              <a:rPr lang="en-US" b="1" dirty="0" smtClean="0"/>
              <a:t> 1 "one"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(integer) 1</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err="1" smtClean="0"/>
              <a:t>redis</a:t>
            </a:r>
            <a:r>
              <a:rPr lang="en-US" b="1" dirty="0" smtClean="0"/>
              <a:t>&gt;  ZADD </a:t>
            </a:r>
            <a:r>
              <a:rPr lang="en-US" b="1" dirty="0" err="1" smtClean="0"/>
              <a:t>myzset</a:t>
            </a:r>
            <a:r>
              <a:rPr lang="en-US" b="1" dirty="0" smtClean="0"/>
              <a:t> 2 "two"</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(integer) 1</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err="1" smtClean="0"/>
              <a:t>redis</a:t>
            </a:r>
            <a:r>
              <a:rPr lang="en-US" b="1" dirty="0" smtClean="0"/>
              <a:t>&gt;  ZADD </a:t>
            </a:r>
            <a:r>
              <a:rPr lang="en-US" b="1" dirty="0" err="1" smtClean="0"/>
              <a:t>myzset</a:t>
            </a:r>
            <a:r>
              <a:rPr lang="en-US" b="1" dirty="0" smtClean="0"/>
              <a:t> 3 "three"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(integer) 1</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err="1" smtClean="0"/>
              <a:t>redis</a:t>
            </a:r>
            <a:r>
              <a:rPr lang="en-US" b="1" dirty="0" smtClean="0"/>
              <a:t>&gt;  ZRANGEBYSCORE </a:t>
            </a:r>
            <a:r>
              <a:rPr lang="en-US" b="1" dirty="0" err="1" smtClean="0"/>
              <a:t>myzset</a:t>
            </a:r>
            <a:r>
              <a:rPr lang="en-US" b="1" dirty="0" smtClean="0"/>
              <a:t> -</a:t>
            </a:r>
            <a:r>
              <a:rPr lang="en-US" b="1" dirty="0" err="1" smtClean="0"/>
              <a:t>inf</a:t>
            </a:r>
            <a:r>
              <a:rPr lang="en-US" b="1" dirty="0" smtClean="0"/>
              <a:t> +</a:t>
            </a:r>
            <a:r>
              <a:rPr lang="en-US" b="1" dirty="0" err="1" smtClean="0"/>
              <a:t>inf</a:t>
            </a:r>
            <a:endParaRPr lang="en-US" b="1"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1) "one"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2) "two"</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3) "three"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err="1" smtClean="0"/>
              <a:t>redis</a:t>
            </a:r>
            <a:r>
              <a:rPr lang="en-US" b="1" dirty="0" smtClean="0"/>
              <a:t>&gt;  ZRANGEBYSCORE </a:t>
            </a:r>
            <a:r>
              <a:rPr lang="en-US" b="1" dirty="0" err="1" smtClean="0"/>
              <a:t>myzset</a:t>
            </a:r>
            <a:r>
              <a:rPr lang="en-US" b="1" dirty="0" smtClean="0"/>
              <a:t> 1 2</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1) "one"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2) "two"</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err="1" smtClean="0"/>
              <a:t>redis</a:t>
            </a:r>
            <a:r>
              <a:rPr lang="en-US" b="1" dirty="0" smtClean="0"/>
              <a:t>&gt;  ZRANGEBYSCORE </a:t>
            </a:r>
            <a:r>
              <a:rPr lang="en-US" b="1" dirty="0" err="1" smtClean="0"/>
              <a:t>myzset</a:t>
            </a:r>
            <a:r>
              <a:rPr lang="en-US" b="1" dirty="0" smtClean="0"/>
              <a:t> (1 2</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1) "two"</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err="1" smtClean="0"/>
              <a:t>redis</a:t>
            </a:r>
            <a:r>
              <a:rPr lang="en-US" b="1" dirty="0" smtClean="0"/>
              <a:t>&gt;  ZRANGEBYSCORE </a:t>
            </a:r>
            <a:r>
              <a:rPr lang="en-US" b="1" dirty="0" err="1" smtClean="0"/>
              <a:t>myzset</a:t>
            </a:r>
            <a:r>
              <a:rPr lang="en-US" b="1" dirty="0" smtClean="0"/>
              <a:t> (1 (2</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(empty list or set)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err="1" smtClean="0"/>
              <a:t>redis</a:t>
            </a:r>
            <a:r>
              <a:rPr lang="en-US" b="1" dirty="0" smtClean="0"/>
              <a:t>&gt;</a:t>
            </a:r>
          </a:p>
          <a:p>
            <a:endParaRPr lang="en-US" dirty="0"/>
          </a:p>
        </p:txBody>
      </p:sp>
      <p:sp>
        <p:nvSpPr>
          <p:cNvPr id="4" name="Slide Number Placeholder 3"/>
          <p:cNvSpPr>
            <a:spLocks noGrp="1"/>
          </p:cNvSpPr>
          <p:nvPr>
            <p:ph type="sldNum" sz="quarter" idx="10"/>
          </p:nvPr>
        </p:nvSpPr>
        <p:spPr/>
        <p:txBody>
          <a:bodyPr/>
          <a:lstStyle/>
          <a:p>
            <a:fld id="{C2DD7801-AE6D-4ED2-8EC6-FC1C300CD7D3}" type="slidenum">
              <a:rPr lang="en-US" smtClean="0"/>
              <a:t>15</a:t>
            </a:fld>
            <a:endParaRPr lang="en-US"/>
          </a:p>
        </p:txBody>
      </p:sp>
    </p:spTree>
    <p:extLst>
      <p:ext uri="{BB962C8B-B14F-4D97-AF65-F5344CB8AC3E}">
        <p14:creationId xmlns:p14="http://schemas.microsoft.com/office/powerpoint/2010/main" val="24535215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smtClean="0"/>
              <a:t>比如数据集 </a:t>
            </a:r>
            <a:r>
              <a:rPr lang="en-US" altLang="zh-CN" dirty="0" smtClean="0"/>
              <a:t>{1, 3, 5, 7, 5, 7, 8}</a:t>
            </a:r>
            <a:r>
              <a:rPr lang="zh-CN" altLang="en-US" dirty="0" smtClean="0"/>
              <a:t>， 那么这个数据集的基数集为 </a:t>
            </a:r>
            <a:r>
              <a:rPr lang="en-US" altLang="zh-CN" dirty="0" smtClean="0"/>
              <a:t>{1, 3, 5 ,7, 8}, </a:t>
            </a:r>
            <a:r>
              <a:rPr lang="zh-CN" altLang="en-US" dirty="0" smtClean="0"/>
              <a:t>基数</a:t>
            </a:r>
            <a:r>
              <a:rPr lang="en-US" altLang="zh-CN" dirty="0" smtClean="0"/>
              <a:t>(</a:t>
            </a:r>
            <a:r>
              <a:rPr lang="zh-CN" altLang="en-US" dirty="0" smtClean="0"/>
              <a:t>不重复元素</a:t>
            </a:r>
            <a:r>
              <a:rPr lang="en-US" altLang="zh-CN" dirty="0" smtClean="0"/>
              <a:t>)</a:t>
            </a:r>
            <a:r>
              <a:rPr lang="zh-CN" altLang="en-US" dirty="0" smtClean="0"/>
              <a:t>为</a:t>
            </a:r>
            <a:r>
              <a:rPr lang="en-US" altLang="zh-CN" dirty="0" smtClean="0"/>
              <a:t>5</a:t>
            </a:r>
            <a:r>
              <a:rPr lang="zh-CN" altLang="en-US" dirty="0" smtClean="0"/>
              <a:t>。 基数估计就是在误差可接受的范围内，快速计算基数。</a:t>
            </a:r>
            <a:endParaRPr lang="en-US" altLang="zh-CN" dirty="0" smtClean="0"/>
          </a:p>
          <a:p>
            <a:endParaRPr lang="en-US" dirty="0" smtClean="0"/>
          </a:p>
          <a:p>
            <a:endParaRPr lang="en-US" dirty="0" smtClean="0"/>
          </a:p>
          <a:p>
            <a:r>
              <a:rPr lang="en-US" dirty="0" err="1" smtClean="0"/>
              <a:t>redis</a:t>
            </a:r>
            <a:r>
              <a:rPr lang="en-US" dirty="0" smtClean="0"/>
              <a:t> 127.0.0.1:6379&gt; PFADD </a:t>
            </a:r>
            <a:r>
              <a:rPr lang="en-US" altLang="zh-CN" dirty="0" err="1" smtClean="0"/>
              <a:t>datastore</a:t>
            </a:r>
            <a:r>
              <a:rPr lang="en-US" dirty="0" smtClean="0"/>
              <a:t> "</a:t>
            </a:r>
            <a:r>
              <a:rPr lang="en-US" dirty="0" err="1" smtClean="0"/>
              <a:t>redis</a:t>
            </a:r>
            <a:r>
              <a:rPr lang="en-US" dirty="0" smtClean="0"/>
              <a:t>"</a:t>
            </a:r>
          </a:p>
          <a:p>
            <a:endParaRPr lang="en-US" dirty="0" smtClean="0"/>
          </a:p>
          <a:p>
            <a:r>
              <a:rPr lang="en-US" dirty="0" smtClean="0"/>
              <a:t>1) (integer) 1</a:t>
            </a:r>
          </a:p>
          <a:p>
            <a:endParaRPr lang="en-US" dirty="0" smtClean="0"/>
          </a:p>
          <a:p>
            <a:r>
              <a:rPr lang="en-US" dirty="0" err="1" smtClean="0"/>
              <a:t>redis</a:t>
            </a:r>
            <a:r>
              <a:rPr lang="en-US" dirty="0" smtClean="0"/>
              <a:t> 127.0.0.1:6379&gt; PFADD </a:t>
            </a:r>
            <a:r>
              <a:rPr lang="en-US" altLang="zh-CN" dirty="0" err="1" smtClean="0"/>
              <a:t>datastore</a:t>
            </a:r>
            <a:r>
              <a:rPr lang="en-US" dirty="0" smtClean="0"/>
              <a:t> "</a:t>
            </a:r>
            <a:r>
              <a:rPr lang="en-US" dirty="0" err="1" smtClean="0"/>
              <a:t>mongodb</a:t>
            </a:r>
            <a:r>
              <a:rPr lang="en-US" dirty="0" smtClean="0"/>
              <a:t>"</a:t>
            </a:r>
          </a:p>
          <a:p>
            <a:r>
              <a:rPr lang="en-US" dirty="0" smtClean="0"/>
              <a:t>1) (integer) 1</a:t>
            </a:r>
          </a:p>
          <a:p>
            <a:endParaRPr lang="en-US" dirty="0" smtClean="0"/>
          </a:p>
          <a:p>
            <a:r>
              <a:rPr lang="en-US" dirty="0" err="1" smtClean="0"/>
              <a:t>redis</a:t>
            </a:r>
            <a:r>
              <a:rPr lang="en-US" dirty="0" smtClean="0"/>
              <a:t> 127.0.0.1:6379&gt; PFADD </a:t>
            </a:r>
            <a:r>
              <a:rPr lang="en-US" altLang="zh-CN" dirty="0" err="1" smtClean="0"/>
              <a:t>datastore</a:t>
            </a:r>
            <a:r>
              <a:rPr lang="en-US" dirty="0" smtClean="0"/>
              <a:t> "</a:t>
            </a:r>
            <a:r>
              <a:rPr lang="en-US" dirty="0" err="1" smtClean="0"/>
              <a:t>mysql</a:t>
            </a:r>
            <a:r>
              <a:rPr lang="en-US" dirty="0" smtClean="0"/>
              <a:t>"</a:t>
            </a:r>
          </a:p>
          <a:p>
            <a:r>
              <a:rPr lang="en-US" dirty="0" smtClean="0"/>
              <a:t>1) (integer) 1</a:t>
            </a:r>
          </a:p>
          <a:p>
            <a:endParaRPr lang="en-US" dirty="0" smtClean="0"/>
          </a:p>
          <a:p>
            <a:r>
              <a:rPr lang="en-US" dirty="0" err="1" smtClean="0"/>
              <a:t>redis</a:t>
            </a:r>
            <a:r>
              <a:rPr lang="en-US" dirty="0" smtClean="0"/>
              <a:t> 127.0.0.1:6379&gt; PFCOUNT </a:t>
            </a:r>
            <a:r>
              <a:rPr lang="en-US" altLang="zh-CN" dirty="0" err="1" smtClean="0"/>
              <a:t>datastore</a:t>
            </a:r>
            <a:endParaRPr lang="en-US" dirty="0" smtClean="0"/>
          </a:p>
          <a:p>
            <a:r>
              <a:rPr lang="en-US" dirty="0" smtClean="0"/>
              <a:t>(integer) 3</a:t>
            </a:r>
            <a:endParaRPr lang="en-US" dirty="0"/>
          </a:p>
        </p:txBody>
      </p:sp>
      <p:sp>
        <p:nvSpPr>
          <p:cNvPr id="4" name="Slide Number Placeholder 3"/>
          <p:cNvSpPr>
            <a:spLocks noGrp="1"/>
          </p:cNvSpPr>
          <p:nvPr>
            <p:ph type="sldNum" sz="quarter" idx="10"/>
          </p:nvPr>
        </p:nvSpPr>
        <p:spPr/>
        <p:txBody>
          <a:bodyPr/>
          <a:lstStyle/>
          <a:p>
            <a:fld id="{C2DD7801-AE6D-4ED2-8EC6-FC1C300CD7D3}" type="slidenum">
              <a:rPr lang="en-US" smtClean="0"/>
              <a:t>16</a:t>
            </a:fld>
            <a:endParaRPr lang="en-US"/>
          </a:p>
        </p:txBody>
      </p:sp>
    </p:spTree>
    <p:extLst>
      <p:ext uri="{BB962C8B-B14F-4D97-AF65-F5344CB8AC3E}">
        <p14:creationId xmlns:p14="http://schemas.microsoft.com/office/powerpoint/2010/main" val="16530521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158A9A2-A2CC-4CAD-B7EF-8B4807AEAA9E}" type="datetimeFigureOut">
              <a:rPr lang="en-US" smtClean="0"/>
              <a:t>12/11/2018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1E8C3E-5739-46E9-8E40-2C6BE32FE202}" type="slidenum">
              <a:rPr lang="en-US" smtClean="0"/>
              <a:t>‹#›</a:t>
            </a:fld>
            <a:endParaRPr lang="en-US"/>
          </a:p>
        </p:txBody>
      </p:sp>
    </p:spTree>
    <p:extLst>
      <p:ext uri="{BB962C8B-B14F-4D97-AF65-F5344CB8AC3E}">
        <p14:creationId xmlns:p14="http://schemas.microsoft.com/office/powerpoint/2010/main" val="8975064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58A9A2-A2CC-4CAD-B7EF-8B4807AEAA9E}" type="datetimeFigureOut">
              <a:rPr lang="en-US" smtClean="0"/>
              <a:t>12/11/2018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1E8C3E-5739-46E9-8E40-2C6BE32FE202}" type="slidenum">
              <a:rPr lang="en-US" smtClean="0"/>
              <a:t>‹#›</a:t>
            </a:fld>
            <a:endParaRPr lang="en-US"/>
          </a:p>
        </p:txBody>
      </p:sp>
    </p:spTree>
    <p:extLst>
      <p:ext uri="{BB962C8B-B14F-4D97-AF65-F5344CB8AC3E}">
        <p14:creationId xmlns:p14="http://schemas.microsoft.com/office/powerpoint/2010/main" val="23989477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58A9A2-A2CC-4CAD-B7EF-8B4807AEAA9E}" type="datetimeFigureOut">
              <a:rPr lang="en-US" smtClean="0"/>
              <a:t>12/11/2018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1E8C3E-5739-46E9-8E40-2C6BE32FE202}" type="slidenum">
              <a:rPr lang="en-US" smtClean="0"/>
              <a:t>‹#›</a:t>
            </a:fld>
            <a:endParaRPr lang="en-US"/>
          </a:p>
        </p:txBody>
      </p:sp>
    </p:spTree>
    <p:extLst>
      <p:ext uri="{BB962C8B-B14F-4D97-AF65-F5344CB8AC3E}">
        <p14:creationId xmlns:p14="http://schemas.microsoft.com/office/powerpoint/2010/main" val="34790312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58A9A2-A2CC-4CAD-B7EF-8B4807AEAA9E}" type="datetimeFigureOut">
              <a:rPr lang="en-US" smtClean="0"/>
              <a:t>12/11/2018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1E8C3E-5739-46E9-8E40-2C6BE32FE202}" type="slidenum">
              <a:rPr lang="en-US" smtClean="0"/>
              <a:t>‹#›</a:t>
            </a:fld>
            <a:endParaRPr lang="en-US"/>
          </a:p>
        </p:txBody>
      </p:sp>
    </p:spTree>
    <p:extLst>
      <p:ext uri="{BB962C8B-B14F-4D97-AF65-F5344CB8AC3E}">
        <p14:creationId xmlns:p14="http://schemas.microsoft.com/office/powerpoint/2010/main" val="26732194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158A9A2-A2CC-4CAD-B7EF-8B4807AEAA9E}" type="datetimeFigureOut">
              <a:rPr lang="en-US" smtClean="0"/>
              <a:t>12/11/2018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1E8C3E-5739-46E9-8E40-2C6BE32FE202}" type="slidenum">
              <a:rPr lang="en-US" smtClean="0"/>
              <a:t>‹#›</a:t>
            </a:fld>
            <a:endParaRPr lang="en-US"/>
          </a:p>
        </p:txBody>
      </p:sp>
    </p:spTree>
    <p:extLst>
      <p:ext uri="{BB962C8B-B14F-4D97-AF65-F5344CB8AC3E}">
        <p14:creationId xmlns:p14="http://schemas.microsoft.com/office/powerpoint/2010/main" val="1492305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158A9A2-A2CC-4CAD-B7EF-8B4807AEAA9E}" type="datetimeFigureOut">
              <a:rPr lang="en-US" smtClean="0"/>
              <a:t>12/11/2018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1E8C3E-5739-46E9-8E40-2C6BE32FE202}" type="slidenum">
              <a:rPr lang="en-US" smtClean="0"/>
              <a:t>‹#›</a:t>
            </a:fld>
            <a:endParaRPr lang="en-US"/>
          </a:p>
        </p:txBody>
      </p:sp>
    </p:spTree>
    <p:extLst>
      <p:ext uri="{BB962C8B-B14F-4D97-AF65-F5344CB8AC3E}">
        <p14:creationId xmlns:p14="http://schemas.microsoft.com/office/powerpoint/2010/main" val="22778259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158A9A2-A2CC-4CAD-B7EF-8B4807AEAA9E}" type="datetimeFigureOut">
              <a:rPr lang="en-US" smtClean="0"/>
              <a:t>12/11/2018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31E8C3E-5739-46E9-8E40-2C6BE32FE202}" type="slidenum">
              <a:rPr lang="en-US" smtClean="0"/>
              <a:t>‹#›</a:t>
            </a:fld>
            <a:endParaRPr lang="en-US"/>
          </a:p>
        </p:txBody>
      </p:sp>
    </p:spTree>
    <p:extLst>
      <p:ext uri="{BB962C8B-B14F-4D97-AF65-F5344CB8AC3E}">
        <p14:creationId xmlns:p14="http://schemas.microsoft.com/office/powerpoint/2010/main" val="39135688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158A9A2-A2CC-4CAD-B7EF-8B4807AEAA9E}" type="datetimeFigureOut">
              <a:rPr lang="en-US" smtClean="0"/>
              <a:t>12/11/2018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31E8C3E-5739-46E9-8E40-2C6BE32FE202}" type="slidenum">
              <a:rPr lang="en-US" smtClean="0"/>
              <a:t>‹#›</a:t>
            </a:fld>
            <a:endParaRPr lang="en-US"/>
          </a:p>
        </p:txBody>
      </p:sp>
    </p:spTree>
    <p:extLst>
      <p:ext uri="{BB962C8B-B14F-4D97-AF65-F5344CB8AC3E}">
        <p14:creationId xmlns:p14="http://schemas.microsoft.com/office/powerpoint/2010/main" val="25255314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58A9A2-A2CC-4CAD-B7EF-8B4807AEAA9E}" type="datetimeFigureOut">
              <a:rPr lang="en-US" smtClean="0"/>
              <a:t>12/11/2018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31E8C3E-5739-46E9-8E40-2C6BE32FE202}" type="slidenum">
              <a:rPr lang="en-US" smtClean="0"/>
              <a:t>‹#›</a:t>
            </a:fld>
            <a:endParaRPr lang="en-US"/>
          </a:p>
        </p:txBody>
      </p:sp>
    </p:spTree>
    <p:extLst>
      <p:ext uri="{BB962C8B-B14F-4D97-AF65-F5344CB8AC3E}">
        <p14:creationId xmlns:p14="http://schemas.microsoft.com/office/powerpoint/2010/main" val="21313854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158A9A2-A2CC-4CAD-B7EF-8B4807AEAA9E}" type="datetimeFigureOut">
              <a:rPr lang="en-US" smtClean="0"/>
              <a:t>12/11/2018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1E8C3E-5739-46E9-8E40-2C6BE32FE202}" type="slidenum">
              <a:rPr lang="en-US" smtClean="0"/>
              <a:t>‹#›</a:t>
            </a:fld>
            <a:endParaRPr lang="en-US"/>
          </a:p>
        </p:txBody>
      </p:sp>
    </p:spTree>
    <p:extLst>
      <p:ext uri="{BB962C8B-B14F-4D97-AF65-F5344CB8AC3E}">
        <p14:creationId xmlns:p14="http://schemas.microsoft.com/office/powerpoint/2010/main" val="15026807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158A9A2-A2CC-4CAD-B7EF-8B4807AEAA9E}" type="datetimeFigureOut">
              <a:rPr lang="en-US" smtClean="0"/>
              <a:t>12/11/2018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1E8C3E-5739-46E9-8E40-2C6BE32FE202}" type="slidenum">
              <a:rPr lang="en-US" smtClean="0"/>
              <a:t>‹#›</a:t>
            </a:fld>
            <a:endParaRPr lang="en-US"/>
          </a:p>
        </p:txBody>
      </p:sp>
    </p:spTree>
    <p:extLst>
      <p:ext uri="{BB962C8B-B14F-4D97-AF65-F5344CB8AC3E}">
        <p14:creationId xmlns:p14="http://schemas.microsoft.com/office/powerpoint/2010/main" val="23346548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58A9A2-A2CC-4CAD-B7EF-8B4807AEAA9E}" type="datetimeFigureOut">
              <a:rPr lang="en-US" smtClean="0"/>
              <a:t>12/11/2018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31E8C3E-5739-46E9-8E40-2C6BE32FE202}" type="slidenum">
              <a:rPr lang="en-US" smtClean="0"/>
              <a:t>‹#›</a:t>
            </a:fld>
            <a:endParaRPr lang="en-US"/>
          </a:p>
        </p:txBody>
      </p:sp>
    </p:spTree>
    <p:extLst>
      <p:ext uri="{BB962C8B-B14F-4D97-AF65-F5344CB8AC3E}">
        <p14:creationId xmlns:p14="http://schemas.microsoft.com/office/powerpoint/2010/main" val="6552405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www.redis.cn/commands/zadd.html"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hyperlink" Target="http://www.redis.cn/commands/zrangebyscore.html" TargetMode="External"/><Relationship Id="rId4" Type="http://schemas.openxmlformats.org/officeDocument/2006/relationships/hyperlink" Target="http://www.redis.cn/commands/zrank.html" TargetMode="Externa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hyperlink" Target="https://github.com/memcached/memcached/wiki" TargetMode="External"/><Relationship Id="rId7" Type="http://schemas.openxmlformats.org/officeDocument/2006/relationships/hyperlink" Target="http://docs.amazonaws.cn/en_us/AmazonElastiCache/latest/UserGuide/BestPractices.html" TargetMode="External"/><Relationship Id="rId2" Type="http://schemas.openxmlformats.org/officeDocument/2006/relationships/notesSlide" Target="../notesSlides/notesSlide34.xml"/><Relationship Id="rId1" Type="http://schemas.openxmlformats.org/officeDocument/2006/relationships/slideLayout" Target="../slideLayouts/slideLayout2.xml"/><Relationship Id="rId6" Type="http://schemas.openxmlformats.org/officeDocument/2006/relationships/hyperlink" Target="https://w.amazon.com/index.php/AmazonWebServices/SalesSupport/DeveloperSupport/Internal/Elasticache" TargetMode="External"/><Relationship Id="rId5" Type="http://schemas.openxmlformats.org/officeDocument/2006/relationships/hyperlink" Target="https://redis.io/documentation" TargetMode="External"/><Relationship Id="rId4" Type="http://schemas.openxmlformats.org/officeDocument/2006/relationships/hyperlink" Target="https://redis.io/"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864566"/>
          </a:xfrm>
        </p:spPr>
        <p:txBody>
          <a:bodyPr>
            <a:normAutofit fontScale="90000"/>
          </a:bodyPr>
          <a:lstStyle/>
          <a:p>
            <a:r>
              <a:rPr lang="en-US" altLang="zh-CN" dirty="0" err="1" smtClean="0"/>
              <a:t>Elasticache</a:t>
            </a:r>
            <a:r>
              <a:rPr lang="en-US" altLang="zh-CN" dirty="0" smtClean="0"/>
              <a:t> </a:t>
            </a:r>
            <a:r>
              <a:rPr lang="en-US" altLang="zh-CN" dirty="0" err="1" smtClean="0"/>
              <a:t>redis</a:t>
            </a:r>
            <a:r>
              <a:rPr lang="en-US" altLang="zh-CN" dirty="0" smtClean="0"/>
              <a:t> deep dive</a:t>
            </a:r>
            <a:endParaRPr lang="en-US" dirty="0"/>
          </a:p>
        </p:txBody>
      </p:sp>
      <p:sp>
        <p:nvSpPr>
          <p:cNvPr id="3" name="Subtitle 2"/>
          <p:cNvSpPr>
            <a:spLocks noGrp="1"/>
          </p:cNvSpPr>
          <p:nvPr>
            <p:ph type="subTitle" idx="1"/>
          </p:nvPr>
        </p:nvSpPr>
        <p:spPr/>
        <p:txBody>
          <a:bodyPr/>
          <a:lstStyle/>
          <a:p>
            <a:r>
              <a:rPr lang="en-US" altLang="zh-CN" dirty="0" err="1" smtClean="0"/>
              <a:t>liangyuhui</a:t>
            </a:r>
            <a:r>
              <a:rPr lang="en-US" altLang="zh-CN" dirty="0" smtClean="0"/>
              <a:t>@</a:t>
            </a:r>
            <a:endParaRPr lang="en-US" dirty="0"/>
          </a:p>
        </p:txBody>
      </p:sp>
    </p:spTree>
    <p:extLst>
      <p:ext uri="{BB962C8B-B14F-4D97-AF65-F5344CB8AC3E}">
        <p14:creationId xmlns:p14="http://schemas.microsoft.com/office/powerpoint/2010/main" val="32550179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43170"/>
          </a:xfrm>
        </p:spPr>
        <p:txBody>
          <a:bodyPr/>
          <a:lstStyle/>
          <a:p>
            <a:r>
              <a:rPr lang="en-US" dirty="0" err="1"/>
              <a:t>Redis</a:t>
            </a:r>
            <a:r>
              <a:rPr lang="en-US" dirty="0"/>
              <a:t> Cluster</a:t>
            </a:r>
            <a:r>
              <a:rPr lang="zh-CN" altLang="en-US" dirty="0"/>
              <a:t>功能特点</a:t>
            </a:r>
            <a:endParaRPr lang="en-US" dirty="0"/>
          </a:p>
        </p:txBody>
      </p:sp>
      <p:sp>
        <p:nvSpPr>
          <p:cNvPr id="3" name="Content Placeholder 2"/>
          <p:cNvSpPr>
            <a:spLocks noGrp="1"/>
          </p:cNvSpPr>
          <p:nvPr>
            <p:ph idx="1"/>
          </p:nvPr>
        </p:nvSpPr>
        <p:spPr/>
        <p:txBody>
          <a:bodyPr>
            <a:normAutofit lnSpcReduction="10000"/>
          </a:bodyPr>
          <a:lstStyle/>
          <a:p>
            <a:r>
              <a:rPr lang="en-US" altLang="zh-CN" dirty="0" smtClean="0"/>
              <a:t>1</a:t>
            </a:r>
            <a:r>
              <a:rPr lang="en-US" altLang="zh-CN" dirty="0"/>
              <a:t>)</a:t>
            </a:r>
            <a:r>
              <a:rPr lang="zh-CN" altLang="en-US" dirty="0"/>
              <a:t>所</a:t>
            </a:r>
            <a:r>
              <a:rPr lang="zh-CN" altLang="en-US" dirty="0" smtClean="0"/>
              <a:t>有节点互连</a:t>
            </a:r>
            <a:endParaRPr lang="zh-CN" altLang="en-US" dirty="0"/>
          </a:p>
          <a:p>
            <a:r>
              <a:rPr lang="en-US" altLang="zh-CN" dirty="0"/>
              <a:t>2)</a:t>
            </a:r>
            <a:r>
              <a:rPr lang="zh-CN" altLang="en-US" dirty="0"/>
              <a:t>集</a:t>
            </a:r>
            <a:r>
              <a:rPr lang="zh-CN" altLang="en-US" dirty="0" smtClean="0"/>
              <a:t>群</a:t>
            </a:r>
            <a:r>
              <a:rPr lang="zh-CN" altLang="en-US" dirty="0"/>
              <a:t>内</a:t>
            </a:r>
            <a:r>
              <a:rPr lang="zh-CN" altLang="en-US" dirty="0" smtClean="0"/>
              <a:t>消</a:t>
            </a:r>
            <a:r>
              <a:rPr lang="zh-CN" altLang="en-US" dirty="0"/>
              <a:t>息通信通</a:t>
            </a:r>
            <a:r>
              <a:rPr lang="zh-CN" altLang="en-US" dirty="0" smtClean="0"/>
              <a:t>过</a:t>
            </a:r>
            <a:r>
              <a:rPr lang="en-US" altLang="zh-CN" dirty="0" smtClean="0"/>
              <a:t>”</a:t>
            </a:r>
            <a:r>
              <a:rPr lang="zh-CN" altLang="en-US" dirty="0" smtClean="0"/>
              <a:t>集</a:t>
            </a:r>
            <a:r>
              <a:rPr lang="zh-CN" altLang="en-US" dirty="0"/>
              <a:t>群总线通</a:t>
            </a:r>
            <a:r>
              <a:rPr lang="zh-CN" altLang="en-US" dirty="0" smtClean="0"/>
              <a:t>信</a:t>
            </a:r>
            <a:r>
              <a:rPr lang="en-US" altLang="zh-CN" dirty="0" smtClean="0"/>
              <a:t>”</a:t>
            </a:r>
            <a:r>
              <a:rPr lang="zh-CN" altLang="en-US" dirty="0" smtClean="0"/>
              <a:t>，</a:t>
            </a:r>
            <a:r>
              <a:rPr lang="zh-CN" altLang="en-US" dirty="0"/>
              <a:t>集群总线端口大小</a:t>
            </a:r>
            <a:r>
              <a:rPr lang="zh-CN" altLang="en-US" dirty="0" smtClean="0"/>
              <a:t>为为客</a:t>
            </a:r>
            <a:r>
              <a:rPr lang="zh-CN" altLang="en-US" dirty="0"/>
              <a:t>户</a:t>
            </a:r>
            <a:r>
              <a:rPr lang="zh-CN" altLang="en-US" dirty="0" smtClean="0"/>
              <a:t>端提供数据服务的端</a:t>
            </a:r>
            <a:r>
              <a:rPr lang="zh-CN" altLang="en-US" dirty="0"/>
              <a:t>口</a:t>
            </a:r>
            <a:r>
              <a:rPr lang="en-US" altLang="zh-CN" dirty="0"/>
              <a:t>+</a:t>
            </a:r>
            <a:r>
              <a:rPr lang="en-US" altLang="zh-CN" dirty="0" smtClean="0"/>
              <a:t>10000</a:t>
            </a:r>
            <a:r>
              <a:rPr lang="zh-CN" altLang="en-US" dirty="0" smtClean="0"/>
              <a:t>（</a:t>
            </a:r>
            <a:r>
              <a:rPr lang="en-US" altLang="zh-CN" dirty="0" smtClean="0"/>
              <a:t>10000</a:t>
            </a:r>
            <a:r>
              <a:rPr lang="zh-CN" altLang="en-US" dirty="0"/>
              <a:t>是固定</a:t>
            </a:r>
            <a:r>
              <a:rPr lang="zh-CN" altLang="en-US" dirty="0" smtClean="0"/>
              <a:t>值）</a:t>
            </a:r>
            <a:endParaRPr lang="zh-CN" altLang="en-US" dirty="0"/>
          </a:p>
          <a:p>
            <a:r>
              <a:rPr lang="en-US" altLang="zh-CN" dirty="0"/>
              <a:t>3)</a:t>
            </a:r>
            <a:r>
              <a:rPr lang="zh-CN" altLang="en-US" dirty="0"/>
              <a:t>节点与节点之间通过二进制协议进行通信</a:t>
            </a:r>
          </a:p>
          <a:p>
            <a:r>
              <a:rPr lang="en-US" altLang="zh-CN" dirty="0"/>
              <a:t>4)</a:t>
            </a:r>
            <a:r>
              <a:rPr lang="zh-CN" altLang="en-US" dirty="0"/>
              <a:t>客户端和集群节点之间通</a:t>
            </a:r>
            <a:r>
              <a:rPr lang="zh-CN" altLang="en-US" dirty="0" smtClean="0"/>
              <a:t>信通</a:t>
            </a:r>
            <a:r>
              <a:rPr lang="zh-CN" altLang="en-US" dirty="0"/>
              <a:t>过文本协议进行</a:t>
            </a:r>
          </a:p>
          <a:p>
            <a:r>
              <a:rPr lang="en-US" altLang="zh-CN" dirty="0"/>
              <a:t>5)</a:t>
            </a:r>
            <a:r>
              <a:rPr lang="zh-CN" altLang="en-US" dirty="0"/>
              <a:t>集群节点不会代理查询</a:t>
            </a:r>
          </a:p>
          <a:p>
            <a:r>
              <a:rPr lang="en-US" altLang="zh-CN" dirty="0"/>
              <a:t>6)</a:t>
            </a:r>
            <a:r>
              <a:rPr lang="zh-CN" altLang="en-US" dirty="0"/>
              <a:t>数据按</a:t>
            </a:r>
            <a:r>
              <a:rPr lang="zh-CN" altLang="en-US" dirty="0" smtClean="0"/>
              <a:t>照</a:t>
            </a:r>
            <a:r>
              <a:rPr lang="en-US" altLang="zh-CN" dirty="0" smtClean="0"/>
              <a:t>hash </a:t>
            </a:r>
            <a:r>
              <a:rPr lang="en-US" dirty="0" smtClean="0"/>
              <a:t>Slot</a:t>
            </a:r>
            <a:r>
              <a:rPr lang="zh-CN" altLang="en-US" dirty="0"/>
              <a:t>存储分布在多个</a:t>
            </a:r>
            <a:r>
              <a:rPr lang="en-US" dirty="0" err="1"/>
              <a:t>Redis</a:t>
            </a:r>
            <a:r>
              <a:rPr lang="zh-CN" altLang="en-US" dirty="0"/>
              <a:t>实例上</a:t>
            </a:r>
          </a:p>
          <a:p>
            <a:r>
              <a:rPr lang="en-US" altLang="zh-CN" dirty="0"/>
              <a:t>7)</a:t>
            </a:r>
            <a:r>
              <a:rPr lang="zh-CN" altLang="en-US" dirty="0"/>
              <a:t>集群节点挂掉会自动故障转移</a:t>
            </a:r>
          </a:p>
          <a:p>
            <a:r>
              <a:rPr lang="en-US" altLang="zh-CN" dirty="0"/>
              <a:t>8)</a:t>
            </a:r>
            <a:r>
              <a:rPr lang="zh-CN" altLang="en-US" dirty="0"/>
              <a:t>可以相对平滑扩</a:t>
            </a:r>
            <a:r>
              <a:rPr lang="en-US" altLang="zh-CN" dirty="0"/>
              <a:t>/</a:t>
            </a:r>
            <a:r>
              <a:rPr lang="zh-CN" altLang="en-US" dirty="0"/>
              <a:t>缩容节点</a:t>
            </a:r>
          </a:p>
          <a:p>
            <a:endParaRPr lang="en-US" dirty="0"/>
          </a:p>
        </p:txBody>
      </p:sp>
    </p:spTree>
    <p:extLst>
      <p:ext uri="{BB962C8B-B14F-4D97-AF65-F5344CB8AC3E}">
        <p14:creationId xmlns:p14="http://schemas.microsoft.com/office/powerpoint/2010/main" val="42689697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Difference between </a:t>
            </a:r>
            <a:r>
              <a:rPr lang="en-US" dirty="0" err="1" smtClean="0"/>
              <a:t>Memcached</a:t>
            </a:r>
            <a:r>
              <a:rPr lang="en-US" dirty="0" smtClean="0"/>
              <a:t> and </a:t>
            </a:r>
            <a:r>
              <a:rPr lang="en-US" dirty="0" err="1"/>
              <a:t>R</a:t>
            </a:r>
            <a:r>
              <a:rPr lang="en-US" dirty="0" err="1" smtClean="0"/>
              <a:t>edis</a:t>
            </a:r>
            <a:endParaRPr lang="en-US" dirty="0"/>
          </a:p>
        </p:txBody>
      </p:sp>
      <p:sp>
        <p:nvSpPr>
          <p:cNvPr id="3" name="Content Placeholder 2"/>
          <p:cNvSpPr>
            <a:spLocks noGrp="1"/>
          </p:cNvSpPr>
          <p:nvPr>
            <p:ph idx="1"/>
          </p:nvPr>
        </p:nvSpPr>
        <p:spPr/>
        <p:txBody>
          <a:bodyPr>
            <a:normAutofit/>
          </a:bodyPr>
          <a:lstStyle/>
          <a:p>
            <a:r>
              <a:rPr lang="en-US" dirty="0" smtClean="0"/>
              <a:t>Thread model</a:t>
            </a:r>
          </a:p>
          <a:p>
            <a:r>
              <a:rPr lang="en-US" dirty="0" smtClean="0"/>
              <a:t>Supporting data type</a:t>
            </a:r>
          </a:p>
          <a:p>
            <a:r>
              <a:rPr lang="en-US" dirty="0" smtClean="0"/>
              <a:t>Data replication</a:t>
            </a:r>
          </a:p>
          <a:p>
            <a:r>
              <a:rPr lang="en-US" dirty="0" smtClean="0"/>
              <a:t>Data persistence</a:t>
            </a:r>
          </a:p>
          <a:p>
            <a:r>
              <a:rPr lang="en-US" dirty="0" smtClean="0"/>
              <a:t>Transaction </a:t>
            </a:r>
          </a:p>
          <a:p>
            <a:r>
              <a:rPr lang="en-US" dirty="0" smtClean="0"/>
              <a:t>Native clustering feature</a:t>
            </a:r>
            <a:r>
              <a:rPr lang="zh-CN" altLang="en-US" dirty="0" smtClean="0"/>
              <a:t>（</a:t>
            </a:r>
            <a:r>
              <a:rPr lang="zh-CN" altLang="en-US" dirty="0"/>
              <a:t>一致</a:t>
            </a:r>
            <a:r>
              <a:rPr lang="zh-CN" altLang="en-US" dirty="0" smtClean="0"/>
              <a:t>性</a:t>
            </a:r>
            <a:r>
              <a:rPr lang="en-US" altLang="zh-CN" dirty="0" smtClean="0"/>
              <a:t>hash Vs hash slot range</a:t>
            </a:r>
            <a:r>
              <a:rPr lang="zh-CN" altLang="en-US" dirty="0" smtClean="0"/>
              <a:t>）</a:t>
            </a:r>
            <a:endParaRPr lang="en-US" dirty="0" smtClean="0"/>
          </a:p>
          <a:p>
            <a:r>
              <a:rPr lang="en-US" altLang="zh-CN" dirty="0" smtClean="0"/>
              <a:t>F</a:t>
            </a:r>
            <a:r>
              <a:rPr lang="en-US" dirty="0" smtClean="0"/>
              <a:t>unctionality</a:t>
            </a:r>
          </a:p>
          <a:p>
            <a:r>
              <a:rPr lang="en-US" dirty="0" smtClean="0"/>
              <a:t>Usage scenario</a:t>
            </a:r>
          </a:p>
          <a:p>
            <a:endParaRPr lang="en-US" dirty="0" smtClean="0"/>
          </a:p>
          <a:p>
            <a:endParaRPr lang="en-US" dirty="0"/>
          </a:p>
        </p:txBody>
      </p:sp>
    </p:spTree>
    <p:extLst>
      <p:ext uri="{BB962C8B-B14F-4D97-AF65-F5344CB8AC3E}">
        <p14:creationId xmlns:p14="http://schemas.microsoft.com/office/powerpoint/2010/main" val="173475786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Redis4.0</a:t>
            </a:r>
            <a:r>
              <a:rPr lang="zh-CN" altLang="en-US" dirty="0" smtClean="0"/>
              <a:t>新的</a:t>
            </a:r>
            <a:r>
              <a:rPr lang="en-US" altLang="zh-CN" dirty="0" smtClean="0"/>
              <a:t>feature</a:t>
            </a:r>
            <a:endParaRPr lang="en-US" dirty="0"/>
          </a:p>
        </p:txBody>
      </p:sp>
      <p:sp>
        <p:nvSpPr>
          <p:cNvPr id="3" name="Content Placeholder 2"/>
          <p:cNvSpPr>
            <a:spLocks noGrp="1"/>
          </p:cNvSpPr>
          <p:nvPr>
            <p:ph idx="1"/>
          </p:nvPr>
        </p:nvSpPr>
        <p:spPr/>
        <p:txBody>
          <a:bodyPr>
            <a:normAutofit/>
          </a:bodyPr>
          <a:lstStyle/>
          <a:p>
            <a:r>
              <a:rPr lang="zh-CN" altLang="en-US" dirty="0" smtClean="0"/>
              <a:t>多线程支持：主</a:t>
            </a:r>
            <a:r>
              <a:rPr lang="zh-CN" altLang="en-US" dirty="0"/>
              <a:t>要是针对可能会引起主线程长时间阻塞的删除命令或者由模块系统实现的阻塞方式的命令</a:t>
            </a:r>
            <a:r>
              <a:rPr lang="zh-CN" altLang="en-US" dirty="0" smtClean="0"/>
              <a:t>。</a:t>
            </a:r>
            <a:endParaRPr lang="en-US" altLang="zh-CN" dirty="0" smtClean="0"/>
          </a:p>
          <a:p>
            <a:r>
              <a:rPr lang="zh-CN" altLang="en-US" dirty="0" smtClean="0"/>
              <a:t>模</a:t>
            </a:r>
            <a:r>
              <a:rPr lang="zh-CN" altLang="en-US" dirty="0"/>
              <a:t>块系统</a:t>
            </a:r>
            <a:r>
              <a:rPr lang="zh-CN" altLang="en-US" dirty="0" smtClean="0"/>
              <a:t>：将 </a:t>
            </a:r>
            <a:r>
              <a:rPr lang="en-US" altLang="zh-CN" dirty="0" err="1"/>
              <a:t>Redis</a:t>
            </a:r>
            <a:r>
              <a:rPr lang="en-US" altLang="zh-CN" dirty="0"/>
              <a:t> </a:t>
            </a:r>
            <a:r>
              <a:rPr lang="zh-CN" altLang="en-US" dirty="0"/>
              <a:t>用作基础设施， </a:t>
            </a:r>
            <a:r>
              <a:rPr lang="zh-CN" altLang="en-US" dirty="0" smtClean="0"/>
              <a:t>在</a:t>
            </a:r>
            <a:r>
              <a:rPr lang="zh-CN" altLang="en-US" dirty="0"/>
              <a:t>上</a:t>
            </a:r>
            <a:r>
              <a:rPr lang="zh-CN" altLang="en-US" dirty="0" smtClean="0"/>
              <a:t>面开发构</a:t>
            </a:r>
            <a:r>
              <a:rPr lang="zh-CN" altLang="en-US" dirty="0"/>
              <a:t>建更多功</a:t>
            </a:r>
            <a:r>
              <a:rPr lang="zh-CN" altLang="en-US" dirty="0" smtClean="0"/>
              <a:t>能，比如增加更多的数据类型。</a:t>
            </a:r>
            <a:endParaRPr lang="en-US" altLang="zh-CN" dirty="0" smtClean="0"/>
          </a:p>
          <a:p>
            <a:r>
              <a:rPr lang="en-US" dirty="0"/>
              <a:t>PSYNC 2.0</a:t>
            </a:r>
            <a:r>
              <a:rPr lang="zh-CN" altLang="en-US" dirty="0"/>
              <a:t>：目的是尽量减少全量复制的情</a:t>
            </a:r>
            <a:r>
              <a:rPr lang="zh-CN" altLang="en-US" dirty="0" smtClean="0"/>
              <a:t>况</a:t>
            </a:r>
            <a:endParaRPr lang="en-US" altLang="zh-CN" dirty="0"/>
          </a:p>
          <a:p>
            <a:r>
              <a:rPr lang="zh-CN" altLang="en-US" dirty="0"/>
              <a:t>非阻塞 </a:t>
            </a:r>
            <a:r>
              <a:rPr lang="en-US" dirty="0"/>
              <a:t>DEL 、 FLUSHDB </a:t>
            </a:r>
            <a:r>
              <a:rPr lang="zh-CN" altLang="en-US" dirty="0"/>
              <a:t>和 </a:t>
            </a:r>
            <a:r>
              <a:rPr lang="en-US" dirty="0" smtClean="0"/>
              <a:t>FLUSHALL</a:t>
            </a:r>
            <a:r>
              <a:rPr lang="zh-CN" altLang="en-US" dirty="0" smtClean="0"/>
              <a:t>：为主线程命令的处理影响尽量小</a:t>
            </a:r>
            <a:endParaRPr lang="en-US" dirty="0"/>
          </a:p>
          <a:p>
            <a:r>
              <a:rPr lang="zh-CN" altLang="en-US" dirty="0"/>
              <a:t>交换</a:t>
            </a:r>
            <a:r>
              <a:rPr lang="zh-CN" altLang="en-US" dirty="0" smtClean="0"/>
              <a:t>数</a:t>
            </a:r>
            <a:r>
              <a:rPr lang="zh-CN" altLang="en-US" dirty="0"/>
              <a:t>据库：新增了 </a:t>
            </a:r>
            <a:r>
              <a:rPr lang="en-US" altLang="zh-CN" dirty="0"/>
              <a:t>SWAPDB </a:t>
            </a:r>
            <a:r>
              <a:rPr lang="zh-CN" altLang="en-US" dirty="0"/>
              <a:t>命令， 这个命令可以对指定的两个数据库进行互换</a:t>
            </a:r>
            <a:endParaRPr lang="en-US" dirty="0"/>
          </a:p>
          <a:p>
            <a:endParaRPr lang="en-US" dirty="0"/>
          </a:p>
          <a:p>
            <a:endParaRPr lang="en-US" dirty="0"/>
          </a:p>
        </p:txBody>
      </p:sp>
    </p:spTree>
    <p:extLst>
      <p:ext uri="{BB962C8B-B14F-4D97-AF65-F5344CB8AC3E}">
        <p14:creationId xmlns:p14="http://schemas.microsoft.com/office/powerpoint/2010/main" val="31301478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2208" y="2544120"/>
            <a:ext cx="10515600" cy="1325563"/>
          </a:xfrm>
        </p:spPr>
        <p:txBody>
          <a:bodyPr/>
          <a:lstStyle/>
          <a:p>
            <a:pPr algn="ctr"/>
            <a:r>
              <a:rPr lang="en-US" altLang="zh-CN" dirty="0" err="1" smtClean="0"/>
              <a:t>Redis</a:t>
            </a:r>
            <a:r>
              <a:rPr lang="zh-CN" altLang="en-US" dirty="0"/>
              <a:t>高</a:t>
            </a:r>
            <a:r>
              <a:rPr lang="zh-CN" altLang="en-US" dirty="0" smtClean="0"/>
              <a:t>级数据类型及使用场景</a:t>
            </a:r>
            <a:endParaRPr lang="en-US" dirty="0"/>
          </a:p>
        </p:txBody>
      </p:sp>
    </p:spTree>
    <p:extLst>
      <p:ext uri="{BB962C8B-B14F-4D97-AF65-F5344CB8AC3E}">
        <p14:creationId xmlns:p14="http://schemas.microsoft.com/office/powerpoint/2010/main" val="116392179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err="1"/>
              <a:t>h</a:t>
            </a:r>
            <a:r>
              <a:rPr lang="en-US" altLang="zh-CN" dirty="0" err="1" smtClean="0"/>
              <a:t>mset</a:t>
            </a:r>
            <a:r>
              <a:rPr lang="en-US" altLang="zh-CN" dirty="0" smtClean="0"/>
              <a:t> VS set(set</a:t>
            </a:r>
            <a:r>
              <a:rPr lang="zh-CN" altLang="en-US" dirty="0" smtClean="0"/>
              <a:t>命令不是指集合类型</a:t>
            </a:r>
            <a:r>
              <a:rPr lang="en-US" altLang="zh-CN" dirty="0" smtClean="0"/>
              <a:t>)</a:t>
            </a:r>
            <a:endParaRPr lang="en-US" dirty="0"/>
          </a:p>
        </p:txBody>
      </p:sp>
      <p:sp>
        <p:nvSpPr>
          <p:cNvPr id="3" name="Content Placeholder 2"/>
          <p:cNvSpPr>
            <a:spLocks noGrp="1"/>
          </p:cNvSpPr>
          <p:nvPr>
            <p:ph idx="1"/>
          </p:nvPr>
        </p:nvSpPr>
        <p:spPr>
          <a:xfrm>
            <a:off x="838200" y="1825625"/>
            <a:ext cx="10515600" cy="3709413"/>
          </a:xfrm>
        </p:spPr>
        <p:txBody>
          <a:bodyPr>
            <a:normAutofit lnSpcReduction="10000"/>
          </a:bodyPr>
          <a:lstStyle/>
          <a:p>
            <a:r>
              <a:rPr lang="zh-CN" altLang="en-US" dirty="0" smtClean="0"/>
              <a:t>缓存</a:t>
            </a:r>
            <a:r>
              <a:rPr lang="en-US" altLang="zh-CN" dirty="0" err="1" smtClean="0"/>
              <a:t>mysql</a:t>
            </a:r>
            <a:r>
              <a:rPr lang="zh-CN" altLang="en-US" dirty="0" smtClean="0"/>
              <a:t>的查询结果集用</a:t>
            </a:r>
            <a:r>
              <a:rPr lang="en-US" altLang="zh-CN" dirty="0" err="1" smtClean="0"/>
              <a:t>hmset</a:t>
            </a:r>
            <a:r>
              <a:rPr lang="zh-CN" altLang="en-US" dirty="0" smtClean="0"/>
              <a:t>（</a:t>
            </a:r>
            <a:r>
              <a:rPr lang="en-US" b="1" dirty="0" smtClean="0"/>
              <a:t>HMSET key field value [field value ...] </a:t>
            </a:r>
            <a:r>
              <a:rPr lang="zh-CN" altLang="en-US" dirty="0" smtClean="0"/>
              <a:t>）</a:t>
            </a:r>
            <a:endParaRPr lang="en-US" altLang="zh-CN" dirty="0" smtClean="0"/>
          </a:p>
          <a:p>
            <a:pPr lvl="1"/>
            <a:r>
              <a:rPr lang="zh-CN" altLang="en-US" dirty="0" smtClean="0"/>
              <a:t>比如要把</a:t>
            </a:r>
            <a:r>
              <a:rPr lang="en-US" altLang="zh-CN" dirty="0" err="1" smtClean="0"/>
              <a:t>Sql</a:t>
            </a:r>
            <a:r>
              <a:rPr lang="en-US" altLang="zh-CN" dirty="0" smtClean="0"/>
              <a:t> query</a:t>
            </a:r>
            <a:r>
              <a:rPr lang="zh-CN" altLang="en-US" dirty="0" smtClean="0"/>
              <a:t>查询结果缓存到 </a:t>
            </a:r>
            <a:r>
              <a:rPr lang="en-US" dirty="0" err="1" smtClean="0"/>
              <a:t>redis</a:t>
            </a:r>
            <a:r>
              <a:rPr lang="en-US" dirty="0" smtClean="0"/>
              <a:t> </a:t>
            </a:r>
            <a:r>
              <a:rPr lang="zh-CN" altLang="en-US" dirty="0" smtClean="0"/>
              <a:t>中，一条记录用一个</a:t>
            </a:r>
            <a:r>
              <a:rPr lang="en-US" dirty="0" err="1" smtClean="0"/>
              <a:t>h</a:t>
            </a:r>
            <a:r>
              <a:rPr lang="en-US" altLang="zh-CN" dirty="0" err="1" smtClean="0"/>
              <a:t>mset</a:t>
            </a:r>
            <a:r>
              <a:rPr lang="en-US" altLang="zh-CN" dirty="0" smtClean="0"/>
              <a:t> key</a:t>
            </a:r>
            <a:r>
              <a:rPr lang="zh-CN" altLang="en-US" dirty="0" smtClean="0"/>
              <a:t>，</a:t>
            </a:r>
            <a:r>
              <a:rPr lang="en-US" dirty="0" smtClean="0"/>
              <a:t> </a:t>
            </a:r>
            <a:r>
              <a:rPr lang="zh-CN" altLang="en-US" dirty="0" smtClean="0"/>
              <a:t>一个</a:t>
            </a:r>
            <a:r>
              <a:rPr lang="en-US" dirty="0" err="1" smtClean="0"/>
              <a:t>h</a:t>
            </a:r>
            <a:r>
              <a:rPr lang="en-US" altLang="zh-CN" dirty="0" err="1" smtClean="0"/>
              <a:t>mset</a:t>
            </a:r>
            <a:r>
              <a:rPr lang="en-US" altLang="zh-CN" dirty="0" smtClean="0"/>
              <a:t> key</a:t>
            </a:r>
            <a:r>
              <a:rPr lang="en-US" dirty="0" smtClean="0"/>
              <a:t> </a:t>
            </a:r>
            <a:r>
              <a:rPr lang="zh-CN" altLang="en-US" dirty="0" smtClean="0"/>
              <a:t>里包含多个</a:t>
            </a:r>
            <a:r>
              <a:rPr lang="en-US" dirty="0" smtClean="0"/>
              <a:t>filed</a:t>
            </a:r>
            <a:r>
              <a:rPr lang="en-US" altLang="zh-CN" dirty="0" smtClean="0"/>
              <a:t>-value</a:t>
            </a:r>
            <a:r>
              <a:rPr lang="zh-CN" altLang="en-US" dirty="0" smtClean="0"/>
              <a:t>对</a:t>
            </a:r>
            <a:r>
              <a:rPr lang="en-US" dirty="0" smtClean="0"/>
              <a:t>。</a:t>
            </a:r>
          </a:p>
          <a:p>
            <a:pPr lvl="1"/>
            <a:r>
              <a:rPr lang="zh-CN" altLang="en-US" dirty="0" smtClean="0"/>
              <a:t>更常见的做法是用</a:t>
            </a:r>
            <a:r>
              <a:rPr lang="en-US" altLang="zh-CN" dirty="0" err="1" smtClean="0"/>
              <a:t>sql</a:t>
            </a:r>
            <a:r>
              <a:rPr lang="en-US" altLang="zh-CN" dirty="0" smtClean="0"/>
              <a:t> query</a:t>
            </a:r>
            <a:r>
              <a:rPr lang="zh-CN" altLang="en-US" dirty="0" smtClean="0"/>
              <a:t>作为</a:t>
            </a:r>
            <a:r>
              <a:rPr lang="en-US" altLang="zh-CN" dirty="0" smtClean="0"/>
              <a:t>key</a:t>
            </a:r>
            <a:r>
              <a:rPr lang="zh-CN" altLang="en-US" dirty="0" smtClean="0"/>
              <a:t>，然后使用</a:t>
            </a:r>
            <a:r>
              <a:rPr lang="en-US" altLang="zh-CN" dirty="0" err="1" smtClean="0"/>
              <a:t>hmset</a:t>
            </a:r>
            <a:r>
              <a:rPr lang="en-US" altLang="zh-CN" dirty="0" smtClean="0"/>
              <a:t> </a:t>
            </a:r>
            <a:r>
              <a:rPr lang="en-US" altLang="zh-CN" dirty="0" err="1" smtClean="0"/>
              <a:t>sql</a:t>
            </a:r>
            <a:r>
              <a:rPr lang="en-US" altLang="zh-CN" dirty="0" smtClean="0"/>
              <a:t> field value field value</a:t>
            </a:r>
            <a:r>
              <a:rPr lang="zh-CN" altLang="en-US" dirty="0" smtClean="0"/>
              <a:t>这样的形式，方便一下直接根据</a:t>
            </a:r>
            <a:r>
              <a:rPr lang="en-US" altLang="zh-CN" dirty="0" err="1" smtClean="0"/>
              <a:t>sql</a:t>
            </a:r>
            <a:r>
              <a:rPr lang="en-US" altLang="zh-CN" dirty="0" smtClean="0"/>
              <a:t> query</a:t>
            </a:r>
            <a:r>
              <a:rPr lang="zh-CN" altLang="en-US" dirty="0" smtClean="0"/>
              <a:t>来查询</a:t>
            </a:r>
            <a:r>
              <a:rPr lang="en-US" altLang="zh-CN" dirty="0" err="1" smtClean="0"/>
              <a:t>redis</a:t>
            </a:r>
            <a:r>
              <a:rPr lang="zh-CN" altLang="en-US" smtClean="0"/>
              <a:t>缓存结果。</a:t>
            </a:r>
            <a:endParaRPr lang="en-US" dirty="0" smtClean="0"/>
          </a:p>
          <a:p>
            <a:endParaRPr lang="en-US" altLang="zh-CN" dirty="0" smtClean="0"/>
          </a:p>
          <a:p>
            <a:r>
              <a:rPr lang="zh-CN" altLang="en-US" dirty="0" smtClean="0"/>
              <a:t>缓存大型的非结构化数据用</a:t>
            </a:r>
            <a:r>
              <a:rPr lang="en-US" altLang="zh-CN" dirty="0" smtClean="0"/>
              <a:t>set</a:t>
            </a:r>
            <a:r>
              <a:rPr lang="zh-CN" altLang="en-US" dirty="0" smtClean="0"/>
              <a:t>（</a:t>
            </a:r>
            <a:r>
              <a:rPr lang="en-US" b="1" dirty="0" smtClean="0"/>
              <a:t>SET key value [EX seconds] [PX milliseconds] [NX|XX] </a:t>
            </a:r>
            <a:r>
              <a:rPr lang="zh-CN" altLang="en-US" dirty="0" smtClean="0"/>
              <a:t>）</a:t>
            </a:r>
            <a:endParaRPr lang="en-US" altLang="zh-CN" dirty="0" smtClean="0"/>
          </a:p>
          <a:p>
            <a:pPr lvl="1"/>
            <a:r>
              <a:rPr lang="zh-CN" altLang="en-US" dirty="0" smtClean="0"/>
              <a:t>比如缓存某个商品的详情介绍则可以使用</a:t>
            </a:r>
            <a:r>
              <a:rPr lang="en-US" altLang="zh-CN" dirty="0" smtClean="0"/>
              <a:t>set</a:t>
            </a:r>
          </a:p>
          <a:p>
            <a:endParaRPr lang="en-US" altLang="zh-CN" dirty="0" smtClean="0"/>
          </a:p>
          <a:p>
            <a:endParaRPr lang="en-US" dirty="0"/>
          </a:p>
          <a:p>
            <a:endParaRPr lang="en-US" dirty="0"/>
          </a:p>
        </p:txBody>
      </p:sp>
    </p:spTree>
    <p:extLst>
      <p:ext uri="{BB962C8B-B14F-4D97-AF65-F5344CB8AC3E}">
        <p14:creationId xmlns:p14="http://schemas.microsoft.com/office/powerpoint/2010/main" val="242667652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err="1" smtClean="0"/>
              <a:t>Redis</a:t>
            </a:r>
            <a:r>
              <a:rPr lang="zh-CN" altLang="en-US" dirty="0" smtClean="0"/>
              <a:t>有序集合（</a:t>
            </a:r>
            <a:r>
              <a:rPr lang="en-US" altLang="zh-CN" dirty="0" smtClean="0"/>
              <a:t>sorted sets</a:t>
            </a:r>
            <a:r>
              <a:rPr lang="zh-CN" altLang="en-US" dirty="0" smtClean="0"/>
              <a:t>）</a:t>
            </a:r>
            <a:endParaRPr lang="en-US" dirty="0"/>
          </a:p>
        </p:txBody>
      </p:sp>
      <p:sp>
        <p:nvSpPr>
          <p:cNvPr id="3" name="Content Placeholder 2"/>
          <p:cNvSpPr>
            <a:spLocks noGrp="1"/>
          </p:cNvSpPr>
          <p:nvPr>
            <p:ph idx="1"/>
          </p:nvPr>
        </p:nvSpPr>
        <p:spPr>
          <a:xfrm>
            <a:off x="838200" y="1945531"/>
            <a:ext cx="10515600" cy="4231431"/>
          </a:xfrm>
        </p:spPr>
        <p:txBody>
          <a:bodyPr>
            <a:normAutofit/>
          </a:bodyPr>
          <a:lstStyle/>
          <a:p>
            <a:r>
              <a:rPr lang="zh-CN" altLang="en-US" sz="2400" dirty="0"/>
              <a:t>在一个巨型在线游戏中建立一个排行榜，每当有新的记录产生时，使用</a:t>
            </a:r>
            <a:r>
              <a:rPr lang="en-US" altLang="zh-CN" sz="2400" dirty="0">
                <a:hlinkClick r:id="rId3"/>
              </a:rPr>
              <a:t>ZADD</a:t>
            </a:r>
            <a:r>
              <a:rPr lang="zh-CN" altLang="en-US" sz="2400" dirty="0"/>
              <a:t>来更新它。 可以用</a:t>
            </a:r>
            <a:r>
              <a:rPr lang="en-US" altLang="zh-CN" sz="2400" dirty="0"/>
              <a:t>ZRANGE</a:t>
            </a:r>
            <a:r>
              <a:rPr lang="zh-CN" altLang="en-US" sz="2400" dirty="0"/>
              <a:t>轻松地获取排名靠前的用户， 也可以提供一个用户名，然后用</a:t>
            </a:r>
            <a:r>
              <a:rPr lang="en-US" altLang="zh-CN" sz="2400" dirty="0">
                <a:hlinkClick r:id="rId4"/>
              </a:rPr>
              <a:t>ZRANK</a:t>
            </a:r>
            <a:r>
              <a:rPr lang="zh-CN" altLang="en-US" sz="2400" dirty="0"/>
              <a:t>获取他在排行榜中的名次。</a:t>
            </a:r>
            <a:endParaRPr lang="en-US" altLang="zh-CN" sz="2400" dirty="0"/>
          </a:p>
          <a:p>
            <a:endParaRPr lang="en-US" altLang="zh-CN" sz="2400" dirty="0"/>
          </a:p>
          <a:p>
            <a:r>
              <a:rPr lang="zh-CN" altLang="en-US" sz="2400" dirty="0"/>
              <a:t>有序集合通常用来索引存储在</a:t>
            </a:r>
            <a:r>
              <a:rPr lang="en-US" altLang="zh-CN" sz="2400" dirty="0" err="1"/>
              <a:t>Redis</a:t>
            </a:r>
            <a:r>
              <a:rPr lang="zh-CN" altLang="en-US" sz="2400" dirty="0"/>
              <a:t>中的数据。比如有很多的</a:t>
            </a:r>
            <a:r>
              <a:rPr lang="en-US" altLang="zh-CN" sz="2400" dirty="0"/>
              <a:t>hash key</a:t>
            </a:r>
            <a:r>
              <a:rPr lang="zh-CN" altLang="en-US" sz="2400" dirty="0"/>
              <a:t>来表示用户的记录，那么可以使用一个有序集合，这个集合的年龄字段用来当作评分，用户</a:t>
            </a:r>
            <a:r>
              <a:rPr lang="en-US" altLang="zh-CN" sz="2400" dirty="0"/>
              <a:t>ID</a:t>
            </a:r>
            <a:r>
              <a:rPr lang="zh-CN" altLang="en-US" sz="2400" dirty="0"/>
              <a:t>当</a:t>
            </a:r>
            <a:r>
              <a:rPr lang="zh-CN" altLang="en-US" sz="2400" dirty="0" smtClean="0"/>
              <a:t>作</a:t>
            </a:r>
            <a:r>
              <a:rPr lang="en-US" altLang="zh-CN" sz="2400" dirty="0" smtClean="0"/>
              <a:t>member</a:t>
            </a:r>
            <a:r>
              <a:rPr lang="zh-CN" altLang="en-US" sz="2400" dirty="0" smtClean="0"/>
              <a:t>。</a:t>
            </a:r>
            <a:r>
              <a:rPr lang="zh-CN" altLang="en-US" sz="2400" dirty="0"/>
              <a:t>用</a:t>
            </a:r>
            <a:r>
              <a:rPr lang="en-US" altLang="zh-CN" sz="2400" dirty="0">
                <a:hlinkClick r:id="rId5"/>
              </a:rPr>
              <a:t>ZRANGEBYSCORE</a:t>
            </a:r>
            <a:r>
              <a:rPr lang="zh-CN" altLang="en-US" sz="2400" dirty="0"/>
              <a:t>可以简单快速地检索到给定年龄段的所有用户。</a:t>
            </a:r>
            <a:endParaRPr lang="en-US" altLang="zh-CN" sz="2400" dirty="0"/>
          </a:p>
        </p:txBody>
      </p:sp>
    </p:spTree>
    <p:extLst>
      <p:ext uri="{BB962C8B-B14F-4D97-AF65-F5344CB8AC3E}">
        <p14:creationId xmlns:p14="http://schemas.microsoft.com/office/powerpoint/2010/main" val="322833791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err="1" smtClean="0"/>
              <a:t>Redis</a:t>
            </a:r>
            <a:r>
              <a:rPr lang="en-US" altLang="zh-CN" dirty="0" smtClean="0"/>
              <a:t> </a:t>
            </a:r>
            <a:r>
              <a:rPr lang="en-US" altLang="zh-CN" dirty="0" err="1" smtClean="0"/>
              <a:t>hyperloglog</a:t>
            </a:r>
            <a:endParaRPr lang="en-US" dirty="0"/>
          </a:p>
        </p:txBody>
      </p:sp>
      <p:sp>
        <p:nvSpPr>
          <p:cNvPr id="3" name="Content Placeholder 2"/>
          <p:cNvSpPr>
            <a:spLocks noGrp="1"/>
          </p:cNvSpPr>
          <p:nvPr>
            <p:ph idx="1"/>
          </p:nvPr>
        </p:nvSpPr>
        <p:spPr>
          <a:xfrm>
            <a:off x="838200" y="1825624"/>
            <a:ext cx="10515600" cy="4633541"/>
          </a:xfrm>
        </p:spPr>
        <p:txBody>
          <a:bodyPr>
            <a:normAutofit/>
          </a:bodyPr>
          <a:lstStyle/>
          <a:p>
            <a:r>
              <a:rPr lang="en-US" altLang="zh-CN" dirty="0" err="1" smtClean="0"/>
              <a:t>Redis</a:t>
            </a:r>
            <a:r>
              <a:rPr lang="en-US" altLang="zh-CN" dirty="0" smtClean="0"/>
              <a:t> </a:t>
            </a:r>
            <a:r>
              <a:rPr lang="en-US" altLang="zh-CN" dirty="0" err="1" smtClean="0"/>
              <a:t>HyperLogLog</a:t>
            </a:r>
            <a:r>
              <a:rPr lang="en-US" altLang="zh-CN" dirty="0" smtClean="0"/>
              <a:t> </a:t>
            </a:r>
            <a:r>
              <a:rPr lang="zh-CN" altLang="en-US" dirty="0" smtClean="0"/>
              <a:t>是用来做基数统计的近似算法。</a:t>
            </a:r>
            <a:endParaRPr lang="en-US" altLang="zh-CN" dirty="0"/>
          </a:p>
          <a:p>
            <a:pPr lvl="1"/>
            <a:r>
              <a:rPr lang="zh-CN" altLang="en-US" dirty="0" smtClean="0"/>
              <a:t>每个 </a:t>
            </a:r>
            <a:r>
              <a:rPr lang="en-US" altLang="zh-CN" dirty="0" err="1" smtClean="0"/>
              <a:t>HyperLogLog</a:t>
            </a:r>
            <a:r>
              <a:rPr lang="en-US" altLang="zh-CN" dirty="0" smtClean="0"/>
              <a:t> </a:t>
            </a:r>
            <a:r>
              <a:rPr lang="zh-CN" altLang="en-US" dirty="0"/>
              <a:t> </a:t>
            </a:r>
            <a:r>
              <a:rPr lang="en-US" altLang="zh-CN" dirty="0" smtClean="0"/>
              <a:t>key</a:t>
            </a:r>
            <a:r>
              <a:rPr lang="zh-CN" altLang="en-US" dirty="0" smtClean="0"/>
              <a:t>只需要花费 </a:t>
            </a:r>
            <a:r>
              <a:rPr lang="en-US" altLang="zh-CN" dirty="0" smtClean="0"/>
              <a:t>12 KB </a:t>
            </a:r>
            <a:r>
              <a:rPr lang="zh-CN" altLang="en-US" dirty="0" smtClean="0"/>
              <a:t>内存，就可以计算接近 </a:t>
            </a:r>
            <a:r>
              <a:rPr lang="en-US" altLang="zh-CN" dirty="0" smtClean="0"/>
              <a:t>2^64 </a:t>
            </a:r>
            <a:r>
              <a:rPr lang="zh-CN" altLang="en-US" dirty="0" smtClean="0"/>
              <a:t>个不同元素的基 数。</a:t>
            </a:r>
          </a:p>
          <a:p>
            <a:endParaRPr lang="en-US" altLang="zh-CN" dirty="0" smtClean="0"/>
          </a:p>
          <a:p>
            <a:r>
              <a:rPr lang="en-US" altLang="zh-CN" dirty="0" smtClean="0"/>
              <a:t> </a:t>
            </a:r>
            <a:r>
              <a:rPr lang="zh-CN" altLang="en-US" sz="2400" dirty="0" smtClean="0"/>
              <a:t>优点：在输入元素的数量或者体积非常非常大时，计算基数所需的空间总是固定 的、并且是很小的。这和计算基数时，元素越多耗费内存就越多的集合形成鲜明对比。</a:t>
            </a:r>
          </a:p>
          <a:p>
            <a:r>
              <a:rPr lang="zh-CN" altLang="en-US" sz="2400" dirty="0"/>
              <a:t>缺</a:t>
            </a:r>
            <a:r>
              <a:rPr lang="zh-CN" altLang="en-US" sz="2400" dirty="0" smtClean="0"/>
              <a:t>点：</a:t>
            </a:r>
            <a:r>
              <a:rPr lang="en-US" altLang="zh-CN" sz="2400" dirty="0" err="1" smtClean="0"/>
              <a:t>HyperLogLog</a:t>
            </a:r>
            <a:r>
              <a:rPr lang="en-US" altLang="zh-CN" sz="2400" dirty="0" smtClean="0"/>
              <a:t> </a:t>
            </a:r>
            <a:r>
              <a:rPr lang="zh-CN" altLang="en-US" sz="2400" dirty="0" smtClean="0"/>
              <a:t>只会根据输入元素来计算基数，而不会储存输入元素本身，所以 </a:t>
            </a:r>
            <a:r>
              <a:rPr lang="en-US" altLang="zh-CN" sz="2400" dirty="0" err="1" smtClean="0"/>
              <a:t>HyperLogLog</a:t>
            </a:r>
            <a:r>
              <a:rPr lang="en-US" altLang="zh-CN" sz="2400" dirty="0" smtClean="0"/>
              <a:t> </a:t>
            </a:r>
            <a:r>
              <a:rPr lang="zh-CN" altLang="en-US" sz="2400" dirty="0" smtClean="0"/>
              <a:t>不能像集合那样，返回输入的各个元素。</a:t>
            </a:r>
            <a:endParaRPr lang="en-US" altLang="zh-CN" sz="2400" dirty="0" smtClean="0"/>
          </a:p>
          <a:p>
            <a:endParaRPr lang="zh-CN" altLang="en-US" sz="2400" dirty="0" smtClean="0"/>
          </a:p>
          <a:p>
            <a:r>
              <a:rPr lang="zh-CN" altLang="en-US" sz="2400" dirty="0" smtClean="0"/>
              <a:t>典型应用场景：统计网站每天访问的独立</a:t>
            </a:r>
            <a:r>
              <a:rPr lang="en-US" altLang="zh-CN" sz="2400" dirty="0" smtClean="0"/>
              <a:t>IP</a:t>
            </a:r>
            <a:r>
              <a:rPr lang="zh-CN" altLang="en-US" sz="2400" dirty="0" smtClean="0"/>
              <a:t>数量</a:t>
            </a:r>
            <a:endParaRPr lang="en-US" sz="2400" dirty="0"/>
          </a:p>
        </p:txBody>
      </p:sp>
    </p:spTree>
    <p:extLst>
      <p:ext uri="{BB962C8B-B14F-4D97-AF65-F5344CB8AC3E}">
        <p14:creationId xmlns:p14="http://schemas.microsoft.com/office/powerpoint/2010/main" val="89165995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err="1" smtClean="0"/>
              <a:t>Redis</a:t>
            </a:r>
            <a:r>
              <a:rPr lang="en-US" altLang="zh-CN" dirty="0" smtClean="0"/>
              <a:t> bitmaps</a:t>
            </a:r>
            <a:endParaRPr lang="en-US" dirty="0"/>
          </a:p>
        </p:txBody>
      </p:sp>
      <p:sp>
        <p:nvSpPr>
          <p:cNvPr id="3" name="Content Placeholder 2"/>
          <p:cNvSpPr>
            <a:spLocks noGrp="1"/>
          </p:cNvSpPr>
          <p:nvPr>
            <p:ph idx="1"/>
          </p:nvPr>
        </p:nvSpPr>
        <p:spPr/>
        <p:txBody>
          <a:bodyPr/>
          <a:lstStyle/>
          <a:p>
            <a:r>
              <a:rPr lang="zh-CN" altLang="en-US" dirty="0"/>
              <a:t>其</a:t>
            </a:r>
            <a:r>
              <a:rPr lang="zh-CN" altLang="en-US" dirty="0" smtClean="0"/>
              <a:t>实就是一个位图数组，主要的目的就是为了节省内存空间。</a:t>
            </a:r>
            <a:endParaRPr lang="en-US" altLang="zh-CN" dirty="0" smtClean="0"/>
          </a:p>
          <a:p>
            <a:r>
              <a:rPr lang="en-US" b="1" dirty="0" smtClean="0"/>
              <a:t>SETBIT key offset value</a:t>
            </a:r>
          </a:p>
          <a:p>
            <a:endParaRPr lang="en-US" altLang="zh-CN" dirty="0" smtClean="0"/>
          </a:p>
          <a:p>
            <a:r>
              <a:rPr lang="zh-CN" altLang="en-US" dirty="0" smtClean="0"/>
              <a:t>典型应用场景：统计日活跃用户</a:t>
            </a:r>
            <a:r>
              <a:rPr lang="en-US" altLang="zh-CN" dirty="0" smtClean="0"/>
              <a:t>-----</a:t>
            </a:r>
            <a:r>
              <a:rPr lang="zh-CN" altLang="en-US" dirty="0" smtClean="0"/>
              <a:t>建立一个</a:t>
            </a:r>
            <a:r>
              <a:rPr lang="en-US" altLang="zh-CN" dirty="0" smtClean="0"/>
              <a:t>bitmap,</a:t>
            </a:r>
            <a:r>
              <a:rPr lang="zh-CN" altLang="en-US" dirty="0" smtClean="0"/>
              <a:t>每一位标识一个用户</a:t>
            </a:r>
            <a:r>
              <a:rPr lang="en-US" altLang="zh-CN" dirty="0" smtClean="0"/>
              <a:t>ID</a:t>
            </a:r>
            <a:r>
              <a:rPr lang="zh-CN" altLang="en-US" dirty="0" smtClean="0"/>
              <a:t>。当某个用户访问我们的网页或执行了某个操作，就在</a:t>
            </a:r>
            <a:r>
              <a:rPr lang="en-US" altLang="zh-CN" dirty="0" smtClean="0"/>
              <a:t>bitmap</a:t>
            </a:r>
            <a:r>
              <a:rPr lang="zh-CN" altLang="en-US" dirty="0" smtClean="0"/>
              <a:t>中把标识此用户的位置设置为</a:t>
            </a:r>
            <a:r>
              <a:rPr lang="en-US" altLang="zh-CN" dirty="0" smtClean="0"/>
              <a:t>1</a:t>
            </a:r>
            <a:r>
              <a:rPr lang="zh-CN" altLang="en-US" dirty="0" smtClean="0"/>
              <a:t>。 </a:t>
            </a:r>
            <a:endParaRPr lang="en-US" altLang="zh-CN" dirty="0" smtClean="0"/>
          </a:p>
          <a:p>
            <a:pPr lvl="1"/>
            <a:r>
              <a:rPr lang="zh-CN" altLang="en-US" dirty="0" smtClean="0"/>
              <a:t>把这个</a:t>
            </a:r>
            <a:r>
              <a:rPr lang="en-US" dirty="0" smtClean="0"/>
              <a:t>bitmap</a:t>
            </a:r>
            <a:r>
              <a:rPr lang="zh-CN" altLang="en-US" dirty="0" smtClean="0"/>
              <a:t>的</a:t>
            </a:r>
            <a:r>
              <a:rPr lang="en-US" dirty="0" err="1" smtClean="0"/>
              <a:t>redis</a:t>
            </a:r>
            <a:r>
              <a:rPr lang="en-US" dirty="0" smtClean="0"/>
              <a:t> key</a:t>
            </a:r>
            <a:r>
              <a:rPr lang="zh-CN" altLang="en-US" dirty="0" smtClean="0"/>
              <a:t>设计为</a:t>
            </a:r>
            <a:r>
              <a:rPr lang="en-US" dirty="0" err="1" smtClean="0"/>
              <a:t>play:yyyy-mm-dd</a:t>
            </a:r>
            <a:r>
              <a:rPr lang="zh-CN" altLang="en-US" dirty="0" smtClean="0"/>
              <a:t>，</a:t>
            </a:r>
            <a:r>
              <a:rPr lang="en-US" b="1" dirty="0" smtClean="0"/>
              <a:t> </a:t>
            </a:r>
            <a:r>
              <a:rPr lang="zh-CN" altLang="en-US" dirty="0" smtClean="0"/>
              <a:t>如果要按周或月统计，只要对这周或这个月的所有</a:t>
            </a:r>
            <a:r>
              <a:rPr lang="en-US" altLang="zh-CN" dirty="0" smtClean="0"/>
              <a:t>bitmap</a:t>
            </a:r>
            <a:r>
              <a:rPr lang="zh-CN" altLang="en-US" dirty="0" smtClean="0"/>
              <a:t>求并集，得出新的</a:t>
            </a:r>
            <a:r>
              <a:rPr lang="en-US" altLang="zh-CN" dirty="0" smtClean="0"/>
              <a:t>bitmap</a:t>
            </a:r>
            <a:r>
              <a:rPr lang="zh-CN" altLang="en-US" dirty="0" smtClean="0"/>
              <a:t>，在对它做位图计数。</a:t>
            </a:r>
            <a:endParaRPr lang="en-US" b="1" dirty="0" smtClean="0"/>
          </a:p>
          <a:p>
            <a:endParaRPr lang="en-US" dirty="0"/>
          </a:p>
        </p:txBody>
      </p:sp>
    </p:spTree>
    <p:extLst>
      <p:ext uri="{BB962C8B-B14F-4D97-AF65-F5344CB8AC3E}">
        <p14:creationId xmlns:p14="http://schemas.microsoft.com/office/powerpoint/2010/main" val="414257099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89743"/>
          </a:xfrm>
        </p:spPr>
        <p:txBody>
          <a:bodyPr/>
          <a:lstStyle/>
          <a:p>
            <a:r>
              <a:rPr lang="en-US" altLang="zh-CN" dirty="0" err="1" smtClean="0"/>
              <a:t>Redis</a:t>
            </a:r>
            <a:r>
              <a:rPr lang="en-US" altLang="zh-CN" dirty="0" smtClean="0"/>
              <a:t> geo</a:t>
            </a:r>
            <a:endParaRPr lang="en-US" dirty="0"/>
          </a:p>
        </p:txBody>
      </p:sp>
      <p:sp>
        <p:nvSpPr>
          <p:cNvPr id="3" name="Content Placeholder 2"/>
          <p:cNvSpPr>
            <a:spLocks noGrp="1"/>
          </p:cNvSpPr>
          <p:nvPr>
            <p:ph idx="1"/>
          </p:nvPr>
        </p:nvSpPr>
        <p:spPr/>
        <p:txBody>
          <a:bodyPr/>
          <a:lstStyle/>
          <a:p>
            <a:r>
              <a:rPr lang="en-US" altLang="zh-CN" dirty="0" smtClean="0"/>
              <a:t>GEOADD </a:t>
            </a:r>
            <a:r>
              <a:rPr lang="zh-CN" altLang="en-US" dirty="0" smtClean="0"/>
              <a:t>增加某个地理位置的坐标； </a:t>
            </a:r>
            <a:endParaRPr lang="en-US" altLang="zh-CN" dirty="0"/>
          </a:p>
          <a:p>
            <a:r>
              <a:rPr lang="en-US" altLang="zh-CN" dirty="0" smtClean="0"/>
              <a:t>GEOPOS </a:t>
            </a:r>
            <a:r>
              <a:rPr lang="zh-CN" altLang="en-US" dirty="0" smtClean="0"/>
              <a:t>获取某个地理位置的坐标； </a:t>
            </a:r>
            <a:endParaRPr lang="en-US" altLang="zh-CN" dirty="0"/>
          </a:p>
          <a:p>
            <a:r>
              <a:rPr lang="en-US" altLang="zh-CN" dirty="0" smtClean="0"/>
              <a:t>GEODIST </a:t>
            </a:r>
            <a:r>
              <a:rPr lang="zh-CN" altLang="en-US" dirty="0" smtClean="0"/>
              <a:t>获取两个地理位置的距离； </a:t>
            </a:r>
            <a:endParaRPr lang="en-US" altLang="zh-CN" dirty="0"/>
          </a:p>
          <a:p>
            <a:r>
              <a:rPr lang="en-US" altLang="zh-CN" dirty="0" smtClean="0"/>
              <a:t>GEORADIUS </a:t>
            </a:r>
            <a:r>
              <a:rPr lang="zh-CN" altLang="en-US" dirty="0" smtClean="0"/>
              <a:t>根据给定地理位置坐标获取指定范围内的地理位置集合； </a:t>
            </a:r>
            <a:endParaRPr lang="en-US" altLang="zh-CN" dirty="0"/>
          </a:p>
          <a:p>
            <a:r>
              <a:rPr lang="en-US" altLang="zh-CN" dirty="0" smtClean="0"/>
              <a:t>GEORADIUSBYMEMBER </a:t>
            </a:r>
            <a:r>
              <a:rPr lang="zh-CN" altLang="en-US" dirty="0" smtClean="0"/>
              <a:t>根据给定地理位置获取指定范围内的地理位置集合； </a:t>
            </a:r>
            <a:endParaRPr lang="en-US" altLang="zh-CN" dirty="0"/>
          </a:p>
          <a:p>
            <a:r>
              <a:rPr lang="en-US" altLang="zh-CN" dirty="0" smtClean="0"/>
              <a:t>GEOHASH </a:t>
            </a:r>
            <a:r>
              <a:rPr lang="zh-CN" altLang="en-US" dirty="0" smtClean="0"/>
              <a:t>获取某个地理位置的</a:t>
            </a:r>
            <a:r>
              <a:rPr lang="en-US" altLang="zh-CN" dirty="0" err="1" smtClean="0"/>
              <a:t>geohash</a:t>
            </a:r>
            <a:r>
              <a:rPr lang="zh-CN" altLang="en-US" dirty="0" smtClean="0"/>
              <a:t>值</a:t>
            </a:r>
            <a:endParaRPr lang="en-US" dirty="0"/>
          </a:p>
        </p:txBody>
      </p:sp>
    </p:spTree>
    <p:extLst>
      <p:ext uri="{BB962C8B-B14F-4D97-AF65-F5344CB8AC3E}">
        <p14:creationId xmlns:p14="http://schemas.microsoft.com/office/powerpoint/2010/main" val="245147367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67564"/>
          </a:xfrm>
        </p:spPr>
        <p:txBody>
          <a:bodyPr/>
          <a:lstStyle/>
          <a:p>
            <a:r>
              <a:rPr lang="zh-CN" altLang="en-US" dirty="0" smtClean="0"/>
              <a:t>地理位置处理的选型</a:t>
            </a:r>
            <a:endParaRPr lang="en-US" dirty="0"/>
          </a:p>
        </p:txBody>
      </p:sp>
      <p:sp>
        <p:nvSpPr>
          <p:cNvPr id="3" name="Content Placeholder 2"/>
          <p:cNvSpPr>
            <a:spLocks noGrp="1"/>
          </p:cNvSpPr>
          <p:nvPr>
            <p:ph idx="1"/>
          </p:nvPr>
        </p:nvSpPr>
        <p:spPr>
          <a:xfrm>
            <a:off x="838200" y="1682885"/>
            <a:ext cx="10515600" cy="4494078"/>
          </a:xfrm>
        </p:spPr>
        <p:txBody>
          <a:bodyPr>
            <a:noAutofit/>
          </a:bodyPr>
          <a:lstStyle/>
          <a:p>
            <a:r>
              <a:rPr lang="zh-CN" altLang="en-US" sz="2400" dirty="0" smtClean="0"/>
              <a:t>能处理地理位置的产品有很多：关系数据库（</a:t>
            </a:r>
            <a:r>
              <a:rPr lang="en-US" altLang="zh-CN" sz="2400" dirty="0" smtClean="0"/>
              <a:t>Oracle</a:t>
            </a:r>
            <a:r>
              <a:rPr lang="zh-CN" altLang="en-US" sz="2400" dirty="0" smtClean="0"/>
              <a:t>，</a:t>
            </a:r>
            <a:r>
              <a:rPr lang="en-US" altLang="zh-CN" sz="2400" dirty="0" err="1" smtClean="0"/>
              <a:t>mysql</a:t>
            </a:r>
            <a:r>
              <a:rPr lang="zh-CN" altLang="en-US" sz="2400" dirty="0" smtClean="0"/>
              <a:t>，</a:t>
            </a:r>
            <a:r>
              <a:rPr lang="en-US" altLang="zh-CN" sz="2400" dirty="0" smtClean="0"/>
              <a:t>SQL server</a:t>
            </a:r>
            <a:r>
              <a:rPr lang="zh-CN" altLang="en-US" sz="2400" dirty="0" smtClean="0"/>
              <a:t>，</a:t>
            </a:r>
            <a:r>
              <a:rPr lang="en-US" altLang="zh-CN" sz="2400" dirty="0" err="1" smtClean="0"/>
              <a:t>postgre+postgis</a:t>
            </a:r>
            <a:r>
              <a:rPr lang="zh-CN" altLang="en-US" sz="2400" dirty="0" smtClean="0"/>
              <a:t>），</a:t>
            </a:r>
            <a:r>
              <a:rPr lang="en-US" altLang="zh-CN" sz="2400" dirty="0" err="1" smtClean="0"/>
              <a:t>nosql</a:t>
            </a:r>
            <a:r>
              <a:rPr lang="zh-CN" altLang="en-US" sz="2400" dirty="0" smtClean="0"/>
              <a:t>（</a:t>
            </a:r>
            <a:r>
              <a:rPr lang="en-US" altLang="zh-CN" sz="2400" dirty="0" err="1" smtClean="0"/>
              <a:t>mongodb</a:t>
            </a:r>
            <a:r>
              <a:rPr lang="zh-CN" altLang="en-US" sz="2400" dirty="0" smtClean="0"/>
              <a:t>，</a:t>
            </a:r>
            <a:r>
              <a:rPr lang="en-US" altLang="zh-CN" sz="2400" dirty="0" smtClean="0"/>
              <a:t>DDB</a:t>
            </a:r>
            <a:r>
              <a:rPr lang="zh-CN" altLang="en-US" sz="2400" dirty="0" smtClean="0"/>
              <a:t>，</a:t>
            </a:r>
            <a:r>
              <a:rPr lang="en-US" altLang="zh-CN" sz="2400" dirty="0" err="1" smtClean="0"/>
              <a:t>redis</a:t>
            </a:r>
            <a:r>
              <a:rPr lang="zh-CN" altLang="en-US" sz="2400" dirty="0" smtClean="0"/>
              <a:t>），搜索引擎（</a:t>
            </a:r>
            <a:r>
              <a:rPr lang="en-US" altLang="zh-CN" sz="2400" dirty="0" smtClean="0"/>
              <a:t>ES</a:t>
            </a:r>
            <a:r>
              <a:rPr lang="zh-CN" altLang="en-US" sz="2400" dirty="0" smtClean="0"/>
              <a:t>），图数据库（</a:t>
            </a:r>
            <a:r>
              <a:rPr lang="en-US" altLang="zh-CN" sz="2400" dirty="0" smtClean="0"/>
              <a:t>neo4j</a:t>
            </a:r>
            <a:r>
              <a:rPr lang="zh-CN" altLang="en-US" sz="2400" dirty="0" smtClean="0"/>
              <a:t>）</a:t>
            </a:r>
            <a:endParaRPr lang="en-US" altLang="zh-CN" sz="2400" dirty="0" smtClean="0"/>
          </a:p>
          <a:p>
            <a:endParaRPr lang="en-US" altLang="zh-CN" sz="2400" dirty="0"/>
          </a:p>
          <a:p>
            <a:r>
              <a:rPr lang="zh-CN" altLang="en-US" sz="2400" dirty="0"/>
              <a:t>这</a:t>
            </a:r>
            <a:r>
              <a:rPr lang="zh-CN" altLang="en-US" sz="2400" dirty="0" smtClean="0"/>
              <a:t>么多，怎么选？（宗旨是</a:t>
            </a:r>
            <a:r>
              <a:rPr lang="zh-CN" altLang="en-US" sz="2400" b="1" dirty="0" smtClean="0"/>
              <a:t>长远发展</a:t>
            </a:r>
            <a:r>
              <a:rPr lang="en-US" altLang="zh-CN" sz="2400" b="1" dirty="0" smtClean="0"/>
              <a:t>+</a:t>
            </a:r>
            <a:r>
              <a:rPr lang="zh-CN" altLang="en-US" sz="2400" b="1" dirty="0" smtClean="0"/>
              <a:t>对症下药</a:t>
            </a:r>
            <a:r>
              <a:rPr lang="zh-CN" altLang="en-US" sz="2400" dirty="0" smtClean="0"/>
              <a:t>）</a:t>
            </a:r>
            <a:endParaRPr lang="en-US" altLang="zh-CN" sz="2400" dirty="0" smtClean="0"/>
          </a:p>
          <a:p>
            <a:r>
              <a:rPr lang="zh-CN" altLang="en-US" sz="2400" dirty="0" smtClean="0"/>
              <a:t>调研</a:t>
            </a:r>
            <a:r>
              <a:rPr lang="en-US" altLang="zh-CN" sz="2400" dirty="0" smtClean="0"/>
              <a:t>-------</a:t>
            </a:r>
            <a:r>
              <a:rPr lang="zh-CN" altLang="en-US" sz="2400" dirty="0" smtClean="0"/>
              <a:t>这些产品具体都有哪些功能；</a:t>
            </a:r>
            <a:endParaRPr lang="en-US" altLang="zh-CN" sz="2400" dirty="0" smtClean="0"/>
          </a:p>
          <a:p>
            <a:r>
              <a:rPr lang="zh-CN" altLang="en-US" sz="2400" dirty="0"/>
              <a:t>窥</a:t>
            </a:r>
            <a:r>
              <a:rPr lang="zh-CN" altLang="en-US" sz="2400" dirty="0" smtClean="0"/>
              <a:t>探</a:t>
            </a:r>
            <a:r>
              <a:rPr lang="en-US" altLang="zh-CN" sz="2400" dirty="0" smtClean="0"/>
              <a:t>-------Google</a:t>
            </a:r>
            <a:r>
              <a:rPr lang="zh-CN" altLang="en-US" sz="2400" dirty="0"/>
              <a:t>之</a:t>
            </a:r>
            <a:r>
              <a:rPr lang="zh-CN" altLang="en-US" sz="2400" dirty="0" smtClean="0"/>
              <a:t>，很多公司比如做</a:t>
            </a:r>
            <a:r>
              <a:rPr lang="en-US" altLang="zh-CN" sz="2400" dirty="0" smtClean="0"/>
              <a:t>LBS</a:t>
            </a:r>
            <a:r>
              <a:rPr lang="zh-CN" altLang="en-US" sz="2400" dirty="0" smtClean="0"/>
              <a:t>（</a:t>
            </a:r>
            <a:r>
              <a:rPr lang="en-US" altLang="zh-CN" sz="2400" dirty="0" smtClean="0"/>
              <a:t>location-based service</a:t>
            </a:r>
            <a:r>
              <a:rPr lang="zh-CN" altLang="en-US" sz="2400" dirty="0" smtClean="0"/>
              <a:t>）业务的已经在生产环境部署了相应的产品。</a:t>
            </a:r>
            <a:endParaRPr lang="en-US" altLang="zh-CN" sz="2400" dirty="0" smtClean="0"/>
          </a:p>
        </p:txBody>
      </p:sp>
    </p:spTree>
    <p:extLst>
      <p:ext uri="{BB962C8B-B14F-4D97-AF65-F5344CB8AC3E}">
        <p14:creationId xmlns:p14="http://schemas.microsoft.com/office/powerpoint/2010/main" val="105350355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46986"/>
          </a:xfrm>
        </p:spPr>
        <p:txBody>
          <a:bodyPr/>
          <a:lstStyle/>
          <a:p>
            <a:r>
              <a:rPr lang="zh-CN" altLang="en-US" dirty="0" smtClean="0"/>
              <a:t>议程</a:t>
            </a:r>
            <a:endParaRPr lang="en-US" dirty="0"/>
          </a:p>
        </p:txBody>
      </p:sp>
      <p:sp>
        <p:nvSpPr>
          <p:cNvPr id="3" name="Content Placeholder 2"/>
          <p:cNvSpPr>
            <a:spLocks noGrp="1"/>
          </p:cNvSpPr>
          <p:nvPr>
            <p:ph idx="1"/>
          </p:nvPr>
        </p:nvSpPr>
        <p:spPr>
          <a:xfrm>
            <a:off x="838200" y="1653701"/>
            <a:ext cx="10515600" cy="4523261"/>
          </a:xfrm>
        </p:spPr>
        <p:txBody>
          <a:bodyPr/>
          <a:lstStyle/>
          <a:p>
            <a:r>
              <a:rPr lang="en-US" altLang="zh-CN" dirty="0" err="1" smtClean="0"/>
              <a:t>Redis</a:t>
            </a:r>
            <a:r>
              <a:rPr lang="zh-CN" altLang="en-US" dirty="0" smtClean="0"/>
              <a:t>基本概念</a:t>
            </a:r>
            <a:endParaRPr lang="en-US" altLang="zh-CN" dirty="0" smtClean="0"/>
          </a:p>
          <a:p>
            <a:r>
              <a:rPr lang="en-US" altLang="zh-CN" dirty="0" err="1" smtClean="0"/>
              <a:t>Redis</a:t>
            </a:r>
            <a:r>
              <a:rPr lang="en-US" altLang="zh-CN" dirty="0" smtClean="0"/>
              <a:t> Vs </a:t>
            </a:r>
            <a:r>
              <a:rPr lang="en-US" altLang="zh-CN" dirty="0" err="1" smtClean="0"/>
              <a:t>memcached</a:t>
            </a:r>
            <a:endParaRPr lang="en-US" altLang="zh-CN" dirty="0" smtClean="0"/>
          </a:p>
          <a:p>
            <a:r>
              <a:rPr lang="en-US" altLang="zh-CN" dirty="0" err="1" smtClean="0"/>
              <a:t>Redis</a:t>
            </a:r>
            <a:r>
              <a:rPr lang="zh-CN" altLang="en-US" dirty="0" smtClean="0"/>
              <a:t>高级数据类型及使用场景</a:t>
            </a:r>
            <a:endParaRPr lang="en-US" altLang="zh-CN" dirty="0" smtClean="0"/>
          </a:p>
          <a:p>
            <a:r>
              <a:rPr lang="en-US" altLang="zh-CN" dirty="0"/>
              <a:t>Smart client for </a:t>
            </a:r>
            <a:r>
              <a:rPr lang="en-US" altLang="zh-CN" dirty="0" err="1"/>
              <a:t>elasticache</a:t>
            </a:r>
            <a:r>
              <a:rPr lang="en-US" altLang="zh-CN" dirty="0"/>
              <a:t> </a:t>
            </a:r>
            <a:r>
              <a:rPr lang="en-US" altLang="zh-CN" dirty="0" err="1" smtClean="0"/>
              <a:t>redis</a:t>
            </a:r>
            <a:endParaRPr lang="en-US" altLang="zh-CN" dirty="0" smtClean="0"/>
          </a:p>
          <a:p>
            <a:r>
              <a:rPr lang="en-US" altLang="zh-CN" dirty="0" err="1" smtClean="0"/>
              <a:t>Elasticache</a:t>
            </a:r>
            <a:r>
              <a:rPr lang="en-US" altLang="zh-CN" dirty="0" smtClean="0"/>
              <a:t> </a:t>
            </a:r>
            <a:r>
              <a:rPr lang="en-US" altLang="zh-CN" dirty="0" err="1" smtClean="0"/>
              <a:t>redis</a:t>
            </a:r>
            <a:r>
              <a:rPr lang="zh-CN" altLang="en-US" dirty="0"/>
              <a:t>与</a:t>
            </a:r>
            <a:r>
              <a:rPr lang="en-US" altLang="zh-CN" dirty="0" smtClean="0"/>
              <a:t>native </a:t>
            </a:r>
            <a:r>
              <a:rPr lang="en-US" altLang="zh-CN" dirty="0" err="1" smtClean="0"/>
              <a:t>redis</a:t>
            </a:r>
            <a:r>
              <a:rPr lang="zh-CN" altLang="en-US" dirty="0" smtClean="0"/>
              <a:t>的对比</a:t>
            </a:r>
            <a:endParaRPr lang="en-US" altLang="zh-CN" dirty="0" smtClean="0"/>
          </a:p>
          <a:p>
            <a:r>
              <a:rPr lang="en-US" altLang="zh-CN" dirty="0" err="1" smtClean="0"/>
              <a:t>Redis</a:t>
            </a:r>
            <a:r>
              <a:rPr lang="zh-CN" altLang="en-US" dirty="0" smtClean="0"/>
              <a:t>最佳实践</a:t>
            </a:r>
            <a:endParaRPr lang="en-US" altLang="zh-CN" dirty="0" smtClean="0"/>
          </a:p>
          <a:p>
            <a:endParaRPr lang="en-US" altLang="zh-CN" dirty="0" smtClean="0"/>
          </a:p>
          <a:p>
            <a:endParaRPr lang="en-US" altLang="zh-CN" dirty="0" smtClean="0"/>
          </a:p>
          <a:p>
            <a:endParaRPr lang="en-US" dirty="0"/>
          </a:p>
        </p:txBody>
      </p:sp>
    </p:spTree>
    <p:extLst>
      <p:ext uri="{BB962C8B-B14F-4D97-AF65-F5344CB8AC3E}">
        <p14:creationId xmlns:p14="http://schemas.microsoft.com/office/powerpoint/2010/main" val="4951225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4373"/>
          </a:xfrm>
        </p:spPr>
        <p:txBody>
          <a:bodyPr/>
          <a:lstStyle/>
          <a:p>
            <a:r>
              <a:rPr lang="en-US" altLang="zh-CN" dirty="0" smtClean="0"/>
              <a:t>Continue…</a:t>
            </a:r>
            <a:endParaRPr lang="en-US" dirty="0"/>
          </a:p>
        </p:txBody>
      </p:sp>
      <p:sp>
        <p:nvSpPr>
          <p:cNvPr id="3" name="Content Placeholder 2"/>
          <p:cNvSpPr>
            <a:spLocks noGrp="1"/>
          </p:cNvSpPr>
          <p:nvPr>
            <p:ph idx="1"/>
          </p:nvPr>
        </p:nvSpPr>
        <p:spPr>
          <a:xfrm>
            <a:off x="838200" y="1799617"/>
            <a:ext cx="10515600" cy="4377346"/>
          </a:xfrm>
        </p:spPr>
        <p:txBody>
          <a:bodyPr/>
          <a:lstStyle/>
          <a:p>
            <a:r>
              <a:rPr lang="zh-CN" altLang="en-US" dirty="0" smtClean="0"/>
              <a:t>抉择</a:t>
            </a:r>
            <a:r>
              <a:rPr lang="en-US" altLang="zh-CN" dirty="0" smtClean="0"/>
              <a:t>------</a:t>
            </a:r>
            <a:r>
              <a:rPr lang="zh-CN" altLang="en-US" dirty="0" smtClean="0"/>
              <a:t>根</a:t>
            </a:r>
            <a:r>
              <a:rPr lang="zh-CN" altLang="en-US" dirty="0"/>
              <a:t>据实际的业务需求来选型，同时考虑当前需求和长远需</a:t>
            </a:r>
            <a:r>
              <a:rPr lang="zh-CN" altLang="en-US" dirty="0" smtClean="0"/>
              <a:t>求（这步可能是个迭代的过程）：</a:t>
            </a:r>
            <a:endParaRPr lang="en-US" altLang="zh-CN" dirty="0"/>
          </a:p>
          <a:p>
            <a:pPr lvl="1"/>
            <a:r>
              <a:rPr lang="zh-CN" altLang="en-US" dirty="0"/>
              <a:t>简单的地理位置处理（比如获取地理位置，计算两个位置之间的距离，或者获得指定范围内的点</a:t>
            </a:r>
            <a:r>
              <a:rPr lang="zh-CN" altLang="en-US" dirty="0" smtClean="0"/>
              <a:t>）</a:t>
            </a:r>
            <a:r>
              <a:rPr lang="en-US" altLang="zh-CN" dirty="0" smtClean="0"/>
              <a:t>----</a:t>
            </a:r>
            <a:r>
              <a:rPr lang="en-US" altLang="zh-CN" dirty="0" err="1" smtClean="0"/>
              <a:t>redis</a:t>
            </a:r>
            <a:r>
              <a:rPr lang="en-US" altLang="zh-CN" dirty="0" smtClean="0"/>
              <a:t>, </a:t>
            </a:r>
            <a:r>
              <a:rPr lang="en-US" altLang="zh-CN" dirty="0" err="1" smtClean="0"/>
              <a:t>mysql</a:t>
            </a:r>
            <a:r>
              <a:rPr lang="en-US" altLang="zh-CN" dirty="0" smtClean="0"/>
              <a:t> </a:t>
            </a:r>
            <a:r>
              <a:rPr lang="en-US" altLang="zh-CN" dirty="0" err="1" smtClean="0"/>
              <a:t>geohash</a:t>
            </a:r>
            <a:r>
              <a:rPr lang="en-US" altLang="zh-CN" dirty="0" smtClean="0"/>
              <a:t>, DDB</a:t>
            </a:r>
          </a:p>
          <a:p>
            <a:pPr lvl="1"/>
            <a:endParaRPr lang="en-US" altLang="zh-CN" dirty="0"/>
          </a:p>
          <a:p>
            <a:pPr lvl="1"/>
            <a:r>
              <a:rPr lang="zh-CN" altLang="en-US" dirty="0"/>
              <a:t>复杂的地理位置处理（比如是否支持</a:t>
            </a:r>
            <a:r>
              <a:rPr lang="en-US" altLang="zh-CN" dirty="0" err="1"/>
              <a:t>geojson</a:t>
            </a:r>
            <a:r>
              <a:rPr lang="zh-CN" altLang="en-US" dirty="0"/>
              <a:t>，三维几何类型，多边形操作支持</a:t>
            </a:r>
            <a:r>
              <a:rPr lang="zh-CN" altLang="en-US" dirty="0" smtClean="0"/>
              <a:t>）</a:t>
            </a:r>
            <a:r>
              <a:rPr lang="en-US" altLang="zh-CN" dirty="0" smtClean="0"/>
              <a:t>---- </a:t>
            </a:r>
            <a:r>
              <a:rPr lang="en-US" altLang="zh-CN" dirty="0" err="1" smtClean="0"/>
              <a:t>mongodb</a:t>
            </a:r>
            <a:r>
              <a:rPr lang="zh-CN" altLang="en-US" dirty="0" smtClean="0"/>
              <a:t>，</a:t>
            </a:r>
            <a:r>
              <a:rPr lang="en-US" altLang="zh-CN" dirty="0" smtClean="0"/>
              <a:t>ES</a:t>
            </a:r>
            <a:r>
              <a:rPr lang="zh-CN" altLang="en-US" dirty="0" smtClean="0"/>
              <a:t>，</a:t>
            </a:r>
            <a:r>
              <a:rPr lang="en-US" altLang="zh-CN" dirty="0" err="1" smtClean="0"/>
              <a:t>postgre+postgis</a:t>
            </a:r>
            <a:r>
              <a:rPr lang="zh-CN" altLang="en-US" dirty="0" smtClean="0"/>
              <a:t>，</a:t>
            </a:r>
            <a:r>
              <a:rPr lang="en-US" altLang="zh-CN" dirty="0" smtClean="0"/>
              <a:t>Oracle</a:t>
            </a:r>
            <a:r>
              <a:rPr lang="zh-CN" altLang="en-US" dirty="0" smtClean="0"/>
              <a:t>，</a:t>
            </a:r>
            <a:r>
              <a:rPr lang="en-US" altLang="zh-CN" dirty="0" smtClean="0"/>
              <a:t>SQL server</a:t>
            </a:r>
            <a:endParaRPr lang="en-US" altLang="zh-CN" dirty="0"/>
          </a:p>
          <a:p>
            <a:endParaRPr lang="en-US" dirty="0"/>
          </a:p>
        </p:txBody>
      </p:sp>
    </p:spTree>
    <p:extLst>
      <p:ext uri="{BB962C8B-B14F-4D97-AF65-F5344CB8AC3E}">
        <p14:creationId xmlns:p14="http://schemas.microsoft.com/office/powerpoint/2010/main" val="246039858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80015"/>
          </a:xfrm>
        </p:spPr>
        <p:txBody>
          <a:bodyPr/>
          <a:lstStyle/>
          <a:p>
            <a:r>
              <a:rPr lang="en-US" altLang="zh-CN" dirty="0" smtClean="0"/>
              <a:t>Continue….</a:t>
            </a:r>
            <a:endParaRPr lang="en-US" dirty="0"/>
          </a:p>
        </p:txBody>
      </p:sp>
      <p:sp>
        <p:nvSpPr>
          <p:cNvPr id="3" name="Content Placeholder 2"/>
          <p:cNvSpPr>
            <a:spLocks noGrp="1"/>
          </p:cNvSpPr>
          <p:nvPr>
            <p:ph idx="1"/>
          </p:nvPr>
        </p:nvSpPr>
        <p:spPr/>
        <p:txBody>
          <a:bodyPr/>
          <a:lstStyle/>
          <a:p>
            <a:pPr lvl="1"/>
            <a:r>
              <a:rPr lang="zh-CN" altLang="en-US" dirty="0" smtClean="0"/>
              <a:t>是否需要把地理位置处理与结构化搜索和分析结合使用</a:t>
            </a:r>
            <a:r>
              <a:rPr lang="en-US" altLang="zh-CN" dirty="0" smtClean="0"/>
              <a:t>------ES</a:t>
            </a:r>
            <a:r>
              <a:rPr lang="zh-CN" altLang="en-US" dirty="0" smtClean="0"/>
              <a:t>，</a:t>
            </a:r>
            <a:r>
              <a:rPr lang="en-US" altLang="zh-CN" dirty="0" err="1" smtClean="0"/>
              <a:t>Postgre+postgis</a:t>
            </a:r>
            <a:r>
              <a:rPr lang="zh-CN" altLang="en-US" dirty="0" smtClean="0"/>
              <a:t>，</a:t>
            </a:r>
            <a:r>
              <a:rPr lang="en-US" altLang="zh-CN" dirty="0" smtClean="0"/>
              <a:t>Oracle</a:t>
            </a:r>
            <a:r>
              <a:rPr lang="zh-CN" altLang="en-US" dirty="0" smtClean="0"/>
              <a:t>，</a:t>
            </a:r>
            <a:r>
              <a:rPr lang="en-US" altLang="zh-CN" dirty="0" err="1" smtClean="0"/>
              <a:t>Sql</a:t>
            </a:r>
            <a:r>
              <a:rPr lang="en-US" altLang="zh-CN" dirty="0" smtClean="0"/>
              <a:t> server</a:t>
            </a:r>
            <a:r>
              <a:rPr lang="zh-CN" altLang="en-US" dirty="0" smtClean="0"/>
              <a:t>能把这些结合起来</a:t>
            </a:r>
            <a:endParaRPr lang="en-US" altLang="zh-CN" dirty="0" smtClean="0"/>
          </a:p>
          <a:p>
            <a:pPr lvl="1"/>
            <a:r>
              <a:rPr lang="zh-CN" altLang="en-US" dirty="0" smtClean="0"/>
              <a:t>成本以及可维护性方面考虑：开源的还是商用的，对相关产品已有的熟悉程度</a:t>
            </a:r>
            <a:endParaRPr lang="en-US" altLang="zh-CN" dirty="0" smtClean="0"/>
          </a:p>
          <a:p>
            <a:pPr lvl="1"/>
            <a:r>
              <a:rPr lang="zh-CN" altLang="en-US" dirty="0" smtClean="0"/>
              <a:t>对性能的要求：比如是否有频繁的更新和读取</a:t>
            </a:r>
            <a:r>
              <a:rPr lang="en-US" altLang="zh-CN" dirty="0" smtClean="0"/>
              <a:t>-----ES</a:t>
            </a:r>
            <a:r>
              <a:rPr lang="zh-CN" altLang="en-US" dirty="0" smtClean="0"/>
              <a:t>不适合频繁更新的场景；</a:t>
            </a:r>
            <a:r>
              <a:rPr lang="en-US" altLang="zh-CN" dirty="0" err="1" smtClean="0"/>
              <a:t>redis</a:t>
            </a:r>
            <a:r>
              <a:rPr lang="zh-CN" altLang="en-US" dirty="0" smtClean="0"/>
              <a:t>的性能很好，</a:t>
            </a:r>
            <a:r>
              <a:rPr lang="en-US" altLang="zh-CN" dirty="0" err="1" smtClean="0"/>
              <a:t>solr+postgis</a:t>
            </a:r>
            <a:r>
              <a:rPr lang="zh-CN" altLang="en-US" dirty="0" smtClean="0"/>
              <a:t>（</a:t>
            </a:r>
            <a:r>
              <a:rPr lang="en-US" altLang="zh-CN" dirty="0" err="1" smtClean="0"/>
              <a:t>postgis</a:t>
            </a:r>
            <a:r>
              <a:rPr lang="zh-CN" altLang="en-US" dirty="0" smtClean="0"/>
              <a:t>作为</a:t>
            </a:r>
            <a:r>
              <a:rPr lang="en-US" altLang="zh-CN" dirty="0" err="1" smtClean="0"/>
              <a:t>solr</a:t>
            </a:r>
            <a:r>
              <a:rPr lang="zh-CN" altLang="en-US" dirty="0" smtClean="0"/>
              <a:t>的</a:t>
            </a:r>
            <a:r>
              <a:rPr lang="en-US" altLang="zh-CN" dirty="0" smtClean="0"/>
              <a:t>data store</a:t>
            </a:r>
            <a:r>
              <a:rPr lang="zh-CN" altLang="en-US" dirty="0" smtClean="0"/>
              <a:t>）速度也不错。</a:t>
            </a:r>
            <a:endParaRPr lang="en-US" altLang="zh-CN" dirty="0" smtClean="0"/>
          </a:p>
          <a:p>
            <a:pPr lvl="1"/>
            <a:r>
              <a:rPr lang="zh-CN" altLang="en-US" dirty="0" smtClean="0"/>
              <a:t>在选择之后，对产品进行模拟真实环境的压测看是否满足您的要求，如果不满足换另一个产品试试。</a:t>
            </a:r>
            <a:endParaRPr lang="en-US" dirty="0" smtClean="0"/>
          </a:p>
          <a:p>
            <a:endParaRPr lang="en-US" dirty="0"/>
          </a:p>
        </p:txBody>
      </p:sp>
    </p:spTree>
    <p:extLst>
      <p:ext uri="{BB962C8B-B14F-4D97-AF65-F5344CB8AC3E}">
        <p14:creationId xmlns:p14="http://schemas.microsoft.com/office/powerpoint/2010/main" val="74580615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045386"/>
          </a:xfrm>
        </p:spPr>
        <p:txBody>
          <a:bodyPr/>
          <a:lstStyle/>
          <a:p>
            <a:r>
              <a:rPr lang="en-US" altLang="zh-CN" dirty="0" err="1" smtClean="0"/>
              <a:t>Redis</a:t>
            </a:r>
            <a:r>
              <a:rPr lang="zh-CN" altLang="en-US" dirty="0" smtClean="0"/>
              <a:t>事务（非传统意义上的事务）</a:t>
            </a:r>
            <a:endParaRPr lang="en-US" dirty="0"/>
          </a:p>
        </p:txBody>
      </p:sp>
      <p:sp>
        <p:nvSpPr>
          <p:cNvPr id="3" name="Content Placeholder 2"/>
          <p:cNvSpPr>
            <a:spLocks noGrp="1"/>
          </p:cNvSpPr>
          <p:nvPr>
            <p:ph idx="1"/>
          </p:nvPr>
        </p:nvSpPr>
        <p:spPr/>
        <p:txBody>
          <a:bodyPr/>
          <a:lstStyle/>
          <a:p>
            <a:r>
              <a:rPr lang="en-US" altLang="zh-CN" dirty="0" err="1" smtClean="0"/>
              <a:t>redis</a:t>
            </a:r>
            <a:r>
              <a:rPr lang="zh-CN" altLang="en-US" dirty="0" smtClean="0"/>
              <a:t>的事务是一组命令的集合。</a:t>
            </a:r>
            <a:r>
              <a:rPr lang="en-US" altLang="zh-CN" dirty="0" smtClean="0"/>
              <a:t>multi</a:t>
            </a:r>
            <a:r>
              <a:rPr lang="zh-CN" altLang="en-US" dirty="0" smtClean="0"/>
              <a:t>命令来开始事务，用</a:t>
            </a:r>
            <a:r>
              <a:rPr lang="en-US" altLang="zh-CN" dirty="0" smtClean="0"/>
              <a:t>exec</a:t>
            </a:r>
            <a:r>
              <a:rPr lang="zh-CN" altLang="en-US" dirty="0" smtClean="0"/>
              <a:t>命令来执行事务。</a:t>
            </a:r>
            <a:endParaRPr lang="en-US" altLang="zh-CN" dirty="0" smtClean="0"/>
          </a:p>
          <a:p>
            <a:pPr lvl="1"/>
            <a:r>
              <a:rPr lang="zh-CN" altLang="en-US" dirty="0" smtClean="0"/>
              <a:t>该事务中多条命令的执行并不是严格意义上原子的。</a:t>
            </a:r>
            <a:r>
              <a:rPr lang="en-US" altLang="zh-CN" dirty="0" err="1" smtClean="0"/>
              <a:t>Redis</a:t>
            </a:r>
            <a:r>
              <a:rPr lang="zh-CN" altLang="en-US" dirty="0" smtClean="0"/>
              <a:t>不支持回滚操作，导致</a:t>
            </a:r>
            <a:r>
              <a:rPr lang="en-US" altLang="zh-CN" dirty="0" err="1" smtClean="0"/>
              <a:t>redis</a:t>
            </a:r>
            <a:r>
              <a:rPr lang="zh-CN" altLang="en-US" dirty="0" smtClean="0"/>
              <a:t>的错误异常需要开发人员处理。</a:t>
            </a:r>
            <a:endParaRPr lang="en-US" altLang="zh-CN" dirty="0" smtClean="0"/>
          </a:p>
          <a:p>
            <a:pPr lvl="1"/>
            <a:r>
              <a:rPr lang="zh-CN" altLang="en-US" dirty="0" smtClean="0"/>
              <a:t>类似的</a:t>
            </a:r>
            <a:r>
              <a:rPr lang="en-US" altLang="zh-CN" dirty="0" smtClean="0"/>
              <a:t>DDB</a:t>
            </a:r>
            <a:r>
              <a:rPr lang="zh-CN" altLang="en-US" dirty="0" smtClean="0"/>
              <a:t>和</a:t>
            </a:r>
            <a:r>
              <a:rPr lang="en-US" altLang="zh-CN" dirty="0" err="1" smtClean="0"/>
              <a:t>mongodb</a:t>
            </a:r>
            <a:r>
              <a:rPr lang="zh-CN" altLang="en-US" dirty="0" smtClean="0"/>
              <a:t>的批量写都不是原子性的。</a:t>
            </a:r>
            <a:endParaRPr lang="en-US" altLang="zh-CN" dirty="0" smtClean="0"/>
          </a:p>
          <a:p>
            <a:r>
              <a:rPr lang="zh-CN" altLang="en-US" dirty="0" smtClean="0"/>
              <a:t>在</a:t>
            </a:r>
            <a:r>
              <a:rPr lang="en-US" altLang="zh-CN" dirty="0" smtClean="0"/>
              <a:t>enable </a:t>
            </a:r>
            <a:r>
              <a:rPr lang="en-US" altLang="zh-CN" dirty="0" err="1" smtClean="0"/>
              <a:t>redis</a:t>
            </a:r>
            <a:r>
              <a:rPr lang="en-US" altLang="zh-CN" dirty="0" smtClean="0"/>
              <a:t> cluster/</a:t>
            </a:r>
            <a:r>
              <a:rPr lang="en-US" altLang="zh-CN" dirty="0" err="1" smtClean="0"/>
              <a:t>sharding</a:t>
            </a:r>
            <a:r>
              <a:rPr lang="zh-CN" altLang="en-US" dirty="0" smtClean="0"/>
              <a:t>时，</a:t>
            </a:r>
            <a:r>
              <a:rPr lang="en-US" altLang="zh-CN" dirty="0" err="1" smtClean="0"/>
              <a:t>redis</a:t>
            </a:r>
            <a:r>
              <a:rPr lang="zh-CN" altLang="en-US" dirty="0" smtClean="0"/>
              <a:t>不支持</a:t>
            </a:r>
            <a:r>
              <a:rPr lang="en-US" altLang="zh-CN" dirty="0" smtClean="0"/>
              <a:t>cross hash slot</a:t>
            </a:r>
            <a:r>
              <a:rPr lang="zh-CN" altLang="en-US" dirty="0" smtClean="0"/>
              <a:t>的事务。 </a:t>
            </a:r>
            <a:endParaRPr lang="en-US" altLang="zh-CN" dirty="0"/>
          </a:p>
          <a:p>
            <a:r>
              <a:rPr lang="zh-CN" altLang="en-US" dirty="0" smtClean="0"/>
              <a:t>在</a:t>
            </a:r>
            <a:r>
              <a:rPr lang="en-US" altLang="zh-CN" dirty="0" err="1" smtClean="0"/>
              <a:t>redis</a:t>
            </a:r>
            <a:r>
              <a:rPr lang="en-US" altLang="zh-CN" dirty="0" smtClean="0"/>
              <a:t> </a:t>
            </a:r>
            <a:r>
              <a:rPr lang="en-US" altLang="zh-CN" dirty="0" err="1" smtClean="0"/>
              <a:t>sharding</a:t>
            </a:r>
            <a:r>
              <a:rPr lang="zh-CN" altLang="en-US" dirty="0" smtClean="0"/>
              <a:t>情况下，如何对多个</a:t>
            </a:r>
            <a:r>
              <a:rPr lang="en-US" altLang="zh-CN" dirty="0" smtClean="0"/>
              <a:t>key</a:t>
            </a:r>
            <a:r>
              <a:rPr lang="zh-CN" altLang="en-US" dirty="0" smtClean="0"/>
              <a:t>的操作保证事务？</a:t>
            </a:r>
            <a:endParaRPr lang="en-US" altLang="zh-CN" dirty="0" smtClean="0"/>
          </a:p>
          <a:p>
            <a:pPr lvl="1"/>
            <a:r>
              <a:rPr lang="en-US" altLang="zh-CN" dirty="0" smtClean="0"/>
              <a:t>Multi/</a:t>
            </a:r>
            <a:r>
              <a:rPr lang="en-US" altLang="zh-CN" dirty="0" err="1" smtClean="0"/>
              <a:t>exec+hash</a:t>
            </a:r>
            <a:r>
              <a:rPr lang="en-US" altLang="zh-CN" dirty="0" smtClean="0"/>
              <a:t> tag</a:t>
            </a:r>
          </a:p>
          <a:p>
            <a:pPr lvl="1"/>
            <a:r>
              <a:rPr lang="zh-CN" altLang="en-US" dirty="0"/>
              <a:t>其</a:t>
            </a:r>
            <a:r>
              <a:rPr lang="zh-CN" altLang="en-US" dirty="0" smtClean="0"/>
              <a:t>他</a:t>
            </a:r>
            <a:r>
              <a:rPr lang="en-US" altLang="zh-CN" dirty="0" err="1" smtClean="0"/>
              <a:t>nosql</a:t>
            </a:r>
            <a:r>
              <a:rPr lang="zh-CN" altLang="en-US" dirty="0" smtClean="0"/>
              <a:t>如何做？真的需要做吗？</a:t>
            </a:r>
            <a:endParaRPr lang="en-US" dirty="0"/>
          </a:p>
        </p:txBody>
      </p:sp>
    </p:spTree>
    <p:extLst>
      <p:ext uri="{BB962C8B-B14F-4D97-AF65-F5344CB8AC3E}">
        <p14:creationId xmlns:p14="http://schemas.microsoft.com/office/powerpoint/2010/main" val="254205955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8732" y="2907358"/>
            <a:ext cx="10515600" cy="1325563"/>
          </a:xfrm>
        </p:spPr>
        <p:txBody>
          <a:bodyPr/>
          <a:lstStyle/>
          <a:p>
            <a:pPr algn="ctr"/>
            <a:r>
              <a:rPr lang="en-US" altLang="zh-CN" dirty="0" smtClean="0"/>
              <a:t>Smart client for </a:t>
            </a:r>
            <a:r>
              <a:rPr lang="en-US" altLang="zh-CN" dirty="0" err="1" smtClean="0"/>
              <a:t>elasticache</a:t>
            </a:r>
            <a:r>
              <a:rPr lang="en-US" altLang="zh-CN" dirty="0" smtClean="0"/>
              <a:t> </a:t>
            </a:r>
            <a:r>
              <a:rPr lang="en-US" altLang="zh-CN" dirty="0" err="1" smtClean="0"/>
              <a:t>redis</a:t>
            </a:r>
            <a:endParaRPr lang="en-US" dirty="0"/>
          </a:p>
        </p:txBody>
      </p:sp>
    </p:spTree>
    <p:extLst>
      <p:ext uri="{BB962C8B-B14F-4D97-AF65-F5344CB8AC3E}">
        <p14:creationId xmlns:p14="http://schemas.microsoft.com/office/powerpoint/2010/main" val="132045647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loss when split brain for </a:t>
            </a:r>
            <a:r>
              <a:rPr lang="en-US" dirty="0" err="1"/>
              <a:t>redis</a:t>
            </a:r>
            <a:r>
              <a:rPr lang="en-US" dirty="0"/>
              <a:t> cluster</a:t>
            </a:r>
          </a:p>
        </p:txBody>
      </p:sp>
      <p:sp>
        <p:nvSpPr>
          <p:cNvPr id="3" name="Content Placeholder 2"/>
          <p:cNvSpPr>
            <a:spLocks noGrp="1"/>
          </p:cNvSpPr>
          <p:nvPr>
            <p:ph idx="1"/>
          </p:nvPr>
        </p:nvSpPr>
        <p:spPr/>
        <p:txBody>
          <a:bodyPr>
            <a:normAutofit/>
          </a:bodyPr>
          <a:lstStyle/>
          <a:p>
            <a:r>
              <a:rPr lang="zh-CN" altLang="en-US" dirty="0"/>
              <a:t>当</a:t>
            </a:r>
            <a:r>
              <a:rPr lang="en-US" altLang="zh-CN" dirty="0"/>
              <a:t>enable </a:t>
            </a:r>
            <a:r>
              <a:rPr lang="en-US" altLang="zh-CN" dirty="0" err="1"/>
              <a:t>Elasticache</a:t>
            </a:r>
            <a:r>
              <a:rPr lang="en-US" altLang="zh-CN" dirty="0"/>
              <a:t> </a:t>
            </a:r>
            <a:r>
              <a:rPr lang="en-US" altLang="zh-CN" dirty="0" err="1"/>
              <a:t>redis</a:t>
            </a:r>
            <a:r>
              <a:rPr lang="zh-CN" altLang="en-US" dirty="0"/>
              <a:t> </a:t>
            </a:r>
            <a:r>
              <a:rPr lang="en-US" altLang="zh-CN" dirty="0"/>
              <a:t>cluster</a:t>
            </a:r>
            <a:r>
              <a:rPr lang="zh-CN" altLang="en-US" dirty="0"/>
              <a:t>时，如果发生</a:t>
            </a:r>
            <a:r>
              <a:rPr lang="en-US" altLang="zh-CN" dirty="0"/>
              <a:t>networking partition</a:t>
            </a:r>
            <a:r>
              <a:rPr lang="zh-CN" altLang="en-US" dirty="0"/>
              <a:t>，客户端可能将数据写入位于少数派的主节点，直到该停止接受写入操作为止。 在此期间，数据将会丢失</a:t>
            </a:r>
            <a:r>
              <a:rPr lang="zh-CN" altLang="en-US" dirty="0" smtClean="0"/>
              <a:t>。</a:t>
            </a:r>
            <a:endParaRPr lang="en-US" altLang="zh-CN" dirty="0" smtClean="0"/>
          </a:p>
          <a:p>
            <a:r>
              <a:rPr lang="zh-CN" altLang="en-US" dirty="0" smtClean="0"/>
              <a:t>为</a:t>
            </a:r>
            <a:r>
              <a:rPr lang="zh-CN" altLang="en-US" dirty="0"/>
              <a:t>了减轻脑裂情况下的数据丢失，我们可以适当减少“</a:t>
            </a:r>
            <a:r>
              <a:rPr lang="en-US" dirty="0"/>
              <a:t>cluster node timeout</a:t>
            </a:r>
            <a:r>
              <a:rPr lang="zh-CN" altLang="en-US" dirty="0"/>
              <a:t>”</a:t>
            </a:r>
            <a:r>
              <a:rPr lang="zh-CN" altLang="en-US" dirty="0" smtClean="0"/>
              <a:t>，而且更</a:t>
            </a:r>
            <a:r>
              <a:rPr lang="zh-CN" altLang="en-US" dirty="0"/>
              <a:t>快发现可能的网络分区</a:t>
            </a:r>
            <a:r>
              <a:rPr lang="zh-CN" altLang="en-US" dirty="0" smtClean="0"/>
              <a:t>。</a:t>
            </a:r>
            <a:endParaRPr lang="en-US" altLang="zh-CN" dirty="0"/>
          </a:p>
          <a:p>
            <a:pPr lvl="1"/>
            <a:r>
              <a:rPr lang="zh-CN" altLang="en-US" dirty="0" smtClean="0"/>
              <a:t>发生上述情况时，客户端可能会收到来自少数派主节点的一些错误信息，客户端应该从</a:t>
            </a:r>
            <a:r>
              <a:rPr lang="en-US" altLang="zh-CN" dirty="0" err="1" smtClean="0"/>
              <a:t>redis</a:t>
            </a:r>
            <a:r>
              <a:rPr lang="en-US" altLang="zh-CN" dirty="0" smtClean="0"/>
              <a:t> configuration endpoint</a:t>
            </a:r>
            <a:r>
              <a:rPr lang="zh-CN" altLang="en-US" dirty="0" smtClean="0"/>
              <a:t>获取集群节点元数据。</a:t>
            </a:r>
            <a:endParaRPr lang="zh-CN" altLang="en-US" dirty="0"/>
          </a:p>
          <a:p>
            <a:pPr lvl="0"/>
            <a:endParaRPr lang="en-US" dirty="0" smtClean="0"/>
          </a:p>
          <a:p>
            <a:pPr marL="457200" lvl="1" indent="0">
              <a:buNone/>
            </a:pPr>
            <a:endParaRPr lang="en-US" dirty="0"/>
          </a:p>
          <a:p>
            <a:endParaRPr lang="en-US" dirty="0"/>
          </a:p>
        </p:txBody>
      </p:sp>
    </p:spTree>
    <p:extLst>
      <p:ext uri="{BB962C8B-B14F-4D97-AF65-F5344CB8AC3E}">
        <p14:creationId xmlns:p14="http://schemas.microsoft.com/office/powerpoint/2010/main" val="396616509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06475"/>
          </a:xfrm>
        </p:spPr>
        <p:txBody>
          <a:bodyPr/>
          <a:lstStyle/>
          <a:p>
            <a:r>
              <a:rPr lang="en-US" dirty="0" smtClean="0"/>
              <a:t>Continue…..</a:t>
            </a:r>
            <a:endParaRPr lang="en-US" dirty="0"/>
          </a:p>
        </p:txBody>
      </p:sp>
      <p:sp>
        <p:nvSpPr>
          <p:cNvPr id="3" name="Content Placeholder 2"/>
          <p:cNvSpPr>
            <a:spLocks noGrp="1"/>
          </p:cNvSpPr>
          <p:nvPr>
            <p:ph idx="1"/>
          </p:nvPr>
        </p:nvSpPr>
        <p:spPr>
          <a:xfrm>
            <a:off x="838200" y="1770928"/>
            <a:ext cx="10515600" cy="4406036"/>
          </a:xfrm>
        </p:spPr>
        <p:txBody>
          <a:bodyPr/>
          <a:lstStyle/>
          <a:p>
            <a:r>
              <a:rPr lang="zh-CN" altLang="en-US" dirty="0"/>
              <a:t>当</a:t>
            </a:r>
            <a:r>
              <a:rPr lang="en-US" altLang="zh-CN" dirty="0"/>
              <a:t>disable </a:t>
            </a:r>
            <a:r>
              <a:rPr lang="en-US" altLang="zh-CN" dirty="0" err="1"/>
              <a:t>elasticache</a:t>
            </a:r>
            <a:r>
              <a:rPr lang="en-US" altLang="zh-CN" dirty="0"/>
              <a:t> </a:t>
            </a:r>
            <a:r>
              <a:rPr lang="en-US" altLang="zh-CN" dirty="0" err="1"/>
              <a:t>redis</a:t>
            </a:r>
            <a:r>
              <a:rPr lang="en-US" altLang="zh-CN" dirty="0"/>
              <a:t> cluster</a:t>
            </a:r>
            <a:r>
              <a:rPr lang="zh-CN" altLang="en-US" dirty="0"/>
              <a:t>并在</a:t>
            </a:r>
            <a:r>
              <a:rPr lang="en-US" altLang="zh-CN" dirty="0"/>
              <a:t>multi-</a:t>
            </a:r>
            <a:r>
              <a:rPr lang="en-US" altLang="zh-CN" dirty="0" err="1"/>
              <a:t>az</a:t>
            </a:r>
            <a:r>
              <a:rPr lang="en-US" altLang="zh-CN" dirty="0"/>
              <a:t> enable</a:t>
            </a:r>
            <a:r>
              <a:rPr lang="zh-CN" altLang="en-US" dirty="0"/>
              <a:t>情况下发生了</a:t>
            </a:r>
            <a:r>
              <a:rPr lang="en-US" altLang="zh-CN" dirty="0"/>
              <a:t>auto-failover</a:t>
            </a:r>
            <a:r>
              <a:rPr lang="zh-CN" altLang="en-US" dirty="0"/>
              <a:t>时，为了减轻由于脑裂造成的数据丢失，</a:t>
            </a:r>
            <a:r>
              <a:rPr lang="en-US" dirty="0"/>
              <a:t>min-slaves-to-write</a:t>
            </a:r>
            <a:r>
              <a:rPr lang="zh-CN" altLang="en-US" dirty="0"/>
              <a:t>需圆整到</a:t>
            </a:r>
            <a:r>
              <a:rPr lang="en-US" altLang="zh-CN" dirty="0" smtClean="0"/>
              <a:t>sum(1+slave)/2</a:t>
            </a:r>
            <a:r>
              <a:rPr lang="zh-CN" altLang="en-US" dirty="0"/>
              <a:t>。</a:t>
            </a:r>
            <a:br>
              <a:rPr lang="zh-CN" altLang="en-US" dirty="0"/>
            </a:br>
            <a:r>
              <a:rPr lang="zh-CN" altLang="en-US" dirty="0"/>
              <a:t>例如：</a:t>
            </a:r>
            <a:br>
              <a:rPr lang="zh-CN" altLang="en-US" dirty="0"/>
            </a:br>
            <a:r>
              <a:rPr lang="zh-CN" altLang="en-US" dirty="0"/>
              <a:t>当前</a:t>
            </a:r>
            <a:r>
              <a:rPr lang="en-US" altLang="zh-CN" dirty="0"/>
              <a:t>master</a:t>
            </a:r>
            <a:r>
              <a:rPr lang="zh-CN" altLang="en-US" dirty="0"/>
              <a:t>和一个</a:t>
            </a:r>
            <a:r>
              <a:rPr lang="en-US" altLang="zh-CN" dirty="0"/>
              <a:t>slave</a:t>
            </a:r>
            <a:r>
              <a:rPr lang="zh-CN" altLang="en-US" dirty="0"/>
              <a:t>在</a:t>
            </a:r>
            <a:r>
              <a:rPr lang="en-US" altLang="zh-CN" dirty="0"/>
              <a:t>AZ-1, 3</a:t>
            </a:r>
            <a:r>
              <a:rPr lang="zh-CN" altLang="en-US" dirty="0"/>
              <a:t>个</a:t>
            </a:r>
            <a:r>
              <a:rPr lang="en-US" altLang="zh-CN" dirty="0"/>
              <a:t>slave</a:t>
            </a:r>
            <a:r>
              <a:rPr lang="zh-CN" altLang="en-US" dirty="0"/>
              <a:t>在</a:t>
            </a:r>
            <a:r>
              <a:rPr lang="en-US" altLang="zh-CN" dirty="0"/>
              <a:t>AZ-2</a:t>
            </a:r>
            <a:r>
              <a:rPr lang="zh-CN" altLang="en-US" dirty="0"/>
              <a:t>，那么 </a:t>
            </a:r>
            <a:r>
              <a:rPr lang="en-US" altLang="zh-CN" dirty="0"/>
              <a:t>min-slaves-to-write</a:t>
            </a:r>
            <a:r>
              <a:rPr lang="zh-CN" altLang="en-US" dirty="0"/>
              <a:t>应该设置为</a:t>
            </a:r>
            <a:r>
              <a:rPr lang="en-US" altLang="zh-CN" dirty="0"/>
              <a:t>2</a:t>
            </a:r>
            <a:r>
              <a:rPr lang="zh-CN" altLang="en-US" dirty="0"/>
              <a:t>。</a:t>
            </a:r>
          </a:p>
          <a:p>
            <a:endParaRPr lang="en-US" dirty="0"/>
          </a:p>
        </p:txBody>
      </p:sp>
    </p:spTree>
    <p:extLst>
      <p:ext uri="{BB962C8B-B14F-4D97-AF65-F5344CB8AC3E}">
        <p14:creationId xmlns:p14="http://schemas.microsoft.com/office/powerpoint/2010/main" val="159866869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11059"/>
          </a:xfrm>
        </p:spPr>
        <p:txBody>
          <a:bodyPr>
            <a:normAutofit fontScale="90000"/>
          </a:bodyPr>
          <a:lstStyle/>
          <a:p>
            <a:r>
              <a:rPr lang="en-US" dirty="0"/>
              <a:t>Fast find possible node membership change?</a:t>
            </a:r>
          </a:p>
        </p:txBody>
      </p:sp>
      <p:sp>
        <p:nvSpPr>
          <p:cNvPr id="3" name="Content Placeholder 2"/>
          <p:cNvSpPr>
            <a:spLocks noGrp="1"/>
          </p:cNvSpPr>
          <p:nvPr>
            <p:ph idx="1"/>
          </p:nvPr>
        </p:nvSpPr>
        <p:spPr>
          <a:xfrm>
            <a:off x="838200" y="1445741"/>
            <a:ext cx="10515600" cy="4871932"/>
          </a:xfrm>
        </p:spPr>
        <p:txBody>
          <a:bodyPr>
            <a:normAutofit fontScale="92500"/>
          </a:bodyPr>
          <a:lstStyle/>
          <a:p>
            <a:r>
              <a:rPr lang="en-US" dirty="0" err="1" smtClean="0"/>
              <a:t>Elasticache</a:t>
            </a:r>
            <a:r>
              <a:rPr lang="en-US" dirty="0" smtClean="0"/>
              <a:t> </a:t>
            </a:r>
            <a:r>
              <a:rPr lang="en-US" dirty="0" err="1" smtClean="0"/>
              <a:t>redis</a:t>
            </a:r>
            <a:r>
              <a:rPr lang="en-US" dirty="0" smtClean="0"/>
              <a:t> cluster(cluster is enabled):</a:t>
            </a:r>
          </a:p>
          <a:p>
            <a:pPr marL="514350" indent="-514350">
              <a:buAutoNum type="arabicPeriod"/>
            </a:pPr>
            <a:r>
              <a:rPr lang="zh-CN" altLang="en-US" dirty="0" smtClean="0"/>
              <a:t>当</a:t>
            </a:r>
            <a:r>
              <a:rPr lang="zh-CN" altLang="en-US" dirty="0"/>
              <a:t>客户端访问某个节点连续发生失败时，可以去</a:t>
            </a:r>
            <a:r>
              <a:rPr lang="en-US" altLang="zh-CN" dirty="0"/>
              <a:t>configuration endpoint</a:t>
            </a:r>
            <a:r>
              <a:rPr lang="zh-CN" altLang="en-US" dirty="0"/>
              <a:t>获取</a:t>
            </a:r>
            <a:r>
              <a:rPr lang="en-US" altLang="zh-CN" dirty="0"/>
              <a:t>cluster metadata</a:t>
            </a:r>
            <a:r>
              <a:rPr lang="zh-CN" altLang="en-US" dirty="0"/>
              <a:t>。（当</a:t>
            </a:r>
            <a:r>
              <a:rPr lang="en-US" altLang="zh-CN" dirty="0" err="1"/>
              <a:t>elasticache</a:t>
            </a:r>
            <a:r>
              <a:rPr lang="en-US" altLang="zh-CN" dirty="0"/>
              <a:t> </a:t>
            </a:r>
            <a:r>
              <a:rPr lang="en-US" altLang="zh-CN" dirty="0" err="1"/>
              <a:t>redis</a:t>
            </a:r>
            <a:r>
              <a:rPr lang="en-US" altLang="zh-CN" dirty="0"/>
              <a:t> control plane</a:t>
            </a:r>
            <a:r>
              <a:rPr lang="zh-CN" altLang="en-US" dirty="0"/>
              <a:t>替换节点时会发生这样的情况</a:t>
            </a:r>
            <a:r>
              <a:rPr lang="zh-CN" altLang="en-US" dirty="0" smtClean="0"/>
              <a:t>）</a:t>
            </a:r>
            <a:endParaRPr lang="en-US" altLang="zh-CN" dirty="0" smtClean="0"/>
          </a:p>
          <a:p>
            <a:pPr marL="514350" indent="-514350">
              <a:buAutoNum type="arabicPeriod"/>
            </a:pPr>
            <a:r>
              <a:rPr lang="zh-CN" altLang="en-US" dirty="0" smtClean="0"/>
              <a:t>当</a:t>
            </a:r>
            <a:r>
              <a:rPr lang="zh-CN" altLang="en-US" dirty="0"/>
              <a:t>客户端接收到</a:t>
            </a:r>
            <a:r>
              <a:rPr lang="en-US" altLang="zh-CN" dirty="0"/>
              <a:t>MOVED</a:t>
            </a:r>
            <a:r>
              <a:rPr lang="zh-CN" altLang="en-US" dirty="0"/>
              <a:t>重定向（而不是</a:t>
            </a:r>
            <a:r>
              <a:rPr lang="en-US" altLang="zh-CN" dirty="0"/>
              <a:t>ASK</a:t>
            </a:r>
            <a:r>
              <a:rPr lang="zh-CN" altLang="en-US" dirty="0"/>
              <a:t>重定向）消息时，客户端可以从配置端点获得节点成员信息（例</a:t>
            </a:r>
            <a:r>
              <a:rPr lang="zh-CN" altLang="en-US" dirty="0" smtClean="0"/>
              <a:t>如</a:t>
            </a:r>
            <a:r>
              <a:rPr lang="en-US" altLang="zh-CN" dirty="0" smtClean="0"/>
              <a:t>slave</a:t>
            </a:r>
            <a:r>
              <a:rPr lang="zh-CN" altLang="en-US" dirty="0"/>
              <a:t>升级为新</a:t>
            </a:r>
            <a:r>
              <a:rPr lang="en-US" altLang="zh-CN" dirty="0"/>
              <a:t>master</a:t>
            </a:r>
            <a:r>
              <a:rPr lang="zh-CN" altLang="en-US" dirty="0"/>
              <a:t>，旧</a:t>
            </a:r>
            <a:r>
              <a:rPr lang="en-US" altLang="zh-CN" dirty="0"/>
              <a:t>master</a:t>
            </a:r>
            <a:r>
              <a:rPr lang="zh-CN" altLang="en-US" dirty="0"/>
              <a:t>从临时网络分区恢复为从服务器）</a:t>
            </a:r>
            <a:r>
              <a:rPr lang="zh-CN" altLang="en-US" dirty="0" smtClean="0"/>
              <a:t>。</a:t>
            </a:r>
            <a:endParaRPr lang="en-US" altLang="zh-CN" dirty="0" smtClean="0"/>
          </a:p>
          <a:p>
            <a:pPr marL="514350" indent="-514350">
              <a:buAutoNum type="arabicPeriod"/>
            </a:pPr>
            <a:r>
              <a:rPr lang="zh-CN" altLang="en-US" dirty="0"/>
              <a:t>订阅</a:t>
            </a:r>
            <a:r>
              <a:rPr lang="en-US" altLang="zh-CN" dirty="0" err="1" smtClean="0"/>
              <a:t>elasticache</a:t>
            </a:r>
            <a:r>
              <a:rPr lang="en-US" altLang="zh-CN" dirty="0" smtClean="0"/>
              <a:t> event SNS</a:t>
            </a:r>
            <a:r>
              <a:rPr lang="zh-CN" altLang="en-US" dirty="0" smtClean="0"/>
              <a:t>通知机制来获得及时的集群成员关系变化。</a:t>
            </a:r>
            <a:r>
              <a:rPr lang="en-US" altLang="zh-CN" dirty="0" smtClean="0"/>
              <a:t> </a:t>
            </a:r>
            <a:endParaRPr lang="en-US" altLang="zh-CN" dirty="0"/>
          </a:p>
          <a:p>
            <a:pPr marL="0" indent="0">
              <a:buNone/>
            </a:pPr>
            <a:endParaRPr lang="en-US" dirty="0" smtClean="0"/>
          </a:p>
          <a:p>
            <a:r>
              <a:rPr lang="en-US" dirty="0" smtClean="0"/>
              <a:t>What about native </a:t>
            </a:r>
            <a:r>
              <a:rPr lang="en-US" dirty="0" err="1" smtClean="0"/>
              <a:t>redis</a:t>
            </a:r>
            <a:r>
              <a:rPr lang="en-US" dirty="0" smtClean="0"/>
              <a:t> cluster?</a:t>
            </a:r>
          </a:p>
          <a:p>
            <a:pPr lvl="1"/>
            <a:r>
              <a:rPr lang="zh-CN" altLang="en-US" dirty="0"/>
              <a:t>我们可以使用</a:t>
            </a:r>
            <a:r>
              <a:rPr lang="en-US" altLang="zh-CN" dirty="0" err="1"/>
              <a:t>redis</a:t>
            </a:r>
            <a:r>
              <a:rPr lang="en-US" altLang="zh-CN" dirty="0"/>
              <a:t> pub / sub</a:t>
            </a:r>
            <a:r>
              <a:rPr lang="zh-CN" altLang="en-US" dirty="0"/>
              <a:t>机制向客户端通知集群节点成员资格更改消息。</a:t>
            </a:r>
          </a:p>
          <a:p>
            <a:endParaRPr lang="en-US" dirty="0" smtClean="0"/>
          </a:p>
          <a:p>
            <a:endParaRPr lang="en-US" dirty="0"/>
          </a:p>
        </p:txBody>
      </p:sp>
    </p:spTree>
    <p:extLst>
      <p:ext uri="{BB962C8B-B14F-4D97-AF65-F5344CB8AC3E}">
        <p14:creationId xmlns:p14="http://schemas.microsoft.com/office/powerpoint/2010/main" val="146777240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93412"/>
          </a:xfrm>
        </p:spPr>
        <p:txBody>
          <a:bodyPr/>
          <a:lstStyle/>
          <a:p>
            <a:r>
              <a:rPr lang="zh-CN" altLang="en-US" dirty="0"/>
              <a:t>借</a:t>
            </a:r>
            <a:r>
              <a:rPr lang="zh-CN" altLang="en-US" dirty="0" smtClean="0"/>
              <a:t>助</a:t>
            </a:r>
            <a:r>
              <a:rPr lang="en-US" altLang="zh-CN" dirty="0" err="1" smtClean="0"/>
              <a:t>jediscluster</a:t>
            </a:r>
            <a:r>
              <a:rPr lang="zh-CN" altLang="en-US" dirty="0" smtClean="0"/>
              <a:t>来实现</a:t>
            </a:r>
            <a:r>
              <a:rPr lang="en-US" altLang="zh-CN" dirty="0" smtClean="0"/>
              <a:t>smart client</a:t>
            </a:r>
            <a:endParaRPr lang="en-US" dirty="0"/>
          </a:p>
        </p:txBody>
      </p:sp>
      <p:sp>
        <p:nvSpPr>
          <p:cNvPr id="3" name="Content Placeholder 2"/>
          <p:cNvSpPr>
            <a:spLocks noGrp="1"/>
          </p:cNvSpPr>
          <p:nvPr>
            <p:ph idx="1"/>
          </p:nvPr>
        </p:nvSpPr>
        <p:spPr>
          <a:xfrm>
            <a:off x="838200" y="1619795"/>
            <a:ext cx="10515600" cy="4349932"/>
          </a:xfrm>
        </p:spPr>
        <p:txBody>
          <a:bodyPr>
            <a:normAutofit/>
          </a:bodyPr>
          <a:lstStyle/>
          <a:p>
            <a:r>
              <a:rPr lang="zh-CN" altLang="en-US" sz="2400" dirty="0"/>
              <a:t>那如果想要实现</a:t>
            </a:r>
            <a:r>
              <a:rPr lang="en-US" sz="2400" dirty="0" err="1"/>
              <a:t>jediscluster</a:t>
            </a:r>
            <a:r>
              <a:rPr lang="zh-CN" altLang="en-US" sz="2400" dirty="0"/>
              <a:t>的</a:t>
            </a:r>
            <a:r>
              <a:rPr lang="en-US" sz="2400" dirty="0"/>
              <a:t>multiple key</a:t>
            </a:r>
            <a:r>
              <a:rPr lang="zh-CN" altLang="en-US" sz="2400" dirty="0"/>
              <a:t>操作（</a:t>
            </a:r>
            <a:r>
              <a:rPr lang="en-US" sz="2400" dirty="0" err="1"/>
              <a:t>mget</a:t>
            </a:r>
            <a:r>
              <a:rPr lang="en-US" sz="2400" dirty="0"/>
              <a:t>/</a:t>
            </a:r>
            <a:r>
              <a:rPr lang="en-US" sz="2400" dirty="0" err="1"/>
              <a:t>mset</a:t>
            </a:r>
            <a:r>
              <a:rPr lang="en-US" sz="2400" dirty="0"/>
              <a:t>）</a:t>
            </a:r>
            <a:r>
              <a:rPr lang="zh-CN" altLang="en-US" sz="2400" dirty="0"/>
              <a:t>或者</a:t>
            </a:r>
            <a:r>
              <a:rPr lang="en-US" sz="2400" dirty="0"/>
              <a:t>pipeline</a:t>
            </a:r>
            <a:r>
              <a:rPr lang="zh-CN" altLang="en-US" sz="2400" dirty="0"/>
              <a:t>并行操作，需要自己实现，思路就是：</a:t>
            </a:r>
          </a:p>
          <a:p>
            <a:r>
              <a:rPr lang="en-US" sz="2400" dirty="0"/>
              <a:t>A</a:t>
            </a:r>
            <a:r>
              <a:rPr lang="en-US" sz="2400" dirty="0" smtClean="0"/>
              <a:t>. </a:t>
            </a:r>
            <a:r>
              <a:rPr lang="zh-CN" altLang="en-US" sz="2400" dirty="0" smtClean="0"/>
              <a:t>利</a:t>
            </a:r>
            <a:r>
              <a:rPr lang="zh-CN" altLang="en-US" sz="2400" dirty="0"/>
              <a:t>用前面提到的如何更快的发现</a:t>
            </a:r>
            <a:r>
              <a:rPr lang="en-US" sz="2400" dirty="0" err="1"/>
              <a:t>redis</a:t>
            </a:r>
            <a:r>
              <a:rPr lang="en-US" sz="2400" dirty="0"/>
              <a:t> cluster</a:t>
            </a:r>
            <a:r>
              <a:rPr lang="zh-CN" altLang="en-US" sz="2400" dirty="0"/>
              <a:t>的拓扑变化来刷新本地缓存的</a:t>
            </a:r>
            <a:r>
              <a:rPr lang="en-US" sz="2400" dirty="0" err="1"/>
              <a:t>redis</a:t>
            </a:r>
            <a:r>
              <a:rPr lang="en-US" sz="2400" dirty="0"/>
              <a:t> cluster</a:t>
            </a:r>
            <a:r>
              <a:rPr lang="zh-CN" altLang="en-US" sz="2400" dirty="0"/>
              <a:t>的</a:t>
            </a:r>
            <a:r>
              <a:rPr lang="en-US" sz="2400" dirty="0"/>
              <a:t>metadata；</a:t>
            </a:r>
            <a:r>
              <a:rPr lang="zh-CN" altLang="en-US" sz="2400" dirty="0"/>
              <a:t>甚至可以考虑在做</a:t>
            </a:r>
            <a:r>
              <a:rPr lang="en-US" sz="2400" dirty="0"/>
              <a:t>multiple key</a:t>
            </a:r>
            <a:r>
              <a:rPr lang="zh-CN" altLang="en-US" sz="2400" dirty="0"/>
              <a:t>或者</a:t>
            </a:r>
            <a:r>
              <a:rPr lang="en-US" sz="2400" dirty="0"/>
              <a:t>pipeline</a:t>
            </a:r>
            <a:r>
              <a:rPr lang="zh-CN" altLang="en-US" sz="2400" dirty="0"/>
              <a:t>并行操作前先获取一次</a:t>
            </a:r>
            <a:r>
              <a:rPr lang="en-US" sz="2400" dirty="0" err="1"/>
              <a:t>redis</a:t>
            </a:r>
            <a:r>
              <a:rPr lang="zh-CN" altLang="en-US" sz="2400" dirty="0"/>
              <a:t>信息。</a:t>
            </a:r>
          </a:p>
          <a:p>
            <a:r>
              <a:rPr lang="en-US" sz="2400" dirty="0"/>
              <a:t>B</a:t>
            </a:r>
            <a:r>
              <a:rPr lang="en-US" sz="2400" dirty="0" smtClean="0"/>
              <a:t>. </a:t>
            </a:r>
            <a:r>
              <a:rPr lang="zh-CN" altLang="en-US" sz="2400" dirty="0" smtClean="0"/>
              <a:t>获</a:t>
            </a:r>
            <a:r>
              <a:rPr lang="zh-CN" altLang="en-US" sz="2400" dirty="0"/>
              <a:t>取这些</a:t>
            </a:r>
            <a:r>
              <a:rPr lang="en-US" sz="2400" dirty="0"/>
              <a:t>key</a:t>
            </a:r>
            <a:r>
              <a:rPr lang="zh-CN" altLang="en-US" sz="2400" dirty="0"/>
              <a:t>对应</a:t>
            </a:r>
            <a:r>
              <a:rPr lang="en-US" sz="2400" dirty="0"/>
              <a:t>hash slot</a:t>
            </a:r>
            <a:r>
              <a:rPr lang="zh-CN" altLang="en-US" sz="2400" dirty="0"/>
              <a:t>并按照</a:t>
            </a:r>
            <a:r>
              <a:rPr lang="en-US" sz="2400" dirty="0"/>
              <a:t>slot</a:t>
            </a:r>
            <a:r>
              <a:rPr lang="zh-CN" altLang="en-US" sz="2400" dirty="0"/>
              <a:t>来分组这些</a:t>
            </a:r>
            <a:r>
              <a:rPr lang="en-US" sz="2400" dirty="0"/>
              <a:t>key；</a:t>
            </a:r>
          </a:p>
          <a:p>
            <a:r>
              <a:rPr lang="en-US" sz="2400" dirty="0"/>
              <a:t>C</a:t>
            </a:r>
            <a:r>
              <a:rPr lang="en-US" sz="2400" dirty="0" smtClean="0"/>
              <a:t>. </a:t>
            </a:r>
            <a:r>
              <a:rPr lang="zh-CN" altLang="en-US" sz="2400" dirty="0" smtClean="0"/>
              <a:t>然</a:t>
            </a:r>
            <a:r>
              <a:rPr lang="zh-CN" altLang="en-US" sz="2400" dirty="0"/>
              <a:t>后对每个</a:t>
            </a:r>
            <a:r>
              <a:rPr lang="en-US" sz="2400" dirty="0"/>
              <a:t>slot</a:t>
            </a:r>
            <a:r>
              <a:rPr lang="zh-CN" altLang="en-US" sz="2400" dirty="0"/>
              <a:t>对应的</a:t>
            </a:r>
            <a:r>
              <a:rPr lang="en-US" sz="2400" dirty="0"/>
              <a:t>key</a:t>
            </a:r>
            <a:r>
              <a:rPr lang="zh-CN" altLang="en-US" sz="2400" dirty="0"/>
              <a:t>调用</a:t>
            </a:r>
            <a:r>
              <a:rPr lang="en-US" sz="2400" dirty="0"/>
              <a:t>multiple key</a:t>
            </a:r>
            <a:r>
              <a:rPr lang="zh-CN" altLang="en-US" sz="2400" dirty="0"/>
              <a:t>操作或者</a:t>
            </a:r>
            <a:r>
              <a:rPr lang="en-US" sz="2400" dirty="0"/>
              <a:t>pipeline</a:t>
            </a:r>
            <a:r>
              <a:rPr lang="zh-CN" altLang="en-US" sz="2400" dirty="0"/>
              <a:t>并行操作（在同样的上下文条件下，</a:t>
            </a:r>
            <a:r>
              <a:rPr lang="en-US" sz="2400" dirty="0"/>
              <a:t>multiple key</a:t>
            </a:r>
            <a:r>
              <a:rPr lang="zh-CN" altLang="en-US" sz="2400" dirty="0"/>
              <a:t>操作效果更好）。如果以后</a:t>
            </a:r>
            <a:r>
              <a:rPr lang="en-US" sz="2400" dirty="0" err="1"/>
              <a:t>redis</a:t>
            </a:r>
            <a:r>
              <a:rPr lang="zh-CN" altLang="en-US" sz="2400" dirty="0"/>
              <a:t>能支持多线的线程来处理常规的命令操作，那么客户端可以在这里对多个</a:t>
            </a:r>
            <a:r>
              <a:rPr lang="en-US" sz="2400" dirty="0"/>
              <a:t>slot</a:t>
            </a:r>
            <a:r>
              <a:rPr lang="zh-CN" altLang="en-US" sz="2400" dirty="0"/>
              <a:t>并行操作。当前版本主要还是</a:t>
            </a:r>
            <a:r>
              <a:rPr lang="en-US" altLang="zh-CN" sz="2400" dirty="0"/>
              <a:t>1</a:t>
            </a:r>
            <a:r>
              <a:rPr lang="zh-CN" altLang="en-US" sz="2400" dirty="0"/>
              <a:t>个主线程来处理常规非阻塞命令，客户端并行发送没有多大意思。</a:t>
            </a:r>
          </a:p>
          <a:p>
            <a:endParaRPr lang="en-US" dirty="0"/>
          </a:p>
        </p:txBody>
      </p:sp>
    </p:spTree>
    <p:extLst>
      <p:ext uri="{BB962C8B-B14F-4D97-AF65-F5344CB8AC3E}">
        <p14:creationId xmlns:p14="http://schemas.microsoft.com/office/powerpoint/2010/main" val="143728230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49607"/>
          </a:xfrm>
        </p:spPr>
        <p:txBody>
          <a:bodyPr/>
          <a:lstStyle/>
          <a:p>
            <a:r>
              <a:rPr lang="en-US" altLang="zh-CN" dirty="0" smtClean="0"/>
              <a:t>Continue….</a:t>
            </a:r>
            <a:endParaRPr lang="en-US" dirty="0"/>
          </a:p>
        </p:txBody>
      </p:sp>
      <p:pic>
        <p:nvPicPr>
          <p:cNvPr id="4" name="Content Placeholder 3" descr="https://upload-images.jianshu.io/upload_images/6302559-032e55d61722665b.png?imageMogr2/auto-orient/strip%7CimageView2/2/w/700"/>
          <p:cNvPicPr>
            <a:picLocks noGrp="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777043" y="1690688"/>
            <a:ext cx="8212346" cy="5003409"/>
          </a:xfrm>
          <a:prstGeom prst="rect">
            <a:avLst/>
          </a:prstGeom>
          <a:noFill/>
          <a:ln>
            <a:noFill/>
          </a:ln>
        </p:spPr>
      </p:pic>
    </p:spTree>
    <p:extLst>
      <p:ext uri="{BB962C8B-B14F-4D97-AF65-F5344CB8AC3E}">
        <p14:creationId xmlns:p14="http://schemas.microsoft.com/office/powerpoint/2010/main" val="298495787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Netfilx</a:t>
            </a:r>
            <a:r>
              <a:rPr lang="en-US" dirty="0"/>
              <a:t> </a:t>
            </a:r>
            <a:r>
              <a:rPr lang="en-US" dirty="0" err="1" smtClean="0"/>
              <a:t>dynomite</a:t>
            </a:r>
            <a:endParaRPr lang="en-US" dirty="0"/>
          </a:p>
        </p:txBody>
      </p:sp>
      <p:sp>
        <p:nvSpPr>
          <p:cNvPr id="5" name="Content Placeholder 4"/>
          <p:cNvSpPr>
            <a:spLocks noGrp="1"/>
          </p:cNvSpPr>
          <p:nvPr>
            <p:ph idx="1"/>
          </p:nvPr>
        </p:nvSpPr>
        <p:spPr>
          <a:xfrm>
            <a:off x="838200" y="1825625"/>
            <a:ext cx="5673436" cy="4351338"/>
          </a:xfrm>
        </p:spPr>
        <p:txBody>
          <a:bodyPr>
            <a:normAutofit/>
          </a:bodyPr>
          <a:lstStyle/>
          <a:p>
            <a:r>
              <a:rPr lang="en-US" sz="2400" dirty="0" err="1" smtClean="0"/>
              <a:t>Dynomite</a:t>
            </a:r>
            <a:r>
              <a:rPr lang="zh-CN" altLang="en-US" sz="2400" dirty="0"/>
              <a:t>根据</a:t>
            </a:r>
            <a:r>
              <a:rPr lang="en-US" sz="2400" dirty="0"/>
              <a:t>dynamo</a:t>
            </a:r>
            <a:r>
              <a:rPr lang="zh-CN" altLang="en-US" sz="2400" dirty="0"/>
              <a:t>论文实现了一个分布式存储引擎开源实现（一致性</a:t>
            </a:r>
            <a:r>
              <a:rPr lang="en-US" sz="2400" dirty="0"/>
              <a:t>hash</a:t>
            </a:r>
            <a:r>
              <a:rPr lang="zh-CN" altLang="en-US" sz="2400" dirty="0"/>
              <a:t>），当前支持的</a:t>
            </a:r>
            <a:r>
              <a:rPr lang="en-US" sz="2400" dirty="0"/>
              <a:t>back store</a:t>
            </a:r>
            <a:r>
              <a:rPr lang="zh-CN" altLang="en-US" sz="2400" dirty="0"/>
              <a:t>是</a:t>
            </a:r>
            <a:r>
              <a:rPr lang="en-US" sz="2400" dirty="0" err="1"/>
              <a:t>redis</a:t>
            </a:r>
            <a:r>
              <a:rPr lang="zh-CN" altLang="en-US" sz="2400" dirty="0"/>
              <a:t>和</a:t>
            </a:r>
            <a:r>
              <a:rPr lang="en-US" sz="2400" dirty="0" err="1"/>
              <a:t>memcached</a:t>
            </a:r>
            <a:r>
              <a:rPr lang="zh-CN" altLang="en-US" sz="2400" dirty="0"/>
              <a:t>，以后可能会加入对</a:t>
            </a:r>
            <a:r>
              <a:rPr lang="en-US" sz="2400" dirty="0" err="1"/>
              <a:t>mysql</a:t>
            </a:r>
            <a:r>
              <a:rPr lang="zh-CN" altLang="en-US" sz="2400" dirty="0"/>
              <a:t>，</a:t>
            </a:r>
            <a:r>
              <a:rPr lang="en-US" sz="2400" dirty="0" err="1"/>
              <a:t>leveldb</a:t>
            </a:r>
            <a:r>
              <a:rPr lang="zh-CN" altLang="en-US" sz="2400" dirty="0"/>
              <a:t>等数据库的支持。</a:t>
            </a:r>
            <a:endParaRPr lang="en-US" sz="2400" dirty="0"/>
          </a:p>
          <a:p>
            <a:r>
              <a:rPr lang="en-US" sz="2400" dirty="0" err="1"/>
              <a:t>Dynomite</a:t>
            </a:r>
            <a:r>
              <a:rPr lang="zh-CN" altLang="en-US" sz="2400" dirty="0"/>
              <a:t>提供了</a:t>
            </a:r>
            <a:r>
              <a:rPr lang="en-US" sz="2400" dirty="0" err="1"/>
              <a:t>dynomite</a:t>
            </a:r>
            <a:r>
              <a:rPr lang="zh-CN" altLang="en-US" sz="2400" dirty="0"/>
              <a:t>客户端库来使客户端能更好的做到</a:t>
            </a:r>
            <a:r>
              <a:rPr lang="en-US" sz="2400" dirty="0" err="1"/>
              <a:t>dynomite</a:t>
            </a:r>
            <a:r>
              <a:rPr lang="zh-CN" altLang="en-US" sz="2400" dirty="0"/>
              <a:t>节点的负载均衡，因为该客户端是对</a:t>
            </a:r>
            <a:r>
              <a:rPr lang="en-US" sz="2400" dirty="0" err="1"/>
              <a:t>dynomite</a:t>
            </a:r>
            <a:r>
              <a:rPr lang="zh-CN" altLang="en-US" sz="2400" dirty="0"/>
              <a:t>节点的拓扑关系感知的，从而减少了</a:t>
            </a:r>
            <a:r>
              <a:rPr lang="en-US" sz="2400" dirty="0" err="1"/>
              <a:t>dynomite</a:t>
            </a:r>
            <a:r>
              <a:rPr lang="zh-CN" altLang="en-US" sz="2400" dirty="0"/>
              <a:t>节点的协调的开销。</a:t>
            </a:r>
            <a:endParaRPr lang="en-US" sz="2400" dirty="0"/>
          </a:p>
          <a:p>
            <a:endParaRPr lang="en-US" dirty="0"/>
          </a:p>
        </p:txBody>
      </p:sp>
      <p:pic>
        <p:nvPicPr>
          <p:cNvPr id="6" name="Picture 5" descr="https://github.com/Netflix/dynomite/wiki/images/dynomite-architecture.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650183" y="845127"/>
            <a:ext cx="4703618" cy="4973782"/>
          </a:xfrm>
          <a:prstGeom prst="rect">
            <a:avLst/>
          </a:prstGeom>
          <a:noFill/>
          <a:ln>
            <a:noFill/>
          </a:ln>
        </p:spPr>
      </p:pic>
    </p:spTree>
    <p:extLst>
      <p:ext uri="{BB962C8B-B14F-4D97-AF65-F5344CB8AC3E}">
        <p14:creationId xmlns:p14="http://schemas.microsoft.com/office/powerpoint/2010/main" val="401380561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2879" y="2668846"/>
            <a:ext cx="10515600" cy="1325563"/>
          </a:xfrm>
        </p:spPr>
        <p:txBody>
          <a:bodyPr/>
          <a:lstStyle/>
          <a:p>
            <a:pPr algn="ctr"/>
            <a:r>
              <a:rPr lang="en-US" altLang="zh-CN" dirty="0" err="1" smtClean="0"/>
              <a:t>Redis</a:t>
            </a:r>
            <a:r>
              <a:rPr lang="zh-CN" altLang="en-US" dirty="0" smtClean="0"/>
              <a:t>基本概念</a:t>
            </a:r>
            <a:endParaRPr lang="en-US" dirty="0"/>
          </a:p>
        </p:txBody>
      </p:sp>
    </p:spTree>
    <p:extLst>
      <p:ext uri="{BB962C8B-B14F-4D97-AF65-F5344CB8AC3E}">
        <p14:creationId xmlns:p14="http://schemas.microsoft.com/office/powerpoint/2010/main" val="201674984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25046"/>
          </a:xfrm>
        </p:spPr>
        <p:txBody>
          <a:bodyPr>
            <a:normAutofit/>
          </a:bodyPr>
          <a:lstStyle/>
          <a:p>
            <a:r>
              <a:rPr lang="en-US" sz="4000" dirty="0" smtClean="0"/>
              <a:t>Graceful handling with </a:t>
            </a:r>
            <a:r>
              <a:rPr lang="en-US" sz="4000" dirty="0" err="1" smtClean="0"/>
              <a:t>redis</a:t>
            </a:r>
            <a:r>
              <a:rPr lang="en-US" sz="4000" dirty="0" smtClean="0"/>
              <a:t> </a:t>
            </a:r>
            <a:r>
              <a:rPr lang="en-US" sz="4000" dirty="0"/>
              <a:t>replica group failover </a:t>
            </a:r>
          </a:p>
        </p:txBody>
      </p:sp>
      <p:sp>
        <p:nvSpPr>
          <p:cNvPr id="3" name="Content Placeholder 2"/>
          <p:cNvSpPr>
            <a:spLocks noGrp="1"/>
          </p:cNvSpPr>
          <p:nvPr>
            <p:ph idx="1"/>
          </p:nvPr>
        </p:nvSpPr>
        <p:spPr>
          <a:xfrm>
            <a:off x="838200" y="1582057"/>
            <a:ext cx="10515600" cy="4594906"/>
          </a:xfrm>
        </p:spPr>
        <p:txBody>
          <a:bodyPr>
            <a:normAutofit/>
          </a:bodyPr>
          <a:lstStyle/>
          <a:p>
            <a:r>
              <a:rPr lang="en-US" altLang="zh-CN" dirty="0" err="1" smtClean="0"/>
              <a:t>Elasticache</a:t>
            </a:r>
            <a:r>
              <a:rPr lang="en-US" altLang="zh-CN" dirty="0" smtClean="0"/>
              <a:t> </a:t>
            </a:r>
            <a:r>
              <a:rPr lang="en-US" altLang="zh-CN" dirty="0" err="1"/>
              <a:t>Redis</a:t>
            </a:r>
            <a:r>
              <a:rPr lang="zh-CN" altLang="en-US" dirty="0"/>
              <a:t> </a:t>
            </a:r>
            <a:r>
              <a:rPr lang="en-US" altLang="zh-CN" dirty="0"/>
              <a:t>replication group</a:t>
            </a:r>
            <a:r>
              <a:rPr lang="zh-CN" altLang="en-US" dirty="0"/>
              <a:t>（集群模式已禁用），它的</a:t>
            </a:r>
            <a:r>
              <a:rPr lang="en-US" altLang="zh-CN" dirty="0"/>
              <a:t>primary endpoint</a:t>
            </a:r>
            <a:r>
              <a:rPr lang="zh-CN" altLang="en-US" dirty="0"/>
              <a:t>是</a:t>
            </a:r>
            <a:r>
              <a:rPr lang="en-US" altLang="zh-CN" dirty="0"/>
              <a:t>CNAME</a:t>
            </a:r>
            <a:r>
              <a:rPr lang="zh-CN" altLang="en-US" dirty="0"/>
              <a:t>并指向</a:t>
            </a:r>
            <a:r>
              <a:rPr lang="en-US" altLang="zh-CN" dirty="0"/>
              <a:t>active</a:t>
            </a:r>
            <a:r>
              <a:rPr lang="zh-CN" altLang="en-US" dirty="0"/>
              <a:t>的</a:t>
            </a:r>
            <a:r>
              <a:rPr lang="en-US" altLang="zh-CN" dirty="0"/>
              <a:t>master</a:t>
            </a:r>
            <a:r>
              <a:rPr lang="zh-CN" altLang="en-US" dirty="0"/>
              <a:t>节点的</a:t>
            </a:r>
            <a:r>
              <a:rPr lang="en-US" altLang="zh-CN" dirty="0"/>
              <a:t>FQDN</a:t>
            </a:r>
            <a:r>
              <a:rPr lang="zh-CN" altLang="en-US" dirty="0"/>
              <a:t>。 因此，当</a:t>
            </a:r>
            <a:r>
              <a:rPr lang="en-US" altLang="zh-CN" dirty="0"/>
              <a:t>master auto-failover</a:t>
            </a:r>
            <a:r>
              <a:rPr lang="zh-CN" altLang="en-US" dirty="0"/>
              <a:t>到</a:t>
            </a:r>
            <a:r>
              <a:rPr lang="en-US" altLang="zh-CN" dirty="0"/>
              <a:t>read replica</a:t>
            </a:r>
            <a:r>
              <a:rPr lang="zh-CN" altLang="en-US" dirty="0"/>
              <a:t>时，客户端不需要更改</a:t>
            </a:r>
            <a:r>
              <a:rPr lang="en-US" altLang="zh-CN" dirty="0"/>
              <a:t>primary endpoint</a:t>
            </a:r>
            <a:r>
              <a:rPr lang="zh-CN" altLang="en-US" dirty="0"/>
              <a:t>，只需符合</a:t>
            </a:r>
            <a:r>
              <a:rPr lang="en-US" altLang="zh-CN" dirty="0"/>
              <a:t>DNS</a:t>
            </a:r>
            <a:r>
              <a:rPr lang="zh-CN" altLang="en-US" dirty="0"/>
              <a:t>记录的</a:t>
            </a:r>
            <a:r>
              <a:rPr lang="en-US" altLang="zh-CN" dirty="0"/>
              <a:t>TTL</a:t>
            </a:r>
            <a:r>
              <a:rPr lang="zh-CN" altLang="en-US" dirty="0"/>
              <a:t>即可</a:t>
            </a:r>
            <a:r>
              <a:rPr lang="zh-CN" altLang="en-US" dirty="0" smtClean="0"/>
              <a:t>。</a:t>
            </a:r>
            <a:endParaRPr lang="en-US" altLang="zh-CN" dirty="0" smtClean="0"/>
          </a:p>
          <a:p>
            <a:endParaRPr lang="en-US" altLang="zh-CN" dirty="0"/>
          </a:p>
          <a:p>
            <a:r>
              <a:rPr lang="zh-CN" altLang="en-US" dirty="0" smtClean="0"/>
              <a:t>但</a:t>
            </a:r>
            <a:r>
              <a:rPr lang="zh-CN" altLang="en-US" dirty="0"/>
              <a:t>对于</a:t>
            </a:r>
            <a:r>
              <a:rPr lang="en-US" altLang="zh-CN" dirty="0"/>
              <a:t>read replica endpoint</a:t>
            </a:r>
            <a:r>
              <a:rPr lang="zh-CN" altLang="en-US" dirty="0"/>
              <a:t>，它不是</a:t>
            </a:r>
            <a:r>
              <a:rPr lang="en-US" altLang="zh-CN" dirty="0"/>
              <a:t>CNAME</a:t>
            </a:r>
            <a:r>
              <a:rPr lang="zh-CN" altLang="en-US" dirty="0"/>
              <a:t>。 所以当故障转移发生时，客户端应该将新创建的只读副本</a:t>
            </a:r>
            <a:r>
              <a:rPr lang="en-US" altLang="zh-CN" dirty="0"/>
              <a:t>DNS</a:t>
            </a:r>
            <a:r>
              <a:rPr lang="zh-CN" altLang="en-US" dirty="0"/>
              <a:t>设置到他的配置文件中</a:t>
            </a:r>
            <a:r>
              <a:rPr lang="zh-CN" altLang="en-US" dirty="0" smtClean="0"/>
              <a:t>。</a:t>
            </a:r>
            <a:endParaRPr lang="en-US" altLang="zh-CN" dirty="0" smtClean="0"/>
          </a:p>
          <a:p>
            <a:endParaRPr lang="en-US" altLang="zh-CN" dirty="0" smtClean="0"/>
          </a:p>
          <a:p>
            <a:endParaRPr lang="en-US" dirty="0"/>
          </a:p>
          <a:p>
            <a:endParaRPr lang="en-US" dirty="0"/>
          </a:p>
          <a:p>
            <a:endParaRPr lang="en-US" dirty="0"/>
          </a:p>
        </p:txBody>
      </p:sp>
    </p:spTree>
    <p:extLst>
      <p:ext uri="{BB962C8B-B14F-4D97-AF65-F5344CB8AC3E}">
        <p14:creationId xmlns:p14="http://schemas.microsoft.com/office/powerpoint/2010/main" val="95148791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20208"/>
          </a:xfrm>
        </p:spPr>
        <p:txBody>
          <a:bodyPr/>
          <a:lstStyle/>
          <a:p>
            <a:r>
              <a:rPr lang="zh-CN" altLang="en-US" dirty="0" smtClean="0"/>
              <a:t>如何做？</a:t>
            </a:r>
            <a:endParaRPr lang="en-US" dirty="0"/>
          </a:p>
        </p:txBody>
      </p:sp>
      <p:sp>
        <p:nvSpPr>
          <p:cNvPr id="3" name="Content Placeholder 2"/>
          <p:cNvSpPr>
            <a:spLocks noGrp="1"/>
          </p:cNvSpPr>
          <p:nvPr>
            <p:ph idx="1"/>
          </p:nvPr>
        </p:nvSpPr>
        <p:spPr>
          <a:xfrm>
            <a:off x="838200" y="1614487"/>
            <a:ext cx="10515600" cy="4000501"/>
          </a:xfrm>
        </p:spPr>
        <p:txBody>
          <a:bodyPr>
            <a:normAutofit/>
          </a:bodyPr>
          <a:lstStyle/>
          <a:p>
            <a:r>
              <a:rPr lang="zh-CN" altLang="en-US" sz="2400" dirty="0" smtClean="0"/>
              <a:t>订阅</a:t>
            </a:r>
            <a:r>
              <a:rPr lang="en-US" altLang="zh-CN" sz="2400" dirty="0" err="1" smtClean="0"/>
              <a:t>elasticache</a:t>
            </a:r>
            <a:r>
              <a:rPr lang="en-US" altLang="zh-CN" sz="2400" dirty="0" smtClean="0"/>
              <a:t> </a:t>
            </a:r>
            <a:r>
              <a:rPr lang="en-US" altLang="zh-CN" sz="2400" dirty="0"/>
              <a:t>event SNS</a:t>
            </a:r>
            <a:r>
              <a:rPr lang="zh-CN" altLang="en-US" sz="2400" dirty="0"/>
              <a:t>通知机制来获得及时的集群成员关系变化。</a:t>
            </a:r>
            <a:r>
              <a:rPr lang="en-US" altLang="zh-CN" sz="2400" dirty="0"/>
              <a:t> </a:t>
            </a:r>
          </a:p>
          <a:p>
            <a:r>
              <a:rPr lang="zh-CN" altLang="en-US" sz="2400" dirty="0"/>
              <a:t>当出现一些错误时（无法写入副本</a:t>
            </a:r>
            <a:r>
              <a:rPr lang="en-US" altLang="zh-CN" sz="2400" dirty="0"/>
              <a:t>; </a:t>
            </a:r>
            <a:r>
              <a:rPr lang="zh-CN" altLang="en-US" sz="2400" dirty="0"/>
              <a:t>连续请求超时</a:t>
            </a:r>
            <a:r>
              <a:rPr lang="en-US" altLang="zh-CN" sz="2400" dirty="0"/>
              <a:t>;</a:t>
            </a:r>
            <a:r>
              <a:rPr lang="zh-CN" altLang="en-US" sz="2400" dirty="0"/>
              <a:t>），客户端需要获得</a:t>
            </a:r>
            <a:r>
              <a:rPr lang="en-US" altLang="zh-CN" sz="2400" dirty="0" err="1"/>
              <a:t>redis</a:t>
            </a:r>
            <a:r>
              <a:rPr lang="zh-CN" altLang="en-US" sz="2400" dirty="0"/>
              <a:t>复制组</a:t>
            </a:r>
            <a:r>
              <a:rPr lang="zh-CN" altLang="en-US" sz="2400" dirty="0" smtClean="0"/>
              <a:t>的</a:t>
            </a:r>
            <a:r>
              <a:rPr lang="en-US" altLang="zh-CN" sz="2400" dirty="0"/>
              <a:t>metadata</a:t>
            </a:r>
            <a:r>
              <a:rPr lang="zh-CN" altLang="en-US" sz="2400" dirty="0" smtClean="0"/>
              <a:t>．</a:t>
            </a:r>
            <a:endParaRPr lang="en-US" altLang="zh-CN" sz="2400" dirty="0" smtClean="0"/>
          </a:p>
          <a:p>
            <a:r>
              <a:rPr lang="zh-CN" altLang="en-US" sz="2400" dirty="0" smtClean="0"/>
              <a:t>客</a:t>
            </a:r>
            <a:r>
              <a:rPr lang="zh-CN" altLang="en-US" sz="2400" dirty="0"/>
              <a:t>户端可能需要定期</a:t>
            </a:r>
            <a:r>
              <a:rPr lang="zh-CN" altLang="en-US" sz="2400" dirty="0" smtClean="0"/>
              <a:t>轮询</a:t>
            </a:r>
            <a:r>
              <a:rPr lang="en-US" altLang="zh-CN" sz="2400" dirty="0" err="1" smtClean="0"/>
              <a:t>redis</a:t>
            </a:r>
            <a:r>
              <a:rPr lang="zh-CN" altLang="en-US" sz="2400" dirty="0" smtClean="0"/>
              <a:t>复</a:t>
            </a:r>
            <a:r>
              <a:rPr lang="zh-CN" altLang="en-US" sz="2400" dirty="0"/>
              <a:t>制组元数据，因为在某些情况下，客户端无法知道更改的节点布局（例如，客户端长时间没有访问旧的主节点</a:t>
            </a:r>
            <a:r>
              <a:rPr lang="zh-CN" altLang="en-US" sz="2400" dirty="0" smtClean="0"/>
              <a:t>）</a:t>
            </a:r>
            <a:endParaRPr lang="en-US" altLang="zh-CN" sz="2400" dirty="0" smtClean="0"/>
          </a:p>
          <a:p>
            <a:r>
              <a:rPr lang="zh-CN" altLang="en-US" sz="2400" dirty="0" smtClean="0"/>
              <a:t>用</a:t>
            </a:r>
            <a:r>
              <a:rPr lang="zh-CN" altLang="en-US" sz="2400" dirty="0"/>
              <a:t>最新的复制组的成员信息重新配置</a:t>
            </a:r>
            <a:r>
              <a:rPr lang="zh-CN" altLang="en-US" sz="2400" dirty="0" smtClean="0"/>
              <a:t>。</a:t>
            </a:r>
            <a:endParaRPr lang="en-US" altLang="zh-CN" sz="2400" dirty="0" smtClean="0"/>
          </a:p>
          <a:p>
            <a:pPr lvl="1"/>
            <a:r>
              <a:rPr lang="en-US" dirty="0" smtClean="0"/>
              <a:t>you </a:t>
            </a:r>
            <a:r>
              <a:rPr lang="en-US" dirty="0"/>
              <a:t>can get the node </a:t>
            </a:r>
            <a:r>
              <a:rPr lang="en-US" dirty="0" smtClean="0"/>
              <a:t>endpoint </a:t>
            </a:r>
            <a:r>
              <a:rPr lang="en-US" dirty="0"/>
              <a:t>by </a:t>
            </a:r>
            <a:r>
              <a:rPr lang="en-US" dirty="0" err="1"/>
              <a:t>aws</a:t>
            </a:r>
            <a:r>
              <a:rPr lang="en-US" dirty="0"/>
              <a:t> cli or </a:t>
            </a:r>
            <a:r>
              <a:rPr lang="en-US" dirty="0" err="1"/>
              <a:t>sdk</a:t>
            </a:r>
            <a:r>
              <a:rPr lang="en-US" dirty="0"/>
              <a:t>, please refer to http://docs.amazonaws.cn/en_us/AmazonElastiCache/latest/UserGuide/Endpoints.html#Endpoints.Find.CLI.ReplGroups</a:t>
            </a:r>
          </a:p>
          <a:p>
            <a:pPr marL="0" indent="0">
              <a:buNone/>
            </a:pPr>
            <a:endParaRPr lang="en-US" dirty="0"/>
          </a:p>
          <a:p>
            <a:endParaRPr lang="en-US" dirty="0"/>
          </a:p>
        </p:txBody>
      </p:sp>
    </p:spTree>
    <p:extLst>
      <p:ext uri="{BB962C8B-B14F-4D97-AF65-F5344CB8AC3E}">
        <p14:creationId xmlns:p14="http://schemas.microsoft.com/office/powerpoint/2010/main" val="175392050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8393" y="2786778"/>
            <a:ext cx="10515600" cy="1262708"/>
          </a:xfrm>
        </p:spPr>
        <p:txBody>
          <a:bodyPr>
            <a:normAutofit/>
          </a:bodyPr>
          <a:lstStyle/>
          <a:p>
            <a:r>
              <a:rPr lang="en-US" altLang="zh-CN" dirty="0"/>
              <a:t>AWS </a:t>
            </a:r>
            <a:r>
              <a:rPr lang="en-US" altLang="zh-CN" dirty="0" err="1"/>
              <a:t>elasticache</a:t>
            </a:r>
            <a:r>
              <a:rPr lang="en-US" altLang="zh-CN" dirty="0"/>
              <a:t> </a:t>
            </a:r>
            <a:r>
              <a:rPr lang="en-US" altLang="zh-CN" dirty="0" err="1" smtClean="0"/>
              <a:t>redis</a:t>
            </a:r>
            <a:r>
              <a:rPr lang="zh-CN" altLang="en-US" dirty="0" smtClean="0"/>
              <a:t>与</a:t>
            </a:r>
            <a:r>
              <a:rPr lang="en-US" altLang="zh-CN" dirty="0" smtClean="0"/>
              <a:t>native </a:t>
            </a:r>
            <a:r>
              <a:rPr lang="en-US" altLang="zh-CN" dirty="0" err="1"/>
              <a:t>redis</a:t>
            </a:r>
            <a:r>
              <a:rPr lang="zh-CN" altLang="en-US" dirty="0" smtClean="0"/>
              <a:t>的对比</a:t>
            </a:r>
            <a:endParaRPr lang="en-US" altLang="zh-CN" dirty="0"/>
          </a:p>
        </p:txBody>
      </p:sp>
    </p:spTree>
    <p:extLst>
      <p:ext uri="{BB962C8B-B14F-4D97-AF65-F5344CB8AC3E}">
        <p14:creationId xmlns:p14="http://schemas.microsoft.com/office/powerpoint/2010/main" val="210687191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15035"/>
          </a:xfrm>
        </p:spPr>
        <p:txBody>
          <a:bodyPr>
            <a:normAutofit fontScale="90000"/>
          </a:bodyPr>
          <a:lstStyle/>
          <a:p>
            <a:r>
              <a:rPr lang="zh-CN" altLang="en-US" dirty="0"/>
              <a:t>为什</a:t>
            </a:r>
            <a:r>
              <a:rPr lang="zh-CN" altLang="en-US" dirty="0" smtClean="0"/>
              <a:t>么新版本的</a:t>
            </a:r>
            <a:r>
              <a:rPr lang="en-US" altLang="zh-CN" dirty="0" err="1" smtClean="0"/>
              <a:t>elasticache</a:t>
            </a:r>
            <a:r>
              <a:rPr lang="en-US" altLang="zh-CN" dirty="0" smtClean="0"/>
              <a:t> </a:t>
            </a:r>
            <a:r>
              <a:rPr lang="en-US" altLang="zh-CN" dirty="0" err="1" smtClean="0"/>
              <a:t>redis</a:t>
            </a:r>
            <a:r>
              <a:rPr lang="en-US" altLang="zh-CN" dirty="0" smtClean="0"/>
              <a:t> disable AOF</a:t>
            </a:r>
            <a:r>
              <a:rPr lang="en-US" dirty="0" smtClean="0"/>
              <a:t> </a:t>
            </a:r>
            <a:endParaRPr lang="en-US" dirty="0"/>
          </a:p>
        </p:txBody>
      </p:sp>
      <p:sp>
        <p:nvSpPr>
          <p:cNvPr id="3" name="Content Placeholder 2"/>
          <p:cNvSpPr>
            <a:spLocks noGrp="1"/>
          </p:cNvSpPr>
          <p:nvPr>
            <p:ph idx="1"/>
          </p:nvPr>
        </p:nvSpPr>
        <p:spPr>
          <a:xfrm>
            <a:off x="838200" y="1577340"/>
            <a:ext cx="10515600" cy="4892040"/>
          </a:xfrm>
        </p:spPr>
        <p:txBody>
          <a:bodyPr>
            <a:normAutofit/>
          </a:bodyPr>
          <a:lstStyle/>
          <a:p>
            <a:r>
              <a:rPr lang="en-US" altLang="zh-CN" dirty="0"/>
              <a:t>AOF</a:t>
            </a:r>
            <a:r>
              <a:rPr lang="zh-CN" altLang="en-US" dirty="0"/>
              <a:t>日志（为了崩溃恢复</a:t>
            </a:r>
            <a:r>
              <a:rPr lang="zh-CN" altLang="en-US" dirty="0" smtClean="0"/>
              <a:t>）：</a:t>
            </a:r>
            <a:r>
              <a:rPr lang="zh-CN" altLang="en-US" dirty="0"/>
              <a:t/>
            </a:r>
            <a:br>
              <a:rPr lang="zh-CN" altLang="en-US" dirty="0"/>
            </a:br>
            <a:r>
              <a:rPr lang="zh-CN" altLang="en-US" dirty="0"/>
              <a:t>您可以配置</a:t>
            </a:r>
            <a:r>
              <a:rPr lang="en-US" altLang="zh-CN" dirty="0"/>
              <a:t>AOF </a:t>
            </a:r>
            <a:r>
              <a:rPr lang="en-US" altLang="zh-CN" dirty="0" err="1"/>
              <a:t>fsync</a:t>
            </a:r>
            <a:r>
              <a:rPr lang="zh-CN" altLang="en-US" dirty="0"/>
              <a:t>策略</a:t>
            </a:r>
            <a:r>
              <a:rPr lang="zh-CN" altLang="en-US" dirty="0" smtClean="0"/>
              <a:t>，</a:t>
            </a:r>
            <a:r>
              <a:rPr lang="zh-CN" altLang="en-US" dirty="0"/>
              <a:t>需</a:t>
            </a:r>
            <a:r>
              <a:rPr lang="zh-CN" altLang="en-US" dirty="0" smtClean="0"/>
              <a:t>要权衡性</a:t>
            </a:r>
            <a:r>
              <a:rPr lang="zh-CN" altLang="en-US" dirty="0"/>
              <a:t>能和数</a:t>
            </a:r>
            <a:r>
              <a:rPr lang="zh-CN" altLang="en-US" dirty="0" smtClean="0"/>
              <a:t>据</a:t>
            </a:r>
            <a:r>
              <a:rPr lang="zh-CN" altLang="en-US" dirty="0"/>
              <a:t>可靠</a:t>
            </a:r>
            <a:r>
              <a:rPr lang="zh-CN" altLang="en-US" dirty="0" smtClean="0"/>
              <a:t>性</a:t>
            </a:r>
            <a:r>
              <a:rPr lang="zh-CN" altLang="en-US" dirty="0"/>
              <a:t>（自</a:t>
            </a:r>
            <a:r>
              <a:rPr lang="en-US" altLang="zh-CN" dirty="0" err="1"/>
              <a:t>elasticache</a:t>
            </a:r>
            <a:r>
              <a:rPr lang="en-US" altLang="zh-CN" dirty="0"/>
              <a:t> </a:t>
            </a:r>
            <a:r>
              <a:rPr lang="en-US" altLang="zh-CN" dirty="0" err="1"/>
              <a:t>Redis</a:t>
            </a:r>
            <a:r>
              <a:rPr lang="en-US" altLang="zh-CN" dirty="0"/>
              <a:t> 2.8.22</a:t>
            </a:r>
            <a:r>
              <a:rPr lang="zh-CN" altLang="en-US" dirty="0"/>
              <a:t>，</a:t>
            </a:r>
            <a:r>
              <a:rPr lang="en-US" altLang="zh-CN" dirty="0"/>
              <a:t>AOF</a:t>
            </a:r>
            <a:r>
              <a:rPr lang="zh-CN" altLang="en-US" dirty="0"/>
              <a:t>功能被禁用。</a:t>
            </a:r>
            <a:r>
              <a:rPr lang="zh-CN" altLang="en-US" dirty="0" smtClean="0"/>
              <a:t>）</a:t>
            </a:r>
            <a:endParaRPr lang="en-US" altLang="zh-CN" dirty="0" smtClean="0"/>
          </a:p>
          <a:p>
            <a:endParaRPr lang="en-US" altLang="zh-CN" dirty="0" smtClean="0"/>
          </a:p>
          <a:p>
            <a:r>
              <a:rPr lang="en-US" altLang="zh-CN" dirty="0"/>
              <a:t>AOF</a:t>
            </a:r>
            <a:r>
              <a:rPr lang="zh-CN" altLang="en-US" dirty="0"/>
              <a:t>日</a:t>
            </a:r>
            <a:r>
              <a:rPr lang="zh-CN" altLang="en-US" dirty="0" smtClean="0"/>
              <a:t>志的</a:t>
            </a:r>
            <a:r>
              <a:rPr lang="zh-CN" altLang="en-US" dirty="0"/>
              <a:t>大小没有限制，所以原生</a:t>
            </a:r>
            <a:r>
              <a:rPr lang="en-US" altLang="zh-CN" dirty="0" err="1"/>
              <a:t>Redis</a:t>
            </a:r>
            <a:r>
              <a:rPr lang="zh-CN" altLang="en-US" dirty="0"/>
              <a:t>会在</a:t>
            </a:r>
            <a:r>
              <a:rPr lang="en-US" altLang="zh-CN" dirty="0"/>
              <a:t>AOF</a:t>
            </a:r>
            <a:r>
              <a:rPr lang="zh-CN" altLang="en-US" dirty="0"/>
              <a:t>日志过大时自动重写（当然，您可以手动执行</a:t>
            </a:r>
            <a:r>
              <a:rPr lang="en-US" altLang="zh-CN" dirty="0" err="1"/>
              <a:t>bgrewriteaof</a:t>
            </a:r>
            <a:r>
              <a:rPr lang="zh-CN" altLang="en-US" dirty="0"/>
              <a:t>命令）</a:t>
            </a:r>
            <a:r>
              <a:rPr lang="zh-CN" altLang="en-US" dirty="0" smtClean="0"/>
              <a:t>。</a:t>
            </a:r>
            <a:endParaRPr lang="en-US" altLang="zh-CN" dirty="0" smtClean="0"/>
          </a:p>
          <a:p>
            <a:pPr lvl="1"/>
            <a:r>
              <a:rPr lang="en-US" altLang="zh-CN" dirty="0" err="1" smtClean="0"/>
              <a:t>Elasticache</a:t>
            </a:r>
            <a:r>
              <a:rPr lang="zh-CN" altLang="en-US" dirty="0"/>
              <a:t>不</a:t>
            </a:r>
            <a:r>
              <a:rPr lang="zh-CN" altLang="en-US" dirty="0" smtClean="0"/>
              <a:t>支</a:t>
            </a:r>
            <a:r>
              <a:rPr lang="zh-CN" altLang="en-US" dirty="0"/>
              <a:t>持</a:t>
            </a:r>
            <a:r>
              <a:rPr lang="en-US" altLang="zh-CN" dirty="0" err="1"/>
              <a:t>bgrewriteaof</a:t>
            </a:r>
            <a:r>
              <a:rPr lang="zh-CN" altLang="en-US" dirty="0"/>
              <a:t>命令和自动</a:t>
            </a:r>
            <a:r>
              <a:rPr lang="en-US" altLang="zh-CN" dirty="0"/>
              <a:t>AOF</a:t>
            </a:r>
            <a:r>
              <a:rPr lang="zh-CN" altLang="en-US" dirty="0"/>
              <a:t>重写。 所以</a:t>
            </a:r>
            <a:r>
              <a:rPr lang="en-US" altLang="zh-CN" dirty="0"/>
              <a:t>AOF</a:t>
            </a:r>
            <a:r>
              <a:rPr lang="zh-CN" altLang="en-US" dirty="0"/>
              <a:t>可能会导致磁盘空间不足的问题。</a:t>
            </a:r>
            <a:endParaRPr lang="en-US" dirty="0"/>
          </a:p>
        </p:txBody>
      </p:sp>
    </p:spTree>
    <p:extLst>
      <p:ext uri="{BB962C8B-B14F-4D97-AF65-F5344CB8AC3E}">
        <p14:creationId xmlns:p14="http://schemas.microsoft.com/office/powerpoint/2010/main" val="183959420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87269"/>
          </a:xfrm>
        </p:spPr>
        <p:txBody>
          <a:bodyPr/>
          <a:lstStyle/>
          <a:p>
            <a:r>
              <a:rPr lang="en-US" dirty="0" smtClean="0"/>
              <a:t>Replication for </a:t>
            </a:r>
            <a:r>
              <a:rPr lang="en-US" dirty="0" err="1" smtClean="0"/>
              <a:t>redis</a:t>
            </a:r>
            <a:endParaRPr lang="en-US" dirty="0"/>
          </a:p>
        </p:txBody>
      </p:sp>
      <p:sp>
        <p:nvSpPr>
          <p:cNvPr id="3" name="Content Placeholder 2"/>
          <p:cNvSpPr>
            <a:spLocks noGrp="1"/>
          </p:cNvSpPr>
          <p:nvPr>
            <p:ph idx="1"/>
          </p:nvPr>
        </p:nvSpPr>
        <p:spPr>
          <a:xfrm>
            <a:off x="838200" y="1771649"/>
            <a:ext cx="10515600" cy="3823239"/>
          </a:xfrm>
        </p:spPr>
        <p:txBody>
          <a:bodyPr>
            <a:normAutofit lnSpcReduction="10000"/>
          </a:bodyPr>
          <a:lstStyle/>
          <a:p>
            <a:r>
              <a:rPr lang="zh-CN" altLang="en-US" dirty="0" smtClean="0"/>
              <a:t>在</a:t>
            </a:r>
            <a:r>
              <a:rPr lang="en-US" altLang="zh-CN" dirty="0" err="1"/>
              <a:t>Redis</a:t>
            </a:r>
            <a:r>
              <a:rPr lang="en-US" altLang="zh-CN" dirty="0"/>
              <a:t> 2.8</a:t>
            </a:r>
            <a:r>
              <a:rPr lang="zh-CN" altLang="en-US" dirty="0"/>
              <a:t>之前，它只能支持</a:t>
            </a:r>
            <a:r>
              <a:rPr lang="en-US" altLang="zh-CN" dirty="0"/>
              <a:t>SYNC</a:t>
            </a:r>
            <a:r>
              <a:rPr lang="zh-CN" altLang="en-US" dirty="0"/>
              <a:t>命令，这将需</a:t>
            </a:r>
            <a:r>
              <a:rPr lang="zh-CN" altLang="en-US" dirty="0" smtClean="0"/>
              <a:t>要</a:t>
            </a:r>
            <a:r>
              <a:rPr lang="en-US" altLang="zh-CN" dirty="0" smtClean="0"/>
              <a:t>master</a:t>
            </a:r>
            <a:r>
              <a:rPr lang="zh-CN" altLang="en-US" dirty="0" smtClean="0"/>
              <a:t>和</a:t>
            </a:r>
            <a:r>
              <a:rPr lang="en-US" altLang="zh-CN" dirty="0" smtClean="0"/>
              <a:t>slave</a:t>
            </a:r>
            <a:r>
              <a:rPr lang="zh-CN" altLang="en-US" dirty="0" smtClean="0"/>
              <a:t>之间</a:t>
            </a:r>
            <a:r>
              <a:rPr lang="zh-CN" altLang="en-US" dirty="0"/>
              <a:t>进</a:t>
            </a:r>
            <a:r>
              <a:rPr lang="zh-CN" altLang="en-US" dirty="0" smtClean="0"/>
              <a:t>行</a:t>
            </a:r>
            <a:r>
              <a:rPr lang="en-US" altLang="zh-CN" dirty="0" smtClean="0"/>
              <a:t>full sync</a:t>
            </a:r>
            <a:r>
              <a:rPr lang="zh-CN" altLang="en-US" dirty="0" smtClean="0"/>
              <a:t>。</a:t>
            </a:r>
            <a:endParaRPr lang="en-US" altLang="zh-CN" dirty="0" smtClean="0"/>
          </a:p>
          <a:p>
            <a:r>
              <a:rPr lang="en-US" altLang="zh-CN" dirty="0" smtClean="0"/>
              <a:t>PSYNC</a:t>
            </a:r>
            <a:r>
              <a:rPr lang="zh-CN" altLang="en-US" dirty="0"/>
              <a:t>：对</a:t>
            </a:r>
            <a:r>
              <a:rPr lang="zh-CN" altLang="en-US" dirty="0" smtClean="0"/>
              <a:t>于</a:t>
            </a:r>
            <a:r>
              <a:rPr lang="en-US" altLang="zh-CN" dirty="0" smtClean="0"/>
              <a:t>native</a:t>
            </a:r>
            <a:r>
              <a:rPr lang="zh-CN" altLang="en-US" dirty="0"/>
              <a:t> </a:t>
            </a:r>
            <a:r>
              <a:rPr lang="en-US" altLang="zh-CN" dirty="0" err="1" smtClean="0"/>
              <a:t>Redis</a:t>
            </a:r>
            <a:r>
              <a:rPr lang="zh-CN" altLang="en-US" dirty="0"/>
              <a:t>，从</a:t>
            </a:r>
            <a:r>
              <a:rPr lang="en-US" altLang="zh-CN" dirty="0" err="1"/>
              <a:t>Redis</a:t>
            </a:r>
            <a:r>
              <a:rPr lang="en-US" altLang="zh-CN" dirty="0"/>
              <a:t> 2.8</a:t>
            </a:r>
            <a:r>
              <a:rPr lang="zh-CN" altLang="en-US" dirty="0"/>
              <a:t>开始</a:t>
            </a:r>
            <a:r>
              <a:rPr lang="zh-CN" altLang="en-US" dirty="0" smtClean="0"/>
              <a:t>，</a:t>
            </a:r>
            <a:r>
              <a:rPr lang="en-US" altLang="zh-CN" dirty="0" smtClean="0"/>
              <a:t>master</a:t>
            </a:r>
            <a:r>
              <a:rPr lang="zh-CN" altLang="en-US" dirty="0" smtClean="0"/>
              <a:t>和</a:t>
            </a:r>
            <a:r>
              <a:rPr lang="en-US" altLang="zh-CN" dirty="0" smtClean="0"/>
              <a:t>slave</a:t>
            </a:r>
            <a:r>
              <a:rPr lang="zh-CN" altLang="en-US" dirty="0" smtClean="0"/>
              <a:t>通</a:t>
            </a:r>
            <a:r>
              <a:rPr lang="zh-CN" altLang="en-US" dirty="0"/>
              <a:t>常可以在复</a:t>
            </a:r>
            <a:r>
              <a:rPr lang="zh-CN" altLang="en-US" dirty="0" smtClean="0"/>
              <a:t>制</a:t>
            </a:r>
            <a:r>
              <a:rPr lang="zh-CN" altLang="en-US" dirty="0"/>
              <a:t>通道</a:t>
            </a:r>
            <a:r>
              <a:rPr lang="zh-CN" altLang="en-US" dirty="0" smtClean="0"/>
              <a:t>断开并重连后继</a:t>
            </a:r>
            <a:r>
              <a:rPr lang="zh-CN" altLang="en-US" dirty="0"/>
              <a:t>续复制过程而不需要完全重新同步</a:t>
            </a:r>
            <a:r>
              <a:rPr lang="zh-CN" altLang="en-US" dirty="0" smtClean="0"/>
              <a:t>。</a:t>
            </a:r>
            <a:endParaRPr lang="en-US" altLang="zh-CN" dirty="0" smtClean="0"/>
          </a:p>
          <a:p>
            <a:r>
              <a:rPr lang="zh-CN" altLang="en-US" dirty="0" smtClean="0"/>
              <a:t>为</a:t>
            </a:r>
            <a:r>
              <a:rPr lang="zh-CN" altLang="en-US" dirty="0"/>
              <a:t>了提高性能，</a:t>
            </a:r>
            <a:r>
              <a:rPr lang="en-US" altLang="zh-CN" dirty="0" err="1"/>
              <a:t>Redis</a:t>
            </a:r>
            <a:r>
              <a:rPr lang="en-US" altLang="zh-CN" dirty="0"/>
              <a:t> 2.8.18</a:t>
            </a:r>
            <a:r>
              <a:rPr lang="zh-CN" altLang="en-US" dirty="0"/>
              <a:t>版引入</a:t>
            </a:r>
            <a:r>
              <a:rPr lang="zh-CN" altLang="en-US" dirty="0" smtClean="0"/>
              <a:t>了</a:t>
            </a:r>
            <a:r>
              <a:rPr lang="en-US" altLang="zh-CN" dirty="0"/>
              <a:t>diskless</a:t>
            </a:r>
            <a:r>
              <a:rPr lang="zh-CN" altLang="en-US" dirty="0" smtClean="0"/>
              <a:t>复</a:t>
            </a:r>
            <a:r>
              <a:rPr lang="zh-CN" altLang="en-US" dirty="0"/>
              <a:t>制以实</a:t>
            </a:r>
            <a:r>
              <a:rPr lang="zh-CN" altLang="en-US" dirty="0" smtClean="0"/>
              <a:t>现</a:t>
            </a:r>
            <a:r>
              <a:rPr lang="en-US" altLang="zh-CN" dirty="0" smtClean="0"/>
              <a:t>full sync</a:t>
            </a:r>
            <a:r>
              <a:rPr lang="zh-CN" altLang="en-US" dirty="0" smtClean="0"/>
              <a:t>。</a:t>
            </a:r>
            <a:endParaRPr lang="en-US" altLang="zh-CN" dirty="0" smtClean="0"/>
          </a:p>
          <a:p>
            <a:endParaRPr lang="en-US" altLang="zh-CN" dirty="0"/>
          </a:p>
          <a:p>
            <a:r>
              <a:rPr lang="zh-CN" altLang="en-US" dirty="0"/>
              <a:t>对于</a:t>
            </a:r>
            <a:r>
              <a:rPr lang="en-US" dirty="0" err="1"/>
              <a:t>elasticache</a:t>
            </a:r>
            <a:r>
              <a:rPr lang="en-US" dirty="0"/>
              <a:t> </a:t>
            </a:r>
            <a:r>
              <a:rPr lang="en-US" dirty="0" err="1"/>
              <a:t>redis</a:t>
            </a:r>
            <a:r>
              <a:rPr lang="en-US" dirty="0"/>
              <a:t> </a:t>
            </a:r>
            <a:r>
              <a:rPr lang="en-US" dirty="0" smtClean="0"/>
              <a:t>replicatio</a:t>
            </a:r>
            <a:r>
              <a:rPr lang="en-US" altLang="zh-CN" dirty="0" smtClean="0"/>
              <a:t>n</a:t>
            </a:r>
            <a:r>
              <a:rPr lang="zh-CN" altLang="en-US" dirty="0" smtClean="0"/>
              <a:t>的</a:t>
            </a:r>
            <a:r>
              <a:rPr lang="en-US" altLang="zh-CN" dirty="0" smtClean="0"/>
              <a:t>PSYNC</a:t>
            </a:r>
            <a:r>
              <a:rPr lang="zh-CN" altLang="en-US" dirty="0"/>
              <a:t>，它与</a:t>
            </a:r>
            <a:r>
              <a:rPr lang="en-US" altLang="zh-CN" dirty="0"/>
              <a:t>native </a:t>
            </a:r>
            <a:r>
              <a:rPr lang="en-US" altLang="zh-CN" dirty="0" err="1"/>
              <a:t>redis</a:t>
            </a:r>
            <a:r>
              <a:rPr lang="zh-CN" altLang="en-US" dirty="0"/>
              <a:t> </a:t>
            </a:r>
            <a:r>
              <a:rPr lang="en-US" altLang="zh-CN" dirty="0"/>
              <a:t>replication</a:t>
            </a:r>
            <a:r>
              <a:rPr lang="zh-CN" altLang="en-US" dirty="0"/>
              <a:t>相似。 对于</a:t>
            </a:r>
            <a:r>
              <a:rPr lang="en-US" altLang="zh-CN" dirty="0" err="1"/>
              <a:t>elasticache</a:t>
            </a:r>
            <a:r>
              <a:rPr lang="en-US" altLang="zh-CN" dirty="0"/>
              <a:t> </a:t>
            </a:r>
            <a:r>
              <a:rPr lang="en-US" altLang="zh-CN" dirty="0" err="1"/>
              <a:t>redis</a:t>
            </a:r>
            <a:r>
              <a:rPr lang="zh-CN" altLang="en-US" dirty="0"/>
              <a:t>的</a:t>
            </a:r>
            <a:r>
              <a:rPr lang="en-US" altLang="zh-CN" dirty="0"/>
              <a:t>full SYNC</a:t>
            </a:r>
            <a:r>
              <a:rPr lang="zh-CN" altLang="en-US" dirty="0"/>
              <a:t>，在生成</a:t>
            </a:r>
            <a:r>
              <a:rPr lang="en-US" altLang="zh-CN" dirty="0"/>
              <a:t>RDB</a:t>
            </a:r>
            <a:r>
              <a:rPr lang="zh-CN" altLang="en-US" dirty="0"/>
              <a:t>文件时与备份过程类似流程。</a:t>
            </a:r>
            <a:endParaRPr lang="en-US" altLang="zh-CN" dirty="0"/>
          </a:p>
          <a:p>
            <a:endParaRPr lang="en-US" altLang="zh-CN" dirty="0" smtClean="0"/>
          </a:p>
          <a:p>
            <a:endParaRPr lang="en-US" dirty="0"/>
          </a:p>
        </p:txBody>
      </p:sp>
    </p:spTree>
    <p:extLst>
      <p:ext uri="{BB962C8B-B14F-4D97-AF65-F5344CB8AC3E}">
        <p14:creationId xmlns:p14="http://schemas.microsoft.com/office/powerpoint/2010/main" val="424652075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99441"/>
          </a:xfrm>
        </p:spPr>
        <p:txBody>
          <a:bodyPr/>
          <a:lstStyle/>
          <a:p>
            <a:r>
              <a:rPr lang="zh-CN" altLang="en-US" dirty="0" smtClean="0"/>
              <a:t>安全性</a:t>
            </a:r>
            <a:endParaRPr lang="en-US" dirty="0"/>
          </a:p>
        </p:txBody>
      </p:sp>
      <p:sp>
        <p:nvSpPr>
          <p:cNvPr id="3" name="Content Placeholder 2"/>
          <p:cNvSpPr>
            <a:spLocks noGrp="1"/>
          </p:cNvSpPr>
          <p:nvPr>
            <p:ph idx="1"/>
          </p:nvPr>
        </p:nvSpPr>
        <p:spPr/>
        <p:txBody>
          <a:bodyPr>
            <a:normAutofit fontScale="92500" lnSpcReduction="20000"/>
          </a:bodyPr>
          <a:lstStyle/>
          <a:p>
            <a:r>
              <a:rPr lang="zh-CN" altLang="en-US" dirty="0"/>
              <a:t>传</a:t>
            </a:r>
            <a:r>
              <a:rPr lang="zh-CN" altLang="en-US" dirty="0" smtClean="0"/>
              <a:t>输加密</a:t>
            </a:r>
            <a:endParaRPr lang="en-US" altLang="zh-CN" dirty="0" smtClean="0"/>
          </a:p>
          <a:p>
            <a:pPr lvl="1"/>
            <a:r>
              <a:rPr lang="en-US" altLang="zh-CN" dirty="0" smtClean="0"/>
              <a:t>Native </a:t>
            </a:r>
            <a:r>
              <a:rPr lang="en-US" altLang="zh-CN" dirty="0" err="1" smtClean="0"/>
              <a:t>redis</a:t>
            </a:r>
            <a:r>
              <a:rPr lang="zh-CN" altLang="en-US" dirty="0" smtClean="0"/>
              <a:t>不支持，但是可以利用与</a:t>
            </a:r>
            <a:r>
              <a:rPr lang="en-US" altLang="zh-CN" dirty="0" err="1" smtClean="0"/>
              <a:t>redis</a:t>
            </a:r>
            <a:r>
              <a:rPr lang="en-US" altLang="zh-CN" dirty="0" smtClean="0"/>
              <a:t> server</a:t>
            </a:r>
            <a:r>
              <a:rPr lang="zh-CN" altLang="en-US" dirty="0" smtClean="0"/>
              <a:t>部署在同一个</a:t>
            </a:r>
            <a:r>
              <a:rPr lang="en-US" altLang="zh-CN" dirty="0" smtClean="0"/>
              <a:t>host</a:t>
            </a:r>
            <a:r>
              <a:rPr lang="zh-CN" altLang="en-US" dirty="0" smtClean="0"/>
              <a:t>的</a:t>
            </a:r>
            <a:r>
              <a:rPr lang="en-US" altLang="zh-CN" dirty="0" smtClean="0"/>
              <a:t>SSL</a:t>
            </a:r>
            <a:r>
              <a:rPr lang="zh-CN" altLang="en-US" dirty="0" smtClean="0"/>
              <a:t>代理比如</a:t>
            </a:r>
            <a:r>
              <a:rPr lang="en-US" altLang="zh-CN" dirty="0" err="1" smtClean="0"/>
              <a:t>spiped</a:t>
            </a:r>
            <a:r>
              <a:rPr lang="zh-CN" altLang="en-US" dirty="0" smtClean="0"/>
              <a:t>来实现。</a:t>
            </a:r>
            <a:endParaRPr lang="en-US" altLang="zh-CN" dirty="0" smtClean="0"/>
          </a:p>
          <a:p>
            <a:pPr lvl="1"/>
            <a:r>
              <a:rPr lang="en-US" altLang="zh-CN" dirty="0" err="1" smtClean="0"/>
              <a:t>Elasticache</a:t>
            </a:r>
            <a:r>
              <a:rPr lang="en-US" altLang="zh-CN" dirty="0" smtClean="0"/>
              <a:t> </a:t>
            </a:r>
            <a:r>
              <a:rPr lang="en-US" altLang="zh-CN" dirty="0" err="1" smtClean="0"/>
              <a:t>redis</a:t>
            </a:r>
            <a:r>
              <a:rPr lang="en-US" altLang="zh-CN" dirty="0" smtClean="0"/>
              <a:t> 3.2.6</a:t>
            </a:r>
            <a:r>
              <a:rPr lang="zh-CN" altLang="en-US" dirty="0" smtClean="0"/>
              <a:t>和</a:t>
            </a:r>
            <a:r>
              <a:rPr lang="en-US" altLang="zh-CN" dirty="0" smtClean="0"/>
              <a:t>4.x</a:t>
            </a:r>
            <a:r>
              <a:rPr lang="zh-CN" altLang="en-US" dirty="0" smtClean="0"/>
              <a:t>支持</a:t>
            </a:r>
            <a:endParaRPr lang="en-US" altLang="zh-CN" dirty="0" smtClean="0"/>
          </a:p>
          <a:p>
            <a:r>
              <a:rPr lang="en-US" altLang="zh-CN" dirty="0" smtClean="0"/>
              <a:t>Encryption at-rest</a:t>
            </a:r>
          </a:p>
          <a:p>
            <a:pPr lvl="1"/>
            <a:r>
              <a:rPr lang="en-US" altLang="zh-CN" dirty="0" smtClean="0"/>
              <a:t>Native </a:t>
            </a:r>
            <a:r>
              <a:rPr lang="en-US" altLang="zh-CN" dirty="0" err="1" smtClean="0"/>
              <a:t>redis</a:t>
            </a:r>
            <a:r>
              <a:rPr lang="zh-CN" altLang="en-US" dirty="0" smtClean="0"/>
              <a:t>不支持</a:t>
            </a:r>
            <a:endParaRPr lang="en-US" altLang="zh-CN" dirty="0" smtClean="0"/>
          </a:p>
          <a:p>
            <a:pPr lvl="1"/>
            <a:r>
              <a:rPr lang="en-US" altLang="zh-CN" dirty="0" err="1"/>
              <a:t>Elasticache</a:t>
            </a:r>
            <a:r>
              <a:rPr lang="en-US" altLang="zh-CN" dirty="0"/>
              <a:t> </a:t>
            </a:r>
            <a:r>
              <a:rPr lang="en-US" altLang="zh-CN" dirty="0" err="1"/>
              <a:t>redis</a:t>
            </a:r>
            <a:r>
              <a:rPr lang="en-US" altLang="zh-CN" dirty="0"/>
              <a:t> 3.2.6</a:t>
            </a:r>
            <a:r>
              <a:rPr lang="zh-CN" altLang="en-US" dirty="0"/>
              <a:t>和</a:t>
            </a:r>
            <a:r>
              <a:rPr lang="en-US" altLang="zh-CN" dirty="0" smtClean="0"/>
              <a:t>4.x</a:t>
            </a:r>
            <a:r>
              <a:rPr lang="zh-CN" altLang="en-US" dirty="0" smtClean="0"/>
              <a:t>支</a:t>
            </a:r>
            <a:r>
              <a:rPr lang="zh-CN" altLang="en-US" dirty="0"/>
              <a:t>持</a:t>
            </a:r>
            <a:endParaRPr lang="en-US" altLang="zh-CN" dirty="0"/>
          </a:p>
          <a:p>
            <a:r>
              <a:rPr lang="zh-CN" altLang="en-US" dirty="0" smtClean="0"/>
              <a:t>身份认证</a:t>
            </a:r>
            <a:endParaRPr lang="en-US" altLang="zh-CN" dirty="0" smtClean="0"/>
          </a:p>
          <a:p>
            <a:pPr lvl="1"/>
            <a:r>
              <a:rPr lang="en-US" altLang="zh-CN" dirty="0" smtClean="0"/>
              <a:t>Native </a:t>
            </a:r>
            <a:r>
              <a:rPr lang="en-US" altLang="zh-CN" dirty="0" err="1" smtClean="0"/>
              <a:t>redis</a:t>
            </a:r>
            <a:r>
              <a:rPr lang="zh-CN" altLang="en-US" dirty="0" smtClean="0"/>
              <a:t>从</a:t>
            </a:r>
            <a:r>
              <a:rPr lang="en-US" dirty="0"/>
              <a:t>1.0.0</a:t>
            </a:r>
            <a:r>
              <a:rPr lang="zh-CN" altLang="en-US" dirty="0"/>
              <a:t>开始支持</a:t>
            </a:r>
            <a:endParaRPr lang="en-US" altLang="zh-CN" dirty="0"/>
          </a:p>
          <a:p>
            <a:pPr lvl="1"/>
            <a:r>
              <a:rPr lang="en-US" altLang="zh-CN" dirty="0" err="1"/>
              <a:t>Elasticache</a:t>
            </a:r>
            <a:r>
              <a:rPr lang="en-US" altLang="zh-CN" dirty="0"/>
              <a:t> </a:t>
            </a:r>
            <a:r>
              <a:rPr lang="en-US" altLang="zh-CN" dirty="0" err="1"/>
              <a:t>redis</a:t>
            </a:r>
            <a:r>
              <a:rPr lang="en-US" altLang="zh-CN" dirty="0"/>
              <a:t> </a:t>
            </a:r>
            <a:r>
              <a:rPr lang="en-US" altLang="zh-CN" dirty="0" smtClean="0"/>
              <a:t>3.2.6</a:t>
            </a:r>
            <a:r>
              <a:rPr lang="zh-CN" altLang="en-US" dirty="0" smtClean="0"/>
              <a:t>支持</a:t>
            </a:r>
            <a:endParaRPr lang="en-US" altLang="zh-CN" dirty="0" smtClean="0"/>
          </a:p>
          <a:p>
            <a:r>
              <a:rPr lang="zh-CN" altLang="en-US" dirty="0"/>
              <a:t>危</a:t>
            </a:r>
            <a:r>
              <a:rPr lang="zh-CN" altLang="en-US" dirty="0" smtClean="0"/>
              <a:t>险命令</a:t>
            </a:r>
            <a:endParaRPr lang="en-US" altLang="zh-CN" dirty="0" smtClean="0"/>
          </a:p>
          <a:p>
            <a:pPr lvl="1"/>
            <a:r>
              <a:rPr lang="en-US" dirty="0" err="1" smtClean="0"/>
              <a:t>Elasticache</a:t>
            </a:r>
            <a:r>
              <a:rPr lang="en-US" dirty="0" smtClean="0"/>
              <a:t> </a:t>
            </a:r>
            <a:r>
              <a:rPr lang="en-US" dirty="0" err="1" smtClean="0"/>
              <a:t>redis</a:t>
            </a:r>
            <a:r>
              <a:rPr lang="en-US" dirty="0" smtClean="0"/>
              <a:t> </a:t>
            </a:r>
            <a:r>
              <a:rPr lang="zh-CN" altLang="en-US" dirty="0" smtClean="0"/>
              <a:t>有一些命令直接转义隐藏了</a:t>
            </a:r>
            <a:endParaRPr lang="en-US" altLang="zh-CN" dirty="0" smtClean="0"/>
          </a:p>
          <a:p>
            <a:pPr lvl="1"/>
            <a:r>
              <a:rPr lang="en-US" altLang="zh-CN" dirty="0" smtClean="0"/>
              <a:t>Native </a:t>
            </a:r>
            <a:r>
              <a:rPr lang="en-US" altLang="zh-CN" dirty="0" err="1" smtClean="0"/>
              <a:t>redis</a:t>
            </a:r>
            <a:r>
              <a:rPr lang="zh-CN" altLang="en-US" dirty="0" smtClean="0"/>
              <a:t>可以手动用</a:t>
            </a:r>
            <a:r>
              <a:rPr lang="en-US" altLang="zh-CN" dirty="0" err="1" smtClean="0"/>
              <a:t>config</a:t>
            </a:r>
            <a:r>
              <a:rPr lang="zh-CN" altLang="en-US" dirty="0" smtClean="0"/>
              <a:t>命令来隐藏</a:t>
            </a:r>
            <a:endParaRPr lang="en-US" dirty="0"/>
          </a:p>
        </p:txBody>
      </p:sp>
    </p:spTree>
    <p:extLst>
      <p:ext uri="{BB962C8B-B14F-4D97-AF65-F5344CB8AC3E}">
        <p14:creationId xmlns:p14="http://schemas.microsoft.com/office/powerpoint/2010/main" val="220977239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13509"/>
          </a:xfrm>
        </p:spPr>
        <p:txBody>
          <a:bodyPr/>
          <a:lstStyle/>
          <a:p>
            <a:r>
              <a:rPr lang="en-US" altLang="zh-CN" dirty="0" err="1" smtClean="0"/>
              <a:t>Elasticache</a:t>
            </a:r>
            <a:r>
              <a:rPr lang="en-US" altLang="zh-CN" dirty="0" smtClean="0"/>
              <a:t> </a:t>
            </a:r>
            <a:r>
              <a:rPr lang="en-US" altLang="zh-CN" dirty="0" err="1" smtClean="0"/>
              <a:t>redis</a:t>
            </a:r>
            <a:r>
              <a:rPr lang="zh-CN" altLang="en-US" dirty="0" smtClean="0"/>
              <a:t>对</a:t>
            </a:r>
            <a:r>
              <a:rPr lang="en-US" altLang="zh-CN" dirty="0" smtClean="0"/>
              <a:t>native </a:t>
            </a:r>
            <a:r>
              <a:rPr lang="en-US" altLang="zh-CN" dirty="0" err="1" smtClean="0"/>
              <a:t>redis</a:t>
            </a:r>
            <a:r>
              <a:rPr lang="zh-CN" altLang="en-US" dirty="0" smtClean="0"/>
              <a:t>优势</a:t>
            </a:r>
            <a:endParaRPr lang="en-US" dirty="0"/>
          </a:p>
        </p:txBody>
      </p:sp>
      <p:sp>
        <p:nvSpPr>
          <p:cNvPr id="3" name="Content Placeholder 2"/>
          <p:cNvSpPr>
            <a:spLocks noGrp="1"/>
          </p:cNvSpPr>
          <p:nvPr>
            <p:ph idx="1"/>
          </p:nvPr>
        </p:nvSpPr>
        <p:spPr/>
        <p:txBody>
          <a:bodyPr/>
          <a:lstStyle/>
          <a:p>
            <a:r>
              <a:rPr lang="zh-CN" altLang="en-US" dirty="0" smtClean="0"/>
              <a:t>托管服务</a:t>
            </a:r>
            <a:endParaRPr lang="en-US" altLang="zh-CN" dirty="0" smtClean="0"/>
          </a:p>
          <a:p>
            <a:r>
              <a:rPr lang="zh-CN" altLang="en-US" dirty="0"/>
              <a:t>更</a:t>
            </a:r>
            <a:r>
              <a:rPr lang="zh-CN" altLang="en-US" dirty="0" smtClean="0"/>
              <a:t>多安全性支持</a:t>
            </a:r>
            <a:endParaRPr lang="en-US" altLang="zh-CN" dirty="0" smtClean="0"/>
          </a:p>
          <a:p>
            <a:r>
              <a:rPr lang="zh-CN" altLang="en-US" dirty="0"/>
              <a:t>丰</a:t>
            </a:r>
            <a:r>
              <a:rPr lang="zh-CN" altLang="en-US" dirty="0" smtClean="0"/>
              <a:t>富的监控指标</a:t>
            </a:r>
            <a:endParaRPr lang="en-US" altLang="zh-CN" dirty="0" smtClean="0"/>
          </a:p>
          <a:p>
            <a:r>
              <a:rPr lang="zh-CN" altLang="en-US" dirty="0"/>
              <a:t>及</a:t>
            </a:r>
            <a:r>
              <a:rPr lang="zh-CN" altLang="en-US" dirty="0" smtClean="0"/>
              <a:t>时的事件通知</a:t>
            </a:r>
            <a:endParaRPr lang="en-US" altLang="zh-CN" dirty="0" smtClean="0"/>
          </a:p>
          <a:p>
            <a:r>
              <a:rPr lang="zh-CN" altLang="en-US" dirty="0"/>
              <a:t>优</a:t>
            </a:r>
            <a:r>
              <a:rPr lang="zh-CN" altLang="en-US" dirty="0" smtClean="0"/>
              <a:t>化的复制和备份机制</a:t>
            </a:r>
            <a:endParaRPr lang="en-US" altLang="zh-CN" dirty="0" smtClean="0"/>
          </a:p>
          <a:p>
            <a:r>
              <a:rPr lang="en-US" altLang="zh-CN" dirty="0" smtClean="0"/>
              <a:t>AWS</a:t>
            </a:r>
            <a:r>
              <a:rPr lang="zh-CN" altLang="en-US" dirty="0"/>
              <a:t>就</a:t>
            </a:r>
            <a:r>
              <a:rPr lang="zh-CN" altLang="en-US" dirty="0" smtClean="0"/>
              <a:t>是你的管理员</a:t>
            </a:r>
            <a:endParaRPr lang="en-US" altLang="zh-CN" dirty="0" smtClean="0"/>
          </a:p>
          <a:p>
            <a:endParaRPr lang="en-US" altLang="zh-CN" dirty="0" smtClean="0"/>
          </a:p>
          <a:p>
            <a:endParaRPr lang="en-US" dirty="0"/>
          </a:p>
        </p:txBody>
      </p:sp>
    </p:spTree>
    <p:extLst>
      <p:ext uri="{BB962C8B-B14F-4D97-AF65-F5344CB8AC3E}">
        <p14:creationId xmlns:p14="http://schemas.microsoft.com/office/powerpoint/2010/main" val="157249049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8248" y="2003007"/>
            <a:ext cx="10515600" cy="1325563"/>
          </a:xfrm>
        </p:spPr>
        <p:txBody>
          <a:bodyPr/>
          <a:lstStyle/>
          <a:p>
            <a:pPr algn="ctr"/>
            <a:r>
              <a:rPr lang="en-US" altLang="zh-CN" dirty="0" err="1"/>
              <a:t>Redis</a:t>
            </a:r>
            <a:r>
              <a:rPr lang="zh-CN" altLang="en-US" dirty="0"/>
              <a:t>最佳实</a:t>
            </a:r>
            <a:r>
              <a:rPr lang="zh-CN" altLang="en-US" dirty="0" smtClean="0"/>
              <a:t>践</a:t>
            </a:r>
            <a:endParaRPr lang="en-US" dirty="0"/>
          </a:p>
        </p:txBody>
      </p:sp>
    </p:spTree>
    <p:extLst>
      <p:ext uri="{BB962C8B-B14F-4D97-AF65-F5344CB8AC3E}">
        <p14:creationId xmlns:p14="http://schemas.microsoft.com/office/powerpoint/2010/main" val="229539894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138211"/>
          </a:xfrm>
        </p:spPr>
        <p:txBody>
          <a:bodyPr/>
          <a:lstStyle/>
          <a:p>
            <a:r>
              <a:rPr lang="en-US" altLang="zh-CN" dirty="0" err="1" smtClean="0"/>
              <a:t>Redis</a:t>
            </a:r>
            <a:r>
              <a:rPr lang="zh-CN" altLang="en-US" dirty="0" smtClean="0"/>
              <a:t>是否适合当数据库？</a:t>
            </a:r>
            <a:endParaRPr lang="en-US" dirty="0"/>
          </a:p>
        </p:txBody>
      </p:sp>
      <p:sp>
        <p:nvSpPr>
          <p:cNvPr id="3" name="Content Placeholder 2"/>
          <p:cNvSpPr>
            <a:spLocks noGrp="1"/>
          </p:cNvSpPr>
          <p:nvPr>
            <p:ph idx="1"/>
          </p:nvPr>
        </p:nvSpPr>
        <p:spPr>
          <a:xfrm>
            <a:off x="838200" y="1782305"/>
            <a:ext cx="10515600" cy="4394657"/>
          </a:xfrm>
        </p:spPr>
        <p:txBody>
          <a:bodyPr>
            <a:normAutofit/>
          </a:bodyPr>
          <a:lstStyle/>
          <a:p>
            <a:r>
              <a:rPr lang="zh-CN" altLang="en-US" dirty="0" smtClean="0"/>
              <a:t>丢</a:t>
            </a:r>
            <a:r>
              <a:rPr lang="zh-CN" altLang="en-US" dirty="0"/>
              <a:t>失部分数据可以接受吗</a:t>
            </a:r>
            <a:r>
              <a:rPr lang="zh-CN" altLang="en-US" dirty="0" smtClean="0"/>
              <a:t>？</a:t>
            </a:r>
            <a:endParaRPr lang="en-US" altLang="zh-CN" dirty="0" smtClean="0"/>
          </a:p>
          <a:p>
            <a:pPr lvl="1"/>
            <a:r>
              <a:rPr lang="zh-CN" altLang="en-US" dirty="0" smtClean="0"/>
              <a:t>单</a:t>
            </a:r>
            <a:r>
              <a:rPr lang="zh-CN" altLang="en-US" dirty="0"/>
              <a:t>个主库或者</a:t>
            </a:r>
            <a:r>
              <a:rPr lang="en-US" altLang="zh-CN" dirty="0" err="1"/>
              <a:t>redis</a:t>
            </a:r>
            <a:r>
              <a:rPr lang="en-US" altLang="zh-CN" dirty="0"/>
              <a:t> cluster</a:t>
            </a:r>
            <a:r>
              <a:rPr lang="zh-CN" altLang="en-US" dirty="0"/>
              <a:t>集</a:t>
            </a:r>
            <a:r>
              <a:rPr lang="zh-CN" altLang="en-US" dirty="0" smtClean="0"/>
              <a:t>群</a:t>
            </a:r>
            <a:endParaRPr lang="en-US" altLang="zh-CN" dirty="0"/>
          </a:p>
          <a:p>
            <a:r>
              <a:rPr lang="zh-CN" altLang="en-US" dirty="0"/>
              <a:t>复杂的数据结</a:t>
            </a:r>
            <a:r>
              <a:rPr lang="zh-CN" altLang="en-US" dirty="0" smtClean="0"/>
              <a:t>构或者需要</a:t>
            </a:r>
            <a:r>
              <a:rPr lang="zh-CN" altLang="en-US" dirty="0"/>
              <a:t>复</a:t>
            </a:r>
            <a:r>
              <a:rPr lang="zh-CN" altLang="en-US" dirty="0" smtClean="0"/>
              <a:t>杂的查</a:t>
            </a:r>
            <a:r>
              <a:rPr lang="zh-CN" altLang="en-US" dirty="0"/>
              <a:t>询</a:t>
            </a:r>
            <a:r>
              <a:rPr lang="zh-CN" altLang="en-US" dirty="0" smtClean="0"/>
              <a:t>？</a:t>
            </a:r>
            <a:endParaRPr lang="en-US" altLang="zh-CN" dirty="0" smtClean="0"/>
          </a:p>
          <a:p>
            <a:pPr lvl="1"/>
            <a:r>
              <a:rPr lang="zh-CN" altLang="en-US" dirty="0" smtClean="0"/>
              <a:t>尽管</a:t>
            </a:r>
            <a:r>
              <a:rPr lang="en-US" altLang="zh-CN" dirty="0" smtClean="0"/>
              <a:t>redis4.0</a:t>
            </a:r>
            <a:r>
              <a:rPr lang="zh-CN" altLang="en-US" dirty="0" smtClean="0"/>
              <a:t>增加了模块功能自定义数据类型，尽管可以手动来实现复杂的数据建模</a:t>
            </a:r>
            <a:endParaRPr lang="en-US" altLang="zh-CN" dirty="0" smtClean="0"/>
          </a:p>
          <a:p>
            <a:r>
              <a:rPr lang="zh-CN" altLang="en-US" dirty="0" smtClean="0"/>
              <a:t>复</a:t>
            </a:r>
            <a:r>
              <a:rPr lang="zh-CN" altLang="en-US" dirty="0"/>
              <a:t>杂的事务以及分布式事务？</a:t>
            </a:r>
            <a:endParaRPr lang="en-US" altLang="zh-CN" dirty="0"/>
          </a:p>
          <a:p>
            <a:r>
              <a:rPr lang="zh-CN" altLang="en-US" dirty="0"/>
              <a:t>数据量大之后的成本？</a:t>
            </a:r>
            <a:endParaRPr lang="en-US" altLang="zh-CN" dirty="0"/>
          </a:p>
          <a:p>
            <a:endParaRPr lang="en-US" altLang="zh-CN" dirty="0"/>
          </a:p>
          <a:p>
            <a:endParaRPr lang="en-US" dirty="0"/>
          </a:p>
        </p:txBody>
      </p:sp>
    </p:spTree>
    <p:extLst>
      <p:ext uri="{BB962C8B-B14F-4D97-AF65-F5344CB8AC3E}">
        <p14:creationId xmlns:p14="http://schemas.microsoft.com/office/powerpoint/2010/main" val="391165464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90238"/>
          </a:xfrm>
        </p:spPr>
        <p:txBody>
          <a:bodyPr/>
          <a:lstStyle/>
          <a:p>
            <a:r>
              <a:rPr lang="en-US" altLang="zh-CN" dirty="0" smtClean="0"/>
              <a:t>Continue….</a:t>
            </a:r>
            <a:endParaRPr lang="en-US" dirty="0"/>
          </a:p>
        </p:txBody>
      </p:sp>
      <p:sp>
        <p:nvSpPr>
          <p:cNvPr id="3" name="Content Placeholder 2"/>
          <p:cNvSpPr>
            <a:spLocks noGrp="1"/>
          </p:cNvSpPr>
          <p:nvPr>
            <p:ph idx="1"/>
          </p:nvPr>
        </p:nvSpPr>
        <p:spPr/>
        <p:txBody>
          <a:bodyPr/>
          <a:lstStyle/>
          <a:p>
            <a:r>
              <a:rPr lang="en-US" altLang="zh-CN" dirty="0" err="1"/>
              <a:t>Redis</a:t>
            </a:r>
            <a:r>
              <a:rPr lang="zh-CN" altLang="en-US" dirty="0"/>
              <a:t>比较适合当数据库的场景：数据聚合统计结果，运营推广数据，</a:t>
            </a:r>
            <a:r>
              <a:rPr lang="en-US" altLang="zh-CN" dirty="0"/>
              <a:t>web</a:t>
            </a:r>
            <a:r>
              <a:rPr lang="zh-CN" altLang="en-US" dirty="0"/>
              <a:t>访问</a:t>
            </a:r>
            <a:r>
              <a:rPr lang="en-US" altLang="zh-CN" dirty="0"/>
              <a:t>session</a:t>
            </a:r>
            <a:r>
              <a:rPr lang="zh-CN" altLang="en-US" dirty="0"/>
              <a:t>数据等</a:t>
            </a:r>
            <a:r>
              <a:rPr lang="zh-CN" altLang="en-US" dirty="0" smtClean="0"/>
              <a:t>。</a:t>
            </a:r>
            <a:endParaRPr lang="en-US" altLang="zh-CN" dirty="0" smtClean="0"/>
          </a:p>
          <a:p>
            <a:endParaRPr lang="en-US" altLang="zh-CN" dirty="0"/>
          </a:p>
          <a:p>
            <a:r>
              <a:rPr lang="zh-CN" altLang="en-US" dirty="0"/>
              <a:t>在可以容忍部分数据丢失的情况下，</a:t>
            </a:r>
            <a:r>
              <a:rPr lang="en-US" altLang="zh-CN" dirty="0" err="1"/>
              <a:t>redis</a:t>
            </a:r>
            <a:r>
              <a:rPr lang="zh-CN" altLang="en-US" dirty="0"/>
              <a:t>可以作为热数据存储，定期复制到</a:t>
            </a:r>
            <a:r>
              <a:rPr lang="en-US" altLang="zh-CN" dirty="0"/>
              <a:t>disk-based data store</a:t>
            </a:r>
            <a:r>
              <a:rPr lang="zh-CN" altLang="en-US" dirty="0"/>
              <a:t>比如</a:t>
            </a:r>
            <a:r>
              <a:rPr lang="en-US" altLang="zh-CN" dirty="0" err="1" smtClean="0"/>
              <a:t>mongodb</a:t>
            </a:r>
            <a:r>
              <a:rPr lang="en-US" altLang="zh-CN" dirty="0" smtClean="0"/>
              <a:t>/ddb</a:t>
            </a:r>
            <a:r>
              <a:rPr lang="zh-CN" altLang="en-US" dirty="0" smtClean="0"/>
              <a:t>来</a:t>
            </a:r>
            <a:r>
              <a:rPr lang="zh-CN" altLang="en-US" dirty="0"/>
              <a:t>存放冷数</a:t>
            </a:r>
            <a:r>
              <a:rPr lang="zh-CN" altLang="en-US" dirty="0" smtClean="0"/>
              <a:t>据。</a:t>
            </a:r>
            <a:endParaRPr lang="en-US" altLang="zh-CN" dirty="0" smtClean="0"/>
          </a:p>
          <a:p>
            <a:endParaRPr lang="en-US" altLang="zh-CN" dirty="0"/>
          </a:p>
          <a:p>
            <a:r>
              <a:rPr lang="zh-CN" altLang="en-US" dirty="0" smtClean="0"/>
              <a:t>当前有一些兼容</a:t>
            </a:r>
            <a:r>
              <a:rPr lang="en-US" altLang="zh-CN" dirty="0" err="1" smtClean="0"/>
              <a:t>redis</a:t>
            </a:r>
            <a:r>
              <a:rPr lang="zh-CN" altLang="en-US" dirty="0" smtClean="0"/>
              <a:t>的产品比</a:t>
            </a:r>
            <a:r>
              <a:rPr lang="zh-CN" altLang="en-US" dirty="0"/>
              <a:t>如 </a:t>
            </a:r>
            <a:r>
              <a:rPr lang="en-US" altLang="zh-CN" dirty="0"/>
              <a:t>SSDB</a:t>
            </a:r>
            <a:r>
              <a:rPr lang="zh-CN" altLang="en-US" dirty="0"/>
              <a:t>、</a:t>
            </a:r>
            <a:r>
              <a:rPr lang="en-US" altLang="zh-CN" dirty="0"/>
              <a:t>ARDB</a:t>
            </a:r>
            <a:r>
              <a:rPr lang="zh-CN" altLang="en-US" dirty="0"/>
              <a:t>、</a:t>
            </a:r>
            <a:r>
              <a:rPr lang="en-US" altLang="zh-CN" dirty="0" err="1"/>
              <a:t>Pika</a:t>
            </a:r>
            <a:r>
              <a:rPr lang="en-US" altLang="zh-CN" dirty="0"/>
              <a:t> </a:t>
            </a:r>
            <a:r>
              <a:rPr lang="zh-CN" altLang="en-US" dirty="0" smtClean="0"/>
              <a:t>等可以做</a:t>
            </a:r>
            <a:r>
              <a:rPr lang="en-US" altLang="zh-CN" dirty="0" smtClean="0"/>
              <a:t>disk-based</a:t>
            </a:r>
            <a:r>
              <a:rPr lang="zh-CN" altLang="en-US" dirty="0" smtClean="0"/>
              <a:t>存储。</a:t>
            </a:r>
            <a:r>
              <a:rPr lang="zh-CN" altLang="en-US" dirty="0"/>
              <a:t>但</a:t>
            </a:r>
            <a:r>
              <a:rPr lang="zh-CN" altLang="en-US" dirty="0" smtClean="0"/>
              <a:t>是这</a:t>
            </a:r>
            <a:r>
              <a:rPr lang="zh-CN" altLang="en-US" dirty="0"/>
              <a:t>些项目现在都不支持集群，没办法动态扩容。</a:t>
            </a:r>
            <a:endParaRPr lang="en-US" dirty="0"/>
          </a:p>
          <a:p>
            <a:endParaRPr lang="en-US" altLang="zh-CN" dirty="0"/>
          </a:p>
          <a:p>
            <a:endParaRPr lang="en-US" dirty="0"/>
          </a:p>
        </p:txBody>
      </p:sp>
    </p:spTree>
    <p:extLst>
      <p:ext uri="{BB962C8B-B14F-4D97-AF65-F5344CB8AC3E}">
        <p14:creationId xmlns:p14="http://schemas.microsoft.com/office/powerpoint/2010/main" val="186960238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err="1" smtClean="0"/>
              <a:t>Redis</a:t>
            </a:r>
            <a:r>
              <a:rPr lang="en-US" altLang="zh-CN" dirty="0" smtClean="0"/>
              <a:t>-------memory-based data store</a:t>
            </a:r>
            <a:endParaRPr lang="en-US" dirty="0"/>
          </a:p>
        </p:txBody>
      </p:sp>
      <p:sp>
        <p:nvSpPr>
          <p:cNvPr id="3" name="Content Placeholder 2"/>
          <p:cNvSpPr>
            <a:spLocks noGrp="1"/>
          </p:cNvSpPr>
          <p:nvPr>
            <p:ph idx="1"/>
          </p:nvPr>
        </p:nvSpPr>
        <p:spPr>
          <a:xfrm>
            <a:off x="838200" y="2081047"/>
            <a:ext cx="10515600" cy="4256691"/>
          </a:xfrm>
        </p:spPr>
        <p:txBody>
          <a:bodyPr>
            <a:normAutofit/>
          </a:bodyPr>
          <a:lstStyle/>
          <a:p>
            <a:r>
              <a:rPr lang="en-US" altLang="zh-CN" dirty="0" err="1" smtClean="0"/>
              <a:t>Redis</a:t>
            </a:r>
            <a:r>
              <a:rPr lang="zh-CN" altLang="en-US" dirty="0" smtClean="0"/>
              <a:t>是一个</a:t>
            </a:r>
            <a:r>
              <a:rPr lang="en-US" altLang="zh-CN" dirty="0" err="1" smtClean="0"/>
              <a:t>nosql</a:t>
            </a:r>
            <a:r>
              <a:rPr lang="zh-CN" altLang="en-US" dirty="0" smtClean="0"/>
              <a:t>，是一个</a:t>
            </a:r>
            <a:r>
              <a:rPr lang="en-US" altLang="zh-CN" dirty="0" smtClean="0"/>
              <a:t>memory-based key-value data store</a:t>
            </a:r>
          </a:p>
          <a:p>
            <a:pPr lvl="1"/>
            <a:r>
              <a:rPr lang="en-US" altLang="zh-CN" dirty="0" err="1"/>
              <a:t>Nosql</a:t>
            </a:r>
            <a:r>
              <a:rPr lang="zh-CN" altLang="en-US" dirty="0"/>
              <a:t>与</a:t>
            </a:r>
            <a:r>
              <a:rPr lang="en-US" altLang="zh-CN" dirty="0"/>
              <a:t>RDBMS</a:t>
            </a:r>
            <a:r>
              <a:rPr lang="zh-CN" altLang="en-US" dirty="0" smtClean="0"/>
              <a:t>的</a:t>
            </a:r>
            <a:r>
              <a:rPr lang="zh-CN" altLang="en-US" dirty="0"/>
              <a:t>基</a:t>
            </a:r>
            <a:r>
              <a:rPr lang="zh-CN" altLang="en-US" dirty="0" smtClean="0"/>
              <a:t>本区别：</a:t>
            </a:r>
            <a:endParaRPr lang="en-US" altLang="zh-CN" dirty="0" smtClean="0"/>
          </a:p>
          <a:p>
            <a:pPr lvl="2"/>
            <a:r>
              <a:rPr lang="en-US" dirty="0" smtClean="0"/>
              <a:t>Looser </a:t>
            </a:r>
            <a:r>
              <a:rPr lang="en-US" dirty="0"/>
              <a:t>schema definition(such as table, view and constraint)</a:t>
            </a:r>
          </a:p>
          <a:p>
            <a:pPr marL="914400" lvl="2" indent="0">
              <a:buNone/>
            </a:pPr>
            <a:r>
              <a:rPr lang="en-US" dirty="0" smtClean="0"/>
              <a:t>• No or looser ACID properties </a:t>
            </a:r>
          </a:p>
          <a:p>
            <a:pPr marL="914400" lvl="2" indent="0">
              <a:buNone/>
            </a:pPr>
            <a:r>
              <a:rPr lang="en-US" dirty="0"/>
              <a:t>• Easier scale capacity. </a:t>
            </a:r>
          </a:p>
          <a:p>
            <a:pPr lvl="2"/>
            <a:r>
              <a:rPr lang="en-US" dirty="0" smtClean="0"/>
              <a:t>No </a:t>
            </a:r>
            <a:r>
              <a:rPr lang="en-US" dirty="0"/>
              <a:t>standard SQL syntax(query language through the API</a:t>
            </a:r>
            <a:r>
              <a:rPr lang="en-US" dirty="0" smtClean="0"/>
              <a:t>)</a:t>
            </a:r>
          </a:p>
          <a:p>
            <a:pPr lvl="2"/>
            <a:endParaRPr lang="en-US" dirty="0"/>
          </a:p>
          <a:p>
            <a:pPr lvl="1"/>
            <a:r>
              <a:rPr lang="en-US" altLang="zh-CN" dirty="0" err="1" smtClean="0"/>
              <a:t>Nosql</a:t>
            </a:r>
            <a:r>
              <a:rPr lang="zh-CN" altLang="en-US" dirty="0" smtClean="0"/>
              <a:t>与</a:t>
            </a:r>
            <a:r>
              <a:rPr lang="en-US" altLang="zh-CN" dirty="0" smtClean="0"/>
              <a:t>RDBMS</a:t>
            </a:r>
            <a:r>
              <a:rPr lang="zh-CN" altLang="en-US" dirty="0"/>
              <a:t>的更详细的对比，可以参考我的另一个</a:t>
            </a:r>
            <a:r>
              <a:rPr lang="en-US" altLang="zh-CN" dirty="0"/>
              <a:t>PPT</a:t>
            </a:r>
            <a:r>
              <a:rPr lang="zh-CN" altLang="en-US" dirty="0"/>
              <a:t>：</a:t>
            </a:r>
            <a:r>
              <a:rPr lang="en-US" altLang="zh-CN" dirty="0"/>
              <a:t> </a:t>
            </a:r>
            <a:r>
              <a:rPr lang="en-US" altLang="zh-CN" dirty="0" err="1"/>
              <a:t>Nosql</a:t>
            </a:r>
            <a:r>
              <a:rPr lang="en-US" altLang="zh-CN" dirty="0"/>
              <a:t> Vs RDBMS---introduction</a:t>
            </a:r>
          </a:p>
          <a:p>
            <a:endParaRPr lang="en-US" altLang="zh-CN" dirty="0" smtClean="0"/>
          </a:p>
          <a:p>
            <a:endParaRPr lang="en-US" altLang="zh-CN" dirty="0" smtClean="0"/>
          </a:p>
          <a:p>
            <a:endParaRPr lang="en-US" altLang="zh-CN" dirty="0" smtClean="0"/>
          </a:p>
          <a:p>
            <a:endParaRPr lang="en-US" dirty="0"/>
          </a:p>
        </p:txBody>
      </p:sp>
    </p:spTree>
    <p:extLst>
      <p:ext uri="{BB962C8B-B14F-4D97-AF65-F5344CB8AC3E}">
        <p14:creationId xmlns:p14="http://schemas.microsoft.com/office/powerpoint/2010/main" val="10562364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err="1" smtClean="0"/>
              <a:t>Redis</a:t>
            </a:r>
            <a:r>
              <a:rPr lang="zh-CN" altLang="en-US" dirty="0" smtClean="0"/>
              <a:t>数据建模</a:t>
            </a:r>
            <a:endParaRPr lang="en-US" dirty="0"/>
          </a:p>
        </p:txBody>
      </p:sp>
      <p:sp>
        <p:nvSpPr>
          <p:cNvPr id="3" name="Content Placeholder 2"/>
          <p:cNvSpPr>
            <a:spLocks noGrp="1"/>
          </p:cNvSpPr>
          <p:nvPr>
            <p:ph idx="1"/>
          </p:nvPr>
        </p:nvSpPr>
        <p:spPr/>
        <p:txBody>
          <a:bodyPr/>
          <a:lstStyle/>
          <a:p>
            <a:r>
              <a:rPr lang="zh-CN" altLang="en-US" dirty="0"/>
              <a:t>数</a:t>
            </a:r>
            <a:r>
              <a:rPr lang="zh-CN" altLang="en-US" dirty="0" smtClean="0"/>
              <a:t>据建模</a:t>
            </a:r>
            <a:r>
              <a:rPr lang="en-US" altLang="zh-CN" dirty="0" smtClean="0"/>
              <a:t>=</a:t>
            </a:r>
            <a:r>
              <a:rPr lang="zh-CN" altLang="en-US" dirty="0" smtClean="0"/>
              <a:t>数据</a:t>
            </a:r>
            <a:r>
              <a:rPr lang="en-US" altLang="zh-CN" dirty="0" smtClean="0"/>
              <a:t>+</a:t>
            </a:r>
            <a:r>
              <a:rPr lang="zh-CN" altLang="en-US" dirty="0" smtClean="0"/>
              <a:t>关系表示</a:t>
            </a:r>
            <a:endParaRPr lang="en-US" altLang="zh-CN" dirty="0" smtClean="0"/>
          </a:p>
          <a:p>
            <a:r>
              <a:rPr lang="zh-CN" altLang="en-US" dirty="0"/>
              <a:t>模</a:t>
            </a:r>
            <a:r>
              <a:rPr lang="zh-CN" altLang="en-US" dirty="0" smtClean="0"/>
              <a:t>型取决于数据的结构以及你访问数据的形式</a:t>
            </a:r>
            <a:endParaRPr lang="en-US" altLang="zh-CN" dirty="0" smtClean="0"/>
          </a:p>
          <a:p>
            <a:r>
              <a:rPr lang="zh-CN" altLang="en-US" dirty="0"/>
              <a:t>尽</a:t>
            </a:r>
            <a:r>
              <a:rPr lang="zh-CN" altLang="en-US" dirty="0" smtClean="0"/>
              <a:t>量用不同的</a:t>
            </a:r>
            <a:r>
              <a:rPr lang="en-US" altLang="zh-CN" dirty="0" err="1" smtClean="0"/>
              <a:t>redis</a:t>
            </a:r>
            <a:r>
              <a:rPr lang="zh-CN" altLang="en-US" dirty="0" smtClean="0"/>
              <a:t>数据类型来存放不同的语义的数据</a:t>
            </a:r>
            <a:endParaRPr lang="en-US" altLang="zh-CN" dirty="0" smtClean="0"/>
          </a:p>
          <a:p>
            <a:r>
              <a:rPr lang="zh-CN" altLang="en-US" dirty="0"/>
              <a:t>本质上</a:t>
            </a:r>
            <a:r>
              <a:rPr lang="en-US" altLang="zh-CN" dirty="0" err="1" smtClean="0"/>
              <a:t>nosql</a:t>
            </a:r>
            <a:r>
              <a:rPr lang="zh-CN" altLang="en-US" dirty="0" smtClean="0"/>
              <a:t>不适合做复杂的建模</a:t>
            </a:r>
            <a:endParaRPr lang="en-US" altLang="zh-CN" dirty="0" smtClean="0"/>
          </a:p>
          <a:p>
            <a:endParaRPr lang="en-US" dirty="0"/>
          </a:p>
        </p:txBody>
      </p:sp>
    </p:spTree>
    <p:extLst>
      <p:ext uri="{BB962C8B-B14F-4D97-AF65-F5344CB8AC3E}">
        <p14:creationId xmlns:p14="http://schemas.microsoft.com/office/powerpoint/2010/main" val="93671573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98726"/>
          </a:xfrm>
        </p:spPr>
        <p:txBody>
          <a:bodyPr/>
          <a:lstStyle/>
          <a:p>
            <a:r>
              <a:rPr lang="en-US" altLang="zh-CN" dirty="0" err="1" smtClean="0"/>
              <a:t>Redis</a:t>
            </a:r>
            <a:r>
              <a:rPr lang="zh-CN" altLang="en-US" dirty="0" smtClean="0"/>
              <a:t>作为内存数据库建模一个例子</a:t>
            </a:r>
            <a:endParaRPr lang="en-US" dirty="0"/>
          </a:p>
        </p:txBody>
      </p:sp>
      <p:sp>
        <p:nvSpPr>
          <p:cNvPr id="3" name="Content Placeholder 2"/>
          <p:cNvSpPr>
            <a:spLocks noGrp="1"/>
          </p:cNvSpPr>
          <p:nvPr>
            <p:ph idx="1"/>
          </p:nvPr>
        </p:nvSpPr>
        <p:spPr/>
        <p:txBody>
          <a:bodyPr>
            <a:normAutofit/>
          </a:bodyPr>
          <a:lstStyle/>
          <a:p>
            <a:r>
              <a:rPr lang="zh-CN" altLang="en-US" dirty="0"/>
              <a:t>对于</a:t>
            </a:r>
            <a:r>
              <a:rPr lang="en-US" altLang="zh-CN" dirty="0" err="1" smtClean="0"/>
              <a:t>redis</a:t>
            </a:r>
            <a:r>
              <a:rPr lang="zh-CN" altLang="en-US" dirty="0" smtClean="0"/>
              <a:t>数</a:t>
            </a:r>
            <a:r>
              <a:rPr lang="zh-CN" altLang="en-US" dirty="0"/>
              <a:t>据建模，一个通用的设计模式是：</a:t>
            </a:r>
            <a:endParaRPr lang="en-US" altLang="zh-CN" dirty="0"/>
          </a:p>
          <a:p>
            <a:pPr marL="457200" lvl="1" indent="0">
              <a:buNone/>
            </a:pPr>
            <a:r>
              <a:rPr lang="en-US" dirty="0"/>
              <a:t>We need to identify what keys are needed to represent our objects and what kind of values this keys need to hold</a:t>
            </a:r>
            <a:r>
              <a:rPr lang="en-US" dirty="0" smtClean="0"/>
              <a:t>.</a:t>
            </a:r>
            <a:endParaRPr lang="en-US" altLang="zh-CN" dirty="0" smtClean="0"/>
          </a:p>
          <a:p>
            <a:r>
              <a:rPr lang="zh-CN" altLang="en-US" dirty="0"/>
              <a:t>举个例</a:t>
            </a:r>
            <a:r>
              <a:rPr lang="zh-CN" altLang="en-US" dirty="0" smtClean="0"/>
              <a:t>子</a:t>
            </a:r>
            <a:r>
              <a:rPr lang="en-US" altLang="zh-CN" dirty="0" smtClean="0"/>
              <a:t>------</a:t>
            </a:r>
            <a:r>
              <a:rPr lang="zh-CN" altLang="en-US" dirty="0" smtClean="0"/>
              <a:t>存放</a:t>
            </a:r>
            <a:r>
              <a:rPr lang="en-US" altLang="zh-CN" dirty="0" smtClean="0"/>
              <a:t>N</a:t>
            </a:r>
            <a:r>
              <a:rPr lang="zh-CN" altLang="en-US" dirty="0" smtClean="0"/>
              <a:t>个用户的信息</a:t>
            </a:r>
            <a:endParaRPr lang="en-US" altLang="zh-CN" dirty="0" smtClean="0"/>
          </a:p>
          <a:p>
            <a:pPr lvl="1"/>
            <a:r>
              <a:rPr lang="zh-CN" altLang="en-US" dirty="0" smtClean="0"/>
              <a:t>首先</a:t>
            </a:r>
            <a:r>
              <a:rPr lang="en-US" altLang="zh-CN" dirty="0" smtClean="0"/>
              <a:t>set </a:t>
            </a:r>
            <a:r>
              <a:rPr lang="en-US" dirty="0" err="1"/>
              <a:t>next_user_id</a:t>
            </a:r>
            <a:r>
              <a:rPr lang="en-US" altLang="zh-CN" dirty="0" smtClean="0"/>
              <a:t> </a:t>
            </a:r>
            <a:r>
              <a:rPr lang="zh-CN" altLang="en-US" dirty="0" smtClean="0"/>
              <a:t>一个初始值，然后</a:t>
            </a:r>
            <a:r>
              <a:rPr lang="en-US" dirty="0" smtClean="0"/>
              <a:t>INCR </a:t>
            </a:r>
            <a:r>
              <a:rPr lang="en-US" dirty="0" err="1"/>
              <a:t>next_user_id</a:t>
            </a:r>
            <a:r>
              <a:rPr lang="zh-CN" altLang="en-US" dirty="0"/>
              <a:t>，得</a:t>
            </a:r>
            <a:r>
              <a:rPr lang="zh-CN" altLang="en-US" dirty="0" smtClean="0"/>
              <a:t>到</a:t>
            </a:r>
            <a:r>
              <a:rPr lang="zh-CN" altLang="en-US" dirty="0"/>
              <a:t>比如</a:t>
            </a:r>
            <a:r>
              <a:rPr lang="en-US" dirty="0" smtClean="0"/>
              <a:t>1000 </a:t>
            </a:r>
            <a:endParaRPr lang="en-US" dirty="0"/>
          </a:p>
          <a:p>
            <a:pPr lvl="1"/>
            <a:r>
              <a:rPr lang="zh-CN" altLang="en-US" dirty="0"/>
              <a:t>然后用</a:t>
            </a:r>
            <a:r>
              <a:rPr lang="en-US" altLang="zh-CN" dirty="0"/>
              <a:t>1000</a:t>
            </a:r>
            <a:r>
              <a:rPr lang="zh-CN" altLang="en-US" dirty="0"/>
              <a:t>作为该记录的</a:t>
            </a:r>
            <a:r>
              <a:rPr lang="en-US" altLang="zh-CN" dirty="0"/>
              <a:t>key</a:t>
            </a:r>
            <a:r>
              <a:rPr lang="zh-CN" altLang="en-US" dirty="0"/>
              <a:t>的后缀来区分不同的</a:t>
            </a:r>
            <a:r>
              <a:rPr lang="en-US" altLang="zh-CN" dirty="0"/>
              <a:t>item</a:t>
            </a:r>
            <a:r>
              <a:rPr lang="zh-CN" altLang="en-US" dirty="0"/>
              <a:t>：</a:t>
            </a:r>
            <a:r>
              <a:rPr lang="en-US" dirty="0"/>
              <a:t>HMSET user:1000 username </a:t>
            </a:r>
            <a:r>
              <a:rPr lang="en-US" dirty="0" err="1"/>
              <a:t>antirez</a:t>
            </a:r>
            <a:r>
              <a:rPr lang="en-US" dirty="0"/>
              <a:t> password p1pp0</a:t>
            </a:r>
          </a:p>
          <a:p>
            <a:pPr lvl="1"/>
            <a:r>
              <a:rPr lang="zh-CN" altLang="en-US" dirty="0" smtClean="0"/>
              <a:t>为</a:t>
            </a:r>
            <a:r>
              <a:rPr lang="zh-CN" altLang="en-US" dirty="0"/>
              <a:t>了更好的反查：根据</a:t>
            </a:r>
            <a:r>
              <a:rPr lang="en-US" altLang="zh-CN" dirty="0"/>
              <a:t>username</a:t>
            </a:r>
            <a:r>
              <a:rPr lang="zh-CN" altLang="en-US" dirty="0"/>
              <a:t>来查看</a:t>
            </a:r>
            <a:r>
              <a:rPr lang="en-US" altLang="zh-CN" dirty="0" err="1"/>
              <a:t>userid</a:t>
            </a:r>
            <a:r>
              <a:rPr lang="zh-CN" altLang="en-US" dirty="0"/>
              <a:t>，在做完上面的操作后，一般会把用户名和用户</a:t>
            </a:r>
            <a:r>
              <a:rPr lang="en-US" altLang="zh-CN" dirty="0"/>
              <a:t>id</a:t>
            </a:r>
            <a:r>
              <a:rPr lang="zh-CN" altLang="en-US" dirty="0"/>
              <a:t>写入或者追加入</a:t>
            </a:r>
            <a:r>
              <a:rPr lang="en-US" altLang="zh-CN" dirty="0" err="1"/>
              <a:t>hset</a:t>
            </a:r>
            <a:r>
              <a:rPr lang="en-US" altLang="zh-CN" dirty="0"/>
              <a:t> users</a:t>
            </a:r>
            <a:r>
              <a:rPr lang="zh-CN" altLang="en-US" dirty="0"/>
              <a:t>中：</a:t>
            </a:r>
            <a:r>
              <a:rPr lang="en-US" dirty="0"/>
              <a:t>HSET users </a:t>
            </a:r>
            <a:r>
              <a:rPr lang="en-US" dirty="0" err="1"/>
              <a:t>antirez</a:t>
            </a:r>
            <a:r>
              <a:rPr lang="en-US" dirty="0"/>
              <a:t> 1000</a:t>
            </a:r>
          </a:p>
          <a:p>
            <a:pPr lvl="1"/>
            <a:r>
              <a:rPr lang="zh-CN" altLang="en-US" dirty="0"/>
              <a:t>之后用</a:t>
            </a:r>
            <a:r>
              <a:rPr lang="en-US" altLang="zh-CN" dirty="0" err="1"/>
              <a:t>hget</a:t>
            </a:r>
            <a:r>
              <a:rPr lang="en-US" altLang="zh-CN" dirty="0"/>
              <a:t> users </a:t>
            </a:r>
            <a:r>
              <a:rPr lang="en-US" altLang="zh-CN" dirty="0" err="1"/>
              <a:t>antirez</a:t>
            </a:r>
            <a:r>
              <a:rPr lang="zh-CN" altLang="en-US" dirty="0"/>
              <a:t>就能查到</a:t>
            </a:r>
            <a:r>
              <a:rPr lang="en-US" altLang="zh-CN" dirty="0" err="1"/>
              <a:t>antirez</a:t>
            </a:r>
            <a:r>
              <a:rPr lang="zh-CN" altLang="en-US" dirty="0"/>
              <a:t>的</a:t>
            </a:r>
            <a:r>
              <a:rPr lang="en-US" altLang="zh-CN" dirty="0" err="1"/>
              <a:t>userid</a:t>
            </a:r>
            <a:endParaRPr lang="en-US" dirty="0"/>
          </a:p>
          <a:p>
            <a:endParaRPr lang="en-US" dirty="0"/>
          </a:p>
        </p:txBody>
      </p:sp>
    </p:spTree>
    <p:extLst>
      <p:ext uri="{BB962C8B-B14F-4D97-AF65-F5344CB8AC3E}">
        <p14:creationId xmlns:p14="http://schemas.microsoft.com/office/powerpoint/2010/main" val="247027314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err="1" smtClean="0"/>
              <a:t>Redis</a:t>
            </a:r>
            <a:r>
              <a:rPr lang="zh-CN" altLang="en-US" dirty="0" smtClean="0"/>
              <a:t>规划建议</a:t>
            </a:r>
            <a:endParaRPr lang="en-US" dirty="0"/>
          </a:p>
        </p:txBody>
      </p:sp>
      <p:sp>
        <p:nvSpPr>
          <p:cNvPr id="3" name="Content Placeholder 2"/>
          <p:cNvSpPr>
            <a:spLocks noGrp="1"/>
          </p:cNvSpPr>
          <p:nvPr>
            <p:ph idx="1"/>
          </p:nvPr>
        </p:nvSpPr>
        <p:spPr>
          <a:xfrm>
            <a:off x="838200" y="1983783"/>
            <a:ext cx="10515600" cy="4193180"/>
          </a:xfrm>
        </p:spPr>
        <p:txBody>
          <a:bodyPr/>
          <a:lstStyle/>
          <a:p>
            <a:r>
              <a:rPr lang="zh-CN" altLang="en-US" dirty="0" smtClean="0"/>
              <a:t>多个数据库用</a:t>
            </a:r>
            <a:r>
              <a:rPr lang="en-US" altLang="zh-CN" dirty="0" smtClean="0"/>
              <a:t>1</a:t>
            </a:r>
            <a:r>
              <a:rPr lang="zh-CN" altLang="en-US" dirty="0" smtClean="0"/>
              <a:t>个实例？</a:t>
            </a:r>
            <a:endParaRPr lang="en-US" altLang="zh-CN" dirty="0" smtClean="0"/>
          </a:p>
          <a:p>
            <a:pPr lvl="1"/>
            <a:r>
              <a:rPr lang="zh-CN" altLang="en-US" dirty="0" smtClean="0"/>
              <a:t>在</a:t>
            </a:r>
            <a:r>
              <a:rPr lang="en-US" altLang="zh-CN" dirty="0" err="1" smtClean="0"/>
              <a:t>redis</a:t>
            </a:r>
            <a:r>
              <a:rPr lang="en-US" altLang="zh-CN" dirty="0" smtClean="0"/>
              <a:t> disable cluster </a:t>
            </a:r>
            <a:r>
              <a:rPr lang="zh-CN" altLang="en-US" dirty="0" smtClean="0"/>
              <a:t>情况下，最好</a:t>
            </a:r>
            <a:r>
              <a:rPr lang="en-US" altLang="zh-CN" dirty="0" smtClean="0"/>
              <a:t>1</a:t>
            </a:r>
            <a:r>
              <a:rPr lang="zh-CN" altLang="en-US" dirty="0" smtClean="0"/>
              <a:t>个</a:t>
            </a:r>
            <a:r>
              <a:rPr lang="en-US" altLang="zh-CN" dirty="0" err="1" smtClean="0"/>
              <a:t>redis</a:t>
            </a:r>
            <a:r>
              <a:rPr lang="zh-CN" altLang="en-US" dirty="0" smtClean="0"/>
              <a:t>的</a:t>
            </a:r>
            <a:r>
              <a:rPr lang="en-US" altLang="zh-CN" dirty="0" smtClean="0"/>
              <a:t>database</a:t>
            </a:r>
            <a:r>
              <a:rPr lang="zh-CN" altLang="en-US" dirty="0" smtClean="0"/>
              <a:t>使用</a:t>
            </a:r>
            <a:r>
              <a:rPr lang="en-US" altLang="zh-CN" dirty="0" smtClean="0"/>
              <a:t>1</a:t>
            </a:r>
            <a:r>
              <a:rPr lang="zh-CN" altLang="en-US" dirty="0" smtClean="0"/>
              <a:t>个</a:t>
            </a:r>
            <a:r>
              <a:rPr lang="en-US" altLang="zh-CN" dirty="0" err="1" smtClean="0"/>
              <a:t>redis</a:t>
            </a:r>
            <a:r>
              <a:rPr lang="zh-CN" altLang="en-US" dirty="0"/>
              <a:t>实例，而不</a:t>
            </a:r>
            <a:r>
              <a:rPr lang="zh-CN" altLang="en-US" dirty="0" smtClean="0"/>
              <a:t>是多</a:t>
            </a:r>
            <a:r>
              <a:rPr lang="zh-CN" altLang="en-US" dirty="0"/>
              <a:t>个数据</a:t>
            </a:r>
            <a:r>
              <a:rPr lang="zh-CN" altLang="en-US" dirty="0" smtClean="0"/>
              <a:t>库</a:t>
            </a:r>
            <a:r>
              <a:rPr lang="zh-CN" altLang="en-US" dirty="0"/>
              <a:t>使用</a:t>
            </a:r>
            <a:r>
              <a:rPr lang="zh-CN" altLang="en-US" dirty="0" smtClean="0"/>
              <a:t>单</a:t>
            </a:r>
            <a:r>
              <a:rPr lang="zh-CN" altLang="en-US" dirty="0"/>
              <a:t>个实例。 这不仅可以避免数据库间</a:t>
            </a:r>
            <a:r>
              <a:rPr lang="zh-CN" altLang="en-US" dirty="0" smtClean="0"/>
              <a:t>的互相影响，</a:t>
            </a:r>
            <a:r>
              <a:rPr lang="zh-CN" altLang="en-US" dirty="0"/>
              <a:t>还可以为每个数据库配置不同的数据持久性和驱逐策略</a:t>
            </a:r>
            <a:r>
              <a:rPr lang="zh-CN" altLang="en-US" dirty="0" smtClean="0"/>
              <a:t>。</a:t>
            </a:r>
            <a:endParaRPr lang="en-US" altLang="zh-CN" dirty="0" smtClean="0"/>
          </a:p>
          <a:p>
            <a:pPr lvl="1"/>
            <a:endParaRPr lang="en-US" altLang="zh-CN" dirty="0" smtClean="0"/>
          </a:p>
          <a:p>
            <a:r>
              <a:rPr lang="zh-CN" altLang="en-US" dirty="0" smtClean="0"/>
              <a:t>多个实例在</a:t>
            </a:r>
            <a:r>
              <a:rPr lang="en-US" altLang="zh-CN" dirty="0" smtClean="0"/>
              <a:t>1</a:t>
            </a:r>
            <a:r>
              <a:rPr lang="zh-CN" altLang="en-US" dirty="0" smtClean="0"/>
              <a:t>个虚机上？</a:t>
            </a:r>
            <a:endParaRPr lang="en-US" altLang="zh-CN" dirty="0" smtClean="0"/>
          </a:p>
          <a:p>
            <a:pPr lvl="1"/>
            <a:r>
              <a:rPr lang="zh-CN" altLang="en-US" dirty="0" smtClean="0"/>
              <a:t>要</a:t>
            </a:r>
            <a:r>
              <a:rPr lang="zh-CN" altLang="en-US" dirty="0"/>
              <a:t>最大化</a:t>
            </a:r>
            <a:r>
              <a:rPr lang="en-US" altLang="zh-CN" dirty="0"/>
              <a:t>CPU</a:t>
            </a:r>
            <a:r>
              <a:rPr lang="zh-CN" altLang="en-US" dirty="0"/>
              <a:t>使用率，您可以在同一</a:t>
            </a:r>
            <a:r>
              <a:rPr lang="zh-CN" altLang="en-US" dirty="0" smtClean="0"/>
              <a:t>个</a:t>
            </a:r>
            <a:r>
              <a:rPr lang="zh-CN" altLang="en-US" dirty="0"/>
              <a:t>虚机</a:t>
            </a:r>
            <a:r>
              <a:rPr lang="zh-CN" altLang="en-US" dirty="0" smtClean="0"/>
              <a:t>中</a:t>
            </a:r>
            <a:r>
              <a:rPr lang="zh-CN" altLang="en-US" dirty="0"/>
              <a:t>启动多个</a:t>
            </a:r>
            <a:r>
              <a:rPr lang="en-US" altLang="zh-CN" dirty="0" err="1"/>
              <a:t>Redis</a:t>
            </a:r>
            <a:r>
              <a:rPr lang="zh-CN" altLang="en-US" dirty="0"/>
              <a:t>实例，并将它们视为不同的服务器。 </a:t>
            </a:r>
            <a:r>
              <a:rPr lang="zh-CN" altLang="en-US" dirty="0" smtClean="0"/>
              <a:t>更建议的方案还是尽早</a:t>
            </a:r>
            <a:r>
              <a:rPr lang="en-US" altLang="zh-CN" dirty="0" err="1" smtClean="0"/>
              <a:t>sharding</a:t>
            </a:r>
            <a:r>
              <a:rPr lang="zh-CN" altLang="en-US" dirty="0" smtClean="0"/>
              <a:t>。</a:t>
            </a:r>
            <a:endParaRPr lang="en-US" dirty="0" smtClean="0"/>
          </a:p>
          <a:p>
            <a:endParaRPr lang="en-US" dirty="0"/>
          </a:p>
        </p:txBody>
      </p:sp>
    </p:spTree>
    <p:extLst>
      <p:ext uri="{BB962C8B-B14F-4D97-AF65-F5344CB8AC3E}">
        <p14:creationId xmlns:p14="http://schemas.microsoft.com/office/powerpoint/2010/main" val="39626464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96017"/>
          </a:xfrm>
        </p:spPr>
        <p:txBody>
          <a:bodyPr/>
          <a:lstStyle/>
          <a:p>
            <a:r>
              <a:rPr lang="zh-CN" altLang="en-US" dirty="0" smtClean="0"/>
              <a:t>如何处理</a:t>
            </a:r>
            <a:r>
              <a:rPr lang="en-US" dirty="0" smtClean="0"/>
              <a:t>hot key(s)?</a:t>
            </a:r>
            <a:endParaRPr lang="en-US" dirty="0"/>
          </a:p>
        </p:txBody>
      </p:sp>
      <p:sp>
        <p:nvSpPr>
          <p:cNvPr id="3" name="Content Placeholder 2"/>
          <p:cNvSpPr>
            <a:spLocks noGrp="1"/>
          </p:cNvSpPr>
          <p:nvPr>
            <p:ph idx="1"/>
          </p:nvPr>
        </p:nvSpPr>
        <p:spPr>
          <a:xfrm>
            <a:off x="946688" y="1565329"/>
            <a:ext cx="10515600" cy="4602996"/>
          </a:xfrm>
        </p:spPr>
        <p:txBody>
          <a:bodyPr>
            <a:normAutofit/>
          </a:bodyPr>
          <a:lstStyle/>
          <a:p>
            <a:r>
              <a:rPr lang="zh-CN" altLang="en-US" dirty="0" smtClean="0"/>
              <a:t>确</a:t>
            </a:r>
            <a:r>
              <a:rPr lang="zh-CN" altLang="en-US" dirty="0"/>
              <a:t>保你的应用程序是否真的需</a:t>
            </a:r>
            <a:r>
              <a:rPr lang="zh-CN" altLang="en-US" dirty="0" smtClean="0"/>
              <a:t>要</a:t>
            </a:r>
            <a:r>
              <a:rPr lang="en-US" altLang="zh-CN" dirty="0" smtClean="0"/>
              <a:t>hash tag</a:t>
            </a:r>
            <a:r>
              <a:rPr lang="zh-CN" altLang="en-US" dirty="0" smtClean="0"/>
              <a:t>。</a:t>
            </a:r>
            <a:endParaRPr lang="en-US" altLang="zh-CN" dirty="0" smtClean="0"/>
          </a:p>
          <a:p>
            <a:r>
              <a:rPr lang="zh-CN" altLang="en-US" dirty="0" smtClean="0"/>
              <a:t>如</a:t>
            </a:r>
            <a:r>
              <a:rPr lang="zh-CN" altLang="en-US" dirty="0"/>
              <a:t>果可</a:t>
            </a:r>
            <a:r>
              <a:rPr lang="zh-CN" altLang="en-US" dirty="0" smtClean="0"/>
              <a:t>能，重</a:t>
            </a:r>
            <a:r>
              <a:rPr lang="zh-CN" altLang="en-US" dirty="0"/>
              <a:t>建你的热</a:t>
            </a:r>
            <a:r>
              <a:rPr lang="zh-CN" altLang="en-US" dirty="0" smtClean="0"/>
              <a:t>键。比如用不同的前缀把热键能分散到</a:t>
            </a:r>
            <a:r>
              <a:rPr lang="zh-CN" altLang="en-US" dirty="0"/>
              <a:t>不同的节点</a:t>
            </a:r>
            <a:r>
              <a:rPr lang="zh-CN" altLang="en-US" dirty="0" smtClean="0"/>
              <a:t>。</a:t>
            </a:r>
            <a:endParaRPr lang="en-US" altLang="zh-CN" dirty="0" smtClean="0"/>
          </a:p>
          <a:p>
            <a:r>
              <a:rPr lang="zh-CN" altLang="en-US" dirty="0" smtClean="0"/>
              <a:t>如</a:t>
            </a:r>
            <a:r>
              <a:rPr lang="zh-CN" altLang="en-US" dirty="0"/>
              <a:t>果可能，在热键变得更热之前，将数据集迁移到具有更合理的分</a:t>
            </a:r>
            <a:r>
              <a:rPr lang="zh-CN" altLang="en-US" dirty="0" smtClean="0"/>
              <a:t>片的</a:t>
            </a:r>
            <a:r>
              <a:rPr lang="zh-CN" altLang="en-US" dirty="0"/>
              <a:t>新集群中</a:t>
            </a:r>
            <a:r>
              <a:rPr lang="zh-CN" altLang="en-US" dirty="0" smtClean="0"/>
              <a:t>。</a:t>
            </a:r>
            <a:endParaRPr lang="en-US" altLang="zh-CN" dirty="0" smtClean="0"/>
          </a:p>
          <a:p>
            <a:r>
              <a:rPr lang="zh-CN" altLang="en-US" dirty="0" smtClean="0"/>
              <a:t>根</a:t>
            </a:r>
            <a:r>
              <a:rPr lang="zh-CN" altLang="en-US" dirty="0"/>
              <a:t>据应用的访问特性</a:t>
            </a:r>
            <a:r>
              <a:rPr lang="zh-CN" altLang="en-US" dirty="0" smtClean="0"/>
              <a:t>，</a:t>
            </a:r>
            <a:r>
              <a:rPr lang="zh-CN" altLang="en-US" dirty="0"/>
              <a:t>缓存</a:t>
            </a:r>
            <a:r>
              <a:rPr lang="zh-CN" altLang="en-US" dirty="0" smtClean="0"/>
              <a:t>可以分层：由客</a:t>
            </a:r>
            <a:r>
              <a:rPr lang="zh-CN" altLang="en-US" dirty="0"/>
              <a:t>户</a:t>
            </a:r>
            <a:r>
              <a:rPr lang="zh-CN" altLang="en-US" dirty="0" smtClean="0"/>
              <a:t>端</a:t>
            </a:r>
            <a:r>
              <a:rPr lang="en-US" altLang="zh-CN" dirty="0" smtClean="0"/>
              <a:t>local cache</a:t>
            </a:r>
            <a:r>
              <a:rPr lang="zh-CN" altLang="en-US" dirty="0" smtClean="0"/>
              <a:t>，远端</a:t>
            </a:r>
            <a:r>
              <a:rPr lang="en-US" altLang="zh-CN" dirty="0" smtClean="0"/>
              <a:t>hot</a:t>
            </a:r>
            <a:r>
              <a:rPr lang="zh-CN" altLang="en-US" dirty="0"/>
              <a:t> </a:t>
            </a:r>
            <a:r>
              <a:rPr lang="en-US" altLang="zh-CN" dirty="0" smtClean="0"/>
              <a:t>cache</a:t>
            </a:r>
            <a:r>
              <a:rPr lang="zh-CN" altLang="en-US" dirty="0" smtClean="0"/>
              <a:t>和</a:t>
            </a:r>
            <a:r>
              <a:rPr lang="en-US" altLang="zh-CN" dirty="0" smtClean="0"/>
              <a:t>cold/warm</a:t>
            </a:r>
            <a:r>
              <a:rPr lang="zh-CN" altLang="en-US" dirty="0"/>
              <a:t> </a:t>
            </a:r>
            <a:r>
              <a:rPr lang="en-US" altLang="zh-CN" dirty="0" smtClean="0"/>
              <a:t>cache</a:t>
            </a:r>
            <a:r>
              <a:rPr lang="zh-CN" altLang="en-US" dirty="0" smtClean="0"/>
              <a:t>。</a:t>
            </a:r>
            <a:endParaRPr lang="en-US" altLang="zh-CN" dirty="0" smtClean="0"/>
          </a:p>
          <a:p>
            <a:r>
              <a:rPr lang="zh-CN" altLang="en-US" dirty="0" smtClean="0"/>
              <a:t>将</a:t>
            </a:r>
            <a:r>
              <a:rPr lang="zh-CN" altLang="en-US" dirty="0"/>
              <a:t>业务拆分为多个部分，每个部分使用唯一的缓存集群</a:t>
            </a:r>
            <a:r>
              <a:rPr lang="zh-CN" altLang="en-US" dirty="0" smtClean="0"/>
              <a:t>。</a:t>
            </a:r>
            <a:endParaRPr lang="en-US" altLang="zh-CN" dirty="0" smtClean="0"/>
          </a:p>
          <a:p>
            <a:r>
              <a:rPr lang="zh-CN" altLang="en-US" dirty="0" smtClean="0"/>
              <a:t>为客</a:t>
            </a:r>
            <a:r>
              <a:rPr lang="zh-CN" altLang="en-US" dirty="0"/>
              <a:t>户端库或代理添加更</a:t>
            </a:r>
            <a:r>
              <a:rPr lang="zh-CN" altLang="en-US" dirty="0" smtClean="0"/>
              <a:t>多的复杂逻辑，</a:t>
            </a:r>
            <a:r>
              <a:rPr lang="zh-CN" altLang="en-US" dirty="0"/>
              <a:t>以便高效利用缓存集群。 </a:t>
            </a:r>
            <a:r>
              <a:rPr lang="zh-CN" altLang="en-US" dirty="0" smtClean="0"/>
              <a:t>甚至可</a:t>
            </a:r>
            <a:r>
              <a:rPr lang="zh-CN" altLang="en-US" dirty="0"/>
              <a:t>能需要更复杂的系统架构。</a:t>
            </a:r>
          </a:p>
          <a:p>
            <a:endParaRPr lang="en-US" dirty="0"/>
          </a:p>
        </p:txBody>
      </p:sp>
    </p:spTree>
    <p:extLst>
      <p:ext uri="{BB962C8B-B14F-4D97-AF65-F5344CB8AC3E}">
        <p14:creationId xmlns:p14="http://schemas.microsoft.com/office/powerpoint/2010/main" val="287768620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err="1" smtClean="0"/>
              <a:t>Redis</a:t>
            </a:r>
            <a:r>
              <a:rPr lang="zh-CN" altLang="en-US" dirty="0" smtClean="0"/>
              <a:t>运维相关</a:t>
            </a:r>
            <a:endParaRPr lang="en-US" dirty="0"/>
          </a:p>
        </p:txBody>
      </p:sp>
      <p:sp>
        <p:nvSpPr>
          <p:cNvPr id="3" name="Content Placeholder 2"/>
          <p:cNvSpPr>
            <a:spLocks noGrp="1"/>
          </p:cNvSpPr>
          <p:nvPr>
            <p:ph idx="1"/>
          </p:nvPr>
        </p:nvSpPr>
        <p:spPr/>
        <p:txBody>
          <a:bodyPr/>
          <a:lstStyle/>
          <a:p>
            <a:r>
              <a:rPr lang="zh-CN" altLang="en-US" dirty="0"/>
              <a:t>尽量</a:t>
            </a:r>
            <a:r>
              <a:rPr lang="zh-CN" altLang="en-US" dirty="0" smtClean="0"/>
              <a:t>不要手动重启</a:t>
            </a:r>
            <a:r>
              <a:rPr lang="en-US" altLang="zh-CN" dirty="0" err="1" smtClean="0"/>
              <a:t>redis</a:t>
            </a:r>
            <a:r>
              <a:rPr lang="en-US" altLang="zh-CN" dirty="0" smtClean="0"/>
              <a:t> server</a:t>
            </a:r>
            <a:r>
              <a:rPr lang="zh-CN" altLang="en-US" dirty="0" smtClean="0"/>
              <a:t>，尤其是</a:t>
            </a:r>
            <a:r>
              <a:rPr lang="en-US" altLang="zh-CN" dirty="0" smtClean="0"/>
              <a:t>master</a:t>
            </a:r>
            <a:endParaRPr lang="en-US" altLang="zh-CN" dirty="0"/>
          </a:p>
          <a:p>
            <a:r>
              <a:rPr lang="zh-CN" altLang="en-US" dirty="0" smtClean="0"/>
              <a:t>为了更好的监控</a:t>
            </a:r>
            <a:r>
              <a:rPr lang="en-US" altLang="zh-CN" dirty="0" err="1" smtClean="0"/>
              <a:t>redis</a:t>
            </a:r>
            <a:r>
              <a:rPr lang="en-US" altLang="zh-CN" dirty="0" smtClean="0"/>
              <a:t> cluster</a:t>
            </a:r>
            <a:r>
              <a:rPr lang="zh-CN" altLang="en-US" dirty="0" smtClean="0"/>
              <a:t>，周期性采集所有节点的</a:t>
            </a:r>
            <a:r>
              <a:rPr lang="en-US" altLang="zh-CN" dirty="0" smtClean="0"/>
              <a:t>info all</a:t>
            </a:r>
            <a:r>
              <a:rPr lang="zh-CN" altLang="en-US" dirty="0" smtClean="0"/>
              <a:t>系统信息和所有节点的</a:t>
            </a:r>
            <a:r>
              <a:rPr lang="en-US" altLang="zh-CN" dirty="0" smtClean="0"/>
              <a:t>slow log</a:t>
            </a:r>
            <a:r>
              <a:rPr lang="zh-CN" altLang="en-US" dirty="0" smtClean="0"/>
              <a:t>；或者利用开源的</a:t>
            </a:r>
            <a:r>
              <a:rPr lang="en-US" altLang="zh-CN" dirty="0" err="1" smtClean="0"/>
              <a:t>redis</a:t>
            </a:r>
            <a:r>
              <a:rPr lang="zh-CN" altLang="en-US" dirty="0" smtClean="0"/>
              <a:t>工具来监控和分析。</a:t>
            </a:r>
            <a:endParaRPr lang="en-US" altLang="zh-CN" dirty="0" smtClean="0"/>
          </a:p>
          <a:p>
            <a:r>
              <a:rPr lang="zh-CN" altLang="en-US" dirty="0"/>
              <a:t>如</a:t>
            </a:r>
            <a:r>
              <a:rPr lang="zh-CN" altLang="en-US" dirty="0" smtClean="0"/>
              <a:t>果</a:t>
            </a:r>
            <a:r>
              <a:rPr lang="zh-CN" altLang="en-US" dirty="0"/>
              <a:t>所有</a:t>
            </a:r>
            <a:r>
              <a:rPr lang="zh-CN" altLang="en-US" dirty="0" smtClean="0"/>
              <a:t>节点平均的</a:t>
            </a:r>
            <a:r>
              <a:rPr lang="en-US" altLang="zh-CN" dirty="0" smtClean="0"/>
              <a:t>QPS</a:t>
            </a:r>
            <a:r>
              <a:rPr lang="zh-CN" altLang="en-US" dirty="0"/>
              <a:t>长时</a:t>
            </a:r>
            <a:r>
              <a:rPr lang="zh-CN" altLang="en-US" dirty="0" smtClean="0"/>
              <a:t>间都</a:t>
            </a:r>
            <a:r>
              <a:rPr lang="zh-CN" altLang="en-US" dirty="0"/>
              <a:t>比较</a:t>
            </a:r>
            <a:r>
              <a:rPr lang="zh-CN" altLang="en-US" dirty="0" smtClean="0"/>
              <a:t>高或者资源紧张，</a:t>
            </a:r>
            <a:r>
              <a:rPr lang="zh-CN" altLang="en-US" dirty="0"/>
              <a:t>可以考虑做</a:t>
            </a:r>
            <a:r>
              <a:rPr lang="en-US" altLang="zh-CN" dirty="0" err="1"/>
              <a:t>redis</a:t>
            </a:r>
            <a:r>
              <a:rPr lang="en-US" altLang="zh-CN" dirty="0"/>
              <a:t> re-</a:t>
            </a:r>
            <a:r>
              <a:rPr lang="en-US" altLang="zh-CN" dirty="0" err="1"/>
              <a:t>sharding</a:t>
            </a:r>
            <a:r>
              <a:rPr lang="zh-CN" altLang="en-US" dirty="0"/>
              <a:t>了</a:t>
            </a:r>
            <a:r>
              <a:rPr lang="zh-CN" altLang="en-US" dirty="0" smtClean="0"/>
              <a:t>。</a:t>
            </a:r>
            <a:endParaRPr lang="en-US" altLang="zh-CN" dirty="0" smtClean="0"/>
          </a:p>
          <a:p>
            <a:r>
              <a:rPr lang="zh-CN" altLang="en-US" dirty="0"/>
              <a:t>长期监控多个</a:t>
            </a:r>
            <a:r>
              <a:rPr lang="en-US" altLang="zh-CN" dirty="0" err="1"/>
              <a:t>redis</a:t>
            </a:r>
            <a:r>
              <a:rPr lang="en-US" altLang="zh-CN" dirty="0"/>
              <a:t> read replica</a:t>
            </a:r>
            <a:r>
              <a:rPr lang="zh-CN" altLang="en-US" dirty="0"/>
              <a:t>是否</a:t>
            </a:r>
            <a:r>
              <a:rPr lang="en-US" altLang="zh-CN" dirty="0"/>
              <a:t>load</a:t>
            </a:r>
            <a:r>
              <a:rPr lang="zh-CN" altLang="en-US" dirty="0"/>
              <a:t>比较均衡，如果不均衡是因为客户端访问不均衡导致，在前面放置</a:t>
            </a:r>
            <a:r>
              <a:rPr lang="en-US" altLang="zh-CN" dirty="0"/>
              <a:t>smart</a:t>
            </a:r>
            <a:r>
              <a:rPr lang="zh-CN" altLang="en-US" dirty="0"/>
              <a:t>负载均衡器。</a:t>
            </a:r>
            <a:endParaRPr lang="en-US" altLang="zh-CN" dirty="0"/>
          </a:p>
          <a:p>
            <a:r>
              <a:rPr lang="zh-CN" altLang="en-US" dirty="0"/>
              <a:t>设置</a:t>
            </a:r>
            <a:r>
              <a:rPr lang="en-US" altLang="zh-CN" dirty="0" err="1"/>
              <a:t>redis</a:t>
            </a:r>
            <a:r>
              <a:rPr lang="zh-CN" altLang="en-US" dirty="0"/>
              <a:t>适合的</a:t>
            </a:r>
            <a:r>
              <a:rPr lang="en-US" altLang="zh-CN" dirty="0" err="1"/>
              <a:t>maxmemory</a:t>
            </a:r>
            <a:r>
              <a:rPr lang="en-US" altLang="zh-CN" dirty="0"/>
              <a:t>-policy</a:t>
            </a:r>
          </a:p>
          <a:p>
            <a:endParaRPr lang="en-US" altLang="zh-CN" dirty="0" smtClean="0"/>
          </a:p>
          <a:p>
            <a:endParaRPr lang="en-US" altLang="zh-CN" dirty="0"/>
          </a:p>
          <a:p>
            <a:endParaRPr lang="en-US" altLang="zh-CN" dirty="0"/>
          </a:p>
          <a:p>
            <a:endParaRPr lang="en-US" dirty="0"/>
          </a:p>
        </p:txBody>
      </p:sp>
    </p:spTree>
    <p:extLst>
      <p:ext uri="{BB962C8B-B14F-4D97-AF65-F5344CB8AC3E}">
        <p14:creationId xmlns:p14="http://schemas.microsoft.com/office/powerpoint/2010/main" val="164662108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49347"/>
            <a:ext cx="10515600" cy="922254"/>
          </a:xfrm>
        </p:spPr>
        <p:txBody>
          <a:bodyPr>
            <a:normAutofit/>
          </a:bodyPr>
          <a:lstStyle/>
          <a:p>
            <a:r>
              <a:rPr lang="en-US" altLang="zh-CN" dirty="0" smtClean="0"/>
              <a:t>Continue….</a:t>
            </a:r>
            <a:endParaRPr lang="en-US" dirty="0"/>
          </a:p>
        </p:txBody>
      </p:sp>
      <p:sp>
        <p:nvSpPr>
          <p:cNvPr id="3" name="Content Placeholder 2"/>
          <p:cNvSpPr>
            <a:spLocks noGrp="1"/>
          </p:cNvSpPr>
          <p:nvPr>
            <p:ph idx="1"/>
          </p:nvPr>
        </p:nvSpPr>
        <p:spPr>
          <a:xfrm>
            <a:off x="838200" y="1546578"/>
            <a:ext cx="10515600" cy="4792229"/>
          </a:xfrm>
        </p:spPr>
        <p:txBody>
          <a:bodyPr>
            <a:normAutofit/>
          </a:bodyPr>
          <a:lstStyle/>
          <a:p>
            <a:r>
              <a:rPr lang="zh-CN" altLang="en-US" dirty="0" smtClean="0"/>
              <a:t>设置</a:t>
            </a:r>
            <a:r>
              <a:rPr lang="en-US" dirty="0" smtClean="0"/>
              <a:t>reserved-memory</a:t>
            </a:r>
            <a:r>
              <a:rPr lang="zh-CN" altLang="en-US" dirty="0" smtClean="0"/>
              <a:t>或者</a:t>
            </a:r>
            <a:r>
              <a:rPr lang="en-US" b="1" dirty="0" smtClean="0"/>
              <a:t>reserved-memory-percent</a:t>
            </a:r>
            <a:r>
              <a:rPr lang="zh-CN" altLang="en-US" dirty="0" smtClean="0"/>
              <a:t>以</a:t>
            </a:r>
            <a:r>
              <a:rPr lang="zh-CN" altLang="en-US" dirty="0"/>
              <a:t>减</a:t>
            </a:r>
            <a:r>
              <a:rPr lang="zh-CN" altLang="en-US" dirty="0" smtClean="0"/>
              <a:t>少</a:t>
            </a:r>
            <a:r>
              <a:rPr lang="zh-CN" altLang="en-US" dirty="0"/>
              <a:t>拍</a:t>
            </a:r>
            <a:r>
              <a:rPr lang="zh-CN" altLang="en-US" dirty="0" smtClean="0"/>
              <a:t>摄</a:t>
            </a:r>
            <a:r>
              <a:rPr lang="en-US" altLang="zh-CN" dirty="0" err="1" smtClean="0"/>
              <a:t>redis</a:t>
            </a:r>
            <a:r>
              <a:rPr lang="zh-CN" altLang="en-US" dirty="0" smtClean="0"/>
              <a:t>快照时可能导致的物</a:t>
            </a:r>
            <a:r>
              <a:rPr lang="zh-CN" altLang="en-US" dirty="0"/>
              <a:t>理页面交换</a:t>
            </a:r>
            <a:r>
              <a:rPr lang="zh-CN" altLang="en-US" dirty="0" smtClean="0"/>
              <a:t>。</a:t>
            </a:r>
            <a:endParaRPr lang="en-US" altLang="zh-CN" dirty="0" smtClean="0"/>
          </a:p>
          <a:p>
            <a:pPr lvl="1"/>
            <a:r>
              <a:rPr lang="zh-CN" altLang="en-US" dirty="0"/>
              <a:t>如果您在 </a:t>
            </a:r>
            <a:r>
              <a:rPr lang="en-US" altLang="zh-CN" dirty="0" smtClean="0"/>
              <a:t>2017-03-16</a:t>
            </a:r>
            <a:r>
              <a:rPr lang="zh-CN" altLang="en-US" dirty="0" smtClean="0"/>
              <a:t>之</a:t>
            </a:r>
            <a:r>
              <a:rPr lang="zh-CN" altLang="en-US" dirty="0"/>
              <a:t>前成为 </a:t>
            </a:r>
            <a:r>
              <a:rPr lang="en-US" dirty="0" err="1"/>
              <a:t>ElastiCache</a:t>
            </a:r>
            <a:r>
              <a:rPr lang="en-US" dirty="0"/>
              <a:t> </a:t>
            </a:r>
            <a:r>
              <a:rPr lang="zh-CN" altLang="en-US" dirty="0"/>
              <a:t>客户，则默认预留内存管理参数为 </a:t>
            </a:r>
            <a:r>
              <a:rPr lang="en-US" dirty="0" smtClean="0"/>
              <a:t>reserved-memory</a:t>
            </a:r>
            <a:r>
              <a:rPr lang="en-US" altLang="zh-CN" dirty="0" smtClean="0"/>
              <a:t>; </a:t>
            </a:r>
            <a:r>
              <a:rPr lang="zh-CN" altLang="en-US" dirty="0" smtClean="0"/>
              <a:t>如</a:t>
            </a:r>
            <a:r>
              <a:rPr lang="zh-CN" altLang="en-US" dirty="0"/>
              <a:t>果您是在 </a:t>
            </a:r>
            <a:r>
              <a:rPr lang="en-US" altLang="zh-CN" dirty="0"/>
              <a:t>2017-03-16</a:t>
            </a:r>
            <a:r>
              <a:rPr lang="zh-CN" altLang="en-US" dirty="0" smtClean="0"/>
              <a:t>之</a:t>
            </a:r>
            <a:r>
              <a:rPr lang="zh-CN" altLang="en-US" dirty="0"/>
              <a:t>后成为 </a:t>
            </a:r>
            <a:r>
              <a:rPr lang="en-US" dirty="0" err="1"/>
              <a:t>ElastiCache</a:t>
            </a:r>
            <a:r>
              <a:rPr lang="en-US" dirty="0"/>
              <a:t> </a:t>
            </a:r>
            <a:r>
              <a:rPr lang="zh-CN" altLang="en-US" dirty="0"/>
              <a:t>客户，则默认预留内存管理参数为 </a:t>
            </a:r>
            <a:r>
              <a:rPr lang="en-US" dirty="0"/>
              <a:t>reserved-memory-percent。</a:t>
            </a:r>
          </a:p>
          <a:p>
            <a:pPr lvl="1"/>
            <a:r>
              <a:rPr lang="zh-CN" altLang="en-US" dirty="0" smtClean="0"/>
              <a:t>对</a:t>
            </a:r>
            <a:r>
              <a:rPr lang="zh-CN" altLang="en-US" dirty="0"/>
              <a:t>于 </a:t>
            </a:r>
            <a:r>
              <a:rPr lang="en-US" altLang="zh-CN" dirty="0"/>
              <a:t>2.8.22 </a:t>
            </a:r>
            <a:r>
              <a:rPr lang="zh-CN" altLang="en-US" dirty="0"/>
              <a:t>版之前的 </a:t>
            </a:r>
            <a:r>
              <a:rPr lang="en-US" altLang="zh-CN" dirty="0" err="1" smtClean="0"/>
              <a:t>elasticache</a:t>
            </a:r>
            <a:r>
              <a:rPr lang="en-US" altLang="zh-CN" dirty="0" smtClean="0"/>
              <a:t> </a:t>
            </a:r>
            <a:r>
              <a:rPr lang="en-US" dirty="0" err="1" smtClean="0"/>
              <a:t>Redis</a:t>
            </a:r>
            <a:r>
              <a:rPr lang="en-US" dirty="0" smtClean="0"/>
              <a:t>，</a:t>
            </a:r>
            <a:r>
              <a:rPr lang="zh-CN" altLang="en-US" dirty="0" smtClean="0"/>
              <a:t>将 </a:t>
            </a:r>
            <a:r>
              <a:rPr lang="en-US" dirty="0"/>
              <a:t>reserved-memory-percent </a:t>
            </a:r>
            <a:r>
              <a:rPr lang="zh-CN" altLang="en-US" dirty="0"/>
              <a:t>设置为 </a:t>
            </a:r>
            <a:r>
              <a:rPr lang="en-US" altLang="zh-CN" dirty="0"/>
              <a:t>50 (50%)</a:t>
            </a:r>
            <a:r>
              <a:rPr lang="zh-CN" altLang="en-US" dirty="0"/>
              <a:t>；对于 </a:t>
            </a:r>
            <a:r>
              <a:rPr lang="en-US" altLang="zh-CN" dirty="0"/>
              <a:t>2.8.22 </a:t>
            </a:r>
            <a:r>
              <a:rPr lang="zh-CN" altLang="en-US" dirty="0"/>
              <a:t>版及更高版本</a:t>
            </a:r>
            <a:r>
              <a:rPr lang="zh-CN" altLang="en-US" dirty="0" smtClean="0"/>
              <a:t>的</a:t>
            </a:r>
            <a:r>
              <a:rPr lang="en-US" altLang="zh-CN" dirty="0" err="1" smtClean="0"/>
              <a:t>elasticache</a:t>
            </a:r>
            <a:r>
              <a:rPr lang="zh-CN" altLang="en-US" dirty="0" smtClean="0"/>
              <a:t> </a:t>
            </a:r>
            <a:r>
              <a:rPr lang="en-US" dirty="0" err="1"/>
              <a:t>Redis</a:t>
            </a:r>
            <a:r>
              <a:rPr lang="en-US" dirty="0" smtClean="0"/>
              <a:t>，</a:t>
            </a:r>
            <a:r>
              <a:rPr lang="zh-CN" altLang="en-US" dirty="0" smtClean="0"/>
              <a:t>将</a:t>
            </a:r>
            <a:r>
              <a:rPr lang="zh-CN" altLang="en-US" dirty="0"/>
              <a:t>此参数设置为 </a:t>
            </a:r>
            <a:r>
              <a:rPr lang="en-US" altLang="zh-CN" dirty="0"/>
              <a:t>25 (25%)</a:t>
            </a:r>
            <a:endParaRPr lang="en-US" dirty="0"/>
          </a:p>
          <a:p>
            <a:r>
              <a:rPr lang="zh-CN" altLang="en-US" dirty="0" smtClean="0"/>
              <a:t>对于</a:t>
            </a:r>
            <a:r>
              <a:rPr lang="en-US" dirty="0" err="1"/>
              <a:t>Elasticache</a:t>
            </a:r>
            <a:r>
              <a:rPr lang="en-US" dirty="0"/>
              <a:t> </a:t>
            </a:r>
            <a:r>
              <a:rPr lang="en-US" dirty="0" err="1"/>
              <a:t>redis</a:t>
            </a:r>
            <a:r>
              <a:rPr lang="en-US" dirty="0"/>
              <a:t> replica </a:t>
            </a:r>
            <a:r>
              <a:rPr lang="en-US" dirty="0" smtClean="0"/>
              <a:t>group</a:t>
            </a:r>
            <a:r>
              <a:rPr lang="zh-CN" altLang="en-US" dirty="0" smtClean="0"/>
              <a:t>，从</a:t>
            </a:r>
            <a:r>
              <a:rPr lang="en-US" altLang="zh-CN" dirty="0" smtClean="0"/>
              <a:t>read replica</a:t>
            </a:r>
            <a:r>
              <a:rPr lang="zh-CN" altLang="en-US" dirty="0" smtClean="0"/>
              <a:t>创建备份。</a:t>
            </a:r>
            <a:r>
              <a:rPr lang="zh-CN" altLang="en-US" dirty="0"/>
              <a:t/>
            </a:r>
            <a:br>
              <a:rPr lang="zh-CN" altLang="en-US" dirty="0"/>
            </a:br>
            <a:endParaRPr lang="en-US" dirty="0"/>
          </a:p>
        </p:txBody>
      </p:sp>
    </p:spTree>
    <p:extLst>
      <p:ext uri="{BB962C8B-B14F-4D97-AF65-F5344CB8AC3E}">
        <p14:creationId xmlns:p14="http://schemas.microsoft.com/office/powerpoint/2010/main" val="138260085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err="1" smtClean="0"/>
              <a:t>Redis</a:t>
            </a:r>
            <a:r>
              <a:rPr lang="zh-CN" altLang="en-US" dirty="0" smtClean="0"/>
              <a:t>开发相关</a:t>
            </a:r>
            <a:endParaRPr lang="en-US" dirty="0"/>
          </a:p>
        </p:txBody>
      </p:sp>
      <p:sp>
        <p:nvSpPr>
          <p:cNvPr id="3" name="Content Placeholder 2"/>
          <p:cNvSpPr>
            <a:spLocks noGrp="1"/>
          </p:cNvSpPr>
          <p:nvPr>
            <p:ph idx="1"/>
          </p:nvPr>
        </p:nvSpPr>
        <p:spPr>
          <a:xfrm>
            <a:off x="838200" y="1825625"/>
            <a:ext cx="10515600" cy="3632640"/>
          </a:xfrm>
        </p:spPr>
        <p:txBody>
          <a:bodyPr/>
          <a:lstStyle/>
          <a:p>
            <a:r>
              <a:rPr lang="zh-CN" altLang="en-US" sz="2400" dirty="0"/>
              <a:t>在</a:t>
            </a:r>
            <a:r>
              <a:rPr lang="en-US" altLang="zh-CN" sz="2400" dirty="0" err="1"/>
              <a:t>redis</a:t>
            </a:r>
            <a:r>
              <a:rPr lang="en-US" altLang="zh-CN" sz="2400" dirty="0"/>
              <a:t> cluster disable</a:t>
            </a:r>
            <a:r>
              <a:rPr lang="zh-CN" altLang="en-US" sz="2400" dirty="0"/>
              <a:t>情况下，如果可以则在客户端把多个小命令打包为</a:t>
            </a:r>
            <a:r>
              <a:rPr lang="en-US" altLang="zh-CN" sz="2400" dirty="0"/>
              <a:t>1</a:t>
            </a:r>
            <a:r>
              <a:rPr lang="zh-CN" altLang="en-US" sz="2400" dirty="0"/>
              <a:t>个</a:t>
            </a:r>
            <a:r>
              <a:rPr lang="en-US" altLang="zh-CN" sz="2400" dirty="0"/>
              <a:t>pipeline</a:t>
            </a:r>
            <a:r>
              <a:rPr lang="zh-CN" altLang="en-US" sz="2400" dirty="0"/>
              <a:t>或者</a:t>
            </a:r>
            <a:r>
              <a:rPr lang="en-US" altLang="zh-CN" sz="2400" dirty="0" err="1"/>
              <a:t>mget</a:t>
            </a:r>
            <a:r>
              <a:rPr lang="en-US" altLang="zh-CN" sz="2400" dirty="0"/>
              <a:t>/</a:t>
            </a:r>
            <a:r>
              <a:rPr lang="en-US" altLang="zh-CN" sz="2400" dirty="0" err="1"/>
              <a:t>mset</a:t>
            </a:r>
            <a:r>
              <a:rPr lang="zh-CN" altLang="en-US" sz="2400" dirty="0"/>
              <a:t>发给</a:t>
            </a:r>
            <a:r>
              <a:rPr lang="en-US" altLang="zh-CN" sz="2400" dirty="0" err="1"/>
              <a:t>redis</a:t>
            </a:r>
            <a:r>
              <a:rPr lang="zh-CN" altLang="en-US" sz="2400" dirty="0"/>
              <a:t>，不能过度，否则会变成一个长命令影响其他连接命令执行。</a:t>
            </a:r>
            <a:endParaRPr lang="en-US" altLang="zh-CN" sz="2400" dirty="0"/>
          </a:p>
          <a:p>
            <a:r>
              <a:rPr lang="en-US" altLang="zh-CN" sz="2400" dirty="0" err="1" smtClean="0"/>
              <a:t>Redis</a:t>
            </a:r>
            <a:r>
              <a:rPr lang="en-US" altLang="zh-CN" sz="2400" dirty="0" smtClean="0"/>
              <a:t> client</a:t>
            </a:r>
            <a:r>
              <a:rPr lang="zh-CN" altLang="en-US" sz="2400" dirty="0" smtClean="0"/>
              <a:t>需要一定的限流</a:t>
            </a:r>
            <a:r>
              <a:rPr lang="en-US" altLang="zh-CN" sz="2400" dirty="0" smtClean="0"/>
              <a:t>/</a:t>
            </a:r>
            <a:r>
              <a:rPr lang="zh-CN" altLang="en-US" sz="2400" dirty="0" smtClean="0"/>
              <a:t>熔断机制，以及指数退避重试机制。</a:t>
            </a:r>
            <a:endParaRPr lang="en-US" altLang="zh-CN" sz="2400" dirty="0" smtClean="0"/>
          </a:p>
          <a:p>
            <a:r>
              <a:rPr lang="zh-CN" altLang="en-US" sz="2400" dirty="0" smtClean="0"/>
              <a:t>尽</a:t>
            </a:r>
            <a:r>
              <a:rPr lang="zh-CN" altLang="en-US" sz="2400" dirty="0"/>
              <a:t>量用</a:t>
            </a:r>
            <a:r>
              <a:rPr lang="en-US" altLang="zh-CN" sz="2400" dirty="0"/>
              <a:t>TCP</a:t>
            </a:r>
            <a:r>
              <a:rPr lang="zh-CN" altLang="en-US" sz="2400" dirty="0"/>
              <a:t>长连接来处理</a:t>
            </a:r>
            <a:r>
              <a:rPr lang="en-US" altLang="zh-CN" sz="2400" dirty="0" err="1"/>
              <a:t>redis</a:t>
            </a:r>
            <a:r>
              <a:rPr lang="zh-CN" altLang="en-US" sz="2400" dirty="0"/>
              <a:t>命令，并设置适当的</a:t>
            </a:r>
            <a:r>
              <a:rPr lang="en-US" altLang="zh-CN" sz="2400" dirty="0" err="1"/>
              <a:t>keepalive</a:t>
            </a:r>
            <a:r>
              <a:rPr lang="en-US" altLang="zh-CN" sz="2400" dirty="0"/>
              <a:t> timeout</a:t>
            </a:r>
            <a:r>
              <a:rPr lang="zh-CN" altLang="en-US" sz="2400" dirty="0"/>
              <a:t>。</a:t>
            </a:r>
            <a:endParaRPr lang="en-US" altLang="zh-CN" sz="2400" dirty="0"/>
          </a:p>
          <a:p>
            <a:pPr lvl="1"/>
            <a:r>
              <a:rPr lang="en-US" dirty="0" err="1"/>
              <a:t>memcached</a:t>
            </a:r>
            <a:r>
              <a:rPr lang="zh-CN" altLang="en-US" dirty="0"/>
              <a:t>和</a:t>
            </a:r>
            <a:r>
              <a:rPr lang="en-US" dirty="0"/>
              <a:t>PHP</a:t>
            </a:r>
            <a:r>
              <a:rPr lang="zh-CN" altLang="en-US" dirty="0"/>
              <a:t>客户端都没有对</a:t>
            </a:r>
            <a:r>
              <a:rPr lang="en-US" dirty="0"/>
              <a:t>idle</a:t>
            </a:r>
            <a:r>
              <a:rPr lang="zh-CN" altLang="en-US" dirty="0"/>
              <a:t>的</a:t>
            </a:r>
            <a:r>
              <a:rPr lang="en-US" dirty="0"/>
              <a:t>TCP</a:t>
            </a:r>
            <a:r>
              <a:rPr lang="zh-CN" altLang="en-US" dirty="0"/>
              <a:t>链接有超时的机制，这个是有隐患的，</a:t>
            </a:r>
            <a:r>
              <a:rPr lang="en-US" dirty="0" err="1"/>
              <a:t>memcached</a:t>
            </a:r>
            <a:r>
              <a:rPr lang="zh-CN" altLang="en-US" dirty="0"/>
              <a:t>很容易被许多客户端的</a:t>
            </a:r>
            <a:r>
              <a:rPr lang="en-US" dirty="0"/>
              <a:t>idle</a:t>
            </a:r>
            <a:r>
              <a:rPr lang="zh-CN" altLang="en-US" dirty="0"/>
              <a:t>的</a:t>
            </a:r>
            <a:r>
              <a:rPr lang="en-US" dirty="0"/>
              <a:t>TCP</a:t>
            </a:r>
            <a:r>
              <a:rPr lang="zh-CN" altLang="en-US" dirty="0"/>
              <a:t>链接导致资源耗尽；因此如果可能，客户端应用可以考虑在进行了多少次</a:t>
            </a:r>
            <a:r>
              <a:rPr lang="en-US" dirty="0"/>
              <a:t>query</a:t>
            </a:r>
            <a:r>
              <a:rPr lang="zh-CN" altLang="en-US" dirty="0"/>
              <a:t>或者多长时间后关闭</a:t>
            </a:r>
            <a:r>
              <a:rPr lang="en-US" dirty="0"/>
              <a:t>TCP</a:t>
            </a:r>
            <a:r>
              <a:rPr lang="zh-CN" altLang="en-US" dirty="0"/>
              <a:t>连接。</a:t>
            </a:r>
            <a:endParaRPr lang="en-US" dirty="0"/>
          </a:p>
          <a:p>
            <a:endParaRPr lang="en-US" dirty="0"/>
          </a:p>
        </p:txBody>
      </p:sp>
    </p:spTree>
    <p:extLst>
      <p:ext uri="{BB962C8B-B14F-4D97-AF65-F5344CB8AC3E}">
        <p14:creationId xmlns:p14="http://schemas.microsoft.com/office/powerpoint/2010/main" val="231606125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98726"/>
          </a:xfrm>
        </p:spPr>
        <p:txBody>
          <a:bodyPr/>
          <a:lstStyle/>
          <a:p>
            <a:r>
              <a:rPr lang="en-US" altLang="zh-CN" dirty="0" smtClean="0"/>
              <a:t>Continue…..</a:t>
            </a:r>
            <a:endParaRPr lang="en-US" dirty="0"/>
          </a:p>
        </p:txBody>
      </p:sp>
      <p:sp>
        <p:nvSpPr>
          <p:cNvPr id="3" name="Content Placeholder 2"/>
          <p:cNvSpPr>
            <a:spLocks noGrp="1"/>
          </p:cNvSpPr>
          <p:nvPr>
            <p:ph idx="1"/>
          </p:nvPr>
        </p:nvSpPr>
        <p:spPr>
          <a:xfrm>
            <a:off x="838200" y="1797803"/>
            <a:ext cx="10515600" cy="4379160"/>
          </a:xfrm>
        </p:spPr>
        <p:txBody>
          <a:bodyPr/>
          <a:lstStyle/>
          <a:p>
            <a:r>
              <a:rPr lang="zh-CN" altLang="en-US" dirty="0" smtClean="0"/>
              <a:t>禁止使用</a:t>
            </a:r>
            <a:r>
              <a:rPr lang="en-US" altLang="zh-CN" dirty="0" err="1" smtClean="0"/>
              <a:t>redis</a:t>
            </a:r>
            <a:r>
              <a:rPr lang="zh-CN" altLang="en-US" dirty="0" smtClean="0"/>
              <a:t>的</a:t>
            </a:r>
            <a:r>
              <a:rPr lang="en-US" altLang="zh-CN" dirty="0" smtClean="0"/>
              <a:t>KEYS</a:t>
            </a:r>
            <a:r>
              <a:rPr lang="zh-CN" altLang="en-US" dirty="0" smtClean="0"/>
              <a:t>命令，利用</a:t>
            </a:r>
            <a:r>
              <a:rPr lang="en-US" altLang="zh-CN" dirty="0" smtClean="0"/>
              <a:t>scan+</a:t>
            </a:r>
            <a:r>
              <a:rPr lang="zh-CN" altLang="en-US" dirty="0" smtClean="0"/>
              <a:t>游标的方式来替代。</a:t>
            </a:r>
            <a:endParaRPr lang="en-US" altLang="zh-CN" dirty="0" smtClean="0"/>
          </a:p>
          <a:p>
            <a:r>
              <a:rPr lang="zh-CN" altLang="en-US" dirty="0"/>
              <a:t>不</a:t>
            </a:r>
            <a:r>
              <a:rPr lang="zh-CN" altLang="en-US" dirty="0" smtClean="0"/>
              <a:t>要使用</a:t>
            </a:r>
            <a:r>
              <a:rPr lang="en-US" altLang="zh-CN" dirty="0" smtClean="0"/>
              <a:t>large key-value</a:t>
            </a:r>
            <a:r>
              <a:rPr lang="zh-CN" altLang="en-US" dirty="0" smtClean="0"/>
              <a:t>对，</a:t>
            </a:r>
            <a:r>
              <a:rPr lang="en-US" altLang="zh-CN" dirty="0" err="1" smtClean="0"/>
              <a:t>redis</a:t>
            </a:r>
            <a:r>
              <a:rPr lang="zh-CN" altLang="en-US" dirty="0" smtClean="0"/>
              <a:t>适合大量比较小的</a:t>
            </a:r>
            <a:r>
              <a:rPr lang="en-US" altLang="zh-CN" dirty="0" smtClean="0"/>
              <a:t>key-value</a:t>
            </a:r>
            <a:r>
              <a:rPr lang="zh-CN" altLang="en-US" dirty="0" smtClean="0"/>
              <a:t>对。定期查找是否有</a:t>
            </a:r>
            <a:r>
              <a:rPr lang="en-US" altLang="zh-CN" dirty="0" smtClean="0"/>
              <a:t>large key</a:t>
            </a:r>
            <a:r>
              <a:rPr lang="zh-CN" altLang="en-US" dirty="0" smtClean="0"/>
              <a:t>，然后拆分为多个小的</a:t>
            </a:r>
            <a:r>
              <a:rPr lang="en-US" altLang="zh-CN" dirty="0" smtClean="0"/>
              <a:t>key</a:t>
            </a:r>
            <a:r>
              <a:rPr lang="zh-CN" altLang="en-US" dirty="0" smtClean="0"/>
              <a:t>。</a:t>
            </a:r>
            <a:endParaRPr lang="en-US" altLang="zh-CN" dirty="0" smtClean="0"/>
          </a:p>
          <a:p>
            <a:r>
              <a:rPr lang="zh-CN" altLang="en-US" dirty="0" smtClean="0"/>
              <a:t>适当设置</a:t>
            </a:r>
            <a:r>
              <a:rPr lang="en-US" altLang="zh-CN" dirty="0" smtClean="0"/>
              <a:t>key</a:t>
            </a:r>
            <a:r>
              <a:rPr lang="zh-CN" altLang="en-US" dirty="0" smtClean="0"/>
              <a:t>的</a:t>
            </a:r>
            <a:r>
              <a:rPr lang="zh-CN" altLang="en-US" dirty="0"/>
              <a:t>存活时</a:t>
            </a:r>
            <a:r>
              <a:rPr lang="zh-CN" altLang="en-US" dirty="0" smtClean="0"/>
              <a:t>间（尽量能打散</a:t>
            </a:r>
            <a:r>
              <a:rPr lang="en-US" altLang="zh-CN" dirty="0" smtClean="0"/>
              <a:t>key</a:t>
            </a:r>
            <a:r>
              <a:rPr lang="zh-CN" altLang="en-US" dirty="0" smtClean="0"/>
              <a:t>的存储时间），不要设置</a:t>
            </a:r>
            <a:r>
              <a:rPr lang="en-US" altLang="zh-CN" dirty="0" err="1" smtClean="0"/>
              <a:t>bigkey</a:t>
            </a:r>
            <a:r>
              <a:rPr lang="zh-CN" altLang="en-US" dirty="0" smtClean="0"/>
              <a:t>的存活时间，手动来借助</a:t>
            </a:r>
            <a:r>
              <a:rPr lang="en-US" altLang="zh-CN" dirty="0" smtClean="0"/>
              <a:t>scan</a:t>
            </a:r>
            <a:r>
              <a:rPr lang="zh-CN" altLang="en-US" dirty="0" smtClean="0"/>
              <a:t>命令来删除。</a:t>
            </a:r>
            <a:endParaRPr lang="en-US" altLang="zh-CN" dirty="0" smtClean="0"/>
          </a:p>
          <a:p>
            <a:r>
              <a:rPr lang="en-US" altLang="zh-CN" dirty="0" err="1" smtClean="0"/>
              <a:t>Redis</a:t>
            </a:r>
            <a:r>
              <a:rPr lang="zh-CN" altLang="en-US" dirty="0" smtClean="0"/>
              <a:t>的</a:t>
            </a:r>
            <a:r>
              <a:rPr lang="en-US" altLang="zh-CN" dirty="0" smtClean="0"/>
              <a:t>key</a:t>
            </a:r>
            <a:r>
              <a:rPr lang="zh-CN" altLang="en-US" dirty="0" smtClean="0"/>
              <a:t>名字的设计要兼顾可读性，可管理性和简洁</a:t>
            </a:r>
            <a:r>
              <a:rPr lang="zh-CN" altLang="en-US" dirty="0"/>
              <a:t>性</a:t>
            </a:r>
            <a:r>
              <a:rPr lang="zh-CN" altLang="en-US" dirty="0" smtClean="0"/>
              <a:t>。</a:t>
            </a:r>
            <a:endParaRPr lang="en-US" altLang="zh-CN" dirty="0" smtClean="0"/>
          </a:p>
          <a:p>
            <a:pPr lvl="1"/>
            <a:r>
              <a:rPr lang="zh-CN" altLang="en-US" dirty="0" smtClean="0"/>
              <a:t>以</a:t>
            </a:r>
            <a:r>
              <a:rPr lang="zh-CN" altLang="en-US" dirty="0"/>
              <a:t>业务名</a:t>
            </a:r>
            <a:r>
              <a:rPr lang="en-US" altLang="zh-CN" dirty="0"/>
              <a:t>(</a:t>
            </a:r>
            <a:r>
              <a:rPr lang="zh-CN" altLang="en-US" dirty="0"/>
              <a:t>或数据库名</a:t>
            </a:r>
            <a:r>
              <a:rPr lang="en-US" altLang="zh-CN" dirty="0"/>
              <a:t>)</a:t>
            </a:r>
            <a:r>
              <a:rPr lang="zh-CN" altLang="en-US" dirty="0"/>
              <a:t>为前缀</a:t>
            </a:r>
            <a:r>
              <a:rPr lang="en-US" altLang="zh-CN" dirty="0"/>
              <a:t>(</a:t>
            </a:r>
            <a:r>
              <a:rPr lang="zh-CN" altLang="en-US" dirty="0"/>
              <a:t>防止</a:t>
            </a:r>
            <a:r>
              <a:rPr lang="en-US" altLang="zh-CN" dirty="0"/>
              <a:t>key</a:t>
            </a:r>
            <a:r>
              <a:rPr lang="zh-CN" altLang="en-US" dirty="0"/>
              <a:t>冲突</a:t>
            </a:r>
            <a:r>
              <a:rPr lang="en-US" altLang="zh-CN" dirty="0"/>
              <a:t>)</a:t>
            </a:r>
            <a:r>
              <a:rPr lang="zh-CN" altLang="en-US" dirty="0"/>
              <a:t>，用冒号分隔，比如业务名</a:t>
            </a:r>
            <a:r>
              <a:rPr lang="en-US" altLang="zh-CN" dirty="0"/>
              <a:t>:</a:t>
            </a:r>
            <a:r>
              <a:rPr lang="zh-CN" altLang="en-US" dirty="0"/>
              <a:t>表名</a:t>
            </a:r>
            <a:r>
              <a:rPr lang="en-US" altLang="zh-CN" dirty="0"/>
              <a:t>:id</a:t>
            </a:r>
            <a:endParaRPr lang="en-US" dirty="0"/>
          </a:p>
        </p:txBody>
      </p:sp>
    </p:spTree>
    <p:extLst>
      <p:ext uri="{BB962C8B-B14F-4D97-AF65-F5344CB8AC3E}">
        <p14:creationId xmlns:p14="http://schemas.microsoft.com/office/powerpoint/2010/main" val="260204452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总结</a:t>
            </a:r>
            <a:endParaRPr lang="en-US" dirty="0"/>
          </a:p>
        </p:txBody>
      </p:sp>
      <p:sp>
        <p:nvSpPr>
          <p:cNvPr id="3" name="Content Placeholder 2"/>
          <p:cNvSpPr>
            <a:spLocks noGrp="1"/>
          </p:cNvSpPr>
          <p:nvPr>
            <p:ph idx="1"/>
          </p:nvPr>
        </p:nvSpPr>
        <p:spPr/>
        <p:txBody>
          <a:bodyPr/>
          <a:lstStyle/>
          <a:p>
            <a:r>
              <a:rPr lang="en-US" altLang="zh-CN" dirty="0" err="1" smtClean="0"/>
              <a:t>Redis</a:t>
            </a:r>
            <a:r>
              <a:rPr lang="zh-CN" altLang="en-US" dirty="0" smtClean="0"/>
              <a:t>是</a:t>
            </a:r>
            <a:r>
              <a:rPr lang="en-US" altLang="zh-CN" dirty="0" smtClean="0"/>
              <a:t>memory-based </a:t>
            </a:r>
            <a:r>
              <a:rPr lang="en-US" altLang="zh-CN" dirty="0" err="1" smtClean="0"/>
              <a:t>nosql</a:t>
            </a:r>
            <a:r>
              <a:rPr lang="en-US" altLang="zh-CN" dirty="0" smtClean="0"/>
              <a:t> KV data store</a:t>
            </a:r>
          </a:p>
          <a:p>
            <a:r>
              <a:rPr lang="zh-CN" altLang="en-US" dirty="0" smtClean="0"/>
              <a:t>选择</a:t>
            </a:r>
            <a:r>
              <a:rPr lang="en-US" altLang="zh-CN" dirty="0" err="1" smtClean="0"/>
              <a:t>redis</a:t>
            </a:r>
            <a:r>
              <a:rPr lang="zh-CN" altLang="en-US" dirty="0" smtClean="0"/>
              <a:t>要权衡性能，可靠性，成本</a:t>
            </a:r>
            <a:endParaRPr lang="en-US" altLang="zh-CN" dirty="0" smtClean="0"/>
          </a:p>
          <a:p>
            <a:r>
              <a:rPr lang="en-US" altLang="zh-CN" dirty="0" err="1" smtClean="0"/>
              <a:t>Redis</a:t>
            </a:r>
            <a:r>
              <a:rPr lang="zh-CN" altLang="en-US" dirty="0" smtClean="0"/>
              <a:t>是什么取决于你怎么用它（</a:t>
            </a:r>
            <a:r>
              <a:rPr lang="en-US" altLang="zh-CN" dirty="0" smtClean="0"/>
              <a:t>cache</a:t>
            </a:r>
            <a:r>
              <a:rPr lang="zh-CN" altLang="en-US" dirty="0" smtClean="0"/>
              <a:t>，</a:t>
            </a:r>
            <a:r>
              <a:rPr lang="en-US" altLang="zh-CN" dirty="0" smtClean="0"/>
              <a:t>unique DB</a:t>
            </a:r>
            <a:r>
              <a:rPr lang="zh-CN" altLang="en-US" dirty="0" smtClean="0"/>
              <a:t>，</a:t>
            </a:r>
            <a:r>
              <a:rPr lang="en-US" altLang="zh-CN" dirty="0" smtClean="0"/>
              <a:t>frontend DB</a:t>
            </a:r>
            <a:r>
              <a:rPr lang="zh-CN" altLang="en-US" dirty="0" smtClean="0"/>
              <a:t>）</a:t>
            </a:r>
            <a:endParaRPr lang="en-US" altLang="zh-CN" dirty="0" smtClean="0"/>
          </a:p>
          <a:p>
            <a:r>
              <a:rPr lang="zh-CN" altLang="en-US" dirty="0"/>
              <a:t>不</a:t>
            </a:r>
            <a:r>
              <a:rPr lang="zh-CN" altLang="en-US" dirty="0" smtClean="0"/>
              <a:t>要强求来使用</a:t>
            </a:r>
            <a:r>
              <a:rPr lang="en-US" altLang="zh-CN" dirty="0" err="1" smtClean="0"/>
              <a:t>redis</a:t>
            </a:r>
            <a:endParaRPr lang="en-US" altLang="zh-CN" dirty="0" smtClean="0"/>
          </a:p>
          <a:p>
            <a:r>
              <a:rPr lang="en-US" altLang="zh-CN" dirty="0" err="1" smtClean="0"/>
              <a:t>Redis</a:t>
            </a:r>
            <a:r>
              <a:rPr lang="zh-CN" altLang="en-US" dirty="0" smtClean="0"/>
              <a:t>本身解决不了考虑增加抽象层</a:t>
            </a:r>
            <a:endParaRPr lang="en-US" altLang="zh-CN" dirty="0" smtClean="0"/>
          </a:p>
          <a:p>
            <a:r>
              <a:rPr lang="zh-CN" altLang="en-US" dirty="0"/>
              <a:t>利</a:t>
            </a:r>
            <a:r>
              <a:rPr lang="zh-CN" altLang="en-US" dirty="0" smtClean="0"/>
              <a:t>用</a:t>
            </a:r>
            <a:r>
              <a:rPr lang="en-US" altLang="zh-CN" dirty="0" err="1" smtClean="0"/>
              <a:t>redis</a:t>
            </a:r>
            <a:r>
              <a:rPr lang="zh-CN" altLang="en-US" dirty="0" smtClean="0"/>
              <a:t>的架构要长远考虑</a:t>
            </a:r>
            <a:endParaRPr lang="en-US" altLang="zh-CN" dirty="0" smtClean="0"/>
          </a:p>
          <a:p>
            <a:r>
              <a:rPr lang="zh-CN" altLang="en-US" dirty="0"/>
              <a:t>细</a:t>
            </a:r>
            <a:r>
              <a:rPr lang="zh-CN" altLang="en-US" dirty="0" smtClean="0"/>
              <a:t>节是魔鬼，与魔鬼同行</a:t>
            </a:r>
            <a:endParaRPr lang="en-US" dirty="0"/>
          </a:p>
        </p:txBody>
      </p:sp>
    </p:spTree>
    <p:extLst>
      <p:ext uri="{BB962C8B-B14F-4D97-AF65-F5344CB8AC3E}">
        <p14:creationId xmlns:p14="http://schemas.microsoft.com/office/powerpoint/2010/main" val="204824464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28974"/>
          </a:xfrm>
        </p:spPr>
        <p:txBody>
          <a:bodyPr/>
          <a:lstStyle/>
          <a:p>
            <a:r>
              <a:rPr lang="en-US" dirty="0" smtClean="0"/>
              <a:t>Reference</a:t>
            </a:r>
            <a:endParaRPr lang="en-US" dirty="0"/>
          </a:p>
        </p:txBody>
      </p:sp>
      <p:sp>
        <p:nvSpPr>
          <p:cNvPr id="3" name="Content Placeholder 2"/>
          <p:cNvSpPr>
            <a:spLocks noGrp="1"/>
          </p:cNvSpPr>
          <p:nvPr>
            <p:ph idx="1"/>
          </p:nvPr>
        </p:nvSpPr>
        <p:spPr>
          <a:xfrm>
            <a:off x="838200" y="1323191"/>
            <a:ext cx="10515600" cy="4853772"/>
          </a:xfrm>
        </p:spPr>
        <p:txBody>
          <a:bodyPr>
            <a:normAutofit/>
          </a:bodyPr>
          <a:lstStyle/>
          <a:p>
            <a:r>
              <a:rPr lang="en-US" dirty="0" err="1" smtClean="0">
                <a:effectLst/>
              </a:rPr>
              <a:t>Memcached</a:t>
            </a:r>
            <a:r>
              <a:rPr lang="en-US" dirty="0" smtClean="0">
                <a:effectLst/>
              </a:rPr>
              <a:t> official website:</a:t>
            </a:r>
            <a:r>
              <a:rPr lang="en-US" u="sng" dirty="0"/>
              <a:t> </a:t>
            </a:r>
            <a:r>
              <a:rPr lang="en-US" b="1" dirty="0">
                <a:hlinkClick r:id="rId3"/>
              </a:rPr>
              <a:t>https://github.com/memcached/memcached/wiki</a:t>
            </a:r>
            <a:endParaRPr lang="en-US" b="1" dirty="0"/>
          </a:p>
          <a:p>
            <a:r>
              <a:rPr lang="en-US" dirty="0" err="1" smtClean="0">
                <a:effectLst/>
              </a:rPr>
              <a:t>Redis</a:t>
            </a:r>
            <a:r>
              <a:rPr lang="en-US" dirty="0" smtClean="0">
                <a:effectLst/>
              </a:rPr>
              <a:t> official website:</a:t>
            </a:r>
            <a:r>
              <a:rPr lang="en-US" dirty="0"/>
              <a:t> </a:t>
            </a:r>
            <a:r>
              <a:rPr lang="en-US" b="1" dirty="0">
                <a:hlinkClick r:id="rId4"/>
              </a:rPr>
              <a:t>https://redis.io/</a:t>
            </a:r>
            <a:r>
              <a:rPr lang="en-US" dirty="0"/>
              <a:t> (</a:t>
            </a:r>
            <a:r>
              <a:rPr lang="en-US" b="1" dirty="0">
                <a:hlinkClick r:id="rId5"/>
              </a:rPr>
              <a:t>https://redis.io/documentation</a:t>
            </a:r>
            <a:r>
              <a:rPr lang="en-US" dirty="0" smtClean="0"/>
              <a:t>)</a:t>
            </a:r>
          </a:p>
          <a:p>
            <a:r>
              <a:rPr lang="en-US" dirty="0" smtClean="0"/>
              <a:t>AWS </a:t>
            </a:r>
            <a:r>
              <a:rPr lang="en-US" dirty="0" smtClean="0">
                <a:effectLst/>
              </a:rPr>
              <a:t>internal wiki: </a:t>
            </a:r>
            <a:r>
              <a:rPr lang="en-US" b="1" dirty="0">
                <a:hlinkClick r:id="rId6"/>
              </a:rPr>
              <a:t>https://w.amazon.com/index.php/AmazonWebServices/SalesSupport/DeveloperSupport/Internal/Elasticache</a:t>
            </a:r>
            <a:endParaRPr lang="en-US" dirty="0" smtClean="0"/>
          </a:p>
          <a:p>
            <a:r>
              <a:rPr lang="en-US" dirty="0" smtClean="0"/>
              <a:t>AWS public document: </a:t>
            </a:r>
            <a:r>
              <a:rPr lang="en-US" b="1" dirty="0" smtClean="0">
                <a:hlinkClick r:id="rId7"/>
              </a:rPr>
              <a:t>http</a:t>
            </a:r>
            <a:r>
              <a:rPr lang="en-US" b="1" dirty="0">
                <a:hlinkClick r:id="rId7"/>
              </a:rPr>
              <a:t>://</a:t>
            </a:r>
            <a:r>
              <a:rPr lang="en-US" b="1" dirty="0" smtClean="0">
                <a:hlinkClick r:id="rId7"/>
              </a:rPr>
              <a:t>docs.amazonaws.cn/en_us/AmazonElastiCache/latest/UserGuide/BestPractices.html</a:t>
            </a:r>
            <a:endParaRPr lang="en-US" b="1" dirty="0" smtClean="0"/>
          </a:p>
          <a:p>
            <a:endParaRPr lang="en-US" b="1" dirty="0"/>
          </a:p>
          <a:p>
            <a:endParaRPr lang="en-US" dirty="0"/>
          </a:p>
        </p:txBody>
      </p:sp>
    </p:spTree>
    <p:extLst>
      <p:ext uri="{BB962C8B-B14F-4D97-AF65-F5344CB8AC3E}">
        <p14:creationId xmlns:p14="http://schemas.microsoft.com/office/powerpoint/2010/main" val="250682944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Continue….</a:t>
            </a:r>
            <a:endParaRPr lang="en-US" dirty="0"/>
          </a:p>
        </p:txBody>
      </p:sp>
      <p:sp>
        <p:nvSpPr>
          <p:cNvPr id="3" name="Content Placeholder 2"/>
          <p:cNvSpPr>
            <a:spLocks noGrp="1"/>
          </p:cNvSpPr>
          <p:nvPr>
            <p:ph idx="1"/>
          </p:nvPr>
        </p:nvSpPr>
        <p:spPr/>
        <p:txBody>
          <a:bodyPr/>
          <a:lstStyle/>
          <a:p>
            <a:r>
              <a:rPr lang="en-US" altLang="zh-CN" dirty="0" err="1"/>
              <a:t>Redis</a:t>
            </a:r>
            <a:r>
              <a:rPr lang="zh-CN" altLang="en-US" dirty="0"/>
              <a:t>到底是</a:t>
            </a:r>
            <a:r>
              <a:rPr lang="en-US" altLang="zh-CN" dirty="0"/>
              <a:t>cache</a:t>
            </a:r>
            <a:r>
              <a:rPr lang="zh-CN" altLang="en-US" dirty="0"/>
              <a:t>还是</a:t>
            </a:r>
            <a:r>
              <a:rPr lang="en-US" altLang="zh-CN" dirty="0"/>
              <a:t>DB</a:t>
            </a:r>
            <a:r>
              <a:rPr lang="zh-CN" altLang="en-US" dirty="0" smtClean="0"/>
              <a:t>？</a:t>
            </a:r>
            <a:endParaRPr lang="en-US" altLang="zh-CN" dirty="0" smtClean="0"/>
          </a:p>
          <a:p>
            <a:endParaRPr lang="en-US" altLang="zh-CN" dirty="0"/>
          </a:p>
          <a:p>
            <a:r>
              <a:rPr lang="en-US" altLang="zh-CN" dirty="0" err="1"/>
              <a:t>Redis</a:t>
            </a:r>
            <a:r>
              <a:rPr lang="zh-CN" altLang="en-US" dirty="0"/>
              <a:t>为什</a:t>
            </a:r>
            <a:r>
              <a:rPr lang="zh-CN" altLang="en-US" dirty="0" smtClean="0"/>
              <a:t>么</a:t>
            </a:r>
            <a:r>
              <a:rPr lang="zh-CN" altLang="en-US" dirty="0"/>
              <a:t>查</a:t>
            </a:r>
            <a:r>
              <a:rPr lang="zh-CN" altLang="en-US" dirty="0" smtClean="0"/>
              <a:t>找</a:t>
            </a:r>
            <a:r>
              <a:rPr lang="en-US" altLang="zh-CN" dirty="0" smtClean="0"/>
              <a:t>key</a:t>
            </a:r>
            <a:r>
              <a:rPr lang="zh-CN" altLang="en-US" dirty="0" smtClean="0"/>
              <a:t>名字很</a:t>
            </a:r>
            <a:r>
              <a:rPr lang="zh-CN" altLang="en-US" dirty="0"/>
              <a:t>快？</a:t>
            </a:r>
            <a:endParaRPr lang="en-US" altLang="zh-CN" dirty="0"/>
          </a:p>
          <a:p>
            <a:pPr lvl="1"/>
            <a:r>
              <a:rPr lang="en-US" dirty="0" err="1"/>
              <a:t>Redis</a:t>
            </a:r>
            <a:r>
              <a:rPr lang="en-US" dirty="0"/>
              <a:t> uses the hash table named dictionary to lookup key. Also </a:t>
            </a:r>
            <a:r>
              <a:rPr lang="en-US" dirty="0" err="1"/>
              <a:t>redis</a:t>
            </a:r>
            <a:r>
              <a:rPr lang="en-US" dirty="0"/>
              <a:t> will gradually rehash, which will be executed in the main thread loop, including lazy and active rehashing.</a:t>
            </a:r>
          </a:p>
          <a:p>
            <a:pPr marL="914400" lvl="2" indent="0">
              <a:lnSpc>
                <a:spcPct val="100000"/>
              </a:lnSpc>
              <a:spcBef>
                <a:spcPts val="0"/>
              </a:spcBef>
              <a:buNone/>
              <a:defRPr/>
            </a:pPr>
            <a:r>
              <a:rPr lang="en-US" dirty="0"/>
              <a:t>lazy rehashing: only rehash every time a value;</a:t>
            </a:r>
          </a:p>
          <a:p>
            <a:pPr marL="914400" lvl="2" indent="0">
              <a:lnSpc>
                <a:spcPct val="100000"/>
              </a:lnSpc>
              <a:spcBef>
                <a:spcPts val="0"/>
              </a:spcBef>
              <a:buNone/>
              <a:defRPr/>
            </a:pPr>
            <a:r>
              <a:rPr lang="en-US" dirty="0"/>
              <a:t>active rehashing: inside every 100ms with 1ms time rehash in batches.</a:t>
            </a:r>
          </a:p>
          <a:p>
            <a:endParaRPr lang="en-US" dirty="0"/>
          </a:p>
        </p:txBody>
      </p:sp>
    </p:spTree>
    <p:extLst>
      <p:ext uri="{BB962C8B-B14F-4D97-AF65-F5344CB8AC3E}">
        <p14:creationId xmlns:p14="http://schemas.microsoft.com/office/powerpoint/2010/main" val="322918286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02360"/>
          </a:xfrm>
        </p:spPr>
        <p:txBody>
          <a:bodyPr/>
          <a:lstStyle/>
          <a:p>
            <a:endParaRPr lang="en-US"/>
          </a:p>
        </p:txBody>
      </p:sp>
      <p:pic>
        <p:nvPicPr>
          <p:cNvPr id="4" name="Content Placeholder 3"/>
          <p:cNvPicPr>
            <a:picLocks noGrp="1" noChangeAspect="1"/>
          </p:cNvPicPr>
          <p:nvPr>
            <p:ph idx="1"/>
          </p:nvPr>
        </p:nvPicPr>
        <p:blipFill>
          <a:blip r:embed="rId3"/>
          <a:stretch>
            <a:fillRect/>
          </a:stretch>
        </p:blipFill>
        <p:spPr>
          <a:xfrm>
            <a:off x="2190939" y="1392320"/>
            <a:ext cx="7550590" cy="5089806"/>
          </a:xfrm>
          <a:prstGeom prst="rect">
            <a:avLst/>
          </a:prstGeom>
        </p:spPr>
      </p:pic>
    </p:spTree>
    <p:extLst>
      <p:ext uri="{BB962C8B-B14F-4D97-AF65-F5344CB8AC3E}">
        <p14:creationId xmlns:p14="http://schemas.microsoft.com/office/powerpoint/2010/main" val="12765986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6838" y="2680308"/>
            <a:ext cx="10515600" cy="1337215"/>
          </a:xfrm>
        </p:spPr>
        <p:txBody>
          <a:bodyPr/>
          <a:lstStyle/>
          <a:p>
            <a:pPr algn="ctr"/>
            <a:r>
              <a:rPr lang="en-US" altLang="zh-CN" dirty="0" err="1" smtClean="0"/>
              <a:t>Redis</a:t>
            </a:r>
            <a:r>
              <a:rPr lang="en-US" altLang="zh-CN" dirty="0" smtClean="0"/>
              <a:t> Vs </a:t>
            </a:r>
            <a:r>
              <a:rPr lang="en-US" altLang="zh-CN" dirty="0" err="1" smtClean="0"/>
              <a:t>memcached</a:t>
            </a:r>
            <a:endParaRPr lang="en-US" dirty="0"/>
          </a:p>
        </p:txBody>
      </p:sp>
    </p:spTree>
    <p:extLst>
      <p:ext uri="{BB962C8B-B14F-4D97-AF65-F5344CB8AC3E}">
        <p14:creationId xmlns:p14="http://schemas.microsoft.com/office/powerpoint/2010/main" val="423518972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094024"/>
          </a:xfrm>
        </p:spPr>
        <p:txBody>
          <a:bodyPr/>
          <a:lstStyle/>
          <a:p>
            <a:r>
              <a:rPr lang="en-US" dirty="0" err="1" smtClean="0"/>
              <a:t>Memcached</a:t>
            </a:r>
            <a:r>
              <a:rPr lang="en-US" dirty="0" smtClean="0"/>
              <a:t> cluster architecture:</a:t>
            </a:r>
            <a:endParaRPr lang="en-US" dirty="0"/>
          </a:p>
        </p:txBody>
      </p:sp>
      <p:pic>
        <p:nvPicPr>
          <p:cNvPr id="4" name="Content Placeholder 3"/>
          <p:cNvPicPr>
            <a:picLocks noGrp="1" noChangeAspect="1"/>
          </p:cNvPicPr>
          <p:nvPr>
            <p:ph idx="1"/>
          </p:nvPr>
        </p:nvPicPr>
        <p:blipFill>
          <a:blip r:embed="rId2"/>
          <a:stretch>
            <a:fillRect/>
          </a:stretch>
        </p:blipFill>
        <p:spPr>
          <a:xfrm>
            <a:off x="1147762" y="1819072"/>
            <a:ext cx="9896475" cy="3649072"/>
          </a:xfrm>
          <a:prstGeom prst="rect">
            <a:avLst/>
          </a:prstGeom>
        </p:spPr>
      </p:pic>
    </p:spTree>
    <p:extLst>
      <p:ext uri="{BB962C8B-B14F-4D97-AF65-F5344CB8AC3E}">
        <p14:creationId xmlns:p14="http://schemas.microsoft.com/office/powerpoint/2010/main" val="63518841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31377"/>
          </a:xfrm>
        </p:spPr>
        <p:txBody>
          <a:bodyPr/>
          <a:lstStyle/>
          <a:p>
            <a:r>
              <a:rPr lang="en-US" dirty="0" err="1" smtClean="0"/>
              <a:t>Redis</a:t>
            </a:r>
            <a:r>
              <a:rPr lang="en-US" dirty="0" smtClean="0"/>
              <a:t> cluster architecture:</a:t>
            </a:r>
            <a:endParaRPr lang="en-US" dirty="0"/>
          </a:p>
        </p:txBody>
      </p:sp>
      <p:pic>
        <p:nvPicPr>
          <p:cNvPr id="1026" name="Picture 2" descr="http://img.blog.csdn.net/20150929104123109?watermark/2/text/aHR0cDovL2Jsb2cuY3Nkbi5uZXQv/font/5a6L5L2T/fontsize/400/fill/I0JBQkFCMA==/dissolve/70/gravity/Cente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626469" y="1934628"/>
            <a:ext cx="6887182" cy="38533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963561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6792</TotalTime>
  <Words>7479</Words>
  <Application>Microsoft Office PowerPoint</Application>
  <PresentationFormat>Widescreen</PresentationFormat>
  <Paragraphs>473</Paragraphs>
  <Slides>49</Slides>
  <Notes>34</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49</vt:i4>
      </vt:variant>
    </vt:vector>
  </HeadingPairs>
  <TitlesOfParts>
    <vt:vector size="55" baseType="lpstr">
      <vt:lpstr>等线</vt:lpstr>
      <vt:lpstr>等线 Light</vt:lpstr>
      <vt:lpstr>Arial</vt:lpstr>
      <vt:lpstr>Calibri</vt:lpstr>
      <vt:lpstr>Calibri Light</vt:lpstr>
      <vt:lpstr>Office Theme</vt:lpstr>
      <vt:lpstr>Elasticache redis deep dive</vt:lpstr>
      <vt:lpstr>议程</vt:lpstr>
      <vt:lpstr>Redis基本概念</vt:lpstr>
      <vt:lpstr>Redis-------memory-based data store</vt:lpstr>
      <vt:lpstr>Continue….</vt:lpstr>
      <vt:lpstr>PowerPoint Presentation</vt:lpstr>
      <vt:lpstr>Redis Vs memcached</vt:lpstr>
      <vt:lpstr>Memcached cluster architecture:</vt:lpstr>
      <vt:lpstr>Redis cluster architecture:</vt:lpstr>
      <vt:lpstr>Redis Cluster功能特点</vt:lpstr>
      <vt:lpstr>Difference between Memcached and Redis</vt:lpstr>
      <vt:lpstr>Redis4.0新的feature</vt:lpstr>
      <vt:lpstr>Redis高级数据类型及使用场景</vt:lpstr>
      <vt:lpstr>hmset VS set(set命令不是指集合类型)</vt:lpstr>
      <vt:lpstr>Redis有序集合（sorted sets）</vt:lpstr>
      <vt:lpstr>Redis hyperloglog</vt:lpstr>
      <vt:lpstr>Redis bitmaps</vt:lpstr>
      <vt:lpstr>Redis geo</vt:lpstr>
      <vt:lpstr>地理位置处理的选型</vt:lpstr>
      <vt:lpstr>Continue…</vt:lpstr>
      <vt:lpstr>Continue….</vt:lpstr>
      <vt:lpstr>Redis事务（非传统意义上的事务）</vt:lpstr>
      <vt:lpstr>Smart client for elasticache redis</vt:lpstr>
      <vt:lpstr>Data loss when split brain for redis cluster</vt:lpstr>
      <vt:lpstr>Continue…..</vt:lpstr>
      <vt:lpstr>Fast find possible node membership change?</vt:lpstr>
      <vt:lpstr>借助jediscluster来实现smart client</vt:lpstr>
      <vt:lpstr>Continue….</vt:lpstr>
      <vt:lpstr>Netfilx dynomite</vt:lpstr>
      <vt:lpstr>Graceful handling with redis replica group failover </vt:lpstr>
      <vt:lpstr>如何做？</vt:lpstr>
      <vt:lpstr>AWS elasticache redis与native redis的对比</vt:lpstr>
      <vt:lpstr>为什么新版本的elasticache redis disable AOF </vt:lpstr>
      <vt:lpstr>Replication for redis</vt:lpstr>
      <vt:lpstr>安全性</vt:lpstr>
      <vt:lpstr>Elasticache redis对native redis优势</vt:lpstr>
      <vt:lpstr>Redis最佳实践</vt:lpstr>
      <vt:lpstr>Redis是否适合当数据库？</vt:lpstr>
      <vt:lpstr>Continue….</vt:lpstr>
      <vt:lpstr>Redis数据建模</vt:lpstr>
      <vt:lpstr>Redis作为内存数据库建模一个例子</vt:lpstr>
      <vt:lpstr>Redis规划建议</vt:lpstr>
      <vt:lpstr>如何处理hot key(s)?</vt:lpstr>
      <vt:lpstr>Redis运维相关</vt:lpstr>
      <vt:lpstr>Continue….</vt:lpstr>
      <vt:lpstr>Redis开发相关</vt:lpstr>
      <vt:lpstr>Continue…..</vt:lpstr>
      <vt:lpstr>总结</vt:lpstr>
      <vt:lpstr>Reference</vt:lpstr>
    </vt:vector>
  </TitlesOfParts>
  <Company>Amazon Corporate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Elasticache redis deep dive</dc:title>
  <dc:creator>Liang, Yuhui</dc:creator>
  <cp:lastModifiedBy>Liang, Yuhui</cp:lastModifiedBy>
  <cp:revision>580</cp:revision>
  <dcterms:created xsi:type="dcterms:W3CDTF">2018-04-17T01:56:51Z</dcterms:created>
  <dcterms:modified xsi:type="dcterms:W3CDTF">2018-12-11T04:37:50Z</dcterms:modified>
</cp:coreProperties>
</file>