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0" r:id="rId3"/>
    <p:sldId id="313" r:id="rId4"/>
    <p:sldId id="318" r:id="rId5"/>
    <p:sldId id="290" r:id="rId6"/>
    <p:sldId id="330" r:id="rId7"/>
    <p:sldId id="328" r:id="rId8"/>
    <p:sldId id="32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7" r:id="rId17"/>
    <p:sldId id="300" r:id="rId18"/>
    <p:sldId id="327" r:id="rId19"/>
    <p:sldId id="299" r:id="rId20"/>
    <p:sldId id="298" r:id="rId21"/>
    <p:sldId id="264" r:id="rId22"/>
    <p:sldId id="303" r:id="rId23"/>
    <p:sldId id="307" r:id="rId24"/>
    <p:sldId id="304" r:id="rId25"/>
    <p:sldId id="309" r:id="rId26"/>
    <p:sldId id="305" r:id="rId27"/>
    <p:sldId id="301" r:id="rId28"/>
    <p:sldId id="25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6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 autoAdjust="0"/>
    <p:restoredTop sz="94660"/>
  </p:normalViewPr>
  <p:slideViewPr>
    <p:cSldViewPr>
      <p:cViewPr varScale="1">
        <p:scale>
          <a:sx n="83" d="100"/>
          <a:sy n="83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4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4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77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30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04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2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6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0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07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33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50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69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2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10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96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2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2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4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4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3b303.p.ssafy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3916" y="4140369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발 표 자</a:t>
            </a:r>
            <a:r>
              <a:rPr lang="en-US" altLang="ko-KR" sz="32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	  </a:t>
            </a:r>
            <a:r>
              <a:rPr lang="ko-KR" altLang="en-US" sz="32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유 혜 린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74" y="2000369"/>
            <a:ext cx="4256473" cy="442674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8" y="2780928"/>
            <a:ext cx="8021103" cy="1021556"/>
          </a:xfrm>
          <a:prstGeom prst="roundRect">
            <a:avLst/>
          </a:prstGeom>
          <a:solidFill>
            <a:srgbClr val="B66D3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 u g e t h e r</a:t>
            </a:r>
            <a:endParaRPr lang="ko-KR" altLang="en-US" sz="54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23" y="2890444"/>
            <a:ext cx="802521" cy="8025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90444"/>
            <a:ext cx="802521" cy="802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118097"/>
            <a:ext cx="8640961" cy="5479255"/>
          </a:xfrm>
          <a:prstGeom prst="rect">
            <a:avLst/>
          </a:prstGeom>
        </p:spPr>
      </p:pic>
      <p:pic>
        <p:nvPicPr>
          <p:cNvPr id="16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0798" r="25297" b="46815"/>
          <a:stretch>
            <a:fillRect/>
          </a:stretch>
        </p:blipFill>
        <p:spPr bwMode="auto">
          <a:xfrm>
            <a:off x="8306129" y="5571238"/>
            <a:ext cx="586351" cy="1026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7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1054355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솔 루 션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39752" y="5013176"/>
            <a:ext cx="6192688" cy="115212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3768" y="5062896"/>
            <a:ext cx="5904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태그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기반으로 자신의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유튜브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분야를 </a:t>
            </a:r>
            <a:endParaRPr lang="en-US" altLang="ko-KR" sz="2000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사람들과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공유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하고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소통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할 수 있는 </a:t>
            </a:r>
            <a:r>
              <a:rPr lang="en-US" altLang="ko-KR" sz="2000" b="1" spc="-150" dirty="0" smtClean="0">
                <a:solidFill>
                  <a:srgbClr val="FF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SNS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서비스</a:t>
            </a:r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827584" y="5119444"/>
            <a:ext cx="1296144" cy="864096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1600" y="3309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019" y="231112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불편사항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544" y="2870934"/>
            <a:ext cx="8280920" cy="17281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55576" y="295985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AutoNum type="circleNumDbPlain"/>
            </a:pP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유튜브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구독자끼리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소통의 공간이 필요</a:t>
            </a:r>
            <a:endParaRPr lang="en-US" altLang="ko-KR" sz="2000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457200" indent="-457200" fontAlgn="base">
              <a:lnSpc>
                <a:spcPct val="150000"/>
              </a:lnSpc>
              <a:buAutoNum type="circleNumDbPlain"/>
            </a:pP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인스타그램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페이스북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트위터 등의 기존 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SNS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는 너무나 많은 주제가 혼재 </a:t>
            </a:r>
            <a:endParaRPr lang="ko-KR" altLang="en-US" sz="2000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③ 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유튜브를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메인으로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자신의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관심영상를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공유할 수 있는 플랫폼 필요</a:t>
            </a:r>
            <a:endParaRPr lang="ko-KR" altLang="en-US" sz="2000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0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96402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6121" y="1302581"/>
            <a:ext cx="160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메인피드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26539"/>
            <a:ext cx="2752734" cy="45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96402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68343" y="1305959"/>
            <a:ext cx="122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글쓰기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43" y="2007177"/>
            <a:ext cx="2754105" cy="4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96402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8384" y="1305959"/>
            <a:ext cx="865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댓글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98" y="2011692"/>
            <a:ext cx="2756803" cy="4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96402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6256" y="1305959"/>
            <a:ext cx="201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1" y="2011692"/>
            <a:ext cx="2776869" cy="44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06" y="1945507"/>
            <a:ext cx="2717950" cy="4529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0"/>
          <a:stretch/>
        </p:blipFill>
        <p:spPr>
          <a:xfrm>
            <a:off x="3419872" y="2056748"/>
            <a:ext cx="2908540" cy="44185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760" y="107181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9172" y="5827162"/>
            <a:ext cx="310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비밀번호변경</a:t>
            </a:r>
            <a:endParaRPr lang="en-US" altLang="ko-KR" sz="36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1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24" y="1933183"/>
            <a:ext cx="2787351" cy="464558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107181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3206" y="5805264"/>
            <a:ext cx="310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 설정</a:t>
            </a:r>
            <a:endParaRPr lang="en-US" altLang="ko-KR" sz="36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8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96402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44208" y="1305959"/>
            <a:ext cx="245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팔로우</a:t>
            </a:r>
            <a:r>
              <a:rPr lang="en-US" altLang="ko-KR" sz="32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3200" b="1" spc="-150" dirty="0" err="1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팔로워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2011692"/>
            <a:ext cx="2808312" cy="44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64837"/>
            <a:ext cx="2736304" cy="456050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760" y="107181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351" y="5892489"/>
            <a:ext cx="115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통계</a:t>
            </a:r>
            <a:endParaRPr lang="en-US" altLang="ko-KR" sz="4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3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89440" y="618947"/>
            <a:ext cx="8021103" cy="664012"/>
          </a:xfrm>
          <a:prstGeom prst="roundRect">
            <a:avLst/>
          </a:prstGeom>
          <a:solidFill>
            <a:srgbClr val="B66D3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3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CONTENTS</a:t>
            </a:r>
            <a:endParaRPr lang="ko-KR" altLang="en-US" sz="3300" b="1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113" y="1772816"/>
            <a:ext cx="828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01     02     03     04     05</a:t>
            </a:r>
            <a:endParaRPr lang="ko-KR" altLang="en-US" sz="5400" b="1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팀 소  개</a:t>
            </a:r>
            <a:endParaRPr lang="ko-KR" altLang="en-US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/>
              <a:t> </a:t>
            </a:r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 명</a:t>
            </a:r>
          </a:p>
          <a:p>
            <a:pPr algn="ctr"/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 원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buFontTx/>
              <a:buChar char="-"/>
            </a:pP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이름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Why?</a:t>
            </a:r>
            <a:endParaRPr lang="ko-KR" altLang="en-US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페르소나 분석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불만 사항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37812" y="3936831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서비스 기획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93392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endParaRPr lang="ko-KR" altLang="en-US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시연</a:t>
            </a:r>
          </a:p>
          <a:p>
            <a:pPr algn="ctr"/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어려웠던 점</a:t>
            </a: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>
              <a:buFontTx/>
              <a:buChar char="-"/>
            </a:pPr>
            <a:endParaRPr lang="en-US" altLang="ko-KR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en-US" altLang="ko-KR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Q &amp; A</a:t>
            </a:r>
            <a:endParaRPr lang="ko-KR" altLang="en-US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 제  의 식</a:t>
            </a:r>
            <a:endParaRPr lang="ko-KR" altLang="en-US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솔 루 션</a:t>
            </a:r>
            <a:endParaRPr lang="ko-KR" altLang="en-US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서 비 스</a:t>
            </a: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소 개</a:t>
            </a:r>
            <a:endParaRPr lang="ko-KR" altLang="en-US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508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  <a:cs typeface="굴림" pitchFamily="50" charset="-127"/>
              </a:rPr>
              <a:t>시 연 및 마 무 리</a:t>
            </a:r>
            <a:endParaRPr lang="ko-KR" altLang="en-US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8603" y="218837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68" y="6309320"/>
            <a:ext cx="473376" cy="47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소제목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05" y="1810046"/>
            <a:ext cx="2740288" cy="4567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24" y="1846596"/>
            <a:ext cx="2723355" cy="453892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107181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주요 화면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0351" y="5892489"/>
            <a:ext cx="1156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검색</a:t>
            </a:r>
            <a:endParaRPr lang="en-US" altLang="ko-KR" sz="4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4289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/>
              </a:rPr>
              <a:t>http://i3b303.p.ssafy.io/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54" y="2591193"/>
            <a:ext cx="3113830" cy="3955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6585" y="1916832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3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3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2725269"/>
            <a:ext cx="3126896" cy="37280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8180"/>
            <a:ext cx="4051129" cy="34878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17205" y="1885494"/>
            <a:ext cx="2538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비밀번호찾기</a:t>
            </a:r>
            <a:r>
              <a:rPr lang="en-US" altLang="ko-KR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</a:t>
            </a:r>
          </a:p>
        </p:txBody>
      </p:sp>
      <p:sp>
        <p:nvSpPr>
          <p:cNvPr id="24" name="타원 2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1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90"/>
          <a:stretch/>
        </p:blipFill>
        <p:spPr>
          <a:xfrm>
            <a:off x="1763688" y="2893034"/>
            <a:ext cx="5547841" cy="3272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1888471"/>
            <a:ext cx="2538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비밀번호찾기</a:t>
            </a:r>
            <a:r>
              <a:rPr lang="en-US" altLang="ko-KR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2</a:t>
            </a:r>
          </a:p>
        </p:txBody>
      </p:sp>
      <p:sp>
        <p:nvSpPr>
          <p:cNvPr id="12" name="타원 1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68" y="147312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98" y="2708436"/>
            <a:ext cx="3044395" cy="38889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7035" y="1925183"/>
            <a:ext cx="3870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임시 비밀번호로 로그인</a:t>
            </a:r>
            <a:endParaRPr lang="en-US" altLang="ko-KR" sz="3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3358"/>
            <a:ext cx="3168352" cy="38939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64288" y="1948560"/>
            <a:ext cx="18092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관심태그</a:t>
            </a:r>
            <a:endParaRPr lang="en-US" altLang="ko-KR" sz="3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시 연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936" y="36387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1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516" y="2909551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초반에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스켈레톤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코드 구조 파악과 </a:t>
            </a:r>
            <a:r>
              <a:rPr lang="en-US" altLang="ko-KR" sz="2000" b="1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프론트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백엔드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간의 통신을 테스트하면서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/>
            </a:r>
            <a:b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팀원들의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업무분담과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계획이 구체적으로 잡히지 않아</a:t>
            </a:r>
            <a:r>
              <a:rPr lang="en-US" altLang="ko-KR" sz="2000" b="1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팀원들이 힘들어 했습니다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b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프론트</a:t>
            </a:r>
            <a:r>
              <a:rPr lang="en-US" altLang="ko-KR" sz="2000" b="1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백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엔드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통신을 확인하고 개발 시 사용할 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DB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를 서버에 구축하고 토대 마련 후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/>
            </a:r>
            <a:b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기획부터 제대로 들어가면서 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REST API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설계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 DB</a:t>
            </a:r>
            <a:r>
              <a:rPr lang="ko-KR" altLang="en-US" sz="2000" b="1" spc="-15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ERD,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시퀀스 다이어그램을  작성하며</a:t>
            </a:r>
            <a:endParaRPr lang="en-US" altLang="ko-KR" sz="2000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어떤식으로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개발을 해야할지 방향이 잡혀 갔습니다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</a:p>
          <a:p>
            <a:pPr algn="ctr"/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프로젝트를 진행할 때 기획이 반이라는 말이 실감이 됐고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, 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이러한 과정을 통해</a:t>
            </a:r>
            <a: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/>
            </a:r>
            <a:br>
              <a:rPr lang="en-US" altLang="ko-KR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앞으로 남은 개발기간 동안 개발에 집중할 수 </a:t>
            </a:r>
            <a:r>
              <a:rPr lang="ko-KR" altLang="en-US" sz="2000" b="1" spc="-150" dirty="0" err="1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있을것</a:t>
            </a:r>
            <a:r>
              <a:rPr lang="ko-KR" altLang="en-US" sz="2000" b="1" spc="-150" dirty="0" smtClean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같습니다</a:t>
            </a:r>
            <a:endParaRPr lang="en-US" altLang="ko-KR" sz="2000" b="1" spc="-150" dirty="0" smtClean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algn="ctr"/>
            <a:endParaRPr lang="en-US" altLang="ko-KR" sz="2000" b="1" spc="-15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6236" y="1916832"/>
            <a:ext cx="2362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어려웠던 점</a:t>
            </a:r>
            <a:endParaRPr lang="en-US" altLang="ko-KR" sz="30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67944" y="116631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9011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5756" y="100185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마무리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5936" y="26151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06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57322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42522" y="1139482"/>
            <a:ext cx="3858956" cy="3858956"/>
          </a:xfrm>
          <a:prstGeom prst="ellipse">
            <a:avLst/>
          </a:prstGeom>
          <a:gradFill>
            <a:gsLst>
              <a:gs pos="0">
                <a:schemeClr val="bg1"/>
              </a:gs>
              <a:gs pos="4000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YOU</a:t>
            </a:r>
            <a:endParaRPr lang="ko-KR" altLang="en-US" sz="5400" b="1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76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1940" y="28253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600" y="9943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1760" y="1032139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팀 소 개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7624" y="2103288"/>
            <a:ext cx="6936431" cy="4060031"/>
            <a:chOff x="1187624" y="2103288"/>
            <a:chExt cx="6936431" cy="4060031"/>
          </a:xfrm>
        </p:grpSpPr>
        <p:sp>
          <p:nvSpPr>
            <p:cNvPr id="5" name="자유형 4"/>
            <p:cNvSpPr/>
            <p:nvPr/>
          </p:nvSpPr>
          <p:spPr>
            <a:xfrm>
              <a:off x="3684739" y="2234257"/>
              <a:ext cx="4439316" cy="1047750"/>
            </a:xfrm>
            <a:custGeom>
              <a:avLst/>
              <a:gdLst>
                <a:gd name="connsiteX0" fmla="*/ 174628 w 1047750"/>
                <a:gd name="connsiteY0" fmla="*/ 0 h 4439316"/>
                <a:gd name="connsiteX1" fmla="*/ 873122 w 1047750"/>
                <a:gd name="connsiteY1" fmla="*/ 0 h 4439316"/>
                <a:gd name="connsiteX2" fmla="*/ 1047750 w 1047750"/>
                <a:gd name="connsiteY2" fmla="*/ 174628 h 4439316"/>
                <a:gd name="connsiteX3" fmla="*/ 1047750 w 1047750"/>
                <a:gd name="connsiteY3" fmla="*/ 4439316 h 4439316"/>
                <a:gd name="connsiteX4" fmla="*/ 1047750 w 1047750"/>
                <a:gd name="connsiteY4" fmla="*/ 4439316 h 4439316"/>
                <a:gd name="connsiteX5" fmla="*/ 0 w 1047750"/>
                <a:gd name="connsiteY5" fmla="*/ 4439316 h 4439316"/>
                <a:gd name="connsiteX6" fmla="*/ 0 w 1047750"/>
                <a:gd name="connsiteY6" fmla="*/ 4439316 h 4439316"/>
                <a:gd name="connsiteX7" fmla="*/ 0 w 1047750"/>
                <a:gd name="connsiteY7" fmla="*/ 174628 h 4439316"/>
                <a:gd name="connsiteX8" fmla="*/ 174628 w 1047750"/>
                <a:gd name="connsiteY8" fmla="*/ 0 h 44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4439316">
                  <a:moveTo>
                    <a:pt x="1047750" y="739899"/>
                  </a:moveTo>
                  <a:lnTo>
                    <a:pt x="1047750" y="3699417"/>
                  </a:lnTo>
                  <a:cubicBezTo>
                    <a:pt x="1047750" y="4108050"/>
                    <a:pt x="1029297" y="4439316"/>
                    <a:pt x="1006535" y="4439316"/>
                  </a:cubicBezTo>
                  <a:lnTo>
                    <a:pt x="0" y="4439316"/>
                  </a:lnTo>
                  <a:lnTo>
                    <a:pt x="0" y="44393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6535" y="0"/>
                  </a:lnTo>
                  <a:cubicBezTo>
                    <a:pt x="1029297" y="0"/>
                    <a:pt x="1047750" y="331266"/>
                    <a:pt x="1047750" y="7398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chemeClr val="accent6"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721" rIns="108296" bIns="79723" numCol="1" spcCol="1270" anchor="ctr" anchorCtr="0">
              <a:noAutofit/>
            </a:bodyPr>
            <a:lstStyle/>
            <a:p>
              <a:pPr marL="0" lvl="1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500" b="1" kern="1200" spc="0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만두</a:t>
              </a:r>
              <a:endParaRPr lang="ko-KR" altLang="en-US" sz="2500" b="1" kern="1200" spc="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187624" y="2103288"/>
              <a:ext cx="2497115" cy="1309687"/>
            </a:xfrm>
            <a:custGeom>
              <a:avLst/>
              <a:gdLst>
                <a:gd name="connsiteX0" fmla="*/ 0 w 2497115"/>
                <a:gd name="connsiteY0" fmla="*/ 218286 h 1309687"/>
                <a:gd name="connsiteX1" fmla="*/ 218286 w 2497115"/>
                <a:gd name="connsiteY1" fmla="*/ 0 h 1309687"/>
                <a:gd name="connsiteX2" fmla="*/ 2278829 w 2497115"/>
                <a:gd name="connsiteY2" fmla="*/ 0 h 1309687"/>
                <a:gd name="connsiteX3" fmla="*/ 2497115 w 2497115"/>
                <a:gd name="connsiteY3" fmla="*/ 218286 h 1309687"/>
                <a:gd name="connsiteX4" fmla="*/ 2497115 w 2497115"/>
                <a:gd name="connsiteY4" fmla="*/ 1091401 h 1309687"/>
                <a:gd name="connsiteX5" fmla="*/ 2278829 w 2497115"/>
                <a:gd name="connsiteY5" fmla="*/ 1309687 h 1309687"/>
                <a:gd name="connsiteX6" fmla="*/ 218286 w 2497115"/>
                <a:gd name="connsiteY6" fmla="*/ 1309687 h 1309687"/>
                <a:gd name="connsiteX7" fmla="*/ 0 w 2497115"/>
                <a:gd name="connsiteY7" fmla="*/ 1091401 h 1309687"/>
                <a:gd name="connsiteX8" fmla="*/ 0 w 2497115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115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2278829" y="0"/>
                  </a:lnTo>
                  <a:cubicBezTo>
                    <a:pt x="2399385" y="0"/>
                    <a:pt x="2497115" y="97730"/>
                    <a:pt x="2497115" y="218286"/>
                  </a:cubicBezTo>
                  <a:lnTo>
                    <a:pt x="2497115" y="1091401"/>
                  </a:lnTo>
                  <a:cubicBezTo>
                    <a:pt x="2497115" y="1211957"/>
                    <a:pt x="2399385" y="1309687"/>
                    <a:pt x="2278829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gradFill>
              <a:gsLst>
                <a:gs pos="50000">
                  <a:schemeClr val="accent6">
                    <a:lumMod val="60000"/>
                    <a:lumOff val="40000"/>
                  </a:schemeClr>
                </a:gs>
                <a:gs pos="0">
                  <a:schemeClr val="accent6"/>
                </a:gs>
                <a:gs pos="100000">
                  <a:schemeClr val="bg1"/>
                </a:gs>
              </a:gsLst>
            </a:gradFill>
            <a:ln>
              <a:solidFill>
                <a:schemeClr val="accent6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664" tIns="126799" rIns="189664" bIns="126799" numCol="1" spcCol="1270" anchor="ctr" anchorCtr="0">
              <a:noAutofit/>
            </a:bodyPr>
            <a:lstStyle/>
            <a:p>
              <a:pPr lvl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000" b="1" kern="1200" spc="0" dirty="0" smtClean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 명</a:t>
              </a:r>
              <a:endParaRPr lang="ko-KR" altLang="en-US" sz="3000" b="1" kern="1200" spc="0" dirty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684739" y="3609429"/>
              <a:ext cx="4439316" cy="1047750"/>
            </a:xfrm>
            <a:custGeom>
              <a:avLst/>
              <a:gdLst>
                <a:gd name="connsiteX0" fmla="*/ 174628 w 1047750"/>
                <a:gd name="connsiteY0" fmla="*/ 0 h 4439316"/>
                <a:gd name="connsiteX1" fmla="*/ 873122 w 1047750"/>
                <a:gd name="connsiteY1" fmla="*/ 0 h 4439316"/>
                <a:gd name="connsiteX2" fmla="*/ 1047750 w 1047750"/>
                <a:gd name="connsiteY2" fmla="*/ 174628 h 4439316"/>
                <a:gd name="connsiteX3" fmla="*/ 1047750 w 1047750"/>
                <a:gd name="connsiteY3" fmla="*/ 4439316 h 4439316"/>
                <a:gd name="connsiteX4" fmla="*/ 1047750 w 1047750"/>
                <a:gd name="connsiteY4" fmla="*/ 4439316 h 4439316"/>
                <a:gd name="connsiteX5" fmla="*/ 0 w 1047750"/>
                <a:gd name="connsiteY5" fmla="*/ 4439316 h 4439316"/>
                <a:gd name="connsiteX6" fmla="*/ 0 w 1047750"/>
                <a:gd name="connsiteY6" fmla="*/ 4439316 h 4439316"/>
                <a:gd name="connsiteX7" fmla="*/ 0 w 1047750"/>
                <a:gd name="connsiteY7" fmla="*/ 174628 h 4439316"/>
                <a:gd name="connsiteX8" fmla="*/ 174628 w 1047750"/>
                <a:gd name="connsiteY8" fmla="*/ 0 h 44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4439316">
                  <a:moveTo>
                    <a:pt x="1047750" y="739899"/>
                  </a:moveTo>
                  <a:lnTo>
                    <a:pt x="1047750" y="3699417"/>
                  </a:lnTo>
                  <a:cubicBezTo>
                    <a:pt x="1047750" y="4108050"/>
                    <a:pt x="1029297" y="4439316"/>
                    <a:pt x="1006535" y="4439316"/>
                  </a:cubicBezTo>
                  <a:lnTo>
                    <a:pt x="0" y="4439316"/>
                  </a:lnTo>
                  <a:lnTo>
                    <a:pt x="0" y="44393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6535" y="0"/>
                  </a:lnTo>
                  <a:cubicBezTo>
                    <a:pt x="1029297" y="0"/>
                    <a:pt x="1047750" y="331266"/>
                    <a:pt x="1047750" y="7398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chemeClr val="accent6"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721" rIns="108296" bIns="79723" numCol="1" spcCol="1270" anchor="ctr" anchorCtr="0">
              <a:noAutofit/>
            </a:bodyPr>
            <a:lstStyle/>
            <a:p>
              <a:pPr marL="0" lvl="1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</a:t>
              </a:r>
              <a:r>
                <a:rPr lang="ko-KR" altLang="en-US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팀장</a:t>
              </a:r>
              <a:r>
                <a:rPr lang="en-US" altLang="ko-KR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) </a:t>
              </a:r>
              <a:r>
                <a:rPr lang="ko-KR" altLang="en-US" b="1" dirty="0" err="1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유혜린</a:t>
              </a:r>
              <a:r>
                <a:rPr lang="en-US" altLang="ko-KR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	</a:t>
              </a:r>
            </a:p>
            <a:p>
              <a:pPr marL="0" lvl="1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marL="0" lvl="1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(</a:t>
              </a:r>
              <a:r>
                <a:rPr lang="ko-KR" altLang="en-US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팀원</a:t>
              </a:r>
              <a:r>
                <a:rPr lang="en-US" altLang="ko-KR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) </a:t>
              </a:r>
              <a:r>
                <a:rPr lang="ko-KR" altLang="en-US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권민지</a:t>
              </a:r>
              <a:r>
                <a:rPr lang="en-US" altLang="ko-KR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dirty="0" err="1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정현희</a:t>
              </a:r>
              <a:r>
                <a:rPr lang="en-US" altLang="ko-KR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최규식</a:t>
              </a:r>
              <a:r>
                <a:rPr lang="en-US" altLang="ko-KR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</a:t>
              </a:r>
              <a:r>
                <a:rPr lang="ko-KR" altLang="en-US" b="1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고소영</a:t>
              </a:r>
              <a:endParaRPr lang="en-US" altLang="ko-KR" b="1" dirty="0" smtClean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1187624" y="3478460"/>
              <a:ext cx="2497115" cy="1309687"/>
            </a:xfrm>
            <a:custGeom>
              <a:avLst/>
              <a:gdLst>
                <a:gd name="connsiteX0" fmla="*/ 0 w 2497115"/>
                <a:gd name="connsiteY0" fmla="*/ 218286 h 1309687"/>
                <a:gd name="connsiteX1" fmla="*/ 218286 w 2497115"/>
                <a:gd name="connsiteY1" fmla="*/ 0 h 1309687"/>
                <a:gd name="connsiteX2" fmla="*/ 2278829 w 2497115"/>
                <a:gd name="connsiteY2" fmla="*/ 0 h 1309687"/>
                <a:gd name="connsiteX3" fmla="*/ 2497115 w 2497115"/>
                <a:gd name="connsiteY3" fmla="*/ 218286 h 1309687"/>
                <a:gd name="connsiteX4" fmla="*/ 2497115 w 2497115"/>
                <a:gd name="connsiteY4" fmla="*/ 1091401 h 1309687"/>
                <a:gd name="connsiteX5" fmla="*/ 2278829 w 2497115"/>
                <a:gd name="connsiteY5" fmla="*/ 1309687 h 1309687"/>
                <a:gd name="connsiteX6" fmla="*/ 218286 w 2497115"/>
                <a:gd name="connsiteY6" fmla="*/ 1309687 h 1309687"/>
                <a:gd name="connsiteX7" fmla="*/ 0 w 2497115"/>
                <a:gd name="connsiteY7" fmla="*/ 1091401 h 1309687"/>
                <a:gd name="connsiteX8" fmla="*/ 0 w 2497115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115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2278829" y="0"/>
                  </a:lnTo>
                  <a:cubicBezTo>
                    <a:pt x="2399385" y="0"/>
                    <a:pt x="2497115" y="97730"/>
                    <a:pt x="2497115" y="218286"/>
                  </a:cubicBezTo>
                  <a:lnTo>
                    <a:pt x="2497115" y="1091401"/>
                  </a:lnTo>
                  <a:cubicBezTo>
                    <a:pt x="2497115" y="1211957"/>
                    <a:pt x="2399385" y="1309687"/>
                    <a:pt x="2278829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gradFill>
              <a:gsLst>
                <a:gs pos="50000">
                  <a:schemeClr val="accent6">
                    <a:lumMod val="60000"/>
                    <a:lumOff val="40000"/>
                  </a:schemeClr>
                </a:gs>
                <a:gs pos="0">
                  <a:schemeClr val="accent6"/>
                </a:gs>
                <a:gs pos="100000">
                  <a:schemeClr val="bg1"/>
                </a:gs>
              </a:gsLst>
            </a:gradFill>
            <a:ln>
              <a:solidFill>
                <a:schemeClr val="accent6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664" tIns="126799" rIns="189664" bIns="126799" numCol="1" spcCol="1270" anchor="ctr" anchorCtr="0">
              <a:noAutofit/>
            </a:bodyPr>
            <a:lstStyle/>
            <a:p>
              <a:pPr lvl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000" b="1" kern="1200" spc="0" dirty="0" smtClean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팀 원</a:t>
              </a: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684739" y="4984600"/>
              <a:ext cx="4439316" cy="1047750"/>
            </a:xfrm>
            <a:custGeom>
              <a:avLst/>
              <a:gdLst>
                <a:gd name="connsiteX0" fmla="*/ 174628 w 1047750"/>
                <a:gd name="connsiteY0" fmla="*/ 0 h 4439316"/>
                <a:gd name="connsiteX1" fmla="*/ 873122 w 1047750"/>
                <a:gd name="connsiteY1" fmla="*/ 0 h 4439316"/>
                <a:gd name="connsiteX2" fmla="*/ 1047750 w 1047750"/>
                <a:gd name="connsiteY2" fmla="*/ 174628 h 4439316"/>
                <a:gd name="connsiteX3" fmla="*/ 1047750 w 1047750"/>
                <a:gd name="connsiteY3" fmla="*/ 4439316 h 4439316"/>
                <a:gd name="connsiteX4" fmla="*/ 1047750 w 1047750"/>
                <a:gd name="connsiteY4" fmla="*/ 4439316 h 4439316"/>
                <a:gd name="connsiteX5" fmla="*/ 0 w 1047750"/>
                <a:gd name="connsiteY5" fmla="*/ 4439316 h 4439316"/>
                <a:gd name="connsiteX6" fmla="*/ 0 w 1047750"/>
                <a:gd name="connsiteY6" fmla="*/ 4439316 h 4439316"/>
                <a:gd name="connsiteX7" fmla="*/ 0 w 1047750"/>
                <a:gd name="connsiteY7" fmla="*/ 174628 h 4439316"/>
                <a:gd name="connsiteX8" fmla="*/ 174628 w 1047750"/>
                <a:gd name="connsiteY8" fmla="*/ 0 h 443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4439316">
                  <a:moveTo>
                    <a:pt x="1047750" y="739899"/>
                  </a:moveTo>
                  <a:lnTo>
                    <a:pt x="1047750" y="3699417"/>
                  </a:lnTo>
                  <a:cubicBezTo>
                    <a:pt x="1047750" y="4108050"/>
                    <a:pt x="1029297" y="4439316"/>
                    <a:pt x="1006535" y="4439316"/>
                  </a:cubicBezTo>
                  <a:lnTo>
                    <a:pt x="0" y="4439316"/>
                  </a:lnTo>
                  <a:lnTo>
                    <a:pt x="0" y="44393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06535" y="0"/>
                  </a:lnTo>
                  <a:cubicBezTo>
                    <a:pt x="1029297" y="0"/>
                    <a:pt x="1047750" y="331266"/>
                    <a:pt x="1047750" y="73989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solidFill>
                <a:schemeClr val="accent6"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9722" rIns="108296" bIns="79722" numCol="1" spcCol="1270" anchor="ctr" anchorCtr="0">
              <a:noAutofit/>
            </a:bodyPr>
            <a:lstStyle/>
            <a:p>
              <a:pPr marL="0" lvl="1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800" b="1" kern="1200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T u g e t h e r</a:t>
              </a:r>
              <a:endParaRPr lang="ko-KR" altLang="en-US" sz="2800" b="1" kern="1200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187624" y="4853632"/>
              <a:ext cx="2497115" cy="1309687"/>
            </a:xfrm>
            <a:custGeom>
              <a:avLst/>
              <a:gdLst>
                <a:gd name="connsiteX0" fmla="*/ 0 w 2497115"/>
                <a:gd name="connsiteY0" fmla="*/ 218286 h 1309687"/>
                <a:gd name="connsiteX1" fmla="*/ 218286 w 2497115"/>
                <a:gd name="connsiteY1" fmla="*/ 0 h 1309687"/>
                <a:gd name="connsiteX2" fmla="*/ 2278829 w 2497115"/>
                <a:gd name="connsiteY2" fmla="*/ 0 h 1309687"/>
                <a:gd name="connsiteX3" fmla="*/ 2497115 w 2497115"/>
                <a:gd name="connsiteY3" fmla="*/ 218286 h 1309687"/>
                <a:gd name="connsiteX4" fmla="*/ 2497115 w 2497115"/>
                <a:gd name="connsiteY4" fmla="*/ 1091401 h 1309687"/>
                <a:gd name="connsiteX5" fmla="*/ 2278829 w 2497115"/>
                <a:gd name="connsiteY5" fmla="*/ 1309687 h 1309687"/>
                <a:gd name="connsiteX6" fmla="*/ 218286 w 2497115"/>
                <a:gd name="connsiteY6" fmla="*/ 1309687 h 1309687"/>
                <a:gd name="connsiteX7" fmla="*/ 0 w 2497115"/>
                <a:gd name="connsiteY7" fmla="*/ 1091401 h 1309687"/>
                <a:gd name="connsiteX8" fmla="*/ 0 w 2497115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7115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2278829" y="0"/>
                  </a:lnTo>
                  <a:cubicBezTo>
                    <a:pt x="2399385" y="0"/>
                    <a:pt x="2497115" y="97730"/>
                    <a:pt x="2497115" y="218286"/>
                  </a:cubicBezTo>
                  <a:lnTo>
                    <a:pt x="2497115" y="1091401"/>
                  </a:lnTo>
                  <a:cubicBezTo>
                    <a:pt x="2497115" y="1211957"/>
                    <a:pt x="2399385" y="1309687"/>
                    <a:pt x="2278829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  <a:gradFill>
              <a:gsLst>
                <a:gs pos="50000">
                  <a:schemeClr val="accent6">
                    <a:lumMod val="60000"/>
                    <a:lumOff val="40000"/>
                  </a:schemeClr>
                </a:gs>
                <a:gs pos="0">
                  <a:schemeClr val="accent6"/>
                </a:gs>
                <a:gs pos="100000">
                  <a:schemeClr val="bg1"/>
                </a:gs>
              </a:gsLst>
            </a:gradFill>
            <a:ln>
              <a:solidFill>
                <a:schemeClr val="accent6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664" tIns="126799" rIns="189664" bIns="126799" numCol="1" spcCol="1270" anchor="ctr" anchorCtr="0">
              <a:noAutofit/>
            </a:bodyPr>
            <a:lstStyle/>
            <a:p>
              <a:pPr lvl="0" algn="ctr" defTabSz="1466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000" b="1" kern="1200" spc="0" dirty="0" err="1" smtClean="0">
                  <a:solidFill>
                    <a:schemeClr val="tx1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프로젝트명</a:t>
              </a:r>
              <a:endParaRPr lang="ko-KR" altLang="en-US" sz="3000" b="1" kern="1200" spc="0" dirty="0" smtClean="0">
                <a:solidFill>
                  <a:schemeClr val="tx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520" y="220578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05" y="924510"/>
            <a:ext cx="1160379" cy="9881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5877" y="896413"/>
            <a:ext cx="1187891" cy="101161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8504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1760" y="94653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W H Y ?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32" y="1952900"/>
            <a:ext cx="6018527" cy="43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33326"/>
            <a:ext cx="2737789" cy="4469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11760" y="100999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문제의식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051720" y="184482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5178771" y="5821326"/>
            <a:ext cx="3106938" cy="468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취향 </a:t>
            </a:r>
            <a:r>
              <a:rPr lang="ko-KR" altLang="en-US" sz="240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존중</a:t>
            </a:r>
            <a:r>
              <a:rPr lang="en-US" altLang="ko-KR" sz="240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&amp; </a:t>
            </a:r>
            <a:r>
              <a:rPr lang="ko-KR" altLang="en-US" sz="2400" dirty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취미 공유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1760" y="94653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 W H Y ?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971600" y="2996952"/>
            <a:ext cx="7200800" cy="1494170"/>
            <a:chOff x="1043608" y="3140968"/>
            <a:chExt cx="7200800" cy="149417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043608" y="3140968"/>
              <a:ext cx="7200800" cy="14941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1640" y="3268132"/>
              <a:ext cx="66247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유튜브</a:t>
              </a:r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의 인기가 날로 높아지지만 </a:t>
              </a:r>
              <a:endPara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구독자들끼리 </a:t>
              </a:r>
              <a:r>
                <a:rPr lang="ko-KR" altLang="en-US" dirty="0" smtClean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커뮤니케이션</a:t>
              </a:r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할 기회 부족</a:t>
              </a:r>
              <a:endPara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algn="ctr"/>
              <a:endParaRPr lang="en-US" altLang="ko-KR" dirty="0" smtClean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공통된 관심사</a:t>
              </a:r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를 가진 구독자들끼리 </a:t>
              </a:r>
              <a:r>
                <a:rPr lang="ko-KR" altLang="en-US" dirty="0" smtClean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공유</a:t>
              </a:r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할 </a:t>
              </a:r>
              <a:r>
                <a:rPr lang="ko-KR" altLang="en-US" dirty="0" smtClean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플랫폼 필요</a:t>
              </a:r>
              <a:endPara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1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9772" y="96402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 H O ?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97529"/>
            <a:ext cx="4990069" cy="35766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75" y="1505738"/>
            <a:ext cx="2209992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35596" y="83969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6"/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accent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015716" y="188735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9772" y="964026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W H O ?</a:t>
            </a:r>
            <a:endParaRPr lang="ko-KR" altLang="en-US" sz="5400" b="1" spc="-150" dirty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45" y="2360732"/>
            <a:ext cx="7128792" cy="40099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45487" y="1743954"/>
            <a:ext cx="30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accent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환경변수 매핑</a:t>
            </a:r>
            <a:endParaRPr lang="en-US" altLang="ko-KR" sz="3200" b="1" spc="-150" dirty="0" smtClean="0">
              <a:solidFill>
                <a:schemeClr val="accent6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1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9" y="1068405"/>
            <a:ext cx="8630631" cy="55289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134950"/>
            <a:ext cx="936104" cy="9361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520" y="220578"/>
            <a:ext cx="11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Sub PJT 2</a:t>
            </a:r>
            <a:endParaRPr lang="ko-KR" altLang="en-US" sz="2000" b="1" spc="-15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7851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91" y="147312"/>
            <a:ext cx="473376" cy="473376"/>
          </a:xfrm>
          <a:prstGeom prst="rect">
            <a:avLst/>
          </a:prstGeom>
        </p:spPr>
      </p:pic>
      <p:pic>
        <p:nvPicPr>
          <p:cNvPr id="16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6893" r="49202" b="46815"/>
          <a:stretch>
            <a:fillRect/>
          </a:stretch>
        </p:blipFill>
        <p:spPr bwMode="auto">
          <a:xfrm>
            <a:off x="8310690" y="5589240"/>
            <a:ext cx="576064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71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597</Words>
  <Application>Microsoft Office PowerPoint</Application>
  <PresentationFormat>화면 슬라이드 쇼(4:3)</PresentationFormat>
  <Paragraphs>231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DX영화자막 M</vt:lpstr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multicampus</cp:lastModifiedBy>
  <cp:revision>194</cp:revision>
  <dcterms:created xsi:type="dcterms:W3CDTF">2016-11-03T20:47:04Z</dcterms:created>
  <dcterms:modified xsi:type="dcterms:W3CDTF">2020-07-31T06:49:44Z</dcterms:modified>
</cp:coreProperties>
</file>