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57" r:id="rId4"/>
    <p:sldId id="266" r:id="rId5"/>
    <p:sldId id="267" r:id="rId6"/>
    <p:sldId id="268" r:id="rId7"/>
    <p:sldId id="269" r:id="rId8"/>
    <p:sldId id="277" r:id="rId9"/>
    <p:sldId id="272" r:id="rId10"/>
    <p:sldId id="273" r:id="rId11"/>
    <p:sldId id="274" r:id="rId12"/>
    <p:sldId id="279" r:id="rId13"/>
    <p:sldId id="278" r:id="rId14"/>
    <p:sldId id="27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2020-02-17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077747" y="2905645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>
                <a:solidFill>
                  <a:schemeClr val="accent2"/>
                </a:solidFill>
                <a:latin typeface="+mj-ea"/>
              </a:rPr>
              <a:t>React</a:t>
            </a:r>
            <a:r>
              <a:rPr lang="ko-KR" altLang="en-US" sz="4800" b="1" dirty="0">
                <a:solidFill>
                  <a:schemeClr val="accent2"/>
                </a:solidFill>
                <a:latin typeface="+mj-ea"/>
              </a:rPr>
              <a:t> </a:t>
            </a:r>
            <a:r>
              <a:rPr lang="en-US" altLang="ko-KR" sz="4800" b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Introduce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3292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MVC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비교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B2FB0-A2D8-4089-A3BF-1E5F52B32696}"/>
              </a:ext>
            </a:extLst>
          </p:cNvPr>
          <p:cNvSpPr txBox="1"/>
          <p:nvPr/>
        </p:nvSpPr>
        <p:spPr>
          <a:xfrm>
            <a:off x="813600" y="2289827"/>
            <a:ext cx="7483112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/>
              <a:t>2.    Flux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6F4FBFA-D07F-4DA9-84DB-62A224FCCDEB}"/>
              </a:ext>
            </a:extLst>
          </p:cNvPr>
          <p:cNvSpPr/>
          <p:nvPr/>
        </p:nvSpPr>
        <p:spPr>
          <a:xfrm>
            <a:off x="2843868" y="2787659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37D70D-1AA1-4031-B3A9-301F7F7662AC}"/>
              </a:ext>
            </a:extLst>
          </p:cNvPr>
          <p:cNvSpPr txBox="1"/>
          <p:nvPr/>
        </p:nvSpPr>
        <p:spPr>
          <a:xfrm>
            <a:off x="2843868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Dispatcher</a:t>
            </a:r>
            <a:endParaRPr lang="ko-KR" altLang="en-US" sz="1350" b="1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AF480FF-C498-4CC3-A7CD-A4D3E5655EBF}"/>
              </a:ext>
            </a:extLst>
          </p:cNvPr>
          <p:cNvSpPr/>
          <p:nvPr/>
        </p:nvSpPr>
        <p:spPr>
          <a:xfrm>
            <a:off x="4719855" y="2787659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8285D8-03EE-4B2C-A87F-B324AE36DE9D}"/>
              </a:ext>
            </a:extLst>
          </p:cNvPr>
          <p:cNvSpPr txBox="1"/>
          <p:nvPr/>
        </p:nvSpPr>
        <p:spPr>
          <a:xfrm>
            <a:off x="4719856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Store</a:t>
            </a:r>
            <a:endParaRPr lang="ko-KR" altLang="en-US" sz="1350" b="1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152935DE-9FEE-4AF6-B193-295E57459E1C}"/>
              </a:ext>
            </a:extLst>
          </p:cNvPr>
          <p:cNvSpPr/>
          <p:nvPr/>
        </p:nvSpPr>
        <p:spPr>
          <a:xfrm>
            <a:off x="6595843" y="2787659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AB790-CCAE-4C1D-B33C-4F3BCF421596}"/>
              </a:ext>
            </a:extLst>
          </p:cNvPr>
          <p:cNvSpPr txBox="1"/>
          <p:nvPr/>
        </p:nvSpPr>
        <p:spPr>
          <a:xfrm>
            <a:off x="6595844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43CA9BA-A1BE-4223-A423-EB40E83B124F}"/>
              </a:ext>
            </a:extLst>
          </p:cNvPr>
          <p:cNvSpPr/>
          <p:nvPr/>
        </p:nvSpPr>
        <p:spPr>
          <a:xfrm>
            <a:off x="967880" y="2787659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5B98DC-1912-4C2D-8DB1-5321926E1D98}"/>
              </a:ext>
            </a:extLst>
          </p:cNvPr>
          <p:cNvSpPr txBox="1"/>
          <p:nvPr/>
        </p:nvSpPr>
        <p:spPr>
          <a:xfrm>
            <a:off x="967880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7488903-4A1C-4084-A61D-FB1634E406A1}"/>
              </a:ext>
            </a:extLst>
          </p:cNvPr>
          <p:cNvCxnSpPr>
            <a:stCxn id="71" idx="3"/>
            <a:endCxn id="65" idx="1"/>
          </p:cNvCxnSpPr>
          <p:nvPr/>
        </p:nvCxnSpPr>
        <p:spPr>
          <a:xfrm>
            <a:off x="2245104" y="308924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F9362F7-7B2C-40D4-979A-8DAAFB7D0372}"/>
              </a:ext>
            </a:extLst>
          </p:cNvPr>
          <p:cNvCxnSpPr>
            <a:stCxn id="65" idx="3"/>
            <a:endCxn id="67" idx="1"/>
          </p:cNvCxnSpPr>
          <p:nvPr/>
        </p:nvCxnSpPr>
        <p:spPr>
          <a:xfrm>
            <a:off x="4121092" y="3089247"/>
            <a:ext cx="59876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99AAD53-CAC9-4D6A-96AE-A392577D765F}"/>
              </a:ext>
            </a:extLst>
          </p:cNvPr>
          <p:cNvCxnSpPr>
            <a:stCxn id="67" idx="3"/>
            <a:endCxn id="69" idx="1"/>
          </p:cNvCxnSpPr>
          <p:nvPr/>
        </p:nvCxnSpPr>
        <p:spPr>
          <a:xfrm>
            <a:off x="5997079" y="308924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81389EA-6519-4EEB-A117-0B83F5DE5619}"/>
              </a:ext>
            </a:extLst>
          </p:cNvPr>
          <p:cNvSpPr/>
          <p:nvPr/>
        </p:nvSpPr>
        <p:spPr>
          <a:xfrm>
            <a:off x="2843868" y="5270803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EFE1C3-F7E9-4AC2-A22B-55EB7BB6E84B}"/>
              </a:ext>
            </a:extLst>
          </p:cNvPr>
          <p:cNvSpPr txBox="1"/>
          <p:nvPr/>
        </p:nvSpPr>
        <p:spPr>
          <a:xfrm>
            <a:off x="2843868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Dispatcher</a:t>
            </a:r>
            <a:endParaRPr lang="ko-KR" altLang="en-US" sz="135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26BA733-05BE-463C-A4C5-10DDF8D032B2}"/>
              </a:ext>
            </a:extLst>
          </p:cNvPr>
          <p:cNvSpPr/>
          <p:nvPr/>
        </p:nvSpPr>
        <p:spPr>
          <a:xfrm>
            <a:off x="4719855" y="5270803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23B9FA-0841-4A0E-A6A9-2B7D37426F98}"/>
              </a:ext>
            </a:extLst>
          </p:cNvPr>
          <p:cNvSpPr txBox="1"/>
          <p:nvPr/>
        </p:nvSpPr>
        <p:spPr>
          <a:xfrm>
            <a:off x="4719856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Store</a:t>
            </a:r>
            <a:endParaRPr lang="ko-KR" altLang="en-US" sz="1350" b="1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74AF6BA-F879-4CEF-9B7D-E5A36088DF50}"/>
              </a:ext>
            </a:extLst>
          </p:cNvPr>
          <p:cNvSpPr/>
          <p:nvPr/>
        </p:nvSpPr>
        <p:spPr>
          <a:xfrm>
            <a:off x="6595843" y="5270803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D827F8-9C96-4BC3-B65D-00BC9BD2F070}"/>
              </a:ext>
            </a:extLst>
          </p:cNvPr>
          <p:cNvSpPr txBox="1"/>
          <p:nvPr/>
        </p:nvSpPr>
        <p:spPr>
          <a:xfrm>
            <a:off x="6595844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073F6BE-C4F2-4ADD-94E6-1AEBDEB3B65E}"/>
              </a:ext>
            </a:extLst>
          </p:cNvPr>
          <p:cNvSpPr/>
          <p:nvPr/>
        </p:nvSpPr>
        <p:spPr>
          <a:xfrm>
            <a:off x="967880" y="5270803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955303-B5A1-4A49-8025-D43F20F24412}"/>
              </a:ext>
            </a:extLst>
          </p:cNvPr>
          <p:cNvSpPr txBox="1"/>
          <p:nvPr/>
        </p:nvSpPr>
        <p:spPr>
          <a:xfrm>
            <a:off x="967880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ADDDA1A-F224-4566-B4D1-84C901297598}"/>
              </a:ext>
            </a:extLst>
          </p:cNvPr>
          <p:cNvCxnSpPr>
            <a:stCxn id="93" idx="3"/>
            <a:endCxn id="87" idx="1"/>
          </p:cNvCxnSpPr>
          <p:nvPr/>
        </p:nvCxnSpPr>
        <p:spPr>
          <a:xfrm>
            <a:off x="2245104" y="5572391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113D031-2336-40A3-BBDE-645A7E7487DE}"/>
              </a:ext>
            </a:extLst>
          </p:cNvPr>
          <p:cNvCxnSpPr>
            <a:stCxn id="87" idx="3"/>
            <a:endCxn id="89" idx="1"/>
          </p:cNvCxnSpPr>
          <p:nvPr/>
        </p:nvCxnSpPr>
        <p:spPr>
          <a:xfrm>
            <a:off x="4121092" y="5572391"/>
            <a:ext cx="59876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D0A7109-6685-46D9-92F3-E96E27E73C7F}"/>
              </a:ext>
            </a:extLst>
          </p:cNvPr>
          <p:cNvCxnSpPr>
            <a:stCxn id="89" idx="3"/>
            <a:endCxn id="91" idx="1"/>
          </p:cNvCxnSpPr>
          <p:nvPr/>
        </p:nvCxnSpPr>
        <p:spPr>
          <a:xfrm>
            <a:off x="5997079" y="5572391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E734E33-AD2B-47BB-84BD-1259EA7E879A}"/>
              </a:ext>
            </a:extLst>
          </p:cNvPr>
          <p:cNvSpPr/>
          <p:nvPr/>
        </p:nvSpPr>
        <p:spPr>
          <a:xfrm>
            <a:off x="4713564" y="3993580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8EF5146-2A71-4403-A6A1-2B411365B232}"/>
              </a:ext>
            </a:extLst>
          </p:cNvPr>
          <p:cNvSpPr txBox="1"/>
          <p:nvPr/>
        </p:nvSpPr>
        <p:spPr>
          <a:xfrm>
            <a:off x="4713565" y="4170204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71582494-D56D-4A11-9056-9CA446F3E9CA}"/>
              </a:ext>
            </a:extLst>
          </p:cNvPr>
          <p:cNvCxnSpPr>
            <a:stCxn id="91" idx="0"/>
            <a:endCxn id="98" idx="3"/>
          </p:cNvCxnSpPr>
          <p:nvPr/>
        </p:nvCxnSpPr>
        <p:spPr>
          <a:xfrm rot="16200000" flipV="1">
            <a:off x="6124805" y="4161152"/>
            <a:ext cx="975635" cy="1243667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042CB8DF-58B3-4613-8E8C-C95A619639B2}"/>
              </a:ext>
            </a:extLst>
          </p:cNvPr>
          <p:cNvCxnSpPr>
            <a:stCxn id="98" idx="1"/>
            <a:endCxn id="87" idx="0"/>
          </p:cNvCxnSpPr>
          <p:nvPr/>
        </p:nvCxnSpPr>
        <p:spPr>
          <a:xfrm rot="10800000" flipV="1">
            <a:off x="3482480" y="4295167"/>
            <a:ext cx="1231084" cy="975635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9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Redux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79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란 이전에 설명한 </a:t>
            </a:r>
            <a:r>
              <a:rPr lang="en-US" altLang="ko-KR" sz="1050" b="1" dirty="0"/>
              <a:t>Flux</a:t>
            </a:r>
            <a:r>
              <a:rPr lang="ko-KR" altLang="en-US" sz="1050" b="1" dirty="0"/>
              <a:t>를 좀더 편하게 사용 할 수 있도록 해주는 라이브러리 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 descr="게임, 공, 테이블이(가) 표시된 사진&#10;&#10;자동 생성된 설명">
            <a:extLst>
              <a:ext uri="{FF2B5EF4-FFF2-40B4-BE49-F238E27FC236}">
                <a16:creationId xmlns:a16="http://schemas.microsoft.com/office/drawing/2014/main" id="{A5533807-85CD-4B5B-9C4E-229E508B2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09" y="3088891"/>
            <a:ext cx="4223911" cy="3049805"/>
          </a:xfrm>
          <a:prstGeom prst="rect">
            <a:avLst/>
          </a:prstGeom>
        </p:spPr>
      </p:pic>
      <p:pic>
        <p:nvPicPr>
          <p:cNvPr id="9" name="그림 8" descr="게임, 테이블, 공이(가) 표시된 사진&#10;&#10;자동 생성된 설명">
            <a:extLst>
              <a:ext uri="{FF2B5EF4-FFF2-40B4-BE49-F238E27FC236}">
                <a16:creationId xmlns:a16="http://schemas.microsoft.com/office/drawing/2014/main" id="{B9FE65AB-C6A2-4B53-8B05-63D3795EE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1" y="3270056"/>
            <a:ext cx="4387408" cy="289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5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Redux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370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기본 개념</a:t>
            </a:r>
            <a:br>
              <a:rPr lang="en-US" altLang="ko-KR" sz="1050" b="1" dirty="0"/>
            </a:b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Action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상태에 어떠한 변화가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Reducer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Reducer</a:t>
            </a:r>
            <a:r>
              <a:rPr lang="ko-KR" altLang="en-US" sz="1050" b="1" dirty="0"/>
              <a:t>는 변화를 일으키는 함수 입니다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Store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에서는 한 어플리케이션에 하나의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를 사용합니다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ko-KR" altLang="en-US" sz="1050" b="1" dirty="0"/>
              <a:t>현재의 앱 상태와</a:t>
            </a:r>
            <a:r>
              <a:rPr lang="en-US" altLang="ko-KR" sz="1050" b="1" dirty="0"/>
              <a:t>, reducer</a:t>
            </a:r>
            <a:r>
              <a:rPr lang="ko-KR" altLang="en-US" sz="1050" b="1" dirty="0"/>
              <a:t>가 들어 있고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추가적으로 몇가지 내장 함수들이 있습니다</a:t>
            </a:r>
            <a:r>
              <a:rPr lang="en-US" altLang="ko-KR" sz="1050" b="1" dirty="0"/>
              <a:t>.</a:t>
            </a:r>
            <a:r>
              <a:rPr lang="ko-KR" altLang="en-US" sz="1050" b="1" dirty="0"/>
              <a:t> 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Dispatch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Dispatch</a:t>
            </a:r>
            <a:r>
              <a:rPr lang="ko-KR" altLang="en-US" sz="1050" b="1" dirty="0"/>
              <a:t>는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의 내장 </a:t>
            </a:r>
            <a:r>
              <a:rPr lang="ko-KR" altLang="en-US" sz="1050" b="1" dirty="0" err="1"/>
              <a:t>함수중</a:t>
            </a:r>
            <a:r>
              <a:rPr lang="ko-KR" altLang="en-US" sz="1050" b="1" dirty="0"/>
              <a:t> 하나입니다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en-US" altLang="ko-KR" sz="1050" b="1" dirty="0"/>
              <a:t>Dispatch</a:t>
            </a:r>
            <a:r>
              <a:rPr lang="ko-KR" altLang="en-US" sz="1050" b="1" dirty="0"/>
              <a:t>는 액션을 발생 시키는 것 이라고 생각하시면 됩니다</a:t>
            </a:r>
            <a:r>
              <a:rPr lang="en-US" altLang="ko-KR" sz="1050" b="1" dirty="0"/>
              <a:t>. ( Ex. Dispatch(action) )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Subscribe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Subscribe </a:t>
            </a:r>
            <a:r>
              <a:rPr lang="ko-KR" altLang="en-US" sz="1050" b="1" dirty="0"/>
              <a:t>또한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의 내장 함수 중 하나입니다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en-US" altLang="ko-KR" sz="1050" b="1" dirty="0"/>
              <a:t>Subscribe </a:t>
            </a:r>
            <a:r>
              <a:rPr lang="ko-KR" altLang="en-US" sz="1050" b="1" dirty="0"/>
              <a:t>함수에 특정 함수를 전달 해주면</a:t>
            </a:r>
            <a:r>
              <a:rPr lang="en-US" altLang="ko-KR" sz="1050" b="1" dirty="0"/>
              <a:t>, action</a:t>
            </a:r>
            <a:r>
              <a:rPr lang="ko-KR" altLang="en-US" sz="1050" b="1" dirty="0"/>
              <a:t>이 </a:t>
            </a:r>
            <a:r>
              <a:rPr lang="en-US" altLang="ko-KR" sz="1050" b="1" dirty="0"/>
              <a:t>dispatch </a:t>
            </a:r>
            <a:r>
              <a:rPr lang="ko-KR" altLang="en-US" sz="1050" b="1" dirty="0"/>
              <a:t>되었을 때 마다 전달해준 함수가 호출 됩니다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7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Redux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345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의 </a:t>
            </a:r>
            <a:r>
              <a:rPr lang="en-US" altLang="ko-KR" sz="1050" b="1" dirty="0"/>
              <a:t>3</a:t>
            </a:r>
            <a:r>
              <a:rPr lang="ko-KR" altLang="en-US" sz="1050" b="1" dirty="0"/>
              <a:t>가지 원칙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Single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Source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of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Truth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는 상태관리를 위해 단한개의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를 사용합니다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State is Read-Only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어플리케이션에서 상태를 직접 변경 할 수 없습니다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상태를 변경하기 위해서는 반드시</a:t>
            </a:r>
            <a:r>
              <a:rPr lang="en-US" altLang="ko-KR" sz="1050" b="1" dirty="0"/>
              <a:t> action</a:t>
            </a:r>
            <a:r>
              <a:rPr lang="ko-KR" altLang="en-US" sz="1050" b="1" dirty="0"/>
              <a:t>이 </a:t>
            </a:r>
            <a:r>
              <a:rPr lang="en-US" altLang="ko-KR" sz="1050" b="1" dirty="0"/>
              <a:t>dispatch </a:t>
            </a:r>
            <a:r>
              <a:rPr lang="ko-KR" altLang="en-US" sz="1050" b="1" dirty="0"/>
              <a:t>되어야 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Changes are mad with Pure Functions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 </a:t>
            </a:r>
            <a:r>
              <a:rPr lang="en-US" altLang="ko-KR" sz="1050" b="1" dirty="0"/>
              <a:t>Reducer</a:t>
            </a:r>
            <a:r>
              <a:rPr lang="ko-KR" altLang="en-US" sz="1050" b="1" dirty="0"/>
              <a:t>는 </a:t>
            </a:r>
            <a:r>
              <a:rPr lang="en-US" altLang="ko-KR" sz="1050" b="1" dirty="0"/>
              <a:t>‘</a:t>
            </a:r>
            <a:r>
              <a:rPr lang="ko-KR" altLang="en-US" sz="1050" b="1" dirty="0"/>
              <a:t>순수 함수</a:t>
            </a:r>
            <a:r>
              <a:rPr lang="en-US" altLang="ko-KR" sz="1050" b="1" dirty="0"/>
              <a:t>’ </a:t>
            </a:r>
            <a:r>
              <a:rPr lang="ko-KR" altLang="en-US" sz="1050" b="1" dirty="0"/>
              <a:t>로만 작성 되어야 합니다</a:t>
            </a:r>
            <a:endParaRPr lang="en-US" altLang="ko-KR" sz="1050" b="1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외부 네트워크 혹은 데이터베이스에 접근하지 않아야 한다</a:t>
            </a:r>
            <a:r>
              <a:rPr lang="en-US" altLang="ko-KR" sz="1050" b="1" dirty="0"/>
              <a:t>.</a:t>
            </a:r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50" b="1" dirty="0"/>
              <a:t>Return </a:t>
            </a:r>
            <a:r>
              <a:rPr lang="ko-KR" altLang="en-US" sz="1050" b="1" dirty="0"/>
              <a:t>값은 오직 </a:t>
            </a:r>
            <a:r>
              <a:rPr lang="en-US" altLang="ko-KR" sz="1050" b="1" dirty="0"/>
              <a:t>parameter </a:t>
            </a:r>
            <a:r>
              <a:rPr lang="ko-KR" altLang="en-US" sz="1050" b="1" dirty="0"/>
              <a:t>값에만 의존 되어야한다</a:t>
            </a:r>
            <a:r>
              <a:rPr lang="en-US" altLang="ko-KR" sz="1050" b="1" dirty="0"/>
              <a:t>.</a:t>
            </a:r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인수는 변경되지 않아야 한다</a:t>
            </a:r>
            <a:endParaRPr lang="en-US" altLang="ko-KR" sz="1050" b="1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같은 인수로 실행된 함수는 </a:t>
            </a:r>
            <a:r>
              <a:rPr lang="ko-KR" altLang="en-US" sz="1050" b="1" dirty="0" err="1"/>
              <a:t>언제가</a:t>
            </a:r>
            <a:r>
              <a:rPr lang="ko-KR" altLang="en-US" sz="1050" b="1" dirty="0"/>
              <a:t> 같은 결과를 </a:t>
            </a:r>
            <a:r>
              <a:rPr lang="ko-KR" altLang="en-US" sz="1050" b="1" dirty="0" err="1"/>
              <a:t>반환해야한다</a:t>
            </a:r>
            <a:r>
              <a:rPr lang="en-US" altLang="ko-KR" sz="1050" b="1" dirty="0"/>
              <a:t>.</a:t>
            </a:r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순수하지않은 </a:t>
            </a:r>
            <a:r>
              <a:rPr lang="en-US" altLang="ko-KR" sz="1050" b="1" dirty="0"/>
              <a:t>API</a:t>
            </a:r>
            <a:r>
              <a:rPr lang="ko-KR" altLang="en-US" sz="1050" b="1" dirty="0"/>
              <a:t>호출을 하지 말아야한다 </a:t>
            </a:r>
            <a:r>
              <a:rPr lang="en-US" altLang="ko-KR" sz="1050" b="1" dirty="0"/>
              <a:t>(Ex. Date, Math </a:t>
            </a:r>
            <a:r>
              <a:rPr lang="ko-KR" altLang="en-US" sz="1050" b="1" dirty="0"/>
              <a:t>등등</a:t>
            </a:r>
            <a:r>
              <a:rPr lang="en-US" altLang="ko-KR" sz="1050" b="1" dirty="0"/>
              <a:t>..)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01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F851E5-0485-479A-AFA2-2ABFA4920154}"/>
              </a:ext>
            </a:extLst>
          </p:cNvPr>
          <p:cNvSpPr txBox="1"/>
          <p:nvPr/>
        </p:nvSpPr>
        <p:spPr>
          <a:xfrm>
            <a:off x="1526795" y="2810312"/>
            <a:ext cx="5981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</a:rPr>
              <a:t>예제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653D6-398F-4D95-9A52-E2C8F5918E8D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 코드</a:t>
            </a:r>
          </a:p>
        </p:txBody>
      </p:sp>
    </p:spTree>
    <p:extLst>
      <p:ext uri="{BB962C8B-B14F-4D97-AF65-F5344CB8AC3E}">
        <p14:creationId xmlns:p14="http://schemas.microsoft.com/office/powerpoint/2010/main" val="145856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React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React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React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상태관리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1865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예제 코드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ea"/>
              </a:rPr>
              <a:t>React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093B-4647-4E6C-901E-C667CC6CAC31}"/>
              </a:ext>
            </a:extLst>
          </p:cNvPr>
          <p:cNvSpPr txBox="1"/>
          <p:nvPr/>
        </p:nvSpPr>
        <p:spPr>
          <a:xfrm>
            <a:off x="1003300" y="4080933"/>
            <a:ext cx="1227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React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란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Framework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E53200-302F-401F-BAB5-2BCC6BC5F5A4}"/>
              </a:ext>
            </a:extLst>
          </p:cNvPr>
          <p:cNvSpPr txBox="1"/>
          <p:nvPr/>
        </p:nvSpPr>
        <p:spPr>
          <a:xfrm>
            <a:off x="3278117" y="4090720"/>
            <a:ext cx="1227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React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특징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React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단점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68EB11-FC52-4E4F-992B-F3135447C228}"/>
              </a:ext>
            </a:extLst>
          </p:cNvPr>
          <p:cNvSpPr txBox="1"/>
          <p:nvPr/>
        </p:nvSpPr>
        <p:spPr>
          <a:xfrm>
            <a:off x="5267708" y="4092118"/>
            <a:ext cx="122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관리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Flux</a:t>
            </a:r>
            <a:b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MVC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Flux</a:t>
            </a:r>
            <a:b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Redux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2248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b="1" dirty="0"/>
              <a:t>과거와 달리 브라우저의 성능이 높아지고 프론트 엔드의 로직이 복잡해지면서 </a:t>
            </a:r>
            <a:br>
              <a:rPr lang="en-US" altLang="ko-KR" sz="1050" b="1" dirty="0"/>
            </a:br>
            <a:r>
              <a:rPr lang="en-US" altLang="ko-KR" sz="1050" b="1" dirty="0"/>
              <a:t>Angular, React, Vue </a:t>
            </a:r>
            <a:r>
              <a:rPr lang="ko-KR" altLang="en-US" sz="1050" b="1" dirty="0"/>
              <a:t>와 같은 프레임워크가 등장 하게 되었습니다</a:t>
            </a:r>
            <a:r>
              <a:rPr lang="en-US" altLang="ko-KR" sz="1050" b="1" dirty="0"/>
              <a:t>. </a:t>
            </a:r>
            <a:br>
              <a:rPr lang="en-US" altLang="ko-KR" sz="1050" b="1" dirty="0"/>
            </a:br>
            <a:r>
              <a:rPr lang="ko-KR" altLang="en-US" sz="1050" b="1" dirty="0"/>
              <a:t>그중 </a:t>
            </a:r>
            <a:r>
              <a:rPr lang="en-US" altLang="ko-KR" sz="1050" b="1" dirty="0"/>
              <a:t>React </a:t>
            </a:r>
            <a:r>
              <a:rPr lang="ko-KR" altLang="en-US" sz="1050" b="1" dirty="0"/>
              <a:t>는 </a:t>
            </a:r>
            <a:r>
              <a:rPr lang="ko-KR" altLang="en-US" sz="1050" b="1" dirty="0" err="1"/>
              <a:t>페이스북에서</a:t>
            </a:r>
            <a:r>
              <a:rPr lang="ko-KR" altLang="en-US" sz="1050" b="1" dirty="0"/>
              <a:t> 만든 프론트 엔드 라이브러리 입니다</a:t>
            </a:r>
            <a:r>
              <a:rPr lang="en-US" altLang="ko-KR" sz="1050" b="1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b="1" dirty="0" err="1"/>
              <a:t>리액트는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UI </a:t>
            </a:r>
            <a:r>
              <a:rPr lang="ko-KR" altLang="en-US" sz="1050" b="1" dirty="0"/>
              <a:t>개발을 위한 자바스크립트 라이브러리로서</a:t>
            </a:r>
            <a:br>
              <a:rPr lang="en-US" altLang="ko-KR" sz="1050" b="1" dirty="0"/>
            </a:br>
            <a:r>
              <a:rPr lang="ko-KR" altLang="en-US" sz="1050" b="1" dirty="0"/>
              <a:t>페이스북 엔지니어 </a:t>
            </a:r>
            <a:r>
              <a:rPr lang="en-US" altLang="ko-KR" sz="1050" b="1" dirty="0"/>
              <a:t>Jordan </a:t>
            </a:r>
            <a:r>
              <a:rPr lang="en-US" altLang="ko-KR" sz="1050" b="1" dirty="0" err="1"/>
              <a:t>walke</a:t>
            </a:r>
            <a:r>
              <a:rPr lang="ko-KR" altLang="en-US" sz="1050" b="1" dirty="0"/>
              <a:t>에 의해 개발 되었습니다</a:t>
            </a:r>
            <a:r>
              <a:rPr lang="en-US" altLang="ko-KR" sz="1050" b="1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b="1" dirty="0"/>
              <a:t>대표적인 사용기업</a:t>
            </a:r>
            <a:br>
              <a:rPr lang="en-US" altLang="ko-KR" sz="1050" b="1" dirty="0"/>
            </a:br>
            <a:r>
              <a:rPr lang="en-US" altLang="ko-KR" sz="1050" b="1" dirty="0" err="1"/>
              <a:t>FaceBook</a:t>
            </a:r>
            <a:r>
              <a:rPr lang="en-US" altLang="ko-KR" sz="1050" b="1" dirty="0"/>
              <a:t>, Netflix, Uber, Heroku, </a:t>
            </a:r>
            <a:r>
              <a:rPr lang="en-US" altLang="ko-KR" sz="1050" b="1" dirty="0" err="1"/>
              <a:t>Paypal</a:t>
            </a:r>
            <a:r>
              <a:rPr lang="en-US" altLang="ko-KR" sz="1050" b="1" dirty="0"/>
              <a:t>, Atlassian, Airbnb, </a:t>
            </a:r>
            <a:r>
              <a:rPr lang="en-US" altLang="ko-KR" sz="1050" b="1" dirty="0" err="1"/>
              <a:t>Micorosoft</a:t>
            </a:r>
            <a:r>
              <a:rPr lang="en-US" altLang="ko-KR" sz="1050" b="1" dirty="0"/>
              <a:t> ..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5" name="그림 34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E48CA82C-9E54-41B8-9C8A-E58350A6E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75" y="4477382"/>
            <a:ext cx="1644629" cy="1162205"/>
          </a:xfrm>
          <a:prstGeom prst="rect">
            <a:avLst/>
          </a:prstGeom>
        </p:spPr>
      </p:pic>
      <p:pic>
        <p:nvPicPr>
          <p:cNvPr id="36" name="그림 35" descr="표지판, 실외, 중지, 거리이(가) 표시된 사진&#10;&#10;자동 생성된 설명">
            <a:extLst>
              <a:ext uri="{FF2B5EF4-FFF2-40B4-BE49-F238E27FC236}">
                <a16:creationId xmlns:a16="http://schemas.microsoft.com/office/drawing/2014/main" id="{C2589B25-92A8-4537-B5E2-8FA8C6A47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83" y="4540399"/>
            <a:ext cx="1036169" cy="1036169"/>
          </a:xfrm>
          <a:prstGeom prst="rect">
            <a:avLst/>
          </a:prstGeom>
        </p:spPr>
      </p:pic>
      <p:pic>
        <p:nvPicPr>
          <p:cNvPr id="37" name="그림 36" descr="표지판이(가) 표시된 사진&#10;&#10;자동 생성된 설명">
            <a:extLst>
              <a:ext uri="{FF2B5EF4-FFF2-40B4-BE49-F238E27FC236}">
                <a16:creationId xmlns:a16="http://schemas.microsoft.com/office/drawing/2014/main" id="{22CB3A2E-274C-4D39-9ED1-CB67EC4143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42" y="3542706"/>
            <a:ext cx="1504938" cy="1504938"/>
          </a:xfrm>
          <a:prstGeom prst="rect">
            <a:avLst/>
          </a:prstGeom>
        </p:spPr>
      </p:pic>
      <p:pic>
        <p:nvPicPr>
          <p:cNvPr id="38" name="그림 3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71EF08A1-80FE-4025-9D95-0B950A786E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45" y="4935895"/>
            <a:ext cx="1412635" cy="141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5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Angular, React, Vue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비교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B2D658-45E0-429E-A0EC-91B6EB7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39" y="1460995"/>
            <a:ext cx="3490101" cy="2727995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D118BD72-A98F-41CE-8E4E-FB9CF92F3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3" y="2405819"/>
            <a:ext cx="3826277" cy="2952375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F4D7C1A-CA0D-4BA6-B49B-200393B01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59" y="4139024"/>
            <a:ext cx="5542592" cy="247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3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특징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특징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176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 err="1"/>
              <a:t>리액트는</a:t>
            </a:r>
            <a:r>
              <a:rPr lang="ko-KR" altLang="en-US" sz="1050" b="1" dirty="0"/>
              <a:t> 컴포넌트 기반의 라이브러리입니다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컴포넌트 기반으로 코드를 작성하기 때문에 </a:t>
            </a:r>
            <a:r>
              <a:rPr lang="ko-KR" altLang="en-US" sz="1050" b="1" dirty="0" err="1"/>
              <a:t>여러부분을</a:t>
            </a:r>
            <a:r>
              <a:rPr lang="ko-KR" altLang="en-US" sz="1050" b="1" dirty="0"/>
              <a:t> 분할해서 코드의 재사용성과 유지 보수성을 증가시켜줍니다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예를 들어 코드의 일부분만 수정 해야 한다고 </a:t>
            </a:r>
            <a:r>
              <a:rPr lang="ko-KR" altLang="en-US" sz="1050" b="1" dirty="0" err="1"/>
              <a:t>했을때</a:t>
            </a:r>
            <a:r>
              <a:rPr lang="ko-KR" altLang="en-US" sz="1050" b="1" dirty="0"/>
              <a:t> 수정해야 할 코드를 찾기에도 쉽고 다른 부분에서 문제를 발생시킬 염려가 없습니다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 err="1"/>
              <a:t>가상돔을</a:t>
            </a:r>
            <a:r>
              <a:rPr lang="ko-KR" altLang="en-US" sz="1050" b="1" dirty="0"/>
              <a:t> 사용합니다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08854AF-8705-4D8F-8A5B-FDC0C4D6EF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4" y="4187034"/>
            <a:ext cx="3877949" cy="1973754"/>
          </a:xfrm>
          <a:prstGeom prst="rect">
            <a:avLst/>
          </a:prstGeom>
        </p:spPr>
      </p:pic>
      <p:sp>
        <p:nvSpPr>
          <p:cNvPr id="5" name="화살표: 위로 구부러짐 4">
            <a:extLst>
              <a:ext uri="{FF2B5EF4-FFF2-40B4-BE49-F238E27FC236}">
                <a16:creationId xmlns:a16="http://schemas.microsoft.com/office/drawing/2014/main" id="{6844CC0F-064E-4CA9-AC8C-3093EC390D80}"/>
              </a:ext>
            </a:extLst>
          </p:cNvPr>
          <p:cNvSpPr/>
          <p:nvPr/>
        </p:nvSpPr>
        <p:spPr>
          <a:xfrm>
            <a:off x="4219662" y="5303629"/>
            <a:ext cx="2013358" cy="847288"/>
          </a:xfrm>
          <a:prstGeom prst="curved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E78C33-39FF-4427-AA30-135EF6377247}"/>
              </a:ext>
            </a:extLst>
          </p:cNvPr>
          <p:cNvSpPr/>
          <p:nvPr/>
        </p:nvSpPr>
        <p:spPr>
          <a:xfrm>
            <a:off x="4979417" y="4093839"/>
            <a:ext cx="3698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DOM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32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특징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장점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가장 많이 사용 하는 프레임워크 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개발 생태계가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활성화 되어 있어 정보 획득에 용이 합니다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타입스크립트와의 매끄러운 결합이 가능합니다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높은 자유도</a:t>
            </a:r>
            <a:endParaRPr lang="en-US" altLang="ko-KR" sz="105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FCE82D-72C1-4742-9E43-2CEA5655D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31" y="2165820"/>
            <a:ext cx="2622165" cy="20495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0379EB-B75D-453C-8ADA-D1EC7EC2E551}"/>
              </a:ext>
            </a:extLst>
          </p:cNvPr>
          <p:cNvSpPr txBox="1"/>
          <p:nvPr/>
        </p:nvSpPr>
        <p:spPr>
          <a:xfrm>
            <a:off x="759965" y="4414369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단점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E289C1-E186-4E63-B696-30069825C312}"/>
              </a:ext>
            </a:extLst>
          </p:cNvPr>
          <p:cNvSpPr txBox="1"/>
          <p:nvPr/>
        </p:nvSpPr>
        <p:spPr>
          <a:xfrm>
            <a:off x="814998" y="4950538"/>
            <a:ext cx="7483112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높은 자유도로 인한 코드 형식이 많이 차이가 날 수 있으며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그에 따른 시간 소모가 생길 수 있습니다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공식 문서가 빈약합니다</a:t>
            </a:r>
            <a:r>
              <a:rPr lang="en-US" altLang="ko-KR" sz="1050" b="1" dirty="0"/>
              <a:t>. ( </a:t>
            </a:r>
            <a:r>
              <a:rPr lang="ko-KR" altLang="en-US" sz="1050" b="1" dirty="0" err="1"/>
              <a:t>리액트를</a:t>
            </a:r>
            <a:r>
              <a:rPr lang="ko-KR" altLang="en-US" sz="1050" b="1" dirty="0"/>
              <a:t> 공부하다가 </a:t>
            </a:r>
            <a:r>
              <a:rPr lang="en-US" altLang="ko-KR" sz="1050" b="1" dirty="0" err="1"/>
              <a:t>VueJS</a:t>
            </a:r>
            <a:r>
              <a:rPr lang="ko-KR" altLang="en-US" sz="1050" b="1" dirty="0"/>
              <a:t>로 공부하게 된 이유</a:t>
            </a:r>
            <a:r>
              <a:rPr lang="en-US" altLang="ko-KR" sz="1050" b="1" dirty="0"/>
              <a:t>..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553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상태관리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200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React </a:t>
            </a:r>
            <a:r>
              <a:rPr lang="ko-KR" altLang="en-US" sz="1050" b="1" dirty="0"/>
              <a:t>에서 상태관리란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err="1"/>
              <a:t>리액트</a:t>
            </a:r>
            <a:r>
              <a:rPr lang="ko-KR" altLang="en-US" sz="1050" b="1" dirty="0"/>
              <a:t> 에서 전역의 상태를 관리하기 위해서 사용하는 방법입니다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ko-KR" altLang="en-US" sz="1050" b="1" dirty="0"/>
              <a:t>컴포넌트 간의 상태들을 한곳에 모아 놓고 공유해서 사용하는 방식 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상태 관리 라이브러리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React</a:t>
            </a:r>
            <a:r>
              <a:rPr lang="ko-KR" altLang="en-US" sz="1050" b="1" dirty="0"/>
              <a:t>에서 상태관리는 </a:t>
            </a:r>
            <a:r>
              <a:rPr lang="en-US" altLang="ko-KR" sz="1050" b="1" dirty="0"/>
              <a:t>Redux,  </a:t>
            </a:r>
            <a:r>
              <a:rPr lang="en-US" altLang="ko-KR" sz="1050" b="1" dirty="0" err="1"/>
              <a:t>Mobx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등이 있습니다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47B729-14C3-4E81-8933-18ACA32FE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54" y="4387362"/>
            <a:ext cx="3434813" cy="209732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64C4E68-548C-4882-8932-77F3CF34E348}"/>
              </a:ext>
            </a:extLst>
          </p:cNvPr>
          <p:cNvSpPr/>
          <p:nvPr/>
        </p:nvSpPr>
        <p:spPr>
          <a:xfrm>
            <a:off x="3664578" y="4945950"/>
            <a:ext cx="1582124" cy="76893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95DBD3-92AC-48C4-B736-08A4CF8B7817}"/>
              </a:ext>
            </a:extLst>
          </p:cNvPr>
          <p:cNvSpPr/>
          <p:nvPr/>
        </p:nvSpPr>
        <p:spPr>
          <a:xfrm>
            <a:off x="799821" y="4730254"/>
            <a:ext cx="26311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Redux,</a:t>
            </a:r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Mobx</a:t>
            </a:r>
            <a:endParaRPr lang="en-US" altLang="ko-K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36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4193F44-1356-483D-92D8-9651EAEAFE46}"/>
              </a:ext>
            </a:extLst>
          </p:cNvPr>
          <p:cNvGrpSpPr/>
          <p:nvPr/>
        </p:nvGrpSpPr>
        <p:grpSpPr>
          <a:xfrm>
            <a:off x="2162974" y="2992647"/>
            <a:ext cx="4818052" cy="2698109"/>
            <a:chOff x="2230086" y="2079945"/>
            <a:chExt cx="4818052" cy="2698109"/>
          </a:xfrm>
        </p:grpSpPr>
        <p:pic>
          <p:nvPicPr>
            <p:cNvPr id="36" name="그림 3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B01C090-B05C-4329-8571-D5E657DD3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0086" y="2079945"/>
              <a:ext cx="4818052" cy="2698109"/>
            </a:xfrm>
            <a:prstGeom prst="rect">
              <a:avLst/>
            </a:prstGeom>
          </p:spPr>
        </p:pic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9B061371-AD07-433D-96F5-7FD37781ABF8}"/>
                </a:ext>
              </a:extLst>
            </p:cNvPr>
            <p:cNvSpPr/>
            <p:nvPr/>
          </p:nvSpPr>
          <p:spPr>
            <a:xfrm>
              <a:off x="6157519" y="2079945"/>
              <a:ext cx="302004" cy="1845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3D7CDFB3-D141-4BDE-B392-0630393372BA}"/>
                </a:ext>
              </a:extLst>
            </p:cNvPr>
            <p:cNvSpPr/>
            <p:nvPr/>
          </p:nvSpPr>
          <p:spPr>
            <a:xfrm rot="2971804">
              <a:off x="5403907" y="3692028"/>
              <a:ext cx="302004" cy="1845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E9D03F62-81E5-4B4C-8500-BA66385547EF}"/>
                </a:ext>
              </a:extLst>
            </p:cNvPr>
            <p:cNvSpPr/>
            <p:nvPr/>
          </p:nvSpPr>
          <p:spPr>
            <a:xfrm rot="7987157">
              <a:off x="2952925" y="3431971"/>
              <a:ext cx="302004" cy="1845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9BB1DE0B-932A-4BF6-832D-4904801BFD99}"/>
                </a:ext>
              </a:extLst>
            </p:cNvPr>
            <p:cNvSpPr/>
            <p:nvPr/>
          </p:nvSpPr>
          <p:spPr>
            <a:xfrm>
              <a:off x="3061982" y="2324624"/>
              <a:ext cx="302004" cy="1845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A89F892-F32A-41C7-BE72-503C38B31C10}"/>
              </a:ext>
            </a:extLst>
          </p:cNvPr>
          <p:cNvSpPr txBox="1"/>
          <p:nvPr/>
        </p:nvSpPr>
        <p:spPr>
          <a:xfrm>
            <a:off x="758567" y="2256049"/>
            <a:ext cx="7483112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를 설명하기전에 먼저 </a:t>
            </a:r>
            <a:r>
              <a:rPr lang="en-US" altLang="ko-KR" sz="1050" b="1" dirty="0"/>
              <a:t>Flux </a:t>
            </a:r>
            <a:r>
              <a:rPr lang="ko-KR" altLang="en-US" sz="1050" b="1" dirty="0"/>
              <a:t>패턴에 대해 설명 하겠습니다</a:t>
            </a:r>
            <a:r>
              <a:rPr lang="en-US" altLang="ko-KR" sz="105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89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MVC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비교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B2FB0-A2D8-4089-A3BF-1E5F52B32696}"/>
              </a:ext>
            </a:extLst>
          </p:cNvPr>
          <p:cNvSpPr txBox="1"/>
          <p:nvPr/>
        </p:nvSpPr>
        <p:spPr>
          <a:xfrm>
            <a:off x="813600" y="2289827"/>
            <a:ext cx="7483112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MVC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679DE22-F3DA-404C-8F5C-1602E2B956F9}"/>
              </a:ext>
            </a:extLst>
          </p:cNvPr>
          <p:cNvSpPr/>
          <p:nvPr/>
        </p:nvSpPr>
        <p:spPr>
          <a:xfrm>
            <a:off x="2843868" y="4977188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BACA16-B2B2-4DD9-A393-5C71C2E1878C}"/>
              </a:ext>
            </a:extLst>
          </p:cNvPr>
          <p:cNvSpPr txBox="1"/>
          <p:nvPr/>
        </p:nvSpPr>
        <p:spPr>
          <a:xfrm>
            <a:off x="2843868" y="5153812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Controller</a:t>
            </a:r>
            <a:endParaRPr lang="ko-KR" altLang="en-US" sz="135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8448F55-D0FB-4186-9D58-37CBB6823219}"/>
              </a:ext>
            </a:extLst>
          </p:cNvPr>
          <p:cNvSpPr/>
          <p:nvPr/>
        </p:nvSpPr>
        <p:spPr>
          <a:xfrm>
            <a:off x="4719855" y="3586712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CA8FA-9A37-4D0D-9BC7-80AE1CD5C663}"/>
              </a:ext>
            </a:extLst>
          </p:cNvPr>
          <p:cNvSpPr txBox="1"/>
          <p:nvPr/>
        </p:nvSpPr>
        <p:spPr>
          <a:xfrm>
            <a:off x="4719856" y="3763336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E6062AE-0F10-41E6-95DA-8BB8FD59C30F}"/>
              </a:ext>
            </a:extLst>
          </p:cNvPr>
          <p:cNvSpPr/>
          <p:nvPr/>
        </p:nvSpPr>
        <p:spPr>
          <a:xfrm>
            <a:off x="6595843" y="3586712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5D9D9F-2F91-47F1-B03A-FCBB788ADDF2}"/>
              </a:ext>
            </a:extLst>
          </p:cNvPr>
          <p:cNvSpPr txBox="1"/>
          <p:nvPr/>
        </p:nvSpPr>
        <p:spPr>
          <a:xfrm>
            <a:off x="6595844" y="3763336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D0D81FD-45A3-4D8F-85A6-CB96C5FA5B04}"/>
              </a:ext>
            </a:extLst>
          </p:cNvPr>
          <p:cNvSpPr/>
          <p:nvPr/>
        </p:nvSpPr>
        <p:spPr>
          <a:xfrm>
            <a:off x="967880" y="4977188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20EFB5-70C8-41B9-8A69-15E03DA90E40}"/>
              </a:ext>
            </a:extLst>
          </p:cNvPr>
          <p:cNvSpPr txBox="1"/>
          <p:nvPr/>
        </p:nvSpPr>
        <p:spPr>
          <a:xfrm>
            <a:off x="967880" y="5153812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FE4ECC0-02CA-4922-9326-5C0ED37B117A}"/>
              </a:ext>
            </a:extLst>
          </p:cNvPr>
          <p:cNvCxnSpPr>
            <a:stCxn id="23" idx="3"/>
            <a:endCxn id="12" idx="1"/>
          </p:cNvCxnSpPr>
          <p:nvPr/>
        </p:nvCxnSpPr>
        <p:spPr>
          <a:xfrm>
            <a:off x="2245104" y="5278776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FF53DA8-518B-4F3E-B8C0-17951C9DF93D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4121092" y="3888300"/>
            <a:ext cx="598763" cy="139047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836E9D-719B-4BDE-8D0F-B4B5941450DE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997079" y="3888300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530E4D8-60BD-4719-8016-5959D9F05B55}"/>
              </a:ext>
            </a:extLst>
          </p:cNvPr>
          <p:cNvSpPr/>
          <p:nvPr/>
        </p:nvSpPr>
        <p:spPr>
          <a:xfrm>
            <a:off x="4733487" y="4109975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173A3A-6066-4647-97CA-8585860104BF}"/>
              </a:ext>
            </a:extLst>
          </p:cNvPr>
          <p:cNvSpPr txBox="1"/>
          <p:nvPr/>
        </p:nvSpPr>
        <p:spPr>
          <a:xfrm>
            <a:off x="4733488" y="428659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E5BED02-34C0-4CB5-85F5-7007395DB7E7}"/>
              </a:ext>
            </a:extLst>
          </p:cNvPr>
          <p:cNvSpPr/>
          <p:nvPr/>
        </p:nvSpPr>
        <p:spPr>
          <a:xfrm>
            <a:off x="6609475" y="4109975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8E4FB4-FD2C-489F-B13D-A23249E87D88}"/>
              </a:ext>
            </a:extLst>
          </p:cNvPr>
          <p:cNvSpPr txBox="1"/>
          <p:nvPr/>
        </p:nvSpPr>
        <p:spPr>
          <a:xfrm>
            <a:off x="6609476" y="428659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3FC0BEF-55E2-43AA-9126-B2941D614F83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6010711" y="4411563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C23B898-2DEC-49ED-A574-02392532B970}"/>
              </a:ext>
            </a:extLst>
          </p:cNvPr>
          <p:cNvSpPr/>
          <p:nvPr/>
        </p:nvSpPr>
        <p:spPr>
          <a:xfrm>
            <a:off x="4734536" y="4633239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93049-AA49-4555-B997-26831052FD2D}"/>
              </a:ext>
            </a:extLst>
          </p:cNvPr>
          <p:cNvSpPr txBox="1"/>
          <p:nvPr/>
        </p:nvSpPr>
        <p:spPr>
          <a:xfrm>
            <a:off x="4734536" y="480986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A60C633-F743-4214-974E-83B1400BDB83}"/>
              </a:ext>
            </a:extLst>
          </p:cNvPr>
          <p:cNvSpPr/>
          <p:nvPr/>
        </p:nvSpPr>
        <p:spPr>
          <a:xfrm>
            <a:off x="6610524" y="4633239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146B45-63F8-4CC1-9E4B-AC72BCBDE7AF}"/>
              </a:ext>
            </a:extLst>
          </p:cNvPr>
          <p:cNvSpPr txBox="1"/>
          <p:nvPr/>
        </p:nvSpPr>
        <p:spPr>
          <a:xfrm>
            <a:off x="6610524" y="480986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9C59882-F735-4A91-A90E-41FC407D4C0F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>
            <a:off x="6011760" y="493482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9A94465-7118-44BF-A136-7DFB691C9EB0}"/>
              </a:ext>
            </a:extLst>
          </p:cNvPr>
          <p:cNvSpPr/>
          <p:nvPr/>
        </p:nvSpPr>
        <p:spPr>
          <a:xfrm>
            <a:off x="4748168" y="5156503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3BE69-6B80-4696-B852-0847BE21BB3E}"/>
              </a:ext>
            </a:extLst>
          </p:cNvPr>
          <p:cNvSpPr txBox="1"/>
          <p:nvPr/>
        </p:nvSpPr>
        <p:spPr>
          <a:xfrm>
            <a:off x="4748168" y="53331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3F6B637-C423-4E6D-93D6-2EE073CE993A}"/>
              </a:ext>
            </a:extLst>
          </p:cNvPr>
          <p:cNvSpPr/>
          <p:nvPr/>
        </p:nvSpPr>
        <p:spPr>
          <a:xfrm>
            <a:off x="6624156" y="5156503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F0696F-BA8F-489E-988A-D5338705CC6B}"/>
              </a:ext>
            </a:extLst>
          </p:cNvPr>
          <p:cNvSpPr txBox="1"/>
          <p:nvPr/>
        </p:nvSpPr>
        <p:spPr>
          <a:xfrm>
            <a:off x="6624156" y="53331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BCDFFF2-2C5F-45BA-B76F-479C120D3578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6025392" y="5458091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03C81E9-D0FE-4CDD-A224-5806882BC867}"/>
              </a:ext>
            </a:extLst>
          </p:cNvPr>
          <p:cNvSpPr/>
          <p:nvPr/>
        </p:nvSpPr>
        <p:spPr>
          <a:xfrm>
            <a:off x="4748168" y="5647259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BF4869-5C64-4029-B26C-615AF136413B}"/>
              </a:ext>
            </a:extLst>
          </p:cNvPr>
          <p:cNvSpPr txBox="1"/>
          <p:nvPr/>
        </p:nvSpPr>
        <p:spPr>
          <a:xfrm>
            <a:off x="4748168" y="58238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DCBA47F-C317-4174-957D-2C0339CD20CB}"/>
              </a:ext>
            </a:extLst>
          </p:cNvPr>
          <p:cNvSpPr/>
          <p:nvPr/>
        </p:nvSpPr>
        <p:spPr>
          <a:xfrm>
            <a:off x="6624156" y="5647259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3C387E-39F0-434B-A7A9-5659BB43DC22}"/>
              </a:ext>
            </a:extLst>
          </p:cNvPr>
          <p:cNvSpPr txBox="1"/>
          <p:nvPr/>
        </p:nvSpPr>
        <p:spPr>
          <a:xfrm>
            <a:off x="6624156" y="58238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D2A63BD-33F4-4FE0-BE2F-2756E33C0E34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>
            <a:off x="6025392" y="594884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13CC81-3358-43DC-9926-4C09E02A4FD0}"/>
              </a:ext>
            </a:extLst>
          </p:cNvPr>
          <p:cNvSpPr/>
          <p:nvPr/>
        </p:nvSpPr>
        <p:spPr>
          <a:xfrm>
            <a:off x="4761800" y="6183107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1ABCC0-F14E-49E1-BDF8-0F6D8B2509E2}"/>
              </a:ext>
            </a:extLst>
          </p:cNvPr>
          <p:cNvSpPr txBox="1"/>
          <p:nvPr/>
        </p:nvSpPr>
        <p:spPr>
          <a:xfrm>
            <a:off x="4761800" y="6359731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3FF8435-D28E-4A57-94E7-C379FEA0C791}"/>
              </a:ext>
            </a:extLst>
          </p:cNvPr>
          <p:cNvSpPr/>
          <p:nvPr/>
        </p:nvSpPr>
        <p:spPr>
          <a:xfrm>
            <a:off x="6637788" y="6183107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DF922E-B019-4916-BFA0-312AAA145619}"/>
              </a:ext>
            </a:extLst>
          </p:cNvPr>
          <p:cNvSpPr txBox="1"/>
          <p:nvPr/>
        </p:nvSpPr>
        <p:spPr>
          <a:xfrm>
            <a:off x="6637788" y="6359731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8F72AC2-1289-4B71-A391-ECE1C35663EA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>
            <a:off x="6039024" y="6484695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CC552A3-D642-463B-AB7C-8B4B0C2F3677}"/>
              </a:ext>
            </a:extLst>
          </p:cNvPr>
          <p:cNvCxnSpPr>
            <a:stCxn id="12" idx="3"/>
            <a:endCxn id="28" idx="1"/>
          </p:cNvCxnSpPr>
          <p:nvPr/>
        </p:nvCxnSpPr>
        <p:spPr>
          <a:xfrm flipV="1">
            <a:off x="4121092" y="4411563"/>
            <a:ext cx="612395" cy="86721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AC43C83-1CDA-4A07-97F8-02099CFF6994}"/>
              </a:ext>
            </a:extLst>
          </p:cNvPr>
          <p:cNvCxnSpPr>
            <a:stCxn id="15" idx="3"/>
            <a:endCxn id="33" idx="1"/>
          </p:cNvCxnSpPr>
          <p:nvPr/>
        </p:nvCxnSpPr>
        <p:spPr>
          <a:xfrm flipV="1">
            <a:off x="4114800" y="4934827"/>
            <a:ext cx="619736" cy="34298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3A7B578-D9DF-4B1B-BFFB-80A9468530B6}"/>
              </a:ext>
            </a:extLst>
          </p:cNvPr>
          <p:cNvCxnSpPr>
            <a:stCxn id="12" idx="3"/>
            <a:endCxn id="38" idx="1"/>
          </p:cNvCxnSpPr>
          <p:nvPr/>
        </p:nvCxnSpPr>
        <p:spPr>
          <a:xfrm>
            <a:off x="4121092" y="5278776"/>
            <a:ext cx="627076" cy="17931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0C9606-FCDE-45A6-9BB8-93B8A9DA60E5}"/>
              </a:ext>
            </a:extLst>
          </p:cNvPr>
          <p:cNvCxnSpPr>
            <a:stCxn id="12" idx="3"/>
            <a:endCxn id="43" idx="1"/>
          </p:cNvCxnSpPr>
          <p:nvPr/>
        </p:nvCxnSpPr>
        <p:spPr>
          <a:xfrm>
            <a:off x="4121092" y="5278776"/>
            <a:ext cx="627076" cy="67007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67EF5A8-4651-4FBF-9741-0EDA08F54A04}"/>
              </a:ext>
            </a:extLst>
          </p:cNvPr>
          <p:cNvCxnSpPr>
            <a:stCxn id="12" idx="3"/>
            <a:endCxn id="49" idx="1"/>
          </p:cNvCxnSpPr>
          <p:nvPr/>
        </p:nvCxnSpPr>
        <p:spPr>
          <a:xfrm>
            <a:off x="4121092" y="5278776"/>
            <a:ext cx="640708" cy="12049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4AFD01E-7F6F-4896-B8AC-38EF7771AA8D}"/>
              </a:ext>
            </a:extLst>
          </p:cNvPr>
          <p:cNvCxnSpPr>
            <a:stCxn id="18" idx="3"/>
            <a:endCxn id="35" idx="1"/>
          </p:cNvCxnSpPr>
          <p:nvPr/>
        </p:nvCxnSpPr>
        <p:spPr>
          <a:xfrm>
            <a:off x="5990788" y="3887337"/>
            <a:ext cx="619736" cy="104749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860EFE-CFFC-4613-8557-A0AAD184D371}"/>
              </a:ext>
            </a:extLst>
          </p:cNvPr>
          <p:cNvCxnSpPr>
            <a:stCxn id="39" idx="3"/>
            <a:endCxn id="19" idx="1"/>
          </p:cNvCxnSpPr>
          <p:nvPr/>
        </p:nvCxnSpPr>
        <p:spPr>
          <a:xfrm flipV="1">
            <a:off x="6019100" y="3888300"/>
            <a:ext cx="576743" cy="156882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E110B93-C047-4E27-842B-805636B011E0}"/>
              </a:ext>
            </a:extLst>
          </p:cNvPr>
          <p:cNvCxnSpPr>
            <a:stCxn id="34" idx="3"/>
            <a:endCxn id="51" idx="1"/>
          </p:cNvCxnSpPr>
          <p:nvPr/>
        </p:nvCxnSpPr>
        <p:spPr>
          <a:xfrm>
            <a:off x="6005468" y="4933864"/>
            <a:ext cx="632320" cy="154986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E54ADCB-1A25-4AFB-87D9-A47A8650E850}"/>
              </a:ext>
            </a:extLst>
          </p:cNvPr>
          <p:cNvSpPr/>
          <p:nvPr/>
        </p:nvSpPr>
        <p:spPr>
          <a:xfrm>
            <a:off x="2827090" y="2737325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26D026-0399-4743-A7FE-AD9B5015399D}"/>
              </a:ext>
            </a:extLst>
          </p:cNvPr>
          <p:cNvSpPr txBox="1"/>
          <p:nvPr/>
        </p:nvSpPr>
        <p:spPr>
          <a:xfrm>
            <a:off x="2827090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Controller</a:t>
            </a:r>
            <a:endParaRPr lang="ko-KR" altLang="en-US" sz="1350" b="1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65CBE08-D67A-4BBA-B5C7-E86EC3C14BDE}"/>
              </a:ext>
            </a:extLst>
          </p:cNvPr>
          <p:cNvSpPr/>
          <p:nvPr/>
        </p:nvSpPr>
        <p:spPr>
          <a:xfrm>
            <a:off x="4703077" y="2737325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467ECE-AF30-441E-A44B-7CED15B61674}"/>
              </a:ext>
            </a:extLst>
          </p:cNvPr>
          <p:cNvSpPr txBox="1"/>
          <p:nvPr/>
        </p:nvSpPr>
        <p:spPr>
          <a:xfrm>
            <a:off x="4703078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685EC49-C47A-4CB5-8BFE-92DC39660A26}"/>
              </a:ext>
            </a:extLst>
          </p:cNvPr>
          <p:cNvSpPr/>
          <p:nvPr/>
        </p:nvSpPr>
        <p:spPr>
          <a:xfrm>
            <a:off x="6579065" y="2737325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EE24-B144-495E-AE85-26D5CB19A2B4}"/>
              </a:ext>
            </a:extLst>
          </p:cNvPr>
          <p:cNvSpPr txBox="1"/>
          <p:nvPr/>
        </p:nvSpPr>
        <p:spPr>
          <a:xfrm>
            <a:off x="6579066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F8E45610-BF09-4C66-B692-8DCBDE4C9B4F}"/>
              </a:ext>
            </a:extLst>
          </p:cNvPr>
          <p:cNvSpPr/>
          <p:nvPr/>
        </p:nvSpPr>
        <p:spPr>
          <a:xfrm>
            <a:off x="951102" y="2737325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331E79-918B-4755-AB34-03F52F6BADD8}"/>
              </a:ext>
            </a:extLst>
          </p:cNvPr>
          <p:cNvSpPr txBox="1"/>
          <p:nvPr/>
        </p:nvSpPr>
        <p:spPr>
          <a:xfrm>
            <a:off x="951102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7E67601-3E61-48BD-9CBB-157366EC0559}"/>
              </a:ext>
            </a:extLst>
          </p:cNvPr>
          <p:cNvCxnSpPr>
            <a:stCxn id="78" idx="3"/>
            <a:endCxn id="72" idx="1"/>
          </p:cNvCxnSpPr>
          <p:nvPr/>
        </p:nvCxnSpPr>
        <p:spPr>
          <a:xfrm>
            <a:off x="2228326" y="3038913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71A405B-D354-4BD0-9CB5-9743F7CA4AAB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4104314" y="3038913"/>
            <a:ext cx="59876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DAB4818-E202-4D70-A0C0-5A98D2D2ED15}"/>
              </a:ext>
            </a:extLst>
          </p:cNvPr>
          <p:cNvCxnSpPr>
            <a:stCxn id="74" idx="3"/>
            <a:endCxn id="76" idx="1"/>
          </p:cNvCxnSpPr>
          <p:nvPr/>
        </p:nvCxnSpPr>
        <p:spPr>
          <a:xfrm>
            <a:off x="5980301" y="3038913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54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684</Words>
  <Application>Microsoft Office PowerPoint</Application>
  <PresentationFormat>화면 슬라이드 쇼(4:3)</PresentationFormat>
  <Paragraphs>131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Calibri Light</vt:lpstr>
      <vt:lpstr>Office Theme</vt:lpstr>
      <vt:lpstr>React Introduce</vt:lpstr>
      <vt:lpstr>PowerPoint 프레젠테이션</vt:lpstr>
      <vt:lpstr>React 소개</vt:lpstr>
      <vt:lpstr>React 소개</vt:lpstr>
      <vt:lpstr>React 특징</vt:lpstr>
      <vt:lpstr>React 특징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캐롯아이003</cp:lastModifiedBy>
  <cp:revision>71</cp:revision>
  <dcterms:created xsi:type="dcterms:W3CDTF">2016-01-11T04:43:00Z</dcterms:created>
  <dcterms:modified xsi:type="dcterms:W3CDTF">2020-02-17T04:58:09Z</dcterms:modified>
</cp:coreProperties>
</file>