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2" r:id="rId5"/>
    <p:sldId id="323" r:id="rId6"/>
    <p:sldId id="328" r:id="rId7"/>
    <p:sldId id="318" r:id="rId8"/>
    <p:sldId id="324" r:id="rId9"/>
    <p:sldId id="325" r:id="rId10"/>
    <p:sldId id="326" r:id="rId11"/>
    <p:sldId id="316" r:id="rId12"/>
    <p:sldId id="315" r:id="rId13"/>
    <p:sldId id="314" r:id="rId14"/>
    <p:sldId id="327" r:id="rId15"/>
    <p:sldId id="310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39CCB62-B41B-43E2-AF69-37C6C3AA2A59}" type="datetime1">
              <a:rPr lang="ru-RU" smtClean="0"/>
              <a:t>16.05.2024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01FECD02-157A-4A16-9860-7FB311FE85A2}" type="datetime1">
              <a:rPr lang="ru-RU" smtClean="0"/>
              <a:t>16.05.2024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37D7554-D10C-4E29-B8E6-BB7111FA61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Заполнитель таблицы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ru-RU" sz="2000"/>
            </a:lvl1pPr>
            <a:lvl2pPr>
              <a:lnSpc>
                <a:spcPct val="100000"/>
              </a:lnSpc>
              <a:spcAft>
                <a:spcPts val="600"/>
              </a:spcAft>
              <a:defRPr lang="ru-RU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ru-RU" sz="2000"/>
            </a:lvl3pPr>
            <a:lvl4pPr>
              <a:lnSpc>
                <a:spcPct val="100000"/>
              </a:lnSpc>
              <a:spcAft>
                <a:spcPts val="1200"/>
              </a:spcAft>
              <a:defRPr lang="ru-RU" sz="2000"/>
            </a:lvl4pPr>
            <a:lvl5pPr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ru-RU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ru-RU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ru-RU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ru-RU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ru-RU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r>
              <a:rPr lang="ru-RU"/>
              <a:t>Петров.В.С, Голунов.Е.В Самарский Университет 2024г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431" y="0"/>
            <a:ext cx="9413138" cy="4294096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Аутентификация и восстановление изображений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370C4-FC53-40C6-9E99-91D733535789}"/>
              </a:ext>
            </a:extLst>
          </p:cNvPr>
          <p:cNvSpPr txBox="1"/>
          <p:nvPr/>
        </p:nvSpPr>
        <p:spPr>
          <a:xfrm>
            <a:off x="5638800" y="29762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29678-F574-46E9-BC99-3C23F94F6684}"/>
              </a:ext>
            </a:extLst>
          </p:cNvPr>
          <p:cNvSpPr txBox="1"/>
          <p:nvPr/>
        </p:nvSpPr>
        <p:spPr>
          <a:xfrm>
            <a:off x="4191000" y="5306232"/>
            <a:ext cx="381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Самарский университет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Студент Петров В.С.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Студент Голунов Е.В.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46099"/>
            <a:ext cx="9808773" cy="1046208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Временная сложность предложенного метода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10</a:t>
            </a:fld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E9C4128-666C-4546-A747-06605D87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26164"/>
              </p:ext>
            </p:extLst>
          </p:nvPr>
        </p:nvGraphicFramePr>
        <p:xfrm>
          <a:off x="1567423" y="1192307"/>
          <a:ext cx="9057153" cy="512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3879">
                  <a:extLst>
                    <a:ext uri="{9D8B030D-6E8A-4147-A177-3AD203B41FA5}">
                      <a16:colId xmlns:a16="http://schemas.microsoft.com/office/drawing/2014/main" val="3069923225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1165650824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1540585394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686361266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793469783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3896231292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392524003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Lena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Barbara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Truck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Stockton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Baboon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X-Ray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9914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Recovery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0.4559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0.4270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0.4321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0.4185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0.4179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0.4266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91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Auth.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3.1635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3.1332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3.1107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3.1557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3.1001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3.1622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457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3.6194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3.5602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3.5602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3.5742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3.518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3.5888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561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%20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4.4073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4.5173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4.4161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4.4562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4.4764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4.4507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6421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%40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4.6081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4.6765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4.6993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4.7028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4.6654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4.8524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0173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%70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4.9831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4.9932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4.9544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4.8742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4.9107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4.9497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4289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%80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5.0789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5.0639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5.0532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5.1500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5.0294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5.0550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1E0B1-990B-4177-BB8C-B759DB87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7077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23A9B-11BC-44D7-98A6-C4DCCA495B5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Нами был рассмотрен новый метод обнаружения изменения изображения и метод восстановления для изображений. Основанный на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Судоку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он достигает превосходной скорости работы и с его помощью можно восстановить изображение лишь из 20% от него.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Результаты экспериментов показали, что разработанный метод обеспечивает высокую точность и скорость работы, а также обеспечивает защиту от разных типов атак.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99AA86-7F06-4FEE-B3B5-FAB40D0722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1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129" y="802455"/>
            <a:ext cx="8955741" cy="5253089"/>
          </a:xfrm>
        </p:spPr>
        <p:txBody>
          <a:bodyPr rtlCol="0" anchor="ctr"/>
          <a:lstStyle>
            <a:defPPr>
              <a:defRPr lang="ru-RU"/>
            </a:defPPr>
          </a:lstStyle>
          <a:p>
            <a:pPr algn="ctr"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B1DC5-6FAD-43D2-B418-24CC5A0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209848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29BA2-E48B-4F48-8E7B-21AC417CFB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9867" y="1814896"/>
            <a:ext cx="8552264" cy="4119463"/>
          </a:xfrm>
        </p:spPr>
        <p:txBody>
          <a:bodyPr/>
          <a:lstStyle/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последние годы подделка изображений стала серьезной проблемой при использовании изображений во многих важных областях. Было разработано множество методов для идентификации изображений, а также для их восстановления. Однако эти методы имеют определенные недостатки. </a:t>
            </a:r>
          </a:p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этой статье мы представляем новый метод самонастраивающегося водяного знака, основанный на головоломке </a:t>
            </a:r>
            <a:r>
              <a:rPr lang="ru-RU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судоку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F90A9-C5D6-446A-874E-4A12F4CA78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5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69CA1-67C5-45D4-A1DE-F2F61839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3F3BD-5BAE-445B-BB97-A081F8689C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1597734"/>
            <a:ext cx="8552264" cy="4119463"/>
          </a:xfrm>
        </p:spPr>
        <p:txBody>
          <a:bodyPr>
            <a:no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Предложенный метод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внедрения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аутентификации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Процедура внедрения битов аутентификации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Обнаружение нелегального вторжения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Этап восстановления</a:t>
            </a: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Эксперименты и исследования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Эффективность применяемого метода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Временная сложность предложенного метода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40A415-0567-4A89-B7BC-76D9FD61B6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0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62487"/>
            <a:ext cx="9150675" cy="142758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Внедрение бит восстановления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C31F7A-91CF-4F53-8C3E-86E77B7EE97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381119" y="1520990"/>
            <a:ext cx="5962630" cy="485843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3545FD-BD79-46A8-9C5B-E858CCF3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005" y="1520990"/>
            <a:ext cx="4480948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8B8CE-840E-4C0B-B366-2EF4881D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61805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аутентификации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5CEF4-5012-49DF-B538-4301F11DBE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9867" y="1824138"/>
            <a:ext cx="8552264" cy="4119463"/>
          </a:xfrm>
        </p:spPr>
        <p:txBody>
          <a:bodyPr/>
          <a:lstStyle/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На этом этапе изображение разбивается на непересекающиеся блоки размером 5 × 5. Уникальный ключ блока генерируется путем объединения значений пикселей блока, положения блока и секретного ключа изображения для каждого блока размером 5 × 5. </a:t>
            </a:r>
          </a:p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Для обеспечения безопасности изображения следует использовать секретный ключ изображения, который чувствителен к небольшим изменениям.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932B11-CB7E-4766-BF13-E88F9C7B6D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63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58E7F-B7FF-4CD9-B3AF-0A42EEE1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0"/>
            <a:ext cx="9150675" cy="14275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Процедура внедрения битов аутентификации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FF21-BC4B-4BAF-92E4-8D2D640A8D2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819867" y="1662495"/>
                <a:ext cx="8552264" cy="411946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Разделение изображения на непересекающиеся блоки размером </a:t>
                </a:r>
                <a:r>
                  <a:rPr lang="ru-RU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5 × 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Вычисление уникального ключа блока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⋯++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++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++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</m:oMath>
                </a14:m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Генерация хэш ключа блока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𝑘𝑒𝑦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Извлечение первых 25 бит из хэша ключа блока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Вставка битов аутентификации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Повторяем шаги 2-5 для всех блоков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Получаем изображение с водяными знаками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FF21-BC4B-4BAF-92E4-8D2D640A8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819867" y="1662495"/>
                <a:ext cx="8552264" cy="4119463"/>
              </a:xfrm>
              <a:blipFill>
                <a:blip r:embed="rId2"/>
                <a:stretch>
                  <a:fillRect l="-1854" t="-2222" r="-285" b="-19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3B1B88-7653-4C88-AEF9-BDE9EF696E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7B781-8F69-4548-A3E8-98574CE8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59" y="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Обнаружение нелегального вторжения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56EC9-A49C-4221-B718-4CB74F553D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105EEA-AEFD-475A-BDEF-FCE6F0E4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93" y="1741393"/>
            <a:ext cx="9652209" cy="38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39300"/>
            <a:ext cx="9808773" cy="142758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Этап восстановления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34759" y="1566885"/>
            <a:ext cx="4545105" cy="5241842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1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Изображение, подвергшееся атаке, и карта изменений разделены на 25 непересекающихся блоков.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1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Блоки так же, как и в процессе вставки группируются в соответствии с нумерацией. Затем выбирается группа блоков, которая сгруппирована и блоки в этой группе делятся на подблоки. </a:t>
            </a:r>
            <a:endParaRPr lang="ru-RU" sz="1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CAACBF-AA71-46A6-82A3-F14A3C4B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2118706"/>
            <a:ext cx="5942028" cy="262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A48D9-60A6-44A2-B580-34F774DDA20D}"/>
              </a:ext>
            </a:extLst>
          </p:cNvPr>
          <p:cNvSpPr txBox="1"/>
          <p:nvPr/>
        </p:nvSpPr>
        <p:spPr>
          <a:xfrm>
            <a:off x="1027246" y="473929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Блок схема этапа восстановления</a:t>
            </a:r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200606"/>
            <a:ext cx="9808773" cy="14275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 применяемого метода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5999" y="2593589"/>
            <a:ext cx="6085857" cy="167082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 помощью атаки 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шум соли и перца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была подтверждена эффективность и результативность предложенного метода.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PSNR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восстановления приведены в подписях изображений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 – (l).</a:t>
            </a:r>
            <a:endParaRPr lang="ru-RU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806B96-D9B1-4821-807E-FD5E342C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95" y="1628191"/>
            <a:ext cx="4746275" cy="4012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B7882-2B0D-4B4C-8E41-F8072C022244}"/>
              </a:ext>
            </a:extLst>
          </p:cNvPr>
          <p:cNvSpPr txBox="1"/>
          <p:nvPr/>
        </p:nvSpPr>
        <p:spPr>
          <a:xfrm>
            <a:off x="1026995" y="5640767"/>
            <a:ext cx="474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Пример восстановления атакованного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59_TF78544816_Win32" id="{08C24B57-BF3C-4B8F-BD55-8BE3AAC8BEA8}" vid="{F9437CE3-892B-40E9-8EE4-1014FD9F69C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для конференции</Template>
  <TotalTime>194</TotalTime>
  <Words>506</Words>
  <Application>Microsoft Office PowerPoint</Application>
  <PresentationFormat>Широкоэкранный</PresentationFormat>
  <Paragraphs>118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Tisa Offc Serif Pro</vt:lpstr>
      <vt:lpstr>Univers Light</vt:lpstr>
      <vt:lpstr>Verdana</vt:lpstr>
      <vt:lpstr>Пользовательская</vt:lpstr>
      <vt:lpstr>Аутентификация и восстановление изображений</vt:lpstr>
      <vt:lpstr>Введение</vt:lpstr>
      <vt:lpstr>Ход исследования</vt:lpstr>
      <vt:lpstr>Внедрение бит восстановления</vt:lpstr>
      <vt:lpstr>Биты аутентификации</vt:lpstr>
      <vt:lpstr>Процедура внедрения битов аутентификации</vt:lpstr>
      <vt:lpstr>Обнаружение нелегального вторжения</vt:lpstr>
      <vt:lpstr>Этап восстановления</vt:lpstr>
      <vt:lpstr>Результат применяемого метода</vt:lpstr>
      <vt:lpstr>Временная сложность предложенного метода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восстановление изображений</dc:title>
  <dc:creator>Вадим Петров</dc:creator>
  <cp:lastModifiedBy>Егор Голунов</cp:lastModifiedBy>
  <cp:revision>18</cp:revision>
  <dcterms:created xsi:type="dcterms:W3CDTF">2024-05-15T14:02:30Z</dcterms:created>
  <dcterms:modified xsi:type="dcterms:W3CDTF">2024-05-16T08:01:38Z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