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  <p:sldMasterId id="2147484297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0D86B8"/>
    <a:srgbClr val="AFABAB"/>
    <a:srgbClr val="66666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601" autoAdjust="0"/>
  </p:normalViewPr>
  <p:slideViewPr>
    <p:cSldViewPr snapToGrid="0">
      <p:cViewPr>
        <p:scale>
          <a:sx n="66" d="100"/>
          <a:sy n="66" d="100"/>
        </p:scale>
        <p:origin x="820" y="188"/>
      </p:cViewPr>
      <p:guideLst/>
    </p:cSldViewPr>
  </p:slideViewPr>
  <p:outlineViewPr>
    <p:cViewPr>
      <p:scale>
        <a:sx n="33" d="100"/>
        <a:sy n="33" d="100"/>
      </p:scale>
      <p:origin x="0" y="-6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DD51D-31F4-4FEB-9903-808982AB90E2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29FAE-EA8A-421C-8AC4-767A0C78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21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02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4963" y="237457"/>
            <a:ext cx="11522075" cy="73598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kumimoji="1" lang="ja-JP" altLang="en-US"/>
              <a:t>タイトルを入力（</a:t>
            </a:r>
            <a:r>
              <a:rPr kumimoji="1" lang="en-US" altLang="ja-JP"/>
              <a:t>2</a:t>
            </a:r>
            <a:r>
              <a:rPr kumimoji="1" lang="ja-JP" altLang="en-US"/>
              <a:t>行まで）</a:t>
            </a:r>
          </a:p>
        </p:txBody>
      </p:sp>
      <p:sp>
        <p:nvSpPr>
          <p:cNvPr id="12" name="日付プレースホルダー 16">
            <a:extLst>
              <a:ext uri="{FF2B5EF4-FFF2-40B4-BE49-F238E27FC236}">
                <a16:creationId xmlns:a16="http://schemas.microsoft.com/office/drawing/2014/main" id="{5EF0E3F5-5645-CB48-93A3-1ECF1B12B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2570" y="6394007"/>
            <a:ext cx="1098959" cy="34308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0" i="0">
                <a:solidFill>
                  <a:schemeClr val="tx2"/>
                </a:solidFill>
                <a:latin typeface="Segoe UI Regular" panose="020B0502040204020203" pitchFamily="34" charset="0"/>
                <a:ea typeface="Segoe UI Regular" panose="020B0502040204020203" pitchFamily="34" charset="0"/>
                <a:cs typeface="Segoe UI Regular" panose="020B0502040204020203" pitchFamily="34" charset="0"/>
              </a:defRPr>
            </a:lvl1pPr>
          </a:lstStyle>
          <a:p>
            <a:fld id="{67598571-F9CE-6442-8D23-D6050606A188}" type="datetime1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4805DFEE-82AE-BE4D-B3B8-B49642FA4706}"/>
              </a:ext>
            </a:extLst>
          </p:cNvPr>
          <p:cNvSpPr txBox="1">
            <a:spLocks/>
          </p:cNvSpPr>
          <p:nvPr/>
        </p:nvSpPr>
        <p:spPr>
          <a:xfrm>
            <a:off x="11250706" y="6435378"/>
            <a:ext cx="630399" cy="276861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000" b="1" kern="1200" baseline="0">
                <a:solidFill>
                  <a:srgbClr val="2B323F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407364-41BC-E64E-91C4-8E4B99D96D50}" type="slidenum">
              <a:rPr lang="ja-JP" altLang="en-US" b="0" i="0" baseline="0" smtClean="0">
                <a:solidFill>
                  <a:schemeClr val="tx1"/>
                </a:solidFill>
                <a:latin typeface="Meiryo UI Bold"/>
                <a:ea typeface="AM-JP UD Shin Go NT Pr6N DB" panose="020B0400000000000000" pitchFamily="34" charset="-128"/>
              </a:rPr>
              <a:pPr/>
              <a:t>‹#›</a:t>
            </a:fld>
            <a:endParaRPr lang="ja-JP" altLang="en-US" b="0" i="0" baseline="0">
              <a:solidFill>
                <a:schemeClr val="tx1"/>
              </a:solidFill>
              <a:latin typeface="Meiryo UI Bold"/>
              <a:ea typeface="AM-JP UD Shin Go NT Pr6N DB" panose="020B0400000000000000" pitchFamily="34" charset="-128"/>
            </a:endParaRPr>
          </a:p>
        </p:txBody>
      </p:sp>
      <p:sp>
        <p:nvSpPr>
          <p:cNvPr id="10" name="テキスト プレースホルダー 13">
            <a:extLst>
              <a:ext uri="{FF2B5EF4-FFF2-40B4-BE49-F238E27FC236}">
                <a16:creationId xmlns:a16="http://schemas.microsoft.com/office/drawing/2014/main" id="{98BACFAA-9E00-444A-8DCB-34D55379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6000" y="1530000"/>
            <a:ext cx="828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M-JP UD Shin Go NT Pr6N R" panose="020B0400000000000000" pitchFamily="34" charset="-128"/>
              </a:rPr>
              <a:t>見出し</a:t>
            </a:r>
            <a:endParaRPr kumimoji="1" lang="en-US" altLang="ja-JP" sz="3000" b="1" i="0" u="none" strike="noStrike" kern="1200" cap="none" spc="0" normalizeH="0" baseline="0" noProof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AM-JP UD Shin Go NT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585143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1600" b="1" i="0" kern="1200" spc="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0" marR="0" indent="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400"/>
        </a:spcAft>
        <a:buClrTx/>
        <a:buSzTx/>
        <a:buFontTx/>
        <a:buNone/>
        <a:tabLst/>
        <a:defRPr kumimoji="1" sz="2000" b="0" i="0" kern="120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11">
          <p15:clr>
            <a:srgbClr val="F26B43"/>
          </p15:clr>
        </p15:guide>
        <p15:guide id="11" pos="7469">
          <p15:clr>
            <a:srgbClr val="F26B43"/>
          </p15:clr>
        </p15:guide>
        <p15:guide id="19" pos="3840">
          <p15:clr>
            <a:srgbClr val="F26B43"/>
          </p15:clr>
        </p15:guide>
        <p15:guide id="20" orient="horz" pos="142">
          <p15:clr>
            <a:srgbClr val="F26B43"/>
          </p15:clr>
        </p15:guide>
        <p15:guide id="21" orient="horz" pos="40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14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5524805" y="2029054"/>
            <a:ext cx="1143000" cy="57607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4" name="Text 2"/>
          <p:cNvSpPr txBox="1"/>
          <p:nvPr/>
        </p:nvSpPr>
        <p:spPr>
          <a:xfrm>
            <a:off x="2960827" y="2476195"/>
            <a:ext cx="6706210" cy="8293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ワーカー作業マニュアル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2208921" y="3552445"/>
            <a:ext cx="8210022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ランディングページ（</a:t>
            </a:r>
            <a:r>
              <a:rPr kumimoji="0" lang="en-US" altLang="ja-JP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</a:t>
            </a:r>
            <a:r>
              <a:rPr kumimoji="0" lang="ja-JP" altLang="en-US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案の修正・人間味の追加ガイド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13F86BC0-D3AD-C00F-BA65-08889270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46" y="1104453"/>
            <a:ext cx="8907118" cy="531569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952805" y="580644"/>
            <a:ext cx="4310482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ワーカーは何をするか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5AF63ED-3826-DF30-F58D-D78719B56031}"/>
              </a:ext>
            </a:extLst>
          </p:cNvPr>
          <p:cNvGrpSpPr/>
          <p:nvPr/>
        </p:nvGrpSpPr>
        <p:grpSpPr>
          <a:xfrm>
            <a:off x="761695" y="1825973"/>
            <a:ext cx="261519" cy="228600"/>
            <a:chOff x="761695" y="1742846"/>
            <a:chExt cx="261519" cy="228600"/>
          </a:xfrm>
        </p:grpSpPr>
        <p:sp>
          <p:nvSpPr>
            <p:cNvPr id="4" name="Shape 2"/>
            <p:cNvSpPr/>
            <p:nvPr/>
          </p:nvSpPr>
          <p:spPr>
            <a:xfrm>
              <a:off x="761695" y="17428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6"/>
            <p:cNvSpPr txBox="1"/>
            <p:nvPr/>
          </p:nvSpPr>
          <p:spPr>
            <a:xfrm>
              <a:off x="836676" y="17574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AB0DD6D-9F1F-D93D-9D58-106B07329593}"/>
              </a:ext>
            </a:extLst>
          </p:cNvPr>
          <p:cNvGrpSpPr/>
          <p:nvPr/>
        </p:nvGrpSpPr>
        <p:grpSpPr>
          <a:xfrm>
            <a:off x="761695" y="2397473"/>
            <a:ext cx="261519" cy="228600"/>
            <a:chOff x="761695" y="2314346"/>
            <a:chExt cx="261519" cy="228600"/>
          </a:xfrm>
        </p:grpSpPr>
        <p:sp>
          <p:nvSpPr>
            <p:cNvPr id="5" name="Shape 3"/>
            <p:cNvSpPr/>
            <p:nvPr/>
          </p:nvSpPr>
          <p:spPr>
            <a:xfrm>
              <a:off x="761695" y="23143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Text 7"/>
            <p:cNvSpPr txBox="1"/>
            <p:nvPr/>
          </p:nvSpPr>
          <p:spPr>
            <a:xfrm>
              <a:off x="836676" y="23289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2B26F1-C4F7-DB4E-BB1A-E52EB289A3B3}"/>
              </a:ext>
            </a:extLst>
          </p:cNvPr>
          <p:cNvGrpSpPr/>
          <p:nvPr/>
        </p:nvGrpSpPr>
        <p:grpSpPr>
          <a:xfrm>
            <a:off x="761695" y="3302729"/>
            <a:ext cx="261519" cy="228600"/>
            <a:chOff x="761695" y="3219602"/>
            <a:chExt cx="261519" cy="228600"/>
          </a:xfrm>
        </p:grpSpPr>
        <p:sp>
          <p:nvSpPr>
            <p:cNvPr id="6" name="Shape 4"/>
            <p:cNvSpPr/>
            <p:nvPr/>
          </p:nvSpPr>
          <p:spPr>
            <a:xfrm>
              <a:off x="761695" y="3219602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8"/>
            <p:cNvSpPr txBox="1"/>
            <p:nvPr/>
          </p:nvSpPr>
          <p:spPr>
            <a:xfrm>
              <a:off x="836676" y="3233318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 10"/>
          <p:cNvSpPr txBox="1"/>
          <p:nvPr/>
        </p:nvSpPr>
        <p:spPr>
          <a:xfrm>
            <a:off x="1143000" y="1742846"/>
            <a:ext cx="565243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LP案の修正を担当（AI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作成した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下書きを磨き上げる）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11"/>
          <p:cNvSpPr txBox="1"/>
          <p:nvPr/>
        </p:nvSpPr>
        <p:spPr>
          <a:xfrm>
            <a:off x="1143000" y="2314346"/>
            <a:ext cx="4972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テキスト編集：機械的な文章を自然な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表現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3219602"/>
            <a:ext cx="32772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画像生成・編集：2種類の作業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761424" y="5465401"/>
            <a:ext cx="8980370" cy="8334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人間味と統一感のあるLPに仕上げる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ことが目的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524305" y="2734056"/>
            <a:ext cx="3881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AI生成文章に人間味を追加して自然な表現に修正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1524304" y="3638397"/>
            <a:ext cx="4571695" cy="25514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・画像1：</a:t>
            </a: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画像編集ツール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で商品メイン画像＋テキスト配置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1524304" y="3972154"/>
            <a:ext cx="5511763" cy="23774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・画像2〜4：AI</a:t>
            </a: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生成画像に違和感がないかチェック、必要に応じて編集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3510382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なぜ修正が必要か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A6DC7E2-1734-C60A-0DB1-576B0D012E0B}"/>
              </a:ext>
            </a:extLst>
          </p:cNvPr>
          <p:cNvGrpSpPr/>
          <p:nvPr/>
        </p:nvGrpSpPr>
        <p:grpSpPr>
          <a:xfrm>
            <a:off x="761695" y="1803806"/>
            <a:ext cx="261519" cy="228600"/>
            <a:chOff x="761695" y="1742846"/>
            <a:chExt cx="261519" cy="228600"/>
          </a:xfrm>
        </p:grpSpPr>
        <p:sp>
          <p:nvSpPr>
            <p:cNvPr id="4" name="Shape 2"/>
            <p:cNvSpPr/>
            <p:nvPr/>
          </p:nvSpPr>
          <p:spPr>
            <a:xfrm>
              <a:off x="761695" y="17428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6"/>
            <p:cNvSpPr txBox="1"/>
            <p:nvPr/>
          </p:nvSpPr>
          <p:spPr>
            <a:xfrm>
              <a:off x="836676" y="17574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12A978-F0E2-0E2D-F71F-07291D55F2F5}"/>
              </a:ext>
            </a:extLst>
          </p:cNvPr>
          <p:cNvGrpSpPr/>
          <p:nvPr/>
        </p:nvGrpSpPr>
        <p:grpSpPr>
          <a:xfrm>
            <a:off x="761695" y="2672874"/>
            <a:ext cx="261519" cy="228600"/>
            <a:chOff x="761695" y="3552444"/>
            <a:chExt cx="261519" cy="228600"/>
          </a:xfrm>
        </p:grpSpPr>
        <p:sp>
          <p:nvSpPr>
            <p:cNvPr id="6" name="Shape 4"/>
            <p:cNvSpPr/>
            <p:nvPr/>
          </p:nvSpPr>
          <p:spPr>
            <a:xfrm>
              <a:off x="761695" y="3552444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8"/>
            <p:cNvSpPr txBox="1"/>
            <p:nvPr/>
          </p:nvSpPr>
          <p:spPr>
            <a:xfrm>
              <a:off x="836676" y="3567074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dirty="0">
                  <a:solidFill>
                    <a:srgbClr val="FFFFFF"/>
                  </a:solidFill>
                  <a:latin typeface="Noto Sans JP" pitchFamily="34" charset="0"/>
                  <a:ea typeface="Noto Sans JP" pitchFamily="34" charset="-122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A48520B-1DE1-BBE4-E50A-7B469D72F136}"/>
              </a:ext>
            </a:extLst>
          </p:cNvPr>
          <p:cNvGrpSpPr/>
          <p:nvPr/>
        </p:nvGrpSpPr>
        <p:grpSpPr>
          <a:xfrm>
            <a:off x="761695" y="3578130"/>
            <a:ext cx="261519" cy="228600"/>
            <a:chOff x="761695" y="4457700"/>
            <a:chExt cx="261519" cy="228600"/>
          </a:xfrm>
        </p:grpSpPr>
        <p:sp>
          <p:nvSpPr>
            <p:cNvPr id="7" name="Shape 5"/>
            <p:cNvSpPr/>
            <p:nvPr/>
          </p:nvSpPr>
          <p:spPr>
            <a:xfrm>
              <a:off x="761695" y="4457700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 9"/>
            <p:cNvSpPr txBox="1"/>
            <p:nvPr/>
          </p:nvSpPr>
          <p:spPr>
            <a:xfrm>
              <a:off x="836676" y="4472330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dirty="0">
                  <a:solidFill>
                    <a:srgbClr val="FFFFFF"/>
                  </a:solidFill>
                  <a:latin typeface="Noto Sans JP" pitchFamily="34" charset="0"/>
                  <a:ea typeface="Noto Sans JP" pitchFamily="34" charset="-122"/>
                </a:rPr>
                <a:t>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 10"/>
          <p:cNvSpPr txBox="1"/>
          <p:nvPr/>
        </p:nvSpPr>
        <p:spPr>
          <a:xfrm>
            <a:off x="1143000" y="1742846"/>
            <a:ext cx="49441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AI生成文は文法的に正確でも、機械的で不自然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2611914"/>
            <a:ext cx="54297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ユーザー体験：共感・信頼・滞在時間の向上に直結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143000" y="3517170"/>
            <a:ext cx="51727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画像も同様：過度なAI感や商品"直写し"は避ける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524305" y="2162556"/>
            <a:ext cx="5101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同じ文末表現が続く、抽象的な表現が多い、文章に温かみがない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1524305" y="3031624"/>
            <a:ext cx="40727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自然な文章は読者の共感を呼び、購入意欲を高める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1524305" y="3935965"/>
            <a:ext cx="45774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AIチェックツールでの検出リスク軽減と汎用性確保のため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669157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テキスト編集：自然さをどう足す？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61695" y="1742846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5" name="Shape 3"/>
          <p:cNvSpPr/>
          <p:nvPr/>
        </p:nvSpPr>
        <p:spPr>
          <a:xfrm>
            <a:off x="761695" y="294345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Shape 4"/>
          <p:cNvSpPr/>
          <p:nvPr/>
        </p:nvSpPr>
        <p:spPr>
          <a:xfrm>
            <a:off x="761695" y="4143146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7" name="Shape 5"/>
          <p:cNvSpPr/>
          <p:nvPr/>
        </p:nvSpPr>
        <p:spPr>
          <a:xfrm>
            <a:off x="761695" y="534375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9" name="Text 7"/>
          <p:cNvSpPr txBox="1"/>
          <p:nvPr/>
        </p:nvSpPr>
        <p:spPr>
          <a:xfrm>
            <a:off x="836676" y="17574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8"/>
          <p:cNvSpPr txBox="1"/>
          <p:nvPr/>
        </p:nvSpPr>
        <p:spPr>
          <a:xfrm>
            <a:off x="836676" y="29571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9"/>
          <p:cNvSpPr txBox="1"/>
          <p:nvPr/>
        </p:nvSpPr>
        <p:spPr>
          <a:xfrm>
            <a:off x="836676" y="41577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10"/>
          <p:cNvSpPr txBox="1"/>
          <p:nvPr/>
        </p:nvSpPr>
        <p:spPr>
          <a:xfrm>
            <a:off x="836676" y="53574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1742846"/>
            <a:ext cx="2457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語尾のリズムを変える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143000" y="2943454"/>
            <a:ext cx="3372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具体的な数字・固有名詞を追加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143000" y="4143146"/>
            <a:ext cx="29151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疑問文や呼びかけを入れる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1143000" y="5343754"/>
            <a:ext cx="2686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体験談風の表現を加える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1524305" y="2162556"/>
            <a:ext cx="46149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「～です。～です。～です。」の連続を避け、変化をつける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8"/>
          <p:cNvSpPr txBox="1"/>
          <p:nvPr/>
        </p:nvSpPr>
        <p:spPr>
          <a:xfrm>
            <a:off x="1524305" y="2495398"/>
            <a:ext cx="75968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例：「効果的です。簡単です。おすすめです。」→「効果的なんです。簡単で、おすすめですよ。」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9"/>
          <p:cNvSpPr txBox="1"/>
          <p:nvPr/>
        </p:nvSpPr>
        <p:spPr>
          <a:xfrm>
            <a:off x="1524305" y="3362249"/>
            <a:ext cx="3557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抽象的な表現を具体的なデータに置き換える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20"/>
          <p:cNvSpPr txBox="1"/>
          <p:nvPr/>
        </p:nvSpPr>
        <p:spPr>
          <a:xfrm>
            <a:off x="1524305" y="3696005"/>
            <a:ext cx="5910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例：「多くの人が効果を実感」→「30代女性の78%が2週間で効果を実感」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21"/>
          <p:cNvSpPr txBox="1"/>
          <p:nvPr/>
        </p:nvSpPr>
        <p:spPr>
          <a:xfrm>
            <a:off x="1524305" y="4562856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読者に語りかける文体で親近感を生む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22"/>
          <p:cNvSpPr txBox="1"/>
          <p:nvPr/>
        </p:nvSpPr>
        <p:spPr>
          <a:xfrm>
            <a:off x="1524305" y="4895698"/>
            <a:ext cx="5101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例：「効果があります」→「効果が気になりますよね？実は…」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23"/>
          <p:cNvSpPr txBox="1"/>
          <p:nvPr/>
        </p:nvSpPr>
        <p:spPr>
          <a:xfrm>
            <a:off x="1524305" y="5762549"/>
            <a:ext cx="3557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使用感や感覚を想像させる文章で共感を生む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24"/>
          <p:cNvSpPr txBox="1"/>
          <p:nvPr/>
        </p:nvSpPr>
        <p:spPr>
          <a:xfrm>
            <a:off x="1524305" y="6096305"/>
            <a:ext cx="63011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例：「朝に飲むと効果的」→「朝起きてすぐ飲むと、体がじんわり温まります」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hape 27"/>
          <p:cNvSpPr/>
          <p:nvPr/>
        </p:nvSpPr>
        <p:spPr>
          <a:xfrm>
            <a:off x="761695" y="7781544"/>
            <a:ext cx="10668305" cy="562356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0" name="Shape 28"/>
          <p:cNvSpPr/>
          <p:nvPr/>
        </p:nvSpPr>
        <p:spPr>
          <a:xfrm>
            <a:off x="761695" y="7781544"/>
            <a:ext cx="38405" cy="562356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1" name="Text 29"/>
          <p:cNvSpPr txBox="1"/>
          <p:nvPr/>
        </p:nvSpPr>
        <p:spPr>
          <a:xfrm>
            <a:off x="952805" y="7934249"/>
            <a:ext cx="66540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チェックポイント：声に出して読んでみる／各セクションで2～3箇所を重点的に修正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471098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画像のチェックポイント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61695" y="1838858"/>
            <a:ext cx="5143500" cy="19202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5" name="Shape 3"/>
          <p:cNvSpPr/>
          <p:nvPr/>
        </p:nvSpPr>
        <p:spPr>
          <a:xfrm>
            <a:off x="6286500" y="1838858"/>
            <a:ext cx="5143500" cy="19202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Text 4"/>
          <p:cNvSpPr txBox="1"/>
          <p:nvPr/>
        </p:nvSpPr>
        <p:spPr>
          <a:xfrm>
            <a:off x="761695" y="1371600"/>
            <a:ext cx="2772461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画像1（Canva編集）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5"/>
          <p:cNvSpPr txBox="1"/>
          <p:nvPr/>
        </p:nvSpPr>
        <p:spPr>
          <a:xfrm>
            <a:off x="6286500" y="1371600"/>
            <a:ext cx="3801161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画像2-4（AIプロンプト調整）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61695" y="200744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9" name="Shape 7"/>
          <p:cNvSpPr/>
          <p:nvPr/>
        </p:nvSpPr>
        <p:spPr>
          <a:xfrm>
            <a:off x="761695" y="3083693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0" name="Shape 8"/>
          <p:cNvSpPr/>
          <p:nvPr/>
        </p:nvSpPr>
        <p:spPr>
          <a:xfrm>
            <a:off x="761695" y="4474495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1" name="Shape 9"/>
          <p:cNvSpPr/>
          <p:nvPr/>
        </p:nvSpPr>
        <p:spPr>
          <a:xfrm>
            <a:off x="6286500" y="200744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2" name="Shape 10"/>
          <p:cNvSpPr/>
          <p:nvPr/>
        </p:nvSpPr>
        <p:spPr>
          <a:xfrm>
            <a:off x="6286500" y="3141300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3" name="Shape 11"/>
          <p:cNvSpPr/>
          <p:nvPr/>
        </p:nvSpPr>
        <p:spPr>
          <a:xfrm>
            <a:off x="6286500" y="4274242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4" name="Text 12"/>
          <p:cNvSpPr txBox="1"/>
          <p:nvPr/>
        </p:nvSpPr>
        <p:spPr>
          <a:xfrm>
            <a:off x="836676" y="2022075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836676" y="3098323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836676" y="4488211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6361481" y="2022075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6361481" y="315501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6361481" y="4288872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8"/>
          <p:cNvSpPr txBox="1"/>
          <p:nvPr/>
        </p:nvSpPr>
        <p:spPr>
          <a:xfrm>
            <a:off x="1143000" y="2007444"/>
            <a:ext cx="2671877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商品メイン画像＋テキスト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9"/>
          <p:cNvSpPr txBox="1"/>
          <p:nvPr/>
        </p:nvSpPr>
        <p:spPr>
          <a:xfrm>
            <a:off x="1143000" y="3083693"/>
            <a:ext cx="1424635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デザイン品質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20"/>
          <p:cNvSpPr txBox="1"/>
          <p:nvPr/>
        </p:nvSpPr>
        <p:spPr>
          <a:xfrm>
            <a:off x="1143000" y="4474495"/>
            <a:ext cx="100492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技術仕様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21"/>
          <p:cNvSpPr txBox="1"/>
          <p:nvPr/>
        </p:nvSpPr>
        <p:spPr>
          <a:xfrm>
            <a:off x="6667805" y="2007444"/>
            <a:ext cx="205282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コンテンツの注意点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22"/>
          <p:cNvSpPr txBox="1"/>
          <p:nvPr/>
        </p:nvSpPr>
        <p:spPr>
          <a:xfrm>
            <a:off x="6667805" y="3141300"/>
            <a:ext cx="162488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プロンプト調整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23"/>
          <p:cNvSpPr txBox="1"/>
          <p:nvPr/>
        </p:nvSpPr>
        <p:spPr>
          <a:xfrm>
            <a:off x="6667805" y="4274242"/>
            <a:ext cx="100492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禁止事項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24"/>
          <p:cNvSpPr txBox="1"/>
          <p:nvPr/>
        </p:nvSpPr>
        <p:spPr>
          <a:xfrm>
            <a:off x="1524305" y="2378691"/>
            <a:ext cx="4396435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クライアント提供の商品画像を活かしつつ、簡潔なテキストオーバーレイを追加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25"/>
          <p:cNvSpPr txBox="1"/>
          <p:nvPr/>
        </p:nvSpPr>
        <p:spPr>
          <a:xfrm>
            <a:off x="1524305" y="3454939"/>
            <a:ext cx="4415638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読みやすいフォント・十分な余白・適切なコントラストを確保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 26"/>
          <p:cNvSpPr txBox="1"/>
          <p:nvPr/>
        </p:nvSpPr>
        <p:spPr>
          <a:xfrm>
            <a:off x="1524305" y="4026439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背景色は商品カテゴリに合わせて選定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27"/>
          <p:cNvSpPr txBox="1"/>
          <p:nvPr/>
        </p:nvSpPr>
        <p:spPr>
          <a:xfrm>
            <a:off x="1524305" y="4845742"/>
            <a:ext cx="33768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ファイル形式：PNG、アスペクト比：16:9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 28"/>
          <p:cNvSpPr txBox="1"/>
          <p:nvPr/>
        </p:nvSpPr>
        <p:spPr>
          <a:xfrm>
            <a:off x="1524305" y="5160295"/>
            <a:ext cx="33768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ファイル名規則：商品名_画像1_LP型.png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 29"/>
          <p:cNvSpPr txBox="1"/>
          <p:nvPr/>
        </p:nvSpPr>
        <p:spPr>
          <a:xfrm>
            <a:off x="7048195" y="2378691"/>
            <a:ext cx="26910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商品を直接写さない（SEO対策）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30"/>
          <p:cNvSpPr txBox="1"/>
          <p:nvPr/>
        </p:nvSpPr>
        <p:spPr>
          <a:xfrm>
            <a:off x="7048195" y="2693244"/>
            <a:ext cx="27011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人物の顔は鮮明すぎないよう調整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31"/>
          <p:cNvSpPr txBox="1"/>
          <p:nvPr/>
        </p:nvSpPr>
        <p:spPr>
          <a:xfrm>
            <a:off x="7048195" y="3512547"/>
            <a:ext cx="39008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シーン・時間帯・雰囲気を商品に合わせて微調整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32"/>
          <p:cNvSpPr txBox="1"/>
          <p:nvPr/>
        </p:nvSpPr>
        <p:spPr>
          <a:xfrm>
            <a:off x="7048195" y="3827100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各画像の役割に合わせた内容に最適化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33"/>
          <p:cNvSpPr txBox="1"/>
          <p:nvPr/>
        </p:nvSpPr>
        <p:spPr>
          <a:xfrm>
            <a:off x="7048195" y="4645488"/>
            <a:ext cx="25292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画像内に文字や文章を入れない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34"/>
          <p:cNvSpPr txBox="1"/>
          <p:nvPr/>
        </p:nvSpPr>
        <p:spPr>
          <a:xfrm>
            <a:off x="7048195" y="4960042"/>
            <a:ext cx="25100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アスペクト比は必ず16:9を維持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Shape 35"/>
          <p:cNvSpPr/>
          <p:nvPr/>
        </p:nvSpPr>
        <p:spPr>
          <a:xfrm>
            <a:off x="761695" y="6029554"/>
            <a:ext cx="10668305" cy="666885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8" name="Shape 36"/>
          <p:cNvSpPr/>
          <p:nvPr/>
        </p:nvSpPr>
        <p:spPr>
          <a:xfrm>
            <a:off x="761695" y="5765147"/>
            <a:ext cx="38405" cy="889035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9" name="Text 37"/>
          <p:cNvSpPr txBox="1"/>
          <p:nvPr/>
        </p:nvSpPr>
        <p:spPr>
          <a:xfrm>
            <a:off x="914400" y="5710716"/>
            <a:ext cx="2048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共通チェックポイント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38"/>
          <p:cNvSpPr txBox="1"/>
          <p:nvPr/>
        </p:nvSpPr>
        <p:spPr>
          <a:xfrm>
            <a:off x="1295705" y="6072818"/>
            <a:ext cx="58539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・色味・トーンの統一（4枚の画像で一貫したビジュアルイメージを維持）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39"/>
          <p:cNvSpPr txBox="1"/>
          <p:nvPr/>
        </p:nvSpPr>
        <p:spPr>
          <a:xfrm>
            <a:off x="1295705" y="6386457"/>
            <a:ext cx="58823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・4枚全体の整合性を最終確認（画像が伝えるストーリーの流れが自然か）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本文">
  <a:themeElements>
    <a:clrScheme name="Amazon">
      <a:dk1>
        <a:srgbClr val="000000"/>
      </a:dk1>
      <a:lt1>
        <a:srgbClr val="FFFFFF"/>
      </a:lt1>
      <a:dk2>
        <a:srgbClr val="232F3D"/>
      </a:dk2>
      <a:lt2>
        <a:srgbClr val="FF9900"/>
      </a:lt2>
      <a:accent1>
        <a:srgbClr val="AAB7B8"/>
      </a:accent1>
      <a:accent2>
        <a:srgbClr val="36C1B3"/>
      </a:accent2>
      <a:accent3>
        <a:srgbClr val="98D22C"/>
      </a:accent3>
      <a:accent4>
        <a:srgbClr val="FF5252"/>
      </a:accent4>
      <a:accent5>
        <a:srgbClr val="FF7575"/>
      </a:accent5>
      <a:accent6>
        <a:srgbClr val="DDB371"/>
      </a:accent6>
      <a:hlink>
        <a:srgbClr val="AAB6B8"/>
      </a:hlink>
      <a:folHlink>
        <a:srgbClr val="FFC400"/>
      </a:folHlink>
    </a:clrScheme>
    <a:fontScheme name="yuichao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38813</TotalTime>
  <Words>285</Words>
  <Application>Microsoft Office PowerPoint</Application>
  <PresentationFormat>ワイド画面</PresentationFormat>
  <Paragraphs>75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Meiryo UI</vt:lpstr>
      <vt:lpstr>Meiryo UI Bold</vt:lpstr>
      <vt:lpstr>Noto Sans JP</vt:lpstr>
      <vt:lpstr>Segoe UI Regular</vt:lpstr>
      <vt:lpstr>游ゴシック</vt:lpstr>
      <vt:lpstr>Arial</vt:lpstr>
      <vt:lpstr>Calibri</vt:lpstr>
      <vt:lpstr>8_本文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●●●●　MBR　〇月</dc:title>
  <dc:creator>Yuichi Aoki</dc:creator>
  <cp:lastModifiedBy>Yuichi Aoki</cp:lastModifiedBy>
  <cp:revision>2555</cp:revision>
  <dcterms:created xsi:type="dcterms:W3CDTF">2020-08-20T07:21:40Z</dcterms:created>
  <dcterms:modified xsi:type="dcterms:W3CDTF">2025-10-24T07:14:55Z</dcterms:modified>
</cp:coreProperties>
</file>