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image" Target="../media/image-2-8.png"/><Relationship Id="rId9" Type="http://schemas.openxmlformats.org/officeDocument/2006/relationships/image" Target="../media/image-2-9.png"/><Relationship Id="rId10" Type="http://schemas.openxmlformats.org/officeDocument/2006/relationships/image" Target="../media/image-2-10.png"/><Relationship Id="rId11" Type="http://schemas.openxmlformats.org/officeDocument/2006/relationships/image" Target="../media/image-2-11.png"/><Relationship Id="rId12" Type="http://schemas.openxmlformats.org/officeDocument/2006/relationships/image" Target="../media/image-2-12.png"/><Relationship Id="rId13" Type="http://schemas.openxmlformats.org/officeDocument/2006/relationships/image" Target="../media/image-2-13.png"/><Relationship Id="rId14" Type="http://schemas.openxmlformats.org/officeDocument/2006/relationships/slideLayout" Target="../slideLayouts/slideLayout1.xml"/><Relationship Id="rId1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8801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8801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3813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" name="Shape 3"/>
          <p:cNvSpPr/>
          <p:nvPr/>
        </p:nvSpPr>
        <p:spPr>
          <a:xfrm>
            <a:off x="609905" y="838505"/>
            <a:ext cx="761695" cy="57607"/>
          </a:xfrm>
          <a:prstGeom prst="roundRect">
            <a:avLst>
              <a:gd name="adj" fmla="val 1058205"/>
            </a:avLst>
          </a:prstGeom>
          <a:solidFill>
            <a:srgbClr val="1A73E8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609905" y="990295"/>
            <a:ext cx="4587545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3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ワーカーの作業手順書</a:t>
            </a:r>
            <a:endParaRPr lang="en-US" sz="3300" dirty="0"/>
          </a:p>
        </p:txBody>
      </p:sp>
      <p:sp>
        <p:nvSpPr>
          <p:cNvPr id="7" name="Shape 5"/>
          <p:cNvSpPr/>
          <p:nvPr/>
        </p:nvSpPr>
        <p:spPr>
          <a:xfrm>
            <a:off x="609905" y="1788566"/>
            <a:ext cx="5372100" cy="1485900"/>
          </a:xfrm>
          <a:prstGeom prst="roundRect">
            <a:avLst>
              <a:gd name="adj" fmla="val 1578"/>
            </a:avLst>
          </a:prstGeom>
          <a:solidFill>
            <a:srgbClr val="F8F9FA"/>
          </a:solidFill>
          <a:ln/>
        </p:spPr>
      </p:sp>
      <p:sp>
        <p:nvSpPr>
          <p:cNvPr id="8" name="Shape 6"/>
          <p:cNvSpPr/>
          <p:nvPr/>
        </p:nvSpPr>
        <p:spPr>
          <a:xfrm>
            <a:off x="609905" y="1788566"/>
            <a:ext cx="38405" cy="1485900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9" name="Shape 7"/>
          <p:cNvSpPr/>
          <p:nvPr/>
        </p:nvSpPr>
        <p:spPr>
          <a:xfrm>
            <a:off x="6210605" y="1788566"/>
            <a:ext cx="5372100" cy="1485900"/>
          </a:xfrm>
          <a:prstGeom prst="roundRect">
            <a:avLst>
              <a:gd name="adj" fmla="val 1578"/>
            </a:avLst>
          </a:prstGeom>
          <a:solidFill>
            <a:srgbClr val="F8F9FA"/>
          </a:solidFill>
          <a:ln/>
        </p:spPr>
      </p:sp>
      <p:sp>
        <p:nvSpPr>
          <p:cNvPr id="10" name="Shape 8"/>
          <p:cNvSpPr/>
          <p:nvPr/>
        </p:nvSpPr>
        <p:spPr>
          <a:xfrm>
            <a:off x="6210605" y="1788566"/>
            <a:ext cx="38405" cy="1485900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1" name="Shape 9"/>
          <p:cNvSpPr/>
          <p:nvPr/>
        </p:nvSpPr>
        <p:spPr>
          <a:xfrm>
            <a:off x="609905" y="4341571"/>
            <a:ext cx="5372100" cy="1485900"/>
          </a:xfrm>
          <a:prstGeom prst="roundRect">
            <a:avLst>
              <a:gd name="adj" fmla="val 1578"/>
            </a:avLst>
          </a:prstGeom>
          <a:solidFill>
            <a:srgbClr val="F8F9FA"/>
          </a:solidFill>
          <a:ln/>
        </p:spPr>
      </p:sp>
      <p:sp>
        <p:nvSpPr>
          <p:cNvPr id="12" name="Shape 10"/>
          <p:cNvSpPr/>
          <p:nvPr/>
        </p:nvSpPr>
        <p:spPr>
          <a:xfrm>
            <a:off x="609905" y="4341571"/>
            <a:ext cx="38405" cy="1485900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3" name="Shape 11"/>
          <p:cNvSpPr/>
          <p:nvPr/>
        </p:nvSpPr>
        <p:spPr>
          <a:xfrm>
            <a:off x="6210605" y="4341571"/>
            <a:ext cx="5372100" cy="1485900"/>
          </a:xfrm>
          <a:prstGeom prst="roundRect">
            <a:avLst>
              <a:gd name="adj" fmla="val 1578"/>
            </a:avLst>
          </a:prstGeom>
          <a:solidFill>
            <a:srgbClr val="F8F9FA"/>
          </a:solidFill>
          <a:ln/>
        </p:spPr>
      </p:sp>
      <p:sp>
        <p:nvSpPr>
          <p:cNvPr id="14" name="Shape 12"/>
          <p:cNvSpPr/>
          <p:nvPr/>
        </p:nvSpPr>
        <p:spPr>
          <a:xfrm>
            <a:off x="6210605" y="4341571"/>
            <a:ext cx="38405" cy="1485900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5" name="Shape 13"/>
          <p:cNvSpPr/>
          <p:nvPr/>
        </p:nvSpPr>
        <p:spPr>
          <a:xfrm>
            <a:off x="800100" y="1941271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16" name="Shape 14"/>
          <p:cNvSpPr/>
          <p:nvPr/>
        </p:nvSpPr>
        <p:spPr>
          <a:xfrm>
            <a:off x="6400800" y="1941271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17" name="Shape 15"/>
          <p:cNvSpPr/>
          <p:nvPr/>
        </p:nvSpPr>
        <p:spPr>
          <a:xfrm>
            <a:off x="800100" y="4493362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18" name="Shape 16"/>
          <p:cNvSpPr/>
          <p:nvPr/>
        </p:nvSpPr>
        <p:spPr>
          <a:xfrm>
            <a:off x="6400800" y="4493362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19" name="Text 17"/>
          <p:cNvSpPr txBox="1"/>
          <p:nvPr/>
        </p:nvSpPr>
        <p:spPr>
          <a:xfrm>
            <a:off x="945490" y="2017166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lang="en-US" sz="1200" dirty="0"/>
          </a:p>
        </p:txBody>
      </p:sp>
      <p:sp>
        <p:nvSpPr>
          <p:cNvPr id="20" name="Text 18"/>
          <p:cNvSpPr txBox="1"/>
          <p:nvPr/>
        </p:nvSpPr>
        <p:spPr>
          <a:xfrm>
            <a:off x="6546190" y="2017166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lang="en-US" sz="1200" dirty="0"/>
          </a:p>
        </p:txBody>
      </p:sp>
      <p:sp>
        <p:nvSpPr>
          <p:cNvPr id="21" name="Text 19"/>
          <p:cNvSpPr txBox="1"/>
          <p:nvPr/>
        </p:nvSpPr>
        <p:spPr>
          <a:xfrm>
            <a:off x="6546190" y="4570171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4</a:t>
            </a:r>
            <a:endParaRPr lang="en-US" sz="1200" dirty="0"/>
          </a:p>
        </p:txBody>
      </p:sp>
      <p:sp>
        <p:nvSpPr>
          <p:cNvPr id="22" name="Text 20"/>
          <p:cNvSpPr txBox="1"/>
          <p:nvPr/>
        </p:nvSpPr>
        <p:spPr>
          <a:xfrm>
            <a:off x="1333195" y="1950415"/>
            <a:ext cx="1672438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案件受注・内容確認</a:t>
            </a:r>
            <a:endParaRPr lang="en-US" sz="1300" dirty="0"/>
          </a:p>
        </p:txBody>
      </p:sp>
      <p:sp>
        <p:nvSpPr>
          <p:cNvPr id="23" name="Text 21"/>
          <p:cNvSpPr txBox="1"/>
          <p:nvPr/>
        </p:nvSpPr>
        <p:spPr>
          <a:xfrm>
            <a:off x="6933895" y="1950415"/>
            <a:ext cx="1528877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AI生成LP案を確認</a:t>
            </a:r>
            <a:endParaRPr lang="en-US" sz="1300" dirty="0"/>
          </a:p>
        </p:txBody>
      </p:sp>
      <p:sp>
        <p:nvSpPr>
          <p:cNvPr id="24" name="Text 22"/>
          <p:cNvSpPr txBox="1"/>
          <p:nvPr/>
        </p:nvSpPr>
        <p:spPr>
          <a:xfrm>
            <a:off x="1333195" y="4503420"/>
            <a:ext cx="22914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セクション1から順番に作業</a:t>
            </a:r>
            <a:endParaRPr lang="en-US" sz="1300" dirty="0"/>
          </a:p>
        </p:txBody>
      </p:sp>
      <p:sp>
        <p:nvSpPr>
          <p:cNvPr id="25" name="Text 23"/>
          <p:cNvSpPr txBox="1"/>
          <p:nvPr/>
        </p:nvSpPr>
        <p:spPr>
          <a:xfrm>
            <a:off x="1333195" y="2245766"/>
            <a:ext cx="4377233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商品名、カテゴリ、LP型を確認します。案件情報を正確に把握することで、適切な作業計画を立てられます。</a:t>
            </a:r>
            <a:endParaRPr lang="en-US" sz="1000" dirty="0"/>
          </a:p>
        </p:txBody>
      </p:sp>
      <p:sp>
        <p:nvSpPr>
          <p:cNvPr id="26" name="Text 24"/>
          <p:cNvSpPr txBox="1"/>
          <p:nvPr/>
        </p:nvSpPr>
        <p:spPr>
          <a:xfrm>
            <a:off x="6933895" y="2245766"/>
            <a:ext cx="4482389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自動生成されたテキストと画像プロンプトを確認します。全体の流れを把握してから作業に入りましょう。</a:t>
            </a:r>
            <a:endParaRPr lang="en-US" sz="1000" dirty="0"/>
          </a:p>
        </p:txBody>
      </p:sp>
      <p:sp>
        <p:nvSpPr>
          <p:cNvPr id="27" name="Shape 25"/>
          <p:cNvSpPr/>
          <p:nvPr/>
        </p:nvSpPr>
        <p:spPr>
          <a:xfrm>
            <a:off x="609905" y="3385109"/>
            <a:ext cx="5372100" cy="733349"/>
          </a:xfrm>
          <a:prstGeom prst="roundRect">
            <a:avLst>
              <a:gd name="adj" fmla="val 6477"/>
            </a:avLst>
          </a:prstGeom>
          <a:solidFill>
            <a:srgbClr val="E8F0FE"/>
          </a:solidFill>
          <a:ln w="25400">
            <a:solidFill>
              <a:srgbClr val="1A73E8"/>
            </a:solidFill>
            <a:prstDash val="solid"/>
          </a:ln>
        </p:spPr>
      </p:sp>
      <p:pic>
        <p:nvPicPr>
          <p:cNvPr id="28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2200961" y="3682289"/>
            <a:ext cx="152705" cy="152705"/>
          </a:xfrm>
          <a:prstGeom prst="rect">
            <a:avLst/>
          </a:prstGeom>
        </p:spPr>
      </p:pic>
      <p:sp>
        <p:nvSpPr>
          <p:cNvPr id="29" name="Shape 26"/>
          <p:cNvSpPr/>
          <p:nvPr/>
        </p:nvSpPr>
        <p:spPr>
          <a:xfrm>
            <a:off x="6210605" y="3385109"/>
            <a:ext cx="5372100" cy="733349"/>
          </a:xfrm>
          <a:prstGeom prst="roundRect">
            <a:avLst>
              <a:gd name="adj" fmla="val 6477"/>
            </a:avLst>
          </a:prstGeom>
          <a:solidFill>
            <a:srgbClr val="E8F0FE"/>
          </a:solidFill>
          <a:ln w="25400">
            <a:solidFill>
              <a:srgbClr val="1A73E8"/>
            </a:solidFill>
            <a:prstDash val="solid"/>
          </a:ln>
        </p:spPr>
      </p:sp>
      <p:sp>
        <p:nvSpPr>
          <p:cNvPr id="30" name="Text 27"/>
          <p:cNvSpPr txBox="1"/>
          <p:nvPr/>
        </p:nvSpPr>
        <p:spPr>
          <a:xfrm>
            <a:off x="2429561" y="3634740"/>
            <a:ext cx="20766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画面キャプチャ挿入スペース</a:t>
            </a:r>
            <a:endParaRPr lang="en-US" sz="1200" dirty="0"/>
          </a:p>
        </p:txBody>
      </p:sp>
      <p:pic>
        <p:nvPicPr>
          <p:cNvPr id="31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801661" y="3682289"/>
            <a:ext cx="152705" cy="152705"/>
          </a:xfrm>
          <a:prstGeom prst="rect">
            <a:avLst/>
          </a:prstGeom>
        </p:spPr>
      </p:pic>
      <p:sp>
        <p:nvSpPr>
          <p:cNvPr id="32" name="Text 28"/>
          <p:cNvSpPr txBox="1"/>
          <p:nvPr/>
        </p:nvSpPr>
        <p:spPr>
          <a:xfrm>
            <a:off x="945490" y="4570171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lang="en-US" sz="1200" dirty="0"/>
          </a:p>
        </p:txBody>
      </p:sp>
      <p:sp>
        <p:nvSpPr>
          <p:cNvPr id="33" name="Text 29"/>
          <p:cNvSpPr txBox="1"/>
          <p:nvPr/>
        </p:nvSpPr>
        <p:spPr>
          <a:xfrm>
            <a:off x="6933895" y="4503420"/>
            <a:ext cx="1491386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AIチェック→納品</a:t>
            </a:r>
            <a:endParaRPr lang="en-US" sz="1300" dirty="0"/>
          </a:p>
        </p:txBody>
      </p:sp>
      <p:sp>
        <p:nvSpPr>
          <p:cNvPr id="34" name="Text 30"/>
          <p:cNvSpPr txBox="1"/>
          <p:nvPr/>
        </p:nvSpPr>
        <p:spPr>
          <a:xfrm>
            <a:off x="1333195" y="4798771"/>
            <a:ext cx="4482389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画像編集→テキスト編集の順で進めます。セクションを飛ばさず、一つずつ完成させていきましょう。</a:t>
            </a:r>
            <a:endParaRPr lang="en-US" sz="1000" dirty="0"/>
          </a:p>
        </p:txBody>
      </p:sp>
      <p:sp>
        <p:nvSpPr>
          <p:cNvPr id="35" name="Text 31"/>
          <p:cNvSpPr txBox="1"/>
          <p:nvPr/>
        </p:nvSpPr>
        <p:spPr>
          <a:xfrm>
            <a:off x="6933895" y="4798771"/>
            <a:ext cx="4472330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最終チェック後、問題なければ納品完了です。AIチェック機能を活用して品質を確保しましょう。</a:t>
            </a:r>
            <a:endParaRPr lang="en-US" sz="1000" dirty="0"/>
          </a:p>
        </p:txBody>
      </p:sp>
      <p:sp>
        <p:nvSpPr>
          <p:cNvPr id="36" name="Shape 32"/>
          <p:cNvSpPr/>
          <p:nvPr/>
        </p:nvSpPr>
        <p:spPr>
          <a:xfrm>
            <a:off x="609905" y="5938114"/>
            <a:ext cx="5372100" cy="733349"/>
          </a:xfrm>
          <a:prstGeom prst="roundRect">
            <a:avLst>
              <a:gd name="adj" fmla="val 6477"/>
            </a:avLst>
          </a:prstGeom>
          <a:solidFill>
            <a:srgbClr val="E8F0FE"/>
          </a:solidFill>
          <a:ln w="25400">
            <a:solidFill>
              <a:srgbClr val="1A73E8"/>
            </a:solidFill>
            <a:prstDash val="solid"/>
          </a:ln>
        </p:spPr>
      </p:sp>
      <p:sp>
        <p:nvSpPr>
          <p:cNvPr id="37" name="Shape 33"/>
          <p:cNvSpPr/>
          <p:nvPr/>
        </p:nvSpPr>
        <p:spPr>
          <a:xfrm>
            <a:off x="6210605" y="5938114"/>
            <a:ext cx="5372100" cy="733349"/>
          </a:xfrm>
          <a:prstGeom prst="roundRect">
            <a:avLst>
              <a:gd name="adj" fmla="val 6477"/>
            </a:avLst>
          </a:prstGeom>
          <a:solidFill>
            <a:srgbClr val="E8F0FE"/>
          </a:solidFill>
          <a:ln w="25400">
            <a:solidFill>
              <a:srgbClr val="1A73E8"/>
            </a:solidFill>
            <a:prstDash val="solid"/>
          </a:ln>
        </p:spPr>
      </p:sp>
      <p:sp>
        <p:nvSpPr>
          <p:cNvPr id="38" name="Text 34"/>
          <p:cNvSpPr txBox="1"/>
          <p:nvPr/>
        </p:nvSpPr>
        <p:spPr>
          <a:xfrm>
            <a:off x="8030261" y="3634740"/>
            <a:ext cx="20766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画面キャプチャ挿入スペース</a:t>
            </a:r>
            <a:endParaRPr lang="en-US" sz="1200" dirty="0"/>
          </a:p>
        </p:txBody>
      </p:sp>
      <p:pic>
        <p:nvPicPr>
          <p:cNvPr id="3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2200961" y="6235294"/>
            <a:ext cx="152705" cy="152705"/>
          </a:xfrm>
          <a:prstGeom prst="rect">
            <a:avLst/>
          </a:prstGeom>
        </p:spPr>
      </p:pic>
      <p:sp>
        <p:nvSpPr>
          <p:cNvPr id="40" name="Text 35"/>
          <p:cNvSpPr txBox="1"/>
          <p:nvPr/>
        </p:nvSpPr>
        <p:spPr>
          <a:xfrm>
            <a:off x="2429561" y="6187745"/>
            <a:ext cx="20766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画面キャプチャ挿入スペース</a:t>
            </a:r>
            <a:endParaRPr lang="en-US" sz="1200" dirty="0"/>
          </a:p>
        </p:txBody>
      </p:sp>
      <p:pic>
        <p:nvPicPr>
          <p:cNvPr id="41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7801661" y="6235294"/>
            <a:ext cx="152705" cy="152705"/>
          </a:xfrm>
          <a:prstGeom prst="rect">
            <a:avLst/>
          </a:prstGeom>
        </p:spPr>
      </p:pic>
      <p:sp>
        <p:nvSpPr>
          <p:cNvPr id="42" name="Text 36"/>
          <p:cNvSpPr txBox="1"/>
          <p:nvPr/>
        </p:nvSpPr>
        <p:spPr>
          <a:xfrm>
            <a:off x="8030261" y="6187745"/>
            <a:ext cx="20766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画面キャプチャ挿入スペース</a:t>
            </a:r>
            <a:endParaRPr lang="en-US" sz="1200" dirty="0"/>
          </a:p>
        </p:txBody>
      </p:sp>
      <p:sp>
        <p:nvSpPr>
          <p:cNvPr id="43" name="Shape 37"/>
          <p:cNvSpPr/>
          <p:nvPr/>
        </p:nvSpPr>
        <p:spPr>
          <a:xfrm>
            <a:off x="609905" y="6893662"/>
            <a:ext cx="10972800" cy="1143000"/>
          </a:xfrm>
          <a:prstGeom prst="roundRect">
            <a:avLst>
              <a:gd name="adj" fmla="val 5333"/>
            </a:avLst>
          </a:prstGeom>
          <a:solidFill>
            <a:srgbClr val="EFF6FF"/>
          </a:solidFill>
          <a:ln/>
          <a:effectLst>
            <a:outerShdw sx="100000" sy="100000" kx="0" ky="0" algn="bl" rotWithShape="0" blurRad="12700" dist="12700" dir="16200000">
              <a:srgbClr val="000000">
                <a:alpha val="75000"/>
              </a:srgbClr>
            </a:outerShdw>
          </a:effectLst>
        </p:spPr>
      </p:sp>
      <p:pic>
        <p:nvPicPr>
          <p:cNvPr id="44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0" b="-100"/>
          <a:stretch/>
        </p:blipFill>
        <p:spPr>
          <a:xfrm>
            <a:off x="761695" y="7093915"/>
            <a:ext cx="114300" cy="152705"/>
          </a:xfrm>
          <a:prstGeom prst="rect">
            <a:avLst/>
          </a:prstGeom>
        </p:spPr>
      </p:pic>
      <p:sp>
        <p:nvSpPr>
          <p:cNvPr id="45" name="Text 38"/>
          <p:cNvSpPr txBox="1"/>
          <p:nvPr/>
        </p:nvSpPr>
        <p:spPr>
          <a:xfrm>
            <a:off x="952805" y="7046366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1D4ED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作業のポイント</a:t>
            </a:r>
            <a:endParaRPr lang="en-US" sz="1200" dirty="0"/>
          </a:p>
        </p:txBody>
      </p:sp>
      <p:pic>
        <p:nvPicPr>
          <p:cNvPr id="46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761695" y="7379208"/>
            <a:ext cx="152705" cy="152705"/>
          </a:xfrm>
          <a:prstGeom prst="rect">
            <a:avLst/>
          </a:prstGeom>
        </p:spPr>
      </p:pic>
      <p:sp>
        <p:nvSpPr>
          <p:cNvPr id="47" name="Text 39"/>
          <p:cNvSpPr txBox="1"/>
          <p:nvPr/>
        </p:nvSpPr>
        <p:spPr>
          <a:xfrm>
            <a:off x="990295" y="7350862"/>
            <a:ext cx="27057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全体の流れを把握してから作業に入る</a:t>
            </a:r>
            <a:endParaRPr lang="en-US" sz="1200" dirty="0"/>
          </a:p>
        </p:txBody>
      </p:sp>
      <p:pic>
        <p:nvPicPr>
          <p:cNvPr id="48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0" b="0"/>
          <a:stretch/>
        </p:blipFill>
        <p:spPr>
          <a:xfrm>
            <a:off x="6248095" y="7379208"/>
            <a:ext cx="152705" cy="152705"/>
          </a:xfrm>
          <a:prstGeom prst="rect">
            <a:avLst/>
          </a:prstGeom>
        </p:spPr>
      </p:pic>
      <p:sp>
        <p:nvSpPr>
          <p:cNvPr id="49" name="Text 40"/>
          <p:cNvSpPr txBox="1"/>
          <p:nvPr/>
        </p:nvSpPr>
        <p:spPr>
          <a:xfrm>
            <a:off x="6476695" y="7350862"/>
            <a:ext cx="27148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セクションは必ず順番通りに作業する</a:t>
            </a:r>
            <a:endParaRPr lang="en-US" sz="1200" dirty="0"/>
          </a:p>
        </p:txBody>
      </p:sp>
      <p:pic>
        <p:nvPicPr>
          <p:cNvPr id="50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761695" y="7684618"/>
            <a:ext cx="152705" cy="152705"/>
          </a:xfrm>
          <a:prstGeom prst="rect">
            <a:avLst/>
          </a:prstGeom>
        </p:spPr>
      </p:pic>
      <p:sp>
        <p:nvSpPr>
          <p:cNvPr id="51" name="Text 41"/>
          <p:cNvSpPr txBox="1"/>
          <p:nvPr/>
        </p:nvSpPr>
        <p:spPr>
          <a:xfrm>
            <a:off x="990295" y="7656271"/>
            <a:ext cx="2400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画像は編集後テキストを調整する</a:t>
            </a:r>
            <a:endParaRPr lang="en-US" sz="1200" dirty="0"/>
          </a:p>
        </p:txBody>
      </p:sp>
      <p:pic>
        <p:nvPicPr>
          <p:cNvPr id="52" name="Image 8" descr="preencoded.png">    </p:cNvPr>
          <p:cNvPicPr>
            <a:picLocks noChangeAspect="1"/>
          </p:cNvPicPr>
          <p:nvPr/>
        </p:nvPicPr>
        <p:blipFill>
          <a:blip r:embed="rId9"/>
          <a:srcRect l="0" r="0" t="0" b="0"/>
          <a:stretch/>
        </p:blipFill>
        <p:spPr>
          <a:xfrm>
            <a:off x="6248095" y="7684618"/>
            <a:ext cx="152705" cy="152705"/>
          </a:xfrm>
          <a:prstGeom prst="rect">
            <a:avLst/>
          </a:prstGeom>
        </p:spPr>
      </p:pic>
      <p:sp>
        <p:nvSpPr>
          <p:cNvPr id="53" name="Text 42"/>
          <p:cNvSpPr txBox="1"/>
          <p:nvPr/>
        </p:nvSpPr>
        <p:spPr>
          <a:xfrm>
            <a:off x="6476695" y="7656271"/>
            <a:ext cx="2543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納品前に必ずAIチェックを実施する</a:t>
            </a:r>
            <a:endParaRPr lang="en-US" sz="1200" dirty="0"/>
          </a:p>
        </p:txBody>
      </p:sp>
      <p:sp>
        <p:nvSpPr>
          <p:cNvPr id="54" name="Text 43"/>
          <p:cNvSpPr txBox="1"/>
          <p:nvPr/>
        </p:nvSpPr>
        <p:spPr>
          <a:xfrm>
            <a:off x="609905" y="8227771"/>
            <a:ext cx="7863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2025-10-22</a:t>
            </a:r>
            <a:endParaRPr lang="en-US" sz="1000" dirty="0"/>
          </a:p>
        </p:txBody>
      </p:sp>
      <p:sp>
        <p:nvSpPr>
          <p:cNvPr id="55" name="Text 44"/>
          <p:cNvSpPr txBox="1"/>
          <p:nvPr/>
        </p:nvSpPr>
        <p:spPr>
          <a:xfrm>
            <a:off x="10092233" y="8227771"/>
            <a:ext cx="15956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楽天LP作成プロジェクト</a:t>
            </a:r>
            <a:endParaRPr lang="en-US" sz="1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92198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921989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3813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" name="Shape 3"/>
          <p:cNvSpPr/>
          <p:nvPr/>
        </p:nvSpPr>
        <p:spPr>
          <a:xfrm>
            <a:off x="609905" y="838505"/>
            <a:ext cx="761695" cy="57607"/>
          </a:xfrm>
          <a:prstGeom prst="roundRect">
            <a:avLst>
              <a:gd name="adj" fmla="val 1058205"/>
            </a:avLst>
          </a:prstGeom>
          <a:solidFill>
            <a:srgbClr val="1A73E8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609905" y="990295"/>
            <a:ext cx="5873191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3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画像編集について（Canva）</a:t>
            </a:r>
            <a:endParaRPr lang="en-US" sz="3300" dirty="0"/>
          </a:p>
        </p:txBody>
      </p:sp>
      <p:sp>
        <p:nvSpPr>
          <p:cNvPr id="7" name="Shape 5"/>
          <p:cNvSpPr/>
          <p:nvPr/>
        </p:nvSpPr>
        <p:spPr>
          <a:xfrm>
            <a:off x="609905" y="1788566"/>
            <a:ext cx="2514600" cy="1981505"/>
          </a:xfrm>
          <a:prstGeom prst="roundRect">
            <a:avLst>
              <a:gd name="adj" fmla="val 1775"/>
            </a:avLst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619049" y="1797710"/>
            <a:ext cx="2495398" cy="381305"/>
          </a:xfrm>
          <a:prstGeom prst="roundRect">
            <a:avLst>
              <a:gd name="adj" fmla="val 41966"/>
            </a:avLst>
          </a:prstGeom>
          <a:solidFill>
            <a:srgbClr val="1A73E8"/>
          </a:solidFill>
          <a:ln/>
        </p:spPr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-180" b="-180"/>
          <a:stretch/>
        </p:blipFill>
        <p:spPr>
          <a:xfrm>
            <a:off x="694944" y="1922069"/>
            <a:ext cx="190195" cy="152705"/>
          </a:xfrm>
          <a:prstGeom prst="rect">
            <a:avLst/>
          </a:prstGeom>
        </p:spPr>
      </p:pic>
      <p:sp>
        <p:nvSpPr>
          <p:cNvPr id="10" name="Text 7"/>
          <p:cNvSpPr txBox="1"/>
          <p:nvPr/>
        </p:nvSpPr>
        <p:spPr>
          <a:xfrm>
            <a:off x="961949" y="1874520"/>
            <a:ext cx="1028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アクセス情報</a:t>
            </a:r>
            <a:endParaRPr lang="en-US" sz="1200" dirty="0"/>
          </a:p>
        </p:txBody>
      </p:sp>
      <p:sp>
        <p:nvSpPr>
          <p:cNvPr id="11" name="Text 8"/>
          <p:cNvSpPr txBox="1"/>
          <p:nvPr/>
        </p:nvSpPr>
        <p:spPr>
          <a:xfrm>
            <a:off x="733349" y="2293315"/>
            <a:ext cx="7626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公式URL:</a:t>
            </a:r>
            <a:endParaRPr lang="en-US" sz="1200" dirty="0"/>
          </a:p>
        </p:txBody>
      </p:sp>
      <p:sp>
        <p:nvSpPr>
          <p:cNvPr id="12" name="Shape 9"/>
          <p:cNvSpPr/>
          <p:nvPr/>
        </p:nvSpPr>
        <p:spPr>
          <a:xfrm>
            <a:off x="733349" y="2597810"/>
            <a:ext cx="2266798" cy="400507"/>
          </a:xfrm>
          <a:prstGeom prst="roundRect">
            <a:avLst>
              <a:gd name="adj" fmla="val 21744"/>
            </a:avLst>
          </a:prstGeom>
          <a:solidFill>
            <a:srgbClr val="F5F5F5"/>
          </a:solidFill>
          <a:ln w="12700">
            <a:solidFill>
              <a:srgbClr val="E0E0E0"/>
            </a:solidFill>
            <a:prstDash val="solid"/>
          </a:ln>
        </p:spPr>
      </p:sp>
      <p:sp>
        <p:nvSpPr>
          <p:cNvPr id="13" name="Text 10"/>
          <p:cNvSpPr txBox="1"/>
          <p:nvPr/>
        </p:nvSpPr>
        <p:spPr>
          <a:xfrm>
            <a:off x="819302" y="2712110"/>
            <a:ext cx="2677363" cy="1719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2563EB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https://www.canva.com/ja_jp/</a:t>
            </a:r>
            <a:endParaRPr lang="en-US" sz="1200" dirty="0"/>
          </a:p>
        </p:txBody>
      </p:sp>
      <p:sp>
        <p:nvSpPr>
          <p:cNvPr id="14" name="Shape 11"/>
          <p:cNvSpPr/>
          <p:nvPr/>
        </p:nvSpPr>
        <p:spPr>
          <a:xfrm>
            <a:off x="733349" y="3112618"/>
            <a:ext cx="2266798" cy="533095"/>
          </a:xfrm>
          <a:prstGeom prst="roundRect">
            <a:avLst>
              <a:gd name="adj" fmla="val 12252"/>
            </a:avLst>
          </a:prstGeom>
          <a:solidFill>
            <a:srgbClr val="EFF6FF"/>
          </a:solidFill>
          <a:ln/>
        </p:spPr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809244" y="3224174"/>
            <a:ext cx="133502" cy="133502"/>
          </a:xfrm>
          <a:prstGeom prst="rect">
            <a:avLst/>
          </a:prstGeom>
        </p:spPr>
      </p:pic>
      <p:sp>
        <p:nvSpPr>
          <p:cNvPr id="16" name="Text 12"/>
          <p:cNvSpPr txBox="1"/>
          <p:nvPr/>
        </p:nvSpPr>
        <p:spPr>
          <a:xfrm>
            <a:off x="809244" y="3188513"/>
            <a:ext cx="2138782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スマホアプリ版もありますが、PC版の利用を推奨します</a:t>
            </a:r>
            <a:endParaRPr lang="en-US" sz="1000" dirty="0"/>
          </a:p>
        </p:txBody>
      </p:sp>
      <p:sp>
        <p:nvSpPr>
          <p:cNvPr id="17" name="Shape 13"/>
          <p:cNvSpPr/>
          <p:nvPr/>
        </p:nvSpPr>
        <p:spPr>
          <a:xfrm>
            <a:off x="3276295" y="1788566"/>
            <a:ext cx="2514600" cy="1981505"/>
          </a:xfrm>
          <a:prstGeom prst="roundRect">
            <a:avLst>
              <a:gd name="adj" fmla="val 1775"/>
            </a:avLst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18" name="Shape 14"/>
          <p:cNvSpPr/>
          <p:nvPr/>
        </p:nvSpPr>
        <p:spPr>
          <a:xfrm>
            <a:off x="3286354" y="1797710"/>
            <a:ext cx="2495398" cy="381305"/>
          </a:xfrm>
          <a:prstGeom prst="roundRect">
            <a:avLst>
              <a:gd name="adj" fmla="val 41966"/>
            </a:avLst>
          </a:prstGeom>
          <a:solidFill>
            <a:srgbClr val="1A73E8"/>
          </a:solidFill>
          <a:ln/>
        </p:spPr>
      </p:sp>
      <p:pic>
        <p:nvPicPr>
          <p:cNvPr id="19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3362249" y="1922069"/>
            <a:ext cx="152705" cy="152705"/>
          </a:xfrm>
          <a:prstGeom prst="rect">
            <a:avLst/>
          </a:prstGeom>
        </p:spPr>
      </p:pic>
      <p:sp>
        <p:nvSpPr>
          <p:cNvPr id="20" name="Text 15"/>
          <p:cNvSpPr txBox="1"/>
          <p:nvPr/>
        </p:nvSpPr>
        <p:spPr>
          <a:xfrm>
            <a:off x="3590849" y="1874520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アカウント設定</a:t>
            </a:r>
            <a:endParaRPr lang="en-US" sz="1200" dirty="0"/>
          </a:p>
        </p:txBody>
      </p:sp>
      <p:sp>
        <p:nvSpPr>
          <p:cNvPr id="21" name="Text 16"/>
          <p:cNvSpPr txBox="1"/>
          <p:nvPr/>
        </p:nvSpPr>
        <p:spPr>
          <a:xfrm>
            <a:off x="3400654" y="2293315"/>
            <a:ext cx="18004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アカウントがない場合：</a:t>
            </a:r>
            <a:endParaRPr lang="en-US" sz="1200" dirty="0"/>
          </a:p>
        </p:txBody>
      </p:sp>
      <p:sp>
        <p:nvSpPr>
          <p:cNvPr id="22" name="Text 17"/>
          <p:cNvSpPr txBox="1"/>
          <p:nvPr/>
        </p:nvSpPr>
        <p:spPr>
          <a:xfrm>
            <a:off x="3400654" y="2521915"/>
            <a:ext cx="18342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「登録」ボタンから新規登録</a:t>
            </a:r>
            <a:endParaRPr lang="en-US" sz="1000" dirty="0"/>
          </a:p>
        </p:txBody>
      </p:sp>
      <p:sp>
        <p:nvSpPr>
          <p:cNvPr id="23" name="Text 18"/>
          <p:cNvSpPr txBox="1"/>
          <p:nvPr/>
        </p:nvSpPr>
        <p:spPr>
          <a:xfrm>
            <a:off x="3400654" y="2788920"/>
            <a:ext cx="1800454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アカウントがある場合：</a:t>
            </a:r>
            <a:endParaRPr lang="en-US" sz="1200" dirty="0"/>
          </a:p>
        </p:txBody>
      </p:sp>
      <p:sp>
        <p:nvSpPr>
          <p:cNvPr id="24" name="Text 19"/>
          <p:cNvSpPr txBox="1"/>
          <p:nvPr/>
        </p:nvSpPr>
        <p:spPr>
          <a:xfrm>
            <a:off x="3400654" y="3017520"/>
            <a:ext cx="2100377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「ログイン」ボタンからログイン</a:t>
            </a:r>
            <a:endParaRPr lang="en-US" sz="1000" dirty="0"/>
          </a:p>
        </p:txBody>
      </p:sp>
      <p:sp>
        <p:nvSpPr>
          <p:cNvPr id="25" name="Text 20"/>
          <p:cNvSpPr txBox="1"/>
          <p:nvPr/>
        </p:nvSpPr>
        <p:spPr>
          <a:xfrm>
            <a:off x="3400654" y="3207715"/>
            <a:ext cx="16623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(有償、無償どちらでも可)</a:t>
            </a:r>
            <a:endParaRPr lang="en-US" sz="1000" dirty="0"/>
          </a:p>
        </p:txBody>
      </p:sp>
      <p:sp>
        <p:nvSpPr>
          <p:cNvPr id="26" name="Shape 21"/>
          <p:cNvSpPr/>
          <p:nvPr/>
        </p:nvSpPr>
        <p:spPr>
          <a:xfrm>
            <a:off x="609905" y="3921862"/>
            <a:ext cx="5181905" cy="2648102"/>
          </a:xfrm>
          <a:prstGeom prst="roundRect">
            <a:avLst>
              <a:gd name="adj" fmla="val 994"/>
            </a:avLst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27" name="Shape 22"/>
          <p:cNvSpPr/>
          <p:nvPr/>
        </p:nvSpPr>
        <p:spPr>
          <a:xfrm>
            <a:off x="619049" y="3931920"/>
            <a:ext cx="5162702" cy="381305"/>
          </a:xfrm>
          <a:prstGeom prst="roundRect">
            <a:avLst>
              <a:gd name="adj" fmla="val 41966"/>
            </a:avLst>
          </a:prstGeom>
          <a:solidFill>
            <a:srgbClr val="1A73E8"/>
          </a:solidFill>
          <a:ln/>
        </p:spPr>
      </p:sp>
      <p:pic>
        <p:nvPicPr>
          <p:cNvPr id="28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0" b="0"/>
          <a:stretch/>
        </p:blipFill>
        <p:spPr>
          <a:xfrm>
            <a:off x="694944" y="4055364"/>
            <a:ext cx="152705" cy="152705"/>
          </a:xfrm>
          <a:prstGeom prst="rect">
            <a:avLst/>
          </a:prstGeom>
        </p:spPr>
      </p:pic>
      <p:sp>
        <p:nvSpPr>
          <p:cNvPr id="29" name="Text 23"/>
          <p:cNvSpPr txBox="1"/>
          <p:nvPr/>
        </p:nvSpPr>
        <p:spPr>
          <a:xfrm>
            <a:off x="923544" y="4007815"/>
            <a:ext cx="127650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画像1の編集方法</a:t>
            </a:r>
            <a:endParaRPr lang="en-US" sz="1200" dirty="0"/>
          </a:p>
        </p:txBody>
      </p:sp>
      <p:sp>
        <p:nvSpPr>
          <p:cNvPr id="30" name="Shape 24"/>
          <p:cNvSpPr/>
          <p:nvPr/>
        </p:nvSpPr>
        <p:spPr>
          <a:xfrm>
            <a:off x="733349" y="4426610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31" name="Text 25"/>
          <p:cNvSpPr txBox="1"/>
          <p:nvPr/>
        </p:nvSpPr>
        <p:spPr>
          <a:xfrm>
            <a:off x="878738" y="4503420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lang="en-US" sz="1200" dirty="0"/>
          </a:p>
        </p:txBody>
      </p:sp>
      <p:sp>
        <p:nvSpPr>
          <p:cNvPr id="32" name="Text 26"/>
          <p:cNvSpPr txBox="1"/>
          <p:nvPr/>
        </p:nvSpPr>
        <p:spPr>
          <a:xfrm>
            <a:off x="1228954" y="4426610"/>
            <a:ext cx="14959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画像をアップロード</a:t>
            </a:r>
            <a:endParaRPr lang="en-US" sz="1200" dirty="0"/>
          </a:p>
        </p:txBody>
      </p:sp>
      <p:sp>
        <p:nvSpPr>
          <p:cNvPr id="33" name="Text 27"/>
          <p:cNvSpPr txBox="1"/>
          <p:nvPr/>
        </p:nvSpPr>
        <p:spPr>
          <a:xfrm>
            <a:off x="1228954" y="4655210"/>
            <a:ext cx="18342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フォルダをアップロードする</a:t>
            </a:r>
            <a:endParaRPr lang="en-US" sz="1000" dirty="0"/>
          </a:p>
        </p:txBody>
      </p:sp>
      <p:sp>
        <p:nvSpPr>
          <p:cNvPr id="34" name="Shape 28"/>
          <p:cNvSpPr/>
          <p:nvPr/>
        </p:nvSpPr>
        <p:spPr>
          <a:xfrm>
            <a:off x="733349" y="4960620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35" name="Text 29"/>
          <p:cNvSpPr txBox="1"/>
          <p:nvPr/>
        </p:nvSpPr>
        <p:spPr>
          <a:xfrm>
            <a:off x="878738" y="5036515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lang="en-US" sz="1200" dirty="0"/>
          </a:p>
        </p:txBody>
      </p:sp>
      <p:sp>
        <p:nvSpPr>
          <p:cNvPr id="36" name="Text 30"/>
          <p:cNvSpPr txBox="1"/>
          <p:nvPr/>
        </p:nvSpPr>
        <p:spPr>
          <a:xfrm>
            <a:off x="1228954" y="4960620"/>
            <a:ext cx="26865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画像生成プロンプト.mdの指示を確認</a:t>
            </a:r>
            <a:endParaRPr lang="en-US" sz="1200" dirty="0"/>
          </a:p>
        </p:txBody>
      </p:sp>
      <p:sp>
        <p:nvSpPr>
          <p:cNvPr id="37" name="Text 31"/>
          <p:cNvSpPr txBox="1"/>
          <p:nvPr/>
        </p:nvSpPr>
        <p:spPr>
          <a:xfrm>
            <a:off x="1228954" y="5189220"/>
            <a:ext cx="18342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指示に従った画像を作成する</a:t>
            </a:r>
            <a:endParaRPr lang="en-US" sz="1000" dirty="0"/>
          </a:p>
        </p:txBody>
      </p:sp>
      <p:sp>
        <p:nvSpPr>
          <p:cNvPr id="38" name="Shape 32"/>
          <p:cNvSpPr/>
          <p:nvPr/>
        </p:nvSpPr>
        <p:spPr>
          <a:xfrm>
            <a:off x="733349" y="5493715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39" name="Text 33"/>
          <p:cNvSpPr txBox="1"/>
          <p:nvPr/>
        </p:nvSpPr>
        <p:spPr>
          <a:xfrm>
            <a:off x="878738" y="5569610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lang="en-US" sz="1200" dirty="0"/>
          </a:p>
        </p:txBody>
      </p:sp>
      <p:sp>
        <p:nvSpPr>
          <p:cNvPr id="40" name="Text 34"/>
          <p:cNvSpPr txBox="1"/>
          <p:nvPr/>
        </p:nvSpPr>
        <p:spPr>
          <a:xfrm>
            <a:off x="1228954" y="5493715"/>
            <a:ext cx="28675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マジック消しゴムで元の商品画像を削除</a:t>
            </a:r>
            <a:endParaRPr lang="en-US" sz="1200" dirty="0"/>
          </a:p>
        </p:txBody>
      </p:sp>
      <p:sp>
        <p:nvSpPr>
          <p:cNvPr id="41" name="Text 35"/>
          <p:cNvSpPr txBox="1"/>
          <p:nvPr/>
        </p:nvSpPr>
        <p:spPr>
          <a:xfrm>
            <a:off x="1228954" y="5722315"/>
            <a:ext cx="14337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実際の画像に置き換え</a:t>
            </a:r>
            <a:endParaRPr lang="en-US" sz="1000" dirty="0"/>
          </a:p>
        </p:txBody>
      </p:sp>
      <p:sp>
        <p:nvSpPr>
          <p:cNvPr id="42" name="Shape 36"/>
          <p:cNvSpPr/>
          <p:nvPr/>
        </p:nvSpPr>
        <p:spPr>
          <a:xfrm>
            <a:off x="733349" y="6026810"/>
            <a:ext cx="381305" cy="381305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43" name="Text 37"/>
          <p:cNvSpPr txBox="1"/>
          <p:nvPr/>
        </p:nvSpPr>
        <p:spPr>
          <a:xfrm>
            <a:off x="878738" y="6103620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4</a:t>
            </a:r>
            <a:endParaRPr lang="en-US" sz="1200" dirty="0"/>
          </a:p>
        </p:txBody>
      </p:sp>
      <p:sp>
        <p:nvSpPr>
          <p:cNvPr id="44" name="Text 38"/>
          <p:cNvSpPr txBox="1"/>
          <p:nvPr/>
        </p:nvSpPr>
        <p:spPr>
          <a:xfrm>
            <a:off x="1228954" y="6026810"/>
            <a:ext cx="10287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テキスト挿入</a:t>
            </a:r>
            <a:endParaRPr lang="en-US" sz="1200" dirty="0"/>
          </a:p>
        </p:txBody>
      </p:sp>
      <p:sp>
        <p:nvSpPr>
          <p:cNvPr id="45" name="Text 39"/>
          <p:cNvSpPr txBox="1"/>
          <p:nvPr/>
        </p:nvSpPr>
        <p:spPr>
          <a:xfrm>
            <a:off x="1228954" y="6255410"/>
            <a:ext cx="25008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商品名や魅力的なキャッチコピーを追加</a:t>
            </a:r>
            <a:endParaRPr lang="en-US" sz="1000" dirty="0"/>
          </a:p>
        </p:txBody>
      </p:sp>
      <p:sp>
        <p:nvSpPr>
          <p:cNvPr id="46" name="Shape 40"/>
          <p:cNvSpPr/>
          <p:nvPr/>
        </p:nvSpPr>
        <p:spPr>
          <a:xfrm>
            <a:off x="609905" y="6722669"/>
            <a:ext cx="5181905" cy="1733702"/>
          </a:xfrm>
          <a:prstGeom prst="roundRect">
            <a:avLst>
              <a:gd name="adj" fmla="val 2318"/>
            </a:avLst>
          </a:prstGeom>
          <a:noFill/>
          <a:ln w="12700">
            <a:solidFill>
              <a:srgbClr val="E0E0E0"/>
            </a:solidFill>
            <a:prstDash val="solid"/>
          </a:ln>
        </p:spPr>
      </p:sp>
      <p:sp>
        <p:nvSpPr>
          <p:cNvPr id="47" name="Shape 41"/>
          <p:cNvSpPr/>
          <p:nvPr/>
        </p:nvSpPr>
        <p:spPr>
          <a:xfrm>
            <a:off x="619049" y="6731813"/>
            <a:ext cx="5162702" cy="381305"/>
          </a:xfrm>
          <a:prstGeom prst="roundRect">
            <a:avLst>
              <a:gd name="adj" fmla="val 41966"/>
            </a:avLst>
          </a:prstGeom>
          <a:solidFill>
            <a:srgbClr val="1A73E8"/>
          </a:solidFill>
          <a:ln/>
        </p:spPr>
      </p:sp>
      <p:pic>
        <p:nvPicPr>
          <p:cNvPr id="48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43" b="-43"/>
          <a:stretch/>
        </p:blipFill>
        <p:spPr>
          <a:xfrm>
            <a:off x="694944" y="6856171"/>
            <a:ext cx="133502" cy="152705"/>
          </a:xfrm>
          <a:prstGeom prst="rect">
            <a:avLst/>
          </a:prstGeom>
        </p:spPr>
      </p:pic>
      <p:sp>
        <p:nvSpPr>
          <p:cNvPr id="49" name="Text 42"/>
          <p:cNvSpPr txBox="1"/>
          <p:nvPr/>
        </p:nvSpPr>
        <p:spPr>
          <a:xfrm>
            <a:off x="905256" y="6807708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画像の納品方法</a:t>
            </a:r>
            <a:endParaRPr lang="en-US" sz="1200" dirty="0"/>
          </a:p>
        </p:txBody>
      </p:sp>
      <p:sp>
        <p:nvSpPr>
          <p:cNvPr id="50" name="Shape 43"/>
          <p:cNvSpPr/>
          <p:nvPr/>
        </p:nvSpPr>
        <p:spPr>
          <a:xfrm>
            <a:off x="733349" y="7227418"/>
            <a:ext cx="304495" cy="304495"/>
          </a:xfrm>
          <a:prstGeom prst="roundRect">
            <a:avLst>
              <a:gd name="adj" fmla="val 300300"/>
            </a:avLst>
          </a:prstGeom>
          <a:solidFill>
            <a:srgbClr val="DBEAFE"/>
          </a:solidFill>
          <a:ln/>
        </p:spPr>
      </p:sp>
      <p:pic>
        <p:nvPicPr>
          <p:cNvPr id="51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0" b="0"/>
          <a:stretch/>
        </p:blipFill>
        <p:spPr>
          <a:xfrm>
            <a:off x="809244" y="7303313"/>
            <a:ext cx="152705" cy="152705"/>
          </a:xfrm>
          <a:prstGeom prst="rect">
            <a:avLst/>
          </a:prstGeom>
        </p:spPr>
      </p:pic>
      <p:sp>
        <p:nvSpPr>
          <p:cNvPr id="52" name="Text 44"/>
          <p:cNvSpPr txBox="1"/>
          <p:nvPr/>
        </p:nvSpPr>
        <p:spPr>
          <a:xfrm>
            <a:off x="1152144" y="7264908"/>
            <a:ext cx="1648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共有ボタンをクリック</a:t>
            </a:r>
            <a:endParaRPr lang="en-US" sz="1200" dirty="0"/>
          </a:p>
        </p:txBody>
      </p:sp>
      <p:sp>
        <p:nvSpPr>
          <p:cNvPr id="53" name="Shape 45"/>
          <p:cNvSpPr/>
          <p:nvPr/>
        </p:nvSpPr>
        <p:spPr>
          <a:xfrm>
            <a:off x="733349" y="7607808"/>
            <a:ext cx="304495" cy="304495"/>
          </a:xfrm>
          <a:prstGeom prst="roundRect">
            <a:avLst>
              <a:gd name="adj" fmla="val 300300"/>
            </a:avLst>
          </a:prstGeom>
          <a:solidFill>
            <a:srgbClr val="DBEAFE"/>
          </a:solidFill>
          <a:ln/>
        </p:spPr>
      </p:sp>
      <p:pic>
        <p:nvPicPr>
          <p:cNvPr id="54" name="Image 6" descr="preencoded.png">    </p:cNvPr>
          <p:cNvPicPr>
            <a:picLocks noChangeAspect="1"/>
          </p:cNvPicPr>
          <p:nvPr/>
        </p:nvPicPr>
        <p:blipFill>
          <a:blip r:embed="rId7"/>
          <a:srcRect l="0" r="0" t="-180" b="-180"/>
          <a:stretch/>
        </p:blipFill>
        <p:spPr>
          <a:xfrm>
            <a:off x="790956" y="7684618"/>
            <a:ext cx="190195" cy="152705"/>
          </a:xfrm>
          <a:prstGeom prst="rect">
            <a:avLst/>
          </a:prstGeom>
        </p:spPr>
      </p:pic>
      <p:sp>
        <p:nvSpPr>
          <p:cNvPr id="55" name="Text 46"/>
          <p:cNvSpPr txBox="1"/>
          <p:nvPr/>
        </p:nvSpPr>
        <p:spPr>
          <a:xfrm>
            <a:off x="1152144" y="7646213"/>
            <a:ext cx="19531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「リンクをコピー」を選択</a:t>
            </a:r>
            <a:endParaRPr lang="en-US" sz="1200" dirty="0"/>
          </a:p>
        </p:txBody>
      </p:sp>
      <p:sp>
        <p:nvSpPr>
          <p:cNvPr id="56" name="Shape 47"/>
          <p:cNvSpPr/>
          <p:nvPr/>
        </p:nvSpPr>
        <p:spPr>
          <a:xfrm>
            <a:off x="733349" y="7989113"/>
            <a:ext cx="4934102" cy="342900"/>
          </a:xfrm>
          <a:prstGeom prst="roundRect">
            <a:avLst>
              <a:gd name="adj" fmla="val 29630"/>
            </a:avLst>
          </a:prstGeom>
          <a:solidFill>
            <a:srgbClr val="FFFBEB"/>
          </a:solidFill>
          <a:ln/>
        </p:spPr>
      </p:sp>
      <p:sp>
        <p:nvSpPr>
          <p:cNvPr id="57" name="Shape 48"/>
          <p:cNvSpPr/>
          <p:nvPr/>
        </p:nvSpPr>
        <p:spPr>
          <a:xfrm>
            <a:off x="733349" y="7989113"/>
            <a:ext cx="38405" cy="342900"/>
          </a:xfrm>
          <a:prstGeom prst="rect">
            <a:avLst/>
          </a:prstGeom>
          <a:solidFill>
            <a:srgbClr val="FBBF24"/>
          </a:solidFill>
          <a:ln/>
        </p:spPr>
      </p:sp>
      <p:pic>
        <p:nvPicPr>
          <p:cNvPr id="58" name="Image 7" descr="preencoded.png">    </p:cNvPr>
          <p:cNvPicPr>
            <a:picLocks noChangeAspect="1"/>
          </p:cNvPicPr>
          <p:nvPr/>
        </p:nvPicPr>
        <p:blipFill>
          <a:blip r:embed="rId8"/>
          <a:srcRect l="0" r="0" t="0" b="0"/>
          <a:stretch/>
        </p:blipFill>
        <p:spPr>
          <a:xfrm>
            <a:off x="847649" y="8101584"/>
            <a:ext cx="133502" cy="133502"/>
          </a:xfrm>
          <a:prstGeom prst="rect">
            <a:avLst/>
          </a:prstGeom>
        </p:spPr>
      </p:pic>
      <p:sp>
        <p:nvSpPr>
          <p:cNvPr id="59" name="Text 49"/>
          <p:cNvSpPr txBox="1"/>
          <p:nvPr/>
        </p:nvSpPr>
        <p:spPr>
          <a:xfrm>
            <a:off x="1019556" y="8065008"/>
            <a:ext cx="26343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必ず編集可能なリンクを共有してください</a:t>
            </a:r>
            <a:endParaRPr lang="en-US" sz="1000" dirty="0"/>
          </a:p>
        </p:txBody>
      </p:sp>
      <p:sp>
        <p:nvSpPr>
          <p:cNvPr id="60" name="Shape 50"/>
          <p:cNvSpPr/>
          <p:nvPr/>
        </p:nvSpPr>
        <p:spPr>
          <a:xfrm>
            <a:off x="6400800" y="1788566"/>
            <a:ext cx="5181905" cy="3047695"/>
          </a:xfrm>
          <a:prstGeom prst="rect">
            <a:avLst/>
          </a:prstGeom>
          <a:solidFill>
            <a:srgbClr val="1A73E8">
              <a:alpha val="5000"/>
            </a:srgbClr>
          </a:solidFill>
          <a:ln w="25400">
            <a:solidFill>
              <a:srgbClr val="1A73E8"/>
            </a:solidFill>
            <a:prstDash val="solid"/>
          </a:ln>
        </p:spPr>
      </p:sp>
      <p:pic>
        <p:nvPicPr>
          <p:cNvPr id="61" name="Image 8" descr="preencoded.png">    </p:cNvPr>
          <p:cNvPicPr>
            <a:picLocks noChangeAspect="1"/>
          </p:cNvPicPr>
          <p:nvPr/>
        </p:nvPicPr>
        <p:blipFill>
          <a:blip r:embed="rId9"/>
          <a:srcRect l="-44" r="-44" t="0" b="0"/>
          <a:stretch/>
        </p:blipFill>
        <p:spPr>
          <a:xfrm>
            <a:off x="8734349" y="2817266"/>
            <a:ext cx="514807" cy="457200"/>
          </a:xfrm>
          <a:prstGeom prst="rect">
            <a:avLst/>
          </a:prstGeom>
        </p:spPr>
      </p:pic>
      <p:sp>
        <p:nvSpPr>
          <p:cNvPr id="62" name="Text 51"/>
          <p:cNvSpPr txBox="1"/>
          <p:nvPr/>
        </p:nvSpPr>
        <p:spPr>
          <a:xfrm>
            <a:off x="7857439" y="3388766"/>
            <a:ext cx="239115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200" dirty="0">
                <a:solidFill>
                  <a:srgbClr val="1D4ED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Canva画面のスクリーンショット</a:t>
            </a:r>
            <a:endParaRPr lang="en-US" sz="1200" dirty="0"/>
          </a:p>
        </p:txBody>
      </p:sp>
      <p:sp>
        <p:nvSpPr>
          <p:cNvPr id="63" name="Text 52"/>
          <p:cNvSpPr txBox="1"/>
          <p:nvPr/>
        </p:nvSpPr>
        <p:spPr>
          <a:xfrm>
            <a:off x="7928762" y="3617366"/>
            <a:ext cx="22338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（実際の画面を挿入してください）</a:t>
            </a:r>
            <a:endParaRPr lang="en-US" sz="1000" dirty="0"/>
          </a:p>
        </p:txBody>
      </p:sp>
      <p:sp>
        <p:nvSpPr>
          <p:cNvPr id="64" name="Shape 53"/>
          <p:cNvSpPr/>
          <p:nvPr/>
        </p:nvSpPr>
        <p:spPr>
          <a:xfrm>
            <a:off x="6400800" y="5064862"/>
            <a:ext cx="2514600" cy="857707"/>
          </a:xfrm>
          <a:prstGeom prst="rect">
            <a:avLst/>
          </a:prstGeom>
          <a:solidFill>
            <a:srgbClr val="1A73E8">
              <a:alpha val="5000"/>
            </a:srgbClr>
          </a:solidFill>
          <a:ln w="25400">
            <a:solidFill>
              <a:srgbClr val="1A73E8"/>
            </a:solidFill>
            <a:prstDash val="solid"/>
          </a:ln>
        </p:spPr>
      </p:sp>
      <p:pic>
        <p:nvPicPr>
          <p:cNvPr id="65" name="Image 9" descr="preencoded.png">    </p:cNvPr>
          <p:cNvPicPr>
            <a:picLocks noChangeAspect="1"/>
          </p:cNvPicPr>
          <p:nvPr/>
        </p:nvPicPr>
        <p:blipFill>
          <a:blip r:embed="rId10"/>
          <a:srcRect l="-133" r="-133" t="0" b="0"/>
          <a:stretch/>
        </p:blipFill>
        <p:spPr>
          <a:xfrm>
            <a:off x="7572146" y="5236769"/>
            <a:ext cx="171907" cy="228600"/>
          </a:xfrm>
          <a:prstGeom prst="rect">
            <a:avLst/>
          </a:prstGeom>
        </p:spPr>
      </p:pic>
      <p:sp>
        <p:nvSpPr>
          <p:cNvPr id="66" name="Text 54"/>
          <p:cNvSpPr txBox="1"/>
          <p:nvPr/>
        </p:nvSpPr>
        <p:spPr>
          <a:xfrm>
            <a:off x="7125005" y="5560466"/>
            <a:ext cx="11676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アップロード画面</a:t>
            </a:r>
            <a:endParaRPr lang="en-US" sz="1000" dirty="0"/>
          </a:p>
        </p:txBody>
      </p:sp>
      <p:sp>
        <p:nvSpPr>
          <p:cNvPr id="67" name="Shape 55"/>
          <p:cNvSpPr/>
          <p:nvPr/>
        </p:nvSpPr>
        <p:spPr>
          <a:xfrm>
            <a:off x="9068105" y="5064862"/>
            <a:ext cx="2514600" cy="857707"/>
          </a:xfrm>
          <a:prstGeom prst="rect">
            <a:avLst/>
          </a:prstGeom>
          <a:solidFill>
            <a:srgbClr val="1A73E8">
              <a:alpha val="5000"/>
            </a:srgbClr>
          </a:solidFill>
          <a:ln w="25400">
            <a:solidFill>
              <a:srgbClr val="1A73E8"/>
            </a:solidFill>
            <a:prstDash val="solid"/>
          </a:ln>
        </p:spPr>
      </p:sp>
      <p:pic>
        <p:nvPicPr>
          <p:cNvPr id="68" name="Image 10" descr="preencoded.png">    </p:cNvPr>
          <p:cNvPicPr>
            <a:picLocks noChangeAspect="1"/>
          </p:cNvPicPr>
          <p:nvPr/>
        </p:nvPicPr>
        <p:blipFill>
          <a:blip r:embed="rId11"/>
          <a:srcRect l="0" r="0" t="0" b="0"/>
          <a:stretch/>
        </p:blipFill>
        <p:spPr>
          <a:xfrm>
            <a:off x="10211105" y="5236769"/>
            <a:ext cx="228600" cy="228600"/>
          </a:xfrm>
          <a:prstGeom prst="rect">
            <a:avLst/>
          </a:prstGeom>
        </p:spPr>
      </p:pic>
      <p:sp>
        <p:nvSpPr>
          <p:cNvPr id="69" name="Text 56"/>
          <p:cNvSpPr txBox="1"/>
          <p:nvPr/>
        </p:nvSpPr>
        <p:spPr>
          <a:xfrm>
            <a:off x="9791395" y="5560466"/>
            <a:ext cx="116768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マジック消しゴム</a:t>
            </a:r>
            <a:endParaRPr lang="en-US" sz="1000" dirty="0"/>
          </a:p>
        </p:txBody>
      </p:sp>
      <p:sp>
        <p:nvSpPr>
          <p:cNvPr id="70" name="Shape 57"/>
          <p:cNvSpPr/>
          <p:nvPr/>
        </p:nvSpPr>
        <p:spPr>
          <a:xfrm>
            <a:off x="6400800" y="6074359"/>
            <a:ext cx="2514600" cy="857707"/>
          </a:xfrm>
          <a:prstGeom prst="rect">
            <a:avLst/>
          </a:prstGeom>
          <a:solidFill>
            <a:srgbClr val="1A73E8">
              <a:alpha val="5000"/>
            </a:srgbClr>
          </a:solidFill>
          <a:ln w="25400">
            <a:solidFill>
              <a:srgbClr val="1A73E8"/>
            </a:solidFill>
            <a:prstDash val="solid"/>
          </a:ln>
        </p:spPr>
      </p:sp>
      <p:pic>
        <p:nvPicPr>
          <p:cNvPr id="71" name="Image 11" descr="preencoded.png">    </p:cNvPr>
          <p:cNvPicPr>
            <a:picLocks noChangeAspect="1"/>
          </p:cNvPicPr>
          <p:nvPr/>
        </p:nvPicPr>
        <p:blipFill>
          <a:blip r:embed="rId12"/>
          <a:srcRect l="-57" r="-57" t="0" b="0"/>
          <a:stretch/>
        </p:blipFill>
        <p:spPr>
          <a:xfrm>
            <a:off x="7558430" y="6246266"/>
            <a:ext cx="200254" cy="228600"/>
          </a:xfrm>
          <a:prstGeom prst="rect">
            <a:avLst/>
          </a:prstGeom>
        </p:spPr>
      </p:pic>
      <p:sp>
        <p:nvSpPr>
          <p:cNvPr id="72" name="Text 58"/>
          <p:cNvSpPr txBox="1"/>
          <p:nvPr/>
        </p:nvSpPr>
        <p:spPr>
          <a:xfrm>
            <a:off x="7260336" y="6569964"/>
            <a:ext cx="9006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テキスト挿入</a:t>
            </a:r>
            <a:endParaRPr lang="en-US" sz="1000" dirty="0"/>
          </a:p>
        </p:txBody>
      </p:sp>
      <p:sp>
        <p:nvSpPr>
          <p:cNvPr id="73" name="Shape 59"/>
          <p:cNvSpPr/>
          <p:nvPr/>
        </p:nvSpPr>
        <p:spPr>
          <a:xfrm>
            <a:off x="9068105" y="6074359"/>
            <a:ext cx="2514600" cy="857707"/>
          </a:xfrm>
          <a:prstGeom prst="rect">
            <a:avLst/>
          </a:prstGeom>
          <a:solidFill>
            <a:srgbClr val="1A73E8">
              <a:alpha val="5000"/>
            </a:srgbClr>
          </a:solidFill>
          <a:ln w="25400">
            <a:solidFill>
              <a:srgbClr val="1A73E8"/>
            </a:solidFill>
            <a:prstDash val="solid"/>
          </a:ln>
        </p:spPr>
      </p:sp>
      <p:pic>
        <p:nvPicPr>
          <p:cNvPr id="74" name="Image 12" descr="preencoded.png">    </p:cNvPr>
          <p:cNvPicPr>
            <a:picLocks noChangeAspect="1"/>
          </p:cNvPicPr>
          <p:nvPr/>
        </p:nvPicPr>
        <p:blipFill>
          <a:blip r:embed="rId13"/>
          <a:srcRect l="-57" r="-57" t="0" b="0"/>
          <a:stretch/>
        </p:blipFill>
        <p:spPr>
          <a:xfrm>
            <a:off x="10224821" y="6246266"/>
            <a:ext cx="200254" cy="228600"/>
          </a:xfrm>
          <a:prstGeom prst="rect">
            <a:avLst/>
          </a:prstGeom>
        </p:spPr>
      </p:pic>
      <p:sp>
        <p:nvSpPr>
          <p:cNvPr id="75" name="Text 60"/>
          <p:cNvSpPr txBox="1"/>
          <p:nvPr/>
        </p:nvSpPr>
        <p:spPr>
          <a:xfrm>
            <a:off x="10058400" y="6569964"/>
            <a:ext cx="633679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共有機能</a:t>
            </a:r>
            <a:endParaRPr lang="en-US" sz="1000" dirty="0"/>
          </a:p>
        </p:txBody>
      </p:sp>
      <p:sp>
        <p:nvSpPr>
          <p:cNvPr id="76" name="Text 61"/>
          <p:cNvSpPr txBox="1"/>
          <p:nvPr/>
        </p:nvSpPr>
        <p:spPr>
          <a:xfrm>
            <a:off x="609905" y="8646566"/>
            <a:ext cx="7863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2023-10-22</a:t>
            </a:r>
            <a:endParaRPr lang="en-US" sz="1000" dirty="0"/>
          </a:p>
        </p:txBody>
      </p:sp>
      <p:sp>
        <p:nvSpPr>
          <p:cNvPr id="77" name="Text 62"/>
          <p:cNvSpPr txBox="1"/>
          <p:nvPr/>
        </p:nvSpPr>
        <p:spPr>
          <a:xfrm>
            <a:off x="10358323" y="8646566"/>
            <a:ext cx="13295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LP作成プロジェクト</a:t>
            </a:r>
            <a:endParaRPr lang="en-US" sz="1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2191695" cy="1125900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2191695" cy="11259007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Shape 2"/>
          <p:cNvSpPr/>
          <p:nvPr/>
        </p:nvSpPr>
        <p:spPr>
          <a:xfrm>
            <a:off x="0" y="0"/>
            <a:ext cx="12191695" cy="3813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" name="Shape 3"/>
          <p:cNvSpPr/>
          <p:nvPr/>
        </p:nvSpPr>
        <p:spPr>
          <a:xfrm>
            <a:off x="609905" y="838505"/>
            <a:ext cx="761695" cy="57607"/>
          </a:xfrm>
          <a:prstGeom prst="roundRect">
            <a:avLst>
              <a:gd name="adj" fmla="val 1058205"/>
            </a:avLst>
          </a:prstGeom>
          <a:solidFill>
            <a:srgbClr val="1A73E8"/>
          </a:solidFill>
          <a:ln/>
        </p:spPr>
      </p:sp>
      <p:sp>
        <p:nvSpPr>
          <p:cNvPr id="6" name="Text 4"/>
          <p:cNvSpPr txBox="1"/>
          <p:nvPr/>
        </p:nvSpPr>
        <p:spPr>
          <a:xfrm>
            <a:off x="609905" y="990295"/>
            <a:ext cx="7244791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33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テキスト編集について（ChatGPT）</a:t>
            </a:r>
            <a:endParaRPr lang="en-US" sz="3300" dirty="0"/>
          </a:p>
        </p:txBody>
      </p:sp>
      <p:pic>
        <p:nvPicPr>
          <p:cNvPr id="7" name="Image 0" descr="preencoded.png">    </p:cNvPr>
          <p:cNvPicPr>
            <a:picLocks noChangeAspect="1"/>
          </p:cNvPicPr>
          <p:nvPr/>
        </p:nvPicPr>
        <p:blipFill>
          <a:blip r:embed="rId1"/>
          <a:srcRect l="0" r="0" t="0" b="0"/>
          <a:stretch/>
        </p:blipFill>
        <p:spPr>
          <a:xfrm>
            <a:off x="609905" y="1855318"/>
            <a:ext cx="228600" cy="228600"/>
          </a:xfrm>
          <a:prstGeom prst="rect">
            <a:avLst/>
          </a:prstGeom>
        </p:spPr>
      </p:pic>
      <p:sp>
        <p:nvSpPr>
          <p:cNvPr id="8" name="Text 5"/>
          <p:cNvSpPr txBox="1"/>
          <p:nvPr/>
        </p:nvSpPr>
        <p:spPr>
          <a:xfrm>
            <a:off x="914400" y="1788566"/>
            <a:ext cx="22293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自然な表現への変更</a:t>
            </a:r>
            <a:endParaRPr lang="en-US" sz="1800" dirty="0"/>
          </a:p>
        </p:txBody>
      </p:sp>
      <p:sp>
        <p:nvSpPr>
          <p:cNvPr id="9" name="Shape 6"/>
          <p:cNvSpPr/>
          <p:nvPr/>
        </p:nvSpPr>
        <p:spPr>
          <a:xfrm>
            <a:off x="609905" y="2245766"/>
            <a:ext cx="5181905" cy="3219602"/>
          </a:xfrm>
          <a:prstGeom prst="roundRect">
            <a:avLst>
              <a:gd name="adj" fmla="val 336"/>
            </a:avLst>
          </a:prstGeom>
          <a:solidFill>
            <a:srgbClr val="F8F9FA"/>
          </a:solidFill>
          <a:ln/>
        </p:spPr>
      </p:sp>
      <p:sp>
        <p:nvSpPr>
          <p:cNvPr id="10" name="Shape 7"/>
          <p:cNvSpPr/>
          <p:nvPr/>
        </p:nvSpPr>
        <p:spPr>
          <a:xfrm>
            <a:off x="609905" y="2245766"/>
            <a:ext cx="38405" cy="3219602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11" name="Text 8"/>
          <p:cNvSpPr txBox="1"/>
          <p:nvPr/>
        </p:nvSpPr>
        <p:spPr>
          <a:xfrm>
            <a:off x="800100" y="2398471"/>
            <a:ext cx="4829861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AIが生成したテキストを人間らしい自然な表現に変更するポイント：</a:t>
            </a:r>
            <a:endParaRPr lang="en-US" sz="1200" dirty="0"/>
          </a:p>
        </p:txBody>
      </p:sp>
      <p:sp>
        <p:nvSpPr>
          <p:cNvPr id="12" name="Shape 9"/>
          <p:cNvSpPr/>
          <p:nvPr/>
        </p:nvSpPr>
        <p:spPr>
          <a:xfrm>
            <a:off x="800100" y="2741371"/>
            <a:ext cx="2371954" cy="1238098"/>
          </a:xfrm>
          <a:prstGeom prst="roundRect">
            <a:avLst>
              <a:gd name="adj" fmla="val 2272"/>
            </a:avLst>
          </a:prstGeom>
          <a:solidFill>
            <a:srgbClr val="F8F9FA"/>
          </a:solidFill>
          <a:ln w="12700">
            <a:solidFill>
              <a:srgbClr val="E1E4E8"/>
            </a:solidFill>
            <a:prstDash val="solid"/>
          </a:ln>
        </p:spPr>
      </p:sp>
      <p:sp>
        <p:nvSpPr>
          <p:cNvPr id="13" name="Shape 10"/>
          <p:cNvSpPr/>
          <p:nvPr/>
        </p:nvSpPr>
        <p:spPr>
          <a:xfrm>
            <a:off x="923544" y="2864815"/>
            <a:ext cx="342900" cy="34290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14" name="Text 11"/>
          <p:cNvSpPr txBox="1"/>
          <p:nvPr/>
        </p:nvSpPr>
        <p:spPr>
          <a:xfrm>
            <a:off x="1050646" y="2921508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1</a:t>
            </a:r>
            <a:endParaRPr lang="en-US" sz="1200" dirty="0"/>
          </a:p>
        </p:txBody>
      </p:sp>
      <p:sp>
        <p:nvSpPr>
          <p:cNvPr id="15" name="Text 12"/>
          <p:cNvSpPr txBox="1"/>
          <p:nvPr/>
        </p:nvSpPr>
        <p:spPr>
          <a:xfrm>
            <a:off x="1380744" y="2864815"/>
            <a:ext cx="16386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語尾のバリエーション</a:t>
            </a:r>
            <a:endParaRPr lang="en-US" sz="1200" dirty="0"/>
          </a:p>
        </p:txBody>
      </p:sp>
      <p:sp>
        <p:nvSpPr>
          <p:cNvPr id="16" name="Text 13"/>
          <p:cNvSpPr txBox="1"/>
          <p:nvPr/>
        </p:nvSpPr>
        <p:spPr>
          <a:xfrm>
            <a:off x="1380744" y="3093415"/>
            <a:ext cx="1700784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「です・ます」を連続使用しない</a:t>
            </a:r>
            <a:endParaRPr lang="en-US" sz="1000" dirty="0"/>
          </a:p>
        </p:txBody>
      </p:sp>
      <p:sp>
        <p:nvSpPr>
          <p:cNvPr id="17" name="Text 14"/>
          <p:cNvSpPr txBox="1"/>
          <p:nvPr/>
        </p:nvSpPr>
        <p:spPr>
          <a:xfrm>
            <a:off x="1380744" y="3474720"/>
            <a:ext cx="1767535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例：「〜ですね」「〜ましょう」</a:t>
            </a:r>
            <a:endParaRPr lang="en-US" sz="1000" dirty="0"/>
          </a:p>
        </p:txBody>
      </p:sp>
      <p:sp>
        <p:nvSpPr>
          <p:cNvPr id="18" name="Shape 15"/>
          <p:cNvSpPr/>
          <p:nvPr/>
        </p:nvSpPr>
        <p:spPr>
          <a:xfrm>
            <a:off x="3267151" y="2741371"/>
            <a:ext cx="2371954" cy="1238098"/>
          </a:xfrm>
          <a:prstGeom prst="roundRect">
            <a:avLst>
              <a:gd name="adj" fmla="val 2272"/>
            </a:avLst>
          </a:prstGeom>
          <a:solidFill>
            <a:srgbClr val="F8F9FA"/>
          </a:solidFill>
          <a:ln w="12700">
            <a:solidFill>
              <a:srgbClr val="E1E4E8"/>
            </a:solidFill>
            <a:prstDash val="solid"/>
          </a:ln>
        </p:spPr>
      </p:sp>
      <p:sp>
        <p:nvSpPr>
          <p:cNvPr id="19" name="Shape 16"/>
          <p:cNvSpPr/>
          <p:nvPr/>
        </p:nvSpPr>
        <p:spPr>
          <a:xfrm>
            <a:off x="3390595" y="2864815"/>
            <a:ext cx="342900" cy="34290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20" name="Text 17"/>
          <p:cNvSpPr txBox="1"/>
          <p:nvPr/>
        </p:nvSpPr>
        <p:spPr>
          <a:xfrm>
            <a:off x="3517697" y="2921508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</a:t>
            </a:r>
            <a:endParaRPr lang="en-US" sz="1200" dirty="0"/>
          </a:p>
        </p:txBody>
      </p:sp>
      <p:sp>
        <p:nvSpPr>
          <p:cNvPr id="21" name="Text 18"/>
          <p:cNvSpPr txBox="1"/>
          <p:nvPr/>
        </p:nvSpPr>
        <p:spPr>
          <a:xfrm>
            <a:off x="3847795" y="2864815"/>
            <a:ext cx="1038758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疑問形の活用</a:t>
            </a:r>
            <a:endParaRPr lang="en-US" sz="1200" dirty="0"/>
          </a:p>
        </p:txBody>
      </p:sp>
      <p:sp>
        <p:nvSpPr>
          <p:cNvPr id="22" name="Text 19"/>
          <p:cNvSpPr txBox="1"/>
          <p:nvPr/>
        </p:nvSpPr>
        <p:spPr>
          <a:xfrm>
            <a:off x="3847795" y="3093415"/>
            <a:ext cx="17007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読者への問いかけを入れる</a:t>
            </a:r>
            <a:endParaRPr lang="en-US" sz="1000" dirty="0"/>
          </a:p>
        </p:txBody>
      </p:sp>
      <p:sp>
        <p:nvSpPr>
          <p:cNvPr id="23" name="Text 20"/>
          <p:cNvSpPr txBox="1"/>
          <p:nvPr/>
        </p:nvSpPr>
        <p:spPr>
          <a:xfrm>
            <a:off x="3847795" y="3283610"/>
            <a:ext cx="18342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例：「〜と思いませんか？」</a:t>
            </a:r>
            <a:endParaRPr lang="en-US" sz="1000" dirty="0"/>
          </a:p>
        </p:txBody>
      </p:sp>
      <p:sp>
        <p:nvSpPr>
          <p:cNvPr id="24" name="Shape 21"/>
          <p:cNvSpPr/>
          <p:nvPr/>
        </p:nvSpPr>
        <p:spPr>
          <a:xfrm>
            <a:off x="800100" y="4074566"/>
            <a:ext cx="2371954" cy="1238098"/>
          </a:xfrm>
          <a:prstGeom prst="roundRect">
            <a:avLst>
              <a:gd name="adj" fmla="val 2272"/>
            </a:avLst>
          </a:prstGeom>
          <a:solidFill>
            <a:srgbClr val="F8F9FA"/>
          </a:solidFill>
          <a:ln w="12700">
            <a:solidFill>
              <a:srgbClr val="E1E4E8"/>
            </a:solidFill>
            <a:prstDash val="solid"/>
          </a:ln>
        </p:spPr>
      </p:sp>
      <p:sp>
        <p:nvSpPr>
          <p:cNvPr id="25" name="Shape 22"/>
          <p:cNvSpPr/>
          <p:nvPr/>
        </p:nvSpPr>
        <p:spPr>
          <a:xfrm>
            <a:off x="923544" y="4198010"/>
            <a:ext cx="342900" cy="34290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26" name="Text 23"/>
          <p:cNvSpPr txBox="1"/>
          <p:nvPr/>
        </p:nvSpPr>
        <p:spPr>
          <a:xfrm>
            <a:off x="1050646" y="4255618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3</a:t>
            </a:r>
            <a:endParaRPr lang="en-US" sz="1200" dirty="0"/>
          </a:p>
        </p:txBody>
      </p:sp>
      <p:sp>
        <p:nvSpPr>
          <p:cNvPr id="27" name="Text 24"/>
          <p:cNvSpPr txBox="1"/>
          <p:nvPr/>
        </p:nvSpPr>
        <p:spPr>
          <a:xfrm>
            <a:off x="1380744" y="4198010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感情表現の追加</a:t>
            </a:r>
            <a:endParaRPr lang="en-US" sz="1200" dirty="0"/>
          </a:p>
        </p:txBody>
      </p:sp>
      <p:sp>
        <p:nvSpPr>
          <p:cNvPr id="28" name="Text 25"/>
          <p:cNvSpPr txBox="1"/>
          <p:nvPr/>
        </p:nvSpPr>
        <p:spPr>
          <a:xfrm>
            <a:off x="1380744" y="4426610"/>
            <a:ext cx="1567282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感情を表す言葉を入れる</a:t>
            </a:r>
            <a:endParaRPr lang="en-US" sz="1000" dirty="0"/>
          </a:p>
        </p:txBody>
      </p:sp>
      <p:sp>
        <p:nvSpPr>
          <p:cNvPr id="29" name="Text 26"/>
          <p:cNvSpPr txBox="1"/>
          <p:nvPr/>
        </p:nvSpPr>
        <p:spPr>
          <a:xfrm>
            <a:off x="1380744" y="4617720"/>
            <a:ext cx="1767535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例：「驚くことに」「嬉しいことに」</a:t>
            </a:r>
            <a:endParaRPr lang="en-US" sz="1000" dirty="0"/>
          </a:p>
        </p:txBody>
      </p:sp>
      <p:sp>
        <p:nvSpPr>
          <p:cNvPr id="30" name="Shape 27"/>
          <p:cNvSpPr/>
          <p:nvPr/>
        </p:nvSpPr>
        <p:spPr>
          <a:xfrm>
            <a:off x="3267151" y="4074566"/>
            <a:ext cx="2371954" cy="1238098"/>
          </a:xfrm>
          <a:prstGeom prst="roundRect">
            <a:avLst>
              <a:gd name="adj" fmla="val 2272"/>
            </a:avLst>
          </a:prstGeom>
          <a:solidFill>
            <a:srgbClr val="F8F9FA"/>
          </a:solidFill>
          <a:ln w="12700">
            <a:solidFill>
              <a:srgbClr val="E1E4E8"/>
            </a:solidFill>
            <a:prstDash val="solid"/>
          </a:ln>
        </p:spPr>
      </p:sp>
      <p:sp>
        <p:nvSpPr>
          <p:cNvPr id="31" name="Shape 28"/>
          <p:cNvSpPr/>
          <p:nvPr/>
        </p:nvSpPr>
        <p:spPr>
          <a:xfrm>
            <a:off x="3390595" y="4198010"/>
            <a:ext cx="342900" cy="342900"/>
          </a:xfrm>
          <a:prstGeom prst="ellipse">
            <a:avLst/>
          </a:prstGeom>
          <a:solidFill>
            <a:srgbClr val="1A73E8"/>
          </a:solidFill>
          <a:ln/>
        </p:spPr>
      </p:sp>
      <p:sp>
        <p:nvSpPr>
          <p:cNvPr id="32" name="Text 29"/>
          <p:cNvSpPr txBox="1"/>
          <p:nvPr/>
        </p:nvSpPr>
        <p:spPr>
          <a:xfrm>
            <a:off x="3517697" y="4255618"/>
            <a:ext cx="210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4</a:t>
            </a:r>
            <a:endParaRPr lang="en-US" sz="1200" dirty="0"/>
          </a:p>
        </p:txBody>
      </p:sp>
      <p:sp>
        <p:nvSpPr>
          <p:cNvPr id="33" name="Text 30"/>
          <p:cNvSpPr txBox="1"/>
          <p:nvPr/>
        </p:nvSpPr>
        <p:spPr>
          <a:xfrm>
            <a:off x="3847795" y="4198010"/>
            <a:ext cx="11914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話し言葉の要素</a:t>
            </a:r>
            <a:endParaRPr lang="en-US" sz="1200" dirty="0"/>
          </a:p>
        </p:txBody>
      </p:sp>
      <p:sp>
        <p:nvSpPr>
          <p:cNvPr id="34" name="Text 31"/>
          <p:cNvSpPr txBox="1"/>
          <p:nvPr/>
        </p:nvSpPr>
        <p:spPr>
          <a:xfrm>
            <a:off x="3847795" y="4426610"/>
            <a:ext cx="1690726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カジュアルな表現を取り入れる</a:t>
            </a:r>
            <a:endParaRPr lang="en-US" sz="1000" dirty="0"/>
          </a:p>
        </p:txBody>
      </p:sp>
      <p:sp>
        <p:nvSpPr>
          <p:cNvPr id="35" name="Text 32"/>
          <p:cNvSpPr txBox="1"/>
          <p:nvPr/>
        </p:nvSpPr>
        <p:spPr>
          <a:xfrm>
            <a:off x="3847795" y="4807915"/>
            <a:ext cx="1500530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4B556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例：「〜なんです」「実は〜」</a:t>
            </a:r>
            <a:endParaRPr lang="en-US" sz="1000" dirty="0"/>
          </a:p>
        </p:txBody>
      </p:sp>
      <p:pic>
        <p:nvPicPr>
          <p:cNvPr id="36" name="Image 1" descr="preencoded.png">    </p:cNvPr>
          <p:cNvPicPr>
            <a:picLocks noChangeAspect="1"/>
          </p:cNvPicPr>
          <p:nvPr/>
        </p:nvPicPr>
        <p:blipFill>
          <a:blip r:embed="rId2"/>
          <a:srcRect l="-133" r="-133" t="0" b="0"/>
          <a:stretch/>
        </p:blipFill>
        <p:spPr>
          <a:xfrm>
            <a:off x="609905" y="5760720"/>
            <a:ext cx="171907" cy="228600"/>
          </a:xfrm>
          <a:prstGeom prst="rect">
            <a:avLst/>
          </a:prstGeom>
        </p:spPr>
      </p:pic>
      <p:sp>
        <p:nvSpPr>
          <p:cNvPr id="37" name="Text 33"/>
          <p:cNvSpPr txBox="1"/>
          <p:nvPr/>
        </p:nvSpPr>
        <p:spPr>
          <a:xfrm>
            <a:off x="857707" y="5693969"/>
            <a:ext cx="1314907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編集のコツ</a:t>
            </a:r>
            <a:endParaRPr lang="en-US" sz="1800" dirty="0"/>
          </a:p>
        </p:txBody>
      </p:sp>
      <p:sp>
        <p:nvSpPr>
          <p:cNvPr id="38" name="Shape 34"/>
          <p:cNvSpPr/>
          <p:nvPr/>
        </p:nvSpPr>
        <p:spPr>
          <a:xfrm>
            <a:off x="609905" y="6151169"/>
            <a:ext cx="5181905" cy="1447495"/>
          </a:xfrm>
          <a:prstGeom prst="roundRect">
            <a:avLst>
              <a:gd name="adj" fmla="val 3325"/>
            </a:avLst>
          </a:prstGeom>
          <a:solidFill>
            <a:srgbClr val="EFF6FF"/>
          </a:solidFill>
          <a:ln/>
        </p:spPr>
      </p:sp>
      <p:sp>
        <p:nvSpPr>
          <p:cNvPr id="39" name="Text 35"/>
          <p:cNvSpPr txBox="1"/>
          <p:nvPr/>
        </p:nvSpPr>
        <p:spPr>
          <a:xfrm>
            <a:off x="761695" y="6302959"/>
            <a:ext cx="2857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声に出して読むと不自然な箇所がわかる</a:t>
            </a:r>
            <a:endParaRPr lang="en-US" sz="1200" dirty="0"/>
          </a:p>
        </p:txBody>
      </p:sp>
      <p:sp>
        <p:nvSpPr>
          <p:cNvPr id="40" name="Text 36"/>
          <p:cNvSpPr txBox="1"/>
          <p:nvPr/>
        </p:nvSpPr>
        <p:spPr>
          <a:xfrm>
            <a:off x="761695" y="6608369"/>
            <a:ext cx="316291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接続詞を追加して文章のつながりを良くする</a:t>
            </a:r>
            <a:endParaRPr lang="en-US" sz="1200" dirty="0"/>
          </a:p>
        </p:txBody>
      </p:sp>
      <p:sp>
        <p:nvSpPr>
          <p:cNvPr id="41" name="Text 37"/>
          <p:cNvSpPr txBox="1"/>
          <p:nvPr/>
        </p:nvSpPr>
        <p:spPr>
          <a:xfrm>
            <a:off x="761695" y="6912864"/>
            <a:ext cx="30102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商品の具体的な効果・体験を想像して書く</a:t>
            </a:r>
            <a:endParaRPr lang="en-US" sz="1200" dirty="0"/>
          </a:p>
        </p:txBody>
      </p:sp>
      <p:sp>
        <p:nvSpPr>
          <p:cNvPr id="42" name="Text 38"/>
          <p:cNvSpPr txBox="1"/>
          <p:nvPr/>
        </p:nvSpPr>
        <p:spPr>
          <a:xfrm>
            <a:off x="761695" y="7217359"/>
            <a:ext cx="393466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文章の長さにメリハリをつける（短文と長文を混ぜる）</a:t>
            </a:r>
            <a:endParaRPr lang="en-US" sz="1200" dirty="0"/>
          </a:p>
        </p:txBody>
      </p:sp>
      <p:pic>
        <p:nvPicPr>
          <p:cNvPr id="43" name="Image 2" descr="preencoded.png">    </p:cNvPr>
          <p:cNvPicPr>
            <a:picLocks noChangeAspect="1"/>
          </p:cNvPicPr>
          <p:nvPr/>
        </p:nvPicPr>
        <p:blipFill>
          <a:blip r:embed="rId3"/>
          <a:srcRect l="0" r="0" t="0" b="0"/>
          <a:stretch/>
        </p:blipFill>
        <p:spPr>
          <a:xfrm>
            <a:off x="6400800" y="1855318"/>
            <a:ext cx="228600" cy="228600"/>
          </a:xfrm>
          <a:prstGeom prst="rect">
            <a:avLst/>
          </a:prstGeom>
        </p:spPr>
      </p:pic>
      <p:sp>
        <p:nvSpPr>
          <p:cNvPr id="44" name="Text 39"/>
          <p:cNvSpPr txBox="1"/>
          <p:nvPr/>
        </p:nvSpPr>
        <p:spPr>
          <a:xfrm>
            <a:off x="6705295" y="1788566"/>
            <a:ext cx="2371954" cy="33375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800" b="1" dirty="0">
                <a:solidFill>
                  <a:srgbClr val="1A73E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Before / After 比較例</a:t>
            </a:r>
            <a:endParaRPr lang="en-US" sz="1800" dirty="0"/>
          </a:p>
        </p:txBody>
      </p:sp>
      <p:sp>
        <p:nvSpPr>
          <p:cNvPr id="45" name="Shape 40"/>
          <p:cNvSpPr/>
          <p:nvPr/>
        </p:nvSpPr>
        <p:spPr>
          <a:xfrm>
            <a:off x="6400800" y="2245766"/>
            <a:ext cx="5181905" cy="2838298"/>
          </a:xfrm>
          <a:prstGeom prst="roundRect">
            <a:avLst>
              <a:gd name="adj" fmla="val 865"/>
            </a:avLst>
          </a:prstGeom>
          <a:noFill/>
          <a:ln w="12700">
            <a:solidFill>
              <a:srgbClr val="E1E4E8"/>
            </a:solidFill>
            <a:prstDash val="solid"/>
          </a:ln>
        </p:spPr>
      </p:sp>
      <p:sp>
        <p:nvSpPr>
          <p:cNvPr id="46" name="Shape 41"/>
          <p:cNvSpPr/>
          <p:nvPr/>
        </p:nvSpPr>
        <p:spPr>
          <a:xfrm>
            <a:off x="6409944" y="2254910"/>
            <a:ext cx="5162702" cy="3813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47" name="Text 42"/>
          <p:cNvSpPr txBox="1"/>
          <p:nvPr/>
        </p:nvSpPr>
        <p:spPr>
          <a:xfrm>
            <a:off x="6562649" y="2331720"/>
            <a:ext cx="188640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例1：説明調から会話調へ</a:t>
            </a:r>
            <a:endParaRPr lang="en-US" sz="1200" dirty="0"/>
          </a:p>
        </p:txBody>
      </p:sp>
      <p:sp>
        <p:nvSpPr>
          <p:cNvPr id="48" name="Shape 43"/>
          <p:cNvSpPr/>
          <p:nvPr/>
        </p:nvSpPr>
        <p:spPr>
          <a:xfrm>
            <a:off x="6409944" y="2636215"/>
            <a:ext cx="5162702" cy="914400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49" name="Shape 44"/>
          <p:cNvSpPr/>
          <p:nvPr/>
        </p:nvSpPr>
        <p:spPr>
          <a:xfrm>
            <a:off x="6409944" y="2636215"/>
            <a:ext cx="38405" cy="914400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50" name="Text 45"/>
          <p:cNvSpPr txBox="1"/>
          <p:nvPr/>
        </p:nvSpPr>
        <p:spPr>
          <a:xfrm>
            <a:off x="6562649" y="2750515"/>
            <a:ext cx="9006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【AI生成文】</a:t>
            </a:r>
            <a:endParaRPr lang="en-US" sz="1000" dirty="0"/>
          </a:p>
        </p:txBody>
      </p:sp>
      <p:sp>
        <p:nvSpPr>
          <p:cNvPr id="51" name="Text 46"/>
          <p:cNvSpPr txBox="1"/>
          <p:nvPr/>
        </p:nvSpPr>
        <p:spPr>
          <a:xfrm>
            <a:off x="6562649" y="2979115"/>
            <a:ext cx="4963363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この商品は健康効果が高いです。毎日の摂取で体調が改善します。多くの人が効果を実感しています。</a:t>
            </a:r>
            <a:endParaRPr lang="en-US" sz="1200" dirty="0"/>
          </a:p>
        </p:txBody>
      </p:sp>
      <p:pic>
        <p:nvPicPr>
          <p:cNvPr id="52" name="Image 3" descr="preencoded.png">    </p:cNvPr>
          <p:cNvPicPr>
            <a:picLocks noChangeAspect="1"/>
          </p:cNvPicPr>
          <p:nvPr/>
        </p:nvPicPr>
        <p:blipFill>
          <a:blip r:embed="rId4"/>
          <a:srcRect l="0" r="0" t="-100" b="-100"/>
          <a:stretch/>
        </p:blipFill>
        <p:spPr>
          <a:xfrm>
            <a:off x="8934602" y="3674059"/>
            <a:ext cx="114300" cy="152705"/>
          </a:xfrm>
          <a:prstGeom prst="rect">
            <a:avLst/>
          </a:prstGeom>
        </p:spPr>
      </p:pic>
      <p:sp>
        <p:nvSpPr>
          <p:cNvPr id="53" name="Shape 47"/>
          <p:cNvSpPr/>
          <p:nvPr/>
        </p:nvSpPr>
        <p:spPr>
          <a:xfrm>
            <a:off x="6409944" y="3931920"/>
            <a:ext cx="5162702" cy="1143000"/>
          </a:xfrm>
          <a:prstGeom prst="rect">
            <a:avLst/>
          </a:prstGeom>
          <a:solidFill>
            <a:srgbClr val="E6F4EA"/>
          </a:solidFill>
          <a:ln/>
        </p:spPr>
      </p:sp>
      <p:sp>
        <p:nvSpPr>
          <p:cNvPr id="54" name="Shape 48"/>
          <p:cNvSpPr/>
          <p:nvPr/>
        </p:nvSpPr>
        <p:spPr>
          <a:xfrm>
            <a:off x="6409944" y="3931920"/>
            <a:ext cx="38405" cy="1143000"/>
          </a:xfrm>
          <a:prstGeom prst="rect">
            <a:avLst/>
          </a:prstGeom>
          <a:solidFill>
            <a:srgbClr val="34A853"/>
          </a:solidFill>
          <a:ln/>
        </p:spPr>
      </p:sp>
      <p:sp>
        <p:nvSpPr>
          <p:cNvPr id="55" name="Text 49"/>
          <p:cNvSpPr txBox="1"/>
          <p:nvPr/>
        </p:nvSpPr>
        <p:spPr>
          <a:xfrm>
            <a:off x="6562649" y="4046220"/>
            <a:ext cx="1034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【自然な表現】</a:t>
            </a:r>
            <a:endParaRPr lang="en-US" sz="1000" dirty="0"/>
          </a:p>
        </p:txBody>
      </p:sp>
      <p:sp>
        <p:nvSpPr>
          <p:cNvPr id="56" name="Text 50"/>
          <p:cNvSpPr txBox="1"/>
          <p:nvPr/>
        </p:nvSpPr>
        <p:spPr>
          <a:xfrm>
            <a:off x="6562649" y="4274820"/>
            <a:ext cx="4981651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この商品、実は健康効果が高いんです！毎日摂取すると、体調がどんどん良くなっていくのを感じられますよ。もう多くの方が「あれ？調子いいかも」と実感されています。</a:t>
            </a:r>
            <a:endParaRPr lang="en-US" sz="1200" dirty="0"/>
          </a:p>
        </p:txBody>
      </p:sp>
      <p:sp>
        <p:nvSpPr>
          <p:cNvPr id="57" name="Shape 51"/>
          <p:cNvSpPr/>
          <p:nvPr/>
        </p:nvSpPr>
        <p:spPr>
          <a:xfrm>
            <a:off x="6400800" y="5312664"/>
            <a:ext cx="5181905" cy="2838298"/>
          </a:xfrm>
          <a:prstGeom prst="roundRect">
            <a:avLst>
              <a:gd name="adj" fmla="val 865"/>
            </a:avLst>
          </a:prstGeom>
          <a:noFill/>
          <a:ln w="12700">
            <a:solidFill>
              <a:srgbClr val="E1E4E8"/>
            </a:solidFill>
            <a:prstDash val="solid"/>
          </a:ln>
        </p:spPr>
      </p:sp>
      <p:sp>
        <p:nvSpPr>
          <p:cNvPr id="58" name="Shape 52"/>
          <p:cNvSpPr/>
          <p:nvPr/>
        </p:nvSpPr>
        <p:spPr>
          <a:xfrm>
            <a:off x="6409944" y="5321808"/>
            <a:ext cx="5162702" cy="38130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59" name="Text 53"/>
          <p:cNvSpPr txBox="1"/>
          <p:nvPr/>
        </p:nvSpPr>
        <p:spPr>
          <a:xfrm>
            <a:off x="6562649" y="5398618"/>
            <a:ext cx="2496312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例2：一方的説明から対話的表現へ</a:t>
            </a:r>
            <a:endParaRPr lang="en-US" sz="1200" dirty="0"/>
          </a:p>
        </p:txBody>
      </p:sp>
      <p:sp>
        <p:nvSpPr>
          <p:cNvPr id="60" name="Shape 54"/>
          <p:cNvSpPr/>
          <p:nvPr/>
        </p:nvSpPr>
        <p:spPr>
          <a:xfrm>
            <a:off x="6409944" y="5703113"/>
            <a:ext cx="5162702" cy="914400"/>
          </a:xfrm>
          <a:prstGeom prst="rect">
            <a:avLst/>
          </a:prstGeom>
          <a:solidFill>
            <a:srgbClr val="F0F4F8"/>
          </a:solidFill>
          <a:ln/>
        </p:spPr>
      </p:sp>
      <p:sp>
        <p:nvSpPr>
          <p:cNvPr id="61" name="Shape 55"/>
          <p:cNvSpPr/>
          <p:nvPr/>
        </p:nvSpPr>
        <p:spPr>
          <a:xfrm>
            <a:off x="6409944" y="5703113"/>
            <a:ext cx="38405" cy="914400"/>
          </a:xfrm>
          <a:prstGeom prst="rect">
            <a:avLst/>
          </a:prstGeom>
          <a:solidFill>
            <a:srgbClr val="1A73E8"/>
          </a:solidFill>
          <a:ln/>
        </p:spPr>
      </p:sp>
      <p:sp>
        <p:nvSpPr>
          <p:cNvPr id="62" name="Text 56"/>
          <p:cNvSpPr txBox="1"/>
          <p:nvPr/>
        </p:nvSpPr>
        <p:spPr>
          <a:xfrm>
            <a:off x="6562649" y="5817413"/>
            <a:ext cx="9006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【AI生成文】</a:t>
            </a:r>
            <a:endParaRPr lang="en-US" sz="1000" dirty="0"/>
          </a:p>
        </p:txBody>
      </p:sp>
      <p:sp>
        <p:nvSpPr>
          <p:cNvPr id="63" name="Text 57"/>
          <p:cNvSpPr txBox="1"/>
          <p:nvPr/>
        </p:nvSpPr>
        <p:spPr>
          <a:xfrm>
            <a:off x="6562649" y="6046013"/>
            <a:ext cx="4896612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この成分には美肌効果があります。シワやたるみを改善します。3週間で効果が現れます。</a:t>
            </a:r>
            <a:endParaRPr lang="en-US" sz="1200" dirty="0"/>
          </a:p>
        </p:txBody>
      </p:sp>
      <p:pic>
        <p:nvPicPr>
          <p:cNvPr id="64" name="Image 4" descr="preencoded.png">    </p:cNvPr>
          <p:cNvPicPr>
            <a:picLocks noChangeAspect="1"/>
          </p:cNvPicPr>
          <p:nvPr/>
        </p:nvPicPr>
        <p:blipFill>
          <a:blip r:embed="rId5"/>
          <a:srcRect l="0" r="0" t="-100" b="-100"/>
          <a:stretch/>
        </p:blipFill>
        <p:spPr>
          <a:xfrm>
            <a:off x="8934602" y="6741871"/>
            <a:ext cx="114300" cy="152705"/>
          </a:xfrm>
          <a:prstGeom prst="rect">
            <a:avLst/>
          </a:prstGeom>
        </p:spPr>
      </p:pic>
      <p:sp>
        <p:nvSpPr>
          <p:cNvPr id="65" name="Shape 58"/>
          <p:cNvSpPr/>
          <p:nvPr/>
        </p:nvSpPr>
        <p:spPr>
          <a:xfrm>
            <a:off x="6409944" y="6998818"/>
            <a:ext cx="5162702" cy="1143000"/>
          </a:xfrm>
          <a:prstGeom prst="rect">
            <a:avLst/>
          </a:prstGeom>
          <a:solidFill>
            <a:srgbClr val="E6F4EA"/>
          </a:solidFill>
          <a:ln/>
        </p:spPr>
      </p:sp>
      <p:sp>
        <p:nvSpPr>
          <p:cNvPr id="66" name="Shape 59"/>
          <p:cNvSpPr/>
          <p:nvPr/>
        </p:nvSpPr>
        <p:spPr>
          <a:xfrm>
            <a:off x="6409944" y="6998818"/>
            <a:ext cx="38405" cy="1143000"/>
          </a:xfrm>
          <a:prstGeom prst="rect">
            <a:avLst/>
          </a:prstGeom>
          <a:solidFill>
            <a:srgbClr val="34A853"/>
          </a:solidFill>
          <a:ln/>
        </p:spPr>
      </p:sp>
      <p:sp>
        <p:nvSpPr>
          <p:cNvPr id="67" name="Text 60"/>
          <p:cNvSpPr txBox="1"/>
          <p:nvPr/>
        </p:nvSpPr>
        <p:spPr>
          <a:xfrm>
            <a:off x="6562649" y="7113118"/>
            <a:ext cx="1034186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【自然な表現】</a:t>
            </a:r>
            <a:endParaRPr lang="en-US" sz="1000" dirty="0"/>
          </a:p>
        </p:txBody>
      </p:sp>
      <p:sp>
        <p:nvSpPr>
          <p:cNvPr id="68" name="Text 61"/>
          <p:cNvSpPr txBox="1"/>
          <p:nvPr/>
        </p:nvSpPr>
        <p:spPr>
          <a:xfrm>
            <a:off x="6562649" y="7341718"/>
            <a:ext cx="4981651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2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気になるシワやたるみ、どうにかしたいと思っていませんか？この成分には美肌効果があって、驚くことに3週間ほどで「あれ？肌の調子が違う！」と感じられるんです。</a:t>
            </a:r>
            <a:endParaRPr lang="en-US" sz="1200" dirty="0"/>
          </a:p>
        </p:txBody>
      </p:sp>
      <p:sp>
        <p:nvSpPr>
          <p:cNvPr id="69" name="Shape 62"/>
          <p:cNvSpPr/>
          <p:nvPr/>
        </p:nvSpPr>
        <p:spPr>
          <a:xfrm>
            <a:off x="6400800" y="8379562"/>
            <a:ext cx="5181905" cy="2115007"/>
          </a:xfrm>
          <a:prstGeom prst="roundRect">
            <a:avLst>
              <a:gd name="adj" fmla="val 1558"/>
            </a:avLst>
          </a:prstGeom>
          <a:solidFill>
            <a:srgbClr val="F9FAFB"/>
          </a:solidFill>
          <a:ln w="12700">
            <a:solidFill>
              <a:srgbClr val="E5E7EB"/>
            </a:solidFill>
            <a:prstDash val="solid"/>
          </a:ln>
        </p:spPr>
      </p:sp>
      <p:pic>
        <p:nvPicPr>
          <p:cNvPr id="70" name="Image 5" descr="preencoded.png">    </p:cNvPr>
          <p:cNvPicPr>
            <a:picLocks noChangeAspect="1"/>
          </p:cNvPicPr>
          <p:nvPr/>
        </p:nvPicPr>
        <p:blipFill>
          <a:blip r:embed="rId6"/>
          <a:srcRect l="0" r="0" t="-841" b="-841"/>
          <a:stretch/>
        </p:blipFill>
        <p:spPr>
          <a:xfrm>
            <a:off x="6562649" y="8588959"/>
            <a:ext cx="190195" cy="171907"/>
          </a:xfrm>
          <a:prstGeom prst="rect">
            <a:avLst/>
          </a:prstGeom>
        </p:spPr>
      </p:pic>
      <p:sp>
        <p:nvSpPr>
          <p:cNvPr id="71" name="Text 63"/>
          <p:cNvSpPr txBox="1"/>
          <p:nvPr/>
        </p:nvSpPr>
        <p:spPr>
          <a:xfrm>
            <a:off x="6829654" y="8551469"/>
            <a:ext cx="1538935" cy="24780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300" b="1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ChatGPT活用画面</a:t>
            </a:r>
            <a:endParaRPr lang="en-US" sz="1300" dirty="0"/>
          </a:p>
        </p:txBody>
      </p:sp>
      <p:sp>
        <p:nvSpPr>
          <p:cNvPr id="72" name="Shape 64"/>
          <p:cNvSpPr/>
          <p:nvPr/>
        </p:nvSpPr>
        <p:spPr>
          <a:xfrm>
            <a:off x="6562649" y="8884310"/>
            <a:ext cx="4858207" cy="629107"/>
          </a:xfrm>
          <a:prstGeom prst="roundRect">
            <a:avLst>
              <a:gd name="adj" fmla="val 8809"/>
            </a:avLst>
          </a:prstGeom>
          <a:solidFill>
            <a:srgbClr val="FFFFFF"/>
          </a:solidFill>
          <a:ln w="12700">
            <a:solidFill>
              <a:srgbClr val="D1D5DB"/>
            </a:solidFill>
            <a:prstDash val="solid"/>
          </a:ln>
        </p:spPr>
      </p:sp>
      <p:sp>
        <p:nvSpPr>
          <p:cNvPr id="73" name="Text 65"/>
          <p:cNvSpPr txBox="1"/>
          <p:nvPr/>
        </p:nvSpPr>
        <p:spPr>
          <a:xfrm>
            <a:off x="6687007" y="9008669"/>
            <a:ext cx="2091233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74151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【画面キャプチャ挿入スペース】</a:t>
            </a:r>
            <a:endParaRPr lang="en-US" sz="1000" dirty="0"/>
          </a:p>
        </p:txBody>
      </p:sp>
      <p:sp>
        <p:nvSpPr>
          <p:cNvPr id="74" name="Text 66"/>
          <p:cNvSpPr txBox="1"/>
          <p:nvPr/>
        </p:nvSpPr>
        <p:spPr>
          <a:xfrm>
            <a:off x="6687007" y="9198864"/>
            <a:ext cx="224393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6B7280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ChatGPT編集画面のイメージを挿入</a:t>
            </a:r>
            <a:endParaRPr lang="en-US" sz="1000" dirty="0"/>
          </a:p>
        </p:txBody>
      </p:sp>
      <p:sp>
        <p:nvSpPr>
          <p:cNvPr id="75" name="Shape 67"/>
          <p:cNvSpPr/>
          <p:nvPr/>
        </p:nvSpPr>
        <p:spPr>
          <a:xfrm>
            <a:off x="6562649" y="9627718"/>
            <a:ext cx="580644" cy="409651"/>
          </a:xfrm>
          <a:prstGeom prst="roundRect">
            <a:avLst>
              <a:gd name="adj" fmla="val 62292"/>
            </a:avLst>
          </a:prstGeom>
          <a:solidFill>
            <a:srgbClr val="1A73E8"/>
          </a:solidFill>
          <a:ln/>
        </p:spPr>
      </p:sp>
      <p:sp>
        <p:nvSpPr>
          <p:cNvPr id="76" name="Text 68"/>
          <p:cNvSpPr txBox="1"/>
          <p:nvPr/>
        </p:nvSpPr>
        <p:spPr>
          <a:xfrm>
            <a:off x="6638544" y="9646920"/>
            <a:ext cx="463601" cy="3721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ポイント</a:t>
            </a:r>
            <a:endParaRPr lang="en-US" sz="900" dirty="0"/>
          </a:p>
        </p:txBody>
      </p:sp>
      <p:sp>
        <p:nvSpPr>
          <p:cNvPr id="77" name="Text 69"/>
          <p:cNvSpPr txBox="1"/>
          <p:nvPr/>
        </p:nvSpPr>
        <p:spPr>
          <a:xfrm>
            <a:off x="7219188" y="9636862"/>
            <a:ext cx="4224528" cy="3813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プロンプト例：「この文章をより自然で親しみやすい表現に編集してください」</a:t>
            </a:r>
            <a:endParaRPr lang="en-US" sz="1000" dirty="0"/>
          </a:p>
        </p:txBody>
      </p:sp>
      <p:sp>
        <p:nvSpPr>
          <p:cNvPr id="78" name="Shape 70"/>
          <p:cNvSpPr/>
          <p:nvPr/>
        </p:nvSpPr>
        <p:spPr>
          <a:xfrm>
            <a:off x="6562649" y="10107778"/>
            <a:ext cx="647395" cy="228600"/>
          </a:xfrm>
          <a:prstGeom prst="roundRect">
            <a:avLst>
              <a:gd name="adj" fmla="val 200000"/>
            </a:avLst>
          </a:prstGeom>
          <a:solidFill>
            <a:srgbClr val="1A73E8"/>
          </a:solidFill>
          <a:ln/>
        </p:spPr>
      </p:sp>
      <p:sp>
        <p:nvSpPr>
          <p:cNvPr id="79" name="Text 71"/>
          <p:cNvSpPr txBox="1"/>
          <p:nvPr/>
        </p:nvSpPr>
        <p:spPr>
          <a:xfrm>
            <a:off x="6638544" y="10126980"/>
            <a:ext cx="587045" cy="181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ポイント</a:t>
            </a:r>
            <a:endParaRPr lang="en-US" sz="900" dirty="0"/>
          </a:p>
        </p:txBody>
      </p:sp>
      <p:sp>
        <p:nvSpPr>
          <p:cNvPr id="80" name="Text 72"/>
          <p:cNvSpPr txBox="1"/>
          <p:nvPr/>
        </p:nvSpPr>
        <p:spPr>
          <a:xfrm>
            <a:off x="7278624" y="10116922"/>
            <a:ext cx="35387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333333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AI編集結果はそのまま使わず、さらに手を加えて調整する</a:t>
            </a:r>
            <a:endParaRPr lang="en-US" sz="1000" dirty="0"/>
          </a:p>
        </p:txBody>
      </p:sp>
      <p:sp>
        <p:nvSpPr>
          <p:cNvPr id="81" name="Text 73"/>
          <p:cNvSpPr txBox="1"/>
          <p:nvPr/>
        </p:nvSpPr>
        <p:spPr>
          <a:xfrm>
            <a:off x="609905" y="10681106"/>
            <a:ext cx="786384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2025-10-22</a:t>
            </a:r>
            <a:endParaRPr lang="en-US" sz="1000" dirty="0"/>
          </a:p>
        </p:txBody>
      </p:sp>
      <p:sp>
        <p:nvSpPr>
          <p:cNvPr id="82" name="Text 74"/>
          <p:cNvSpPr txBox="1"/>
          <p:nvPr/>
        </p:nvSpPr>
        <p:spPr>
          <a:xfrm>
            <a:off x="10092233" y="10681106"/>
            <a:ext cx="159562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 indent="0" marL="0">
              <a:buNone/>
            </a:pPr>
            <a:r>
              <a:rPr lang="en-US" sz="1000" dirty="0">
                <a:solidFill>
                  <a:srgbClr val="5F6368"/>
                </a:solidFill>
                <a:latin typeface="Noto Sans JP" pitchFamily="34" charset="0"/>
                <a:ea typeface="Noto Sans JP" pitchFamily="34" charset="-122"/>
                <a:cs typeface="Noto Sans JP" pitchFamily="34" charset="-120"/>
              </a:rPr>
              <a:t>楽天LP作成プロジェクト</a:t>
            </a:r>
            <a:endParaRPr lang="en-US" sz="1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Visual Extract to PPTX Converter</cp:lastModifiedBy>
  <cp:revision>1</cp:revision>
  <dcterms:created xsi:type="dcterms:W3CDTF">2025-10-22T04:12:30Z</dcterms:created>
  <dcterms:modified xsi:type="dcterms:W3CDTF">2025-10-22T04:12:30Z</dcterms:modified>
</cp:coreProperties>
</file>