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image" Target="../media/image-11-7.png"/><Relationship Id="rId8" Type="http://schemas.openxmlformats.org/officeDocument/2006/relationships/image" Target="../media/image-11-8.png"/><Relationship Id="rId9" Type="http://schemas.openxmlformats.org/officeDocument/2006/relationships/image" Target="../media/image-11-9.png"/><Relationship Id="rId10" Type="http://schemas.openxmlformats.org/officeDocument/2006/relationships/image" Target="../media/image-11-10.png"/><Relationship Id="rId11" Type="http://schemas.openxmlformats.org/officeDocument/2006/relationships/image" Target="../media/image-11-11.png"/><Relationship Id="rId12" Type="http://schemas.openxmlformats.org/officeDocument/2006/relationships/image" Target="../media/image-11-12.png"/><Relationship Id="rId13" Type="http://schemas.openxmlformats.org/officeDocument/2006/relationships/image" Target="../media/image-11-13.png"/><Relationship Id="rId14" Type="http://schemas.openxmlformats.org/officeDocument/2006/relationships/image" Target="../media/image-11-14.png"/><Relationship Id="rId15" Type="http://schemas.openxmlformats.org/officeDocument/2006/relationships/image" Target="../media/image-11-15.png"/><Relationship Id="rId16" Type="http://schemas.openxmlformats.org/officeDocument/2006/relationships/image" Target="../media/image-11-16.png"/><Relationship Id="rId17" Type="http://schemas.openxmlformats.org/officeDocument/2006/relationships/image" Target="../media/image-11-17.png"/><Relationship Id="rId18" Type="http://schemas.openxmlformats.org/officeDocument/2006/relationships/image" Target="../media/image-11-18.png"/><Relationship Id="rId19" Type="http://schemas.openxmlformats.org/officeDocument/2006/relationships/image" Target="../media/image-11-19.png"/><Relationship Id="rId20" Type="http://schemas.openxmlformats.org/officeDocument/2006/relationships/image" Target="../media/image-11-20.png"/><Relationship Id="rId21" Type="http://schemas.openxmlformats.org/officeDocument/2006/relationships/slideLayout" Target="../slideLayouts/slideLayout1.xml"/><Relationship Id="rId2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image" Target="../media/image-7-12.png"/><Relationship Id="rId13" Type="http://schemas.openxmlformats.org/officeDocument/2006/relationships/image" Target="../media/image-7-13.png"/><Relationship Id="rId14" Type="http://schemas.openxmlformats.org/officeDocument/2006/relationships/image" Target="../media/image-7-14.png"/><Relationship Id="rId15" Type="http://schemas.openxmlformats.org/officeDocument/2006/relationships/image" Target="../media/image-7-15.png"/><Relationship Id="rId16" Type="http://schemas.openxmlformats.org/officeDocument/2006/relationships/slideLayout" Target="../slideLayouts/slideLayout1.xml"/><Relationship Id="rId1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image" Target="../media/image-9-13.png"/><Relationship Id="rId14" Type="http://schemas.openxmlformats.org/officeDocument/2006/relationships/image" Target="../media/image-9-14.png"/><Relationship Id="rId15" Type="http://schemas.openxmlformats.org/officeDocument/2006/relationships/image" Target="../media/image-9-15.png"/><Relationship Id="rId16" Type="http://schemas.openxmlformats.org/officeDocument/2006/relationships/image" Target="../media/image-9-16.png"/><Relationship Id="rId17" Type="http://schemas.openxmlformats.org/officeDocument/2006/relationships/image" Target="../media/image-9-17.png"/><Relationship Id="rId18" Type="http://schemas.openxmlformats.org/officeDocument/2006/relationships/image" Target="../media/image-9-18.png"/><Relationship Id="rId19" Type="http://schemas.openxmlformats.org/officeDocument/2006/relationships/image" Target="../media/image-9-19.png"/><Relationship Id="rId20" Type="http://schemas.openxmlformats.org/officeDocument/2006/relationships/image" Target="../media/image-9-20.png"/><Relationship Id="rId21" Type="http://schemas.openxmlformats.org/officeDocument/2006/relationships/image" Target="../media/image-9-21.png"/><Relationship Id="rId22" Type="http://schemas.openxmlformats.org/officeDocument/2006/relationships/image" Target="../media/image-9-22.png"/><Relationship Id="rId23" Type="http://schemas.openxmlformats.org/officeDocument/2006/relationships/image" Target="../media/image-9-23.png"/><Relationship Id="rId24" Type="http://schemas.openxmlformats.org/officeDocument/2006/relationships/image" Target="../media/image-9-24.png"/><Relationship Id="rId25" Type="http://schemas.openxmlformats.org/officeDocument/2006/relationships/image" Target="../media/image-9-25.png"/><Relationship Id="rId26" Type="http://schemas.openxmlformats.org/officeDocument/2006/relationships/image" Target="../media/image-9-26.png"/><Relationship Id="rId27" Type="http://schemas.openxmlformats.org/officeDocument/2006/relationships/image" Target="../media/image-9-27.png"/><Relationship Id="rId28" Type="http://schemas.openxmlformats.org/officeDocument/2006/relationships/image" Target="../media/image-9-28.png"/><Relationship Id="rId29" Type="http://schemas.openxmlformats.org/officeDocument/2006/relationships/image" Target="../media/image-9-29.png"/><Relationship Id="rId30" Type="http://schemas.openxmlformats.org/officeDocument/2006/relationships/image" Target="../media/image-9-30.png"/><Relationship Id="rId31" Type="http://schemas.openxmlformats.org/officeDocument/2006/relationships/image" Target="../media/image-9-31.png"/><Relationship Id="rId32" Type="http://schemas.openxmlformats.org/officeDocument/2006/relationships/image" Target="../media/image-9-32.png"/><Relationship Id="rId33" Type="http://schemas.openxmlformats.org/officeDocument/2006/relationships/image" Target="../media/image-9-33.png"/><Relationship Id="rId34" Type="http://schemas.openxmlformats.org/officeDocument/2006/relationships/image" Target="../media/image-9-34.png"/><Relationship Id="rId35" Type="http://schemas.openxmlformats.org/officeDocument/2006/relationships/image" Target="../media/image-9-35.png"/><Relationship Id="rId36" Type="http://schemas.openxmlformats.org/officeDocument/2006/relationships/slideLayout" Target="../slideLayouts/slideLayout1.xml"/><Relationship Id="rId3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5524805" y="1398118"/>
            <a:ext cx="1143000" cy="75895"/>
          </a:xfrm>
          <a:prstGeom prst="roundRect">
            <a:avLst>
              <a:gd name="adj" fmla="val 602411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2563063" y="1712671"/>
            <a:ext cx="7467905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42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LP作成ワーカー向け作業説明</a:t>
            </a:r>
            <a:endParaRPr lang="en-US" sz="4200" dirty="0"/>
          </a:p>
        </p:txBody>
      </p:sp>
      <p:sp>
        <p:nvSpPr>
          <p:cNvPr id="7" name="Text 5"/>
          <p:cNvSpPr txBox="1"/>
          <p:nvPr/>
        </p:nvSpPr>
        <p:spPr>
          <a:xfrm>
            <a:off x="2964485" y="2638044"/>
            <a:ext cx="6467551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1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40〜60分で高品質なLPを作成するための実践ガイド</a:t>
            </a:r>
            <a:endParaRPr lang="en-US" sz="2100" dirty="0"/>
          </a:p>
        </p:txBody>
      </p:sp>
      <p:sp>
        <p:nvSpPr>
          <p:cNvPr id="8" name="Shape 6"/>
          <p:cNvSpPr/>
          <p:nvPr/>
        </p:nvSpPr>
        <p:spPr>
          <a:xfrm>
            <a:off x="1981505" y="3783787"/>
            <a:ext cx="8229600" cy="914400"/>
          </a:xfrm>
          <a:prstGeom prst="roundRect">
            <a:avLst>
              <a:gd name="adj" fmla="val 8333"/>
            </a:avLst>
          </a:prstGeom>
          <a:solidFill>
            <a:srgbClr val="1A73E8">
              <a:alpha val="10000"/>
            </a:srgbClr>
          </a:solidFill>
          <a:ln/>
          <a:effectLst>
            <a:outerShdw sx="100000" sy="100000" kx="0" ky="0" algn="bl" rotWithShape="0" blurRad="12700" dist="12700" dir="16200000">
              <a:srgbClr val="000000">
                <a:alpha val="75000"/>
              </a:srgbClr>
            </a:outerShdw>
          </a:effectLst>
        </p:spPr>
      </p:sp>
      <p:sp>
        <p:nvSpPr>
          <p:cNvPr id="9" name="Shape 7"/>
          <p:cNvSpPr/>
          <p:nvPr/>
        </p:nvSpPr>
        <p:spPr>
          <a:xfrm>
            <a:off x="1981505" y="3783787"/>
            <a:ext cx="47549" cy="914400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0" name="Text 8"/>
          <p:cNvSpPr txBox="1"/>
          <p:nvPr/>
        </p:nvSpPr>
        <p:spPr>
          <a:xfrm>
            <a:off x="3401568" y="3983126"/>
            <a:ext cx="55677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Canva編集・AIプロンプト調整・テキスト編集（自然な表現への変更）</a:t>
            </a:r>
            <a:endParaRPr lang="en-US" sz="1300" dirty="0"/>
          </a:p>
        </p:txBody>
      </p:sp>
      <p:sp>
        <p:nvSpPr>
          <p:cNvPr id="11" name="Text 9"/>
          <p:cNvSpPr txBox="1"/>
          <p:nvPr/>
        </p:nvSpPr>
        <p:spPr>
          <a:xfrm>
            <a:off x="4327855" y="4250131"/>
            <a:ext cx="37197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納品形態・AIチェック機能まで一気にわかる！</a:t>
            </a:r>
            <a:endParaRPr lang="en-US" sz="1300" dirty="0"/>
          </a:p>
        </p:txBody>
      </p:sp>
      <p:sp>
        <p:nvSpPr>
          <p:cNvPr id="12" name="Shape 10"/>
          <p:cNvSpPr/>
          <p:nvPr/>
        </p:nvSpPr>
        <p:spPr>
          <a:xfrm>
            <a:off x="5105095" y="5078578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219395" y="5192878"/>
            <a:ext cx="152705" cy="152705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5639105" y="5078578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-33" r="-33" t="0" b="0"/>
          <a:stretch/>
        </p:blipFill>
        <p:spPr>
          <a:xfrm>
            <a:off x="5743346" y="5192878"/>
            <a:ext cx="171907" cy="152705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6172200" y="5078578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6267298" y="5192878"/>
            <a:ext cx="190195" cy="152705"/>
          </a:xfrm>
          <a:prstGeom prst="rect">
            <a:avLst/>
          </a:prstGeom>
        </p:spPr>
      </p:pic>
      <p:sp>
        <p:nvSpPr>
          <p:cNvPr id="18" name="Shape 13"/>
          <p:cNvSpPr/>
          <p:nvPr/>
        </p:nvSpPr>
        <p:spPr>
          <a:xfrm>
            <a:off x="6705295" y="5078578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819595" y="5192878"/>
            <a:ext cx="152705" cy="152705"/>
          </a:xfrm>
          <a:prstGeom prst="rect">
            <a:avLst/>
          </a:prstGeom>
        </p:spPr>
      </p:pic>
      <p:sp>
        <p:nvSpPr>
          <p:cNvPr id="20" name="Text 14"/>
          <p:cNvSpPr txBox="1"/>
          <p:nvPr/>
        </p:nvSpPr>
        <p:spPr>
          <a:xfrm>
            <a:off x="609905" y="6286500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2025-10-21</a:t>
            </a:r>
            <a:endParaRPr lang="en-US" sz="1000" dirty="0"/>
          </a:p>
        </p:txBody>
      </p:sp>
      <p:sp>
        <p:nvSpPr>
          <p:cNvPr id="21" name="Text 15"/>
          <p:cNvSpPr txBox="1"/>
          <p:nvPr/>
        </p:nvSpPr>
        <p:spPr>
          <a:xfrm>
            <a:off x="10358323" y="6286500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92198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92198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331104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納品形態と手順</a:t>
            </a:r>
            <a:endParaRPr lang="en-US" sz="33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09905" y="1855318"/>
            <a:ext cx="228600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914400" y="1788566"/>
            <a:ext cx="1543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納品物の構成</a:t>
            </a:r>
            <a:endParaRPr lang="en-US" sz="1800" dirty="0"/>
          </a:p>
        </p:txBody>
      </p:sp>
      <p:sp>
        <p:nvSpPr>
          <p:cNvPr id="9" name="Shape 6"/>
          <p:cNvSpPr/>
          <p:nvPr/>
        </p:nvSpPr>
        <p:spPr>
          <a:xfrm>
            <a:off x="609905" y="2245766"/>
            <a:ext cx="5181905" cy="2590495"/>
          </a:xfrm>
          <a:prstGeom prst="roundRect">
            <a:avLst>
              <a:gd name="adj" fmla="val 519"/>
            </a:avLst>
          </a:prstGeom>
          <a:solidFill>
            <a:srgbClr val="F8F9FA"/>
          </a:solidFill>
          <a:ln/>
        </p:spPr>
      </p:sp>
      <p:sp>
        <p:nvSpPr>
          <p:cNvPr id="10" name="Shape 7"/>
          <p:cNvSpPr/>
          <p:nvPr/>
        </p:nvSpPr>
        <p:spPr>
          <a:xfrm>
            <a:off x="609905" y="2245766"/>
            <a:ext cx="38405" cy="25904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800100" y="2398471"/>
            <a:ext cx="35533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納品パッケージは以下の2種類のファイルで構成：</a:t>
            </a:r>
            <a:endParaRPr lang="en-US" sz="1200" dirty="0"/>
          </a:p>
        </p:txBody>
      </p:sp>
      <p:sp>
        <p:nvSpPr>
          <p:cNvPr id="12" name="Shape 9"/>
          <p:cNvSpPr/>
          <p:nvPr/>
        </p:nvSpPr>
        <p:spPr>
          <a:xfrm>
            <a:off x="800100" y="2778862"/>
            <a:ext cx="4839005" cy="875995"/>
          </a:xfrm>
          <a:prstGeom prst="roundRect">
            <a:avLst>
              <a:gd name="adj" fmla="val 4538"/>
            </a:avLst>
          </a:prstGeom>
          <a:solidFill>
            <a:srgbClr val="FFFFFF"/>
          </a:solidFill>
          <a:ln/>
          <a:effectLst>
            <a:outerShdw sx="100000" sy="100000" kx="0" ky="0" algn="bl" rotWithShape="0" blurRad="12700" dist="12700" dir="16200000">
              <a:srgbClr val="000000">
                <a:alpha val="75000"/>
              </a:srgbClr>
            </a:outerShdw>
          </a:effectLst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914400" y="2940710"/>
            <a:ext cx="152705" cy="152705"/>
          </a:xfrm>
          <a:prstGeom prst="rect">
            <a:avLst/>
          </a:prstGeom>
        </p:spPr>
      </p:pic>
      <p:sp>
        <p:nvSpPr>
          <p:cNvPr id="14" name="Text 10"/>
          <p:cNvSpPr txBox="1"/>
          <p:nvPr/>
        </p:nvSpPr>
        <p:spPr>
          <a:xfrm>
            <a:off x="1143000" y="2893162"/>
            <a:ext cx="22485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画像（Canva共有リンク形式）</a:t>
            </a:r>
            <a:endParaRPr lang="en-US" sz="1200" dirty="0"/>
          </a:p>
        </p:txBody>
      </p:sp>
      <p:sp>
        <p:nvSpPr>
          <p:cNvPr id="15" name="Text 11"/>
          <p:cNvSpPr txBox="1"/>
          <p:nvPr/>
        </p:nvSpPr>
        <p:spPr>
          <a:xfrm>
            <a:off x="1143000" y="3160166"/>
            <a:ext cx="1834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画像1: Canva共有リンク × 1</a:t>
            </a:r>
            <a:endParaRPr lang="en-US" sz="1000" dirty="0"/>
          </a:p>
        </p:txBody>
      </p:sp>
      <p:sp>
        <p:nvSpPr>
          <p:cNvPr id="16" name="Text 12"/>
          <p:cNvSpPr txBox="1"/>
          <p:nvPr/>
        </p:nvSpPr>
        <p:spPr>
          <a:xfrm>
            <a:off x="1143000" y="3350362"/>
            <a:ext cx="31482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画像2-4: AIプロンプト（テキストファイルに含む）</a:t>
            </a:r>
            <a:endParaRPr lang="en-US" sz="1000" dirty="0"/>
          </a:p>
        </p:txBody>
      </p:sp>
      <p:sp>
        <p:nvSpPr>
          <p:cNvPr id="17" name="Shape 13"/>
          <p:cNvSpPr/>
          <p:nvPr/>
        </p:nvSpPr>
        <p:spPr>
          <a:xfrm>
            <a:off x="800100" y="3807562"/>
            <a:ext cx="4839005" cy="875995"/>
          </a:xfrm>
          <a:prstGeom prst="roundRect">
            <a:avLst>
              <a:gd name="adj" fmla="val 4538"/>
            </a:avLst>
          </a:prstGeom>
          <a:solidFill>
            <a:srgbClr val="FFFFFF"/>
          </a:solidFill>
          <a:ln/>
          <a:effectLst>
            <a:outerShdw sx="100000" sy="100000" kx="0" ky="0" algn="bl" rotWithShape="0" blurRad="12700" dist="12700" dir="16200000">
              <a:srgbClr val="000000">
                <a:alpha val="75000"/>
              </a:srgbClr>
            </a:outerShdw>
          </a:effectLst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0" b="-100"/>
          <a:stretch/>
        </p:blipFill>
        <p:spPr>
          <a:xfrm>
            <a:off x="914400" y="3969410"/>
            <a:ext cx="114300" cy="152705"/>
          </a:xfrm>
          <a:prstGeom prst="rect">
            <a:avLst/>
          </a:prstGeom>
        </p:spPr>
      </p:pic>
      <p:sp>
        <p:nvSpPr>
          <p:cNvPr id="19" name="Text 14"/>
          <p:cNvSpPr txBox="1"/>
          <p:nvPr/>
        </p:nvSpPr>
        <p:spPr>
          <a:xfrm>
            <a:off x="1104595" y="3921862"/>
            <a:ext cx="1886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テキスト（.txtファイル）</a:t>
            </a:r>
            <a:endParaRPr lang="en-US" sz="1200" dirty="0"/>
          </a:p>
        </p:txBody>
      </p:sp>
      <p:sp>
        <p:nvSpPr>
          <p:cNvPr id="20" name="Text 15"/>
          <p:cNvSpPr txBox="1"/>
          <p:nvPr/>
        </p:nvSpPr>
        <p:spPr>
          <a:xfrm>
            <a:off x="1143000" y="4188866"/>
            <a:ext cx="23198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LP本文_商品名_LP型_YYYYMMDD.txt</a:t>
            </a:r>
            <a:endParaRPr lang="en-US" sz="1000" dirty="0"/>
          </a:p>
        </p:txBody>
      </p:sp>
      <p:sp>
        <p:nvSpPr>
          <p:cNvPr id="21" name="Text 16"/>
          <p:cNvSpPr txBox="1"/>
          <p:nvPr/>
        </p:nvSpPr>
        <p:spPr>
          <a:xfrm>
            <a:off x="1143000" y="4379062"/>
            <a:ext cx="12719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文字コード：UTF-8</a:t>
            </a:r>
            <a:endParaRPr lang="en-US" sz="1000" dirty="0"/>
          </a:p>
        </p:txBody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rcRect l="-57" r="-57" t="0" b="0"/>
          <a:stretch/>
        </p:blipFill>
        <p:spPr>
          <a:xfrm>
            <a:off x="609905" y="5131613"/>
            <a:ext cx="200254" cy="228600"/>
          </a:xfrm>
          <a:prstGeom prst="rect">
            <a:avLst/>
          </a:prstGeom>
        </p:spPr>
      </p:pic>
      <p:sp>
        <p:nvSpPr>
          <p:cNvPr id="23" name="Text 17"/>
          <p:cNvSpPr txBox="1"/>
          <p:nvPr/>
        </p:nvSpPr>
        <p:spPr>
          <a:xfrm>
            <a:off x="886054" y="5064862"/>
            <a:ext cx="20007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ファイル命名規則</a:t>
            </a:r>
            <a:endParaRPr lang="en-US" sz="1800" dirty="0"/>
          </a:p>
        </p:txBody>
      </p:sp>
      <p:sp>
        <p:nvSpPr>
          <p:cNvPr id="24" name="Shape 18"/>
          <p:cNvSpPr/>
          <p:nvPr/>
        </p:nvSpPr>
        <p:spPr>
          <a:xfrm>
            <a:off x="761695" y="5674766"/>
            <a:ext cx="4876495" cy="1123798"/>
          </a:xfrm>
          <a:prstGeom prst="roundRect">
            <a:avLst>
              <a:gd name="adj" fmla="val 2758"/>
            </a:avLst>
          </a:prstGeom>
          <a:solidFill>
            <a:srgbClr val="F0F4FE"/>
          </a:solidFill>
          <a:ln w="12700">
            <a:solidFill>
              <a:srgbClr val="1A73E8"/>
            </a:solidFill>
            <a:prstDash val="solid"/>
          </a:ln>
        </p:spPr>
      </p:sp>
      <p:sp>
        <p:nvSpPr>
          <p:cNvPr id="25" name="Text 19"/>
          <p:cNvSpPr txBox="1"/>
          <p:nvPr/>
        </p:nvSpPr>
        <p:spPr>
          <a:xfrm>
            <a:off x="886054" y="5798210"/>
            <a:ext cx="1638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テキストファイル名：</a:t>
            </a:r>
            <a:endParaRPr lang="en-US" sz="1200" dirty="0"/>
          </a:p>
        </p:txBody>
      </p:sp>
      <p:sp>
        <p:nvSpPr>
          <p:cNvPr id="26" name="Shape 20"/>
          <p:cNvSpPr/>
          <p:nvPr/>
        </p:nvSpPr>
        <p:spPr>
          <a:xfrm>
            <a:off x="886054" y="6065215"/>
            <a:ext cx="4629607" cy="342900"/>
          </a:xfrm>
          <a:prstGeom prst="roundRect">
            <a:avLst>
              <a:gd name="adj" fmla="val 29630"/>
            </a:avLst>
          </a:prstGeom>
          <a:solidFill>
            <a:srgbClr val="FFFFFF"/>
          </a:solidFill>
          <a:ln/>
        </p:spPr>
      </p:sp>
      <p:sp>
        <p:nvSpPr>
          <p:cNvPr id="27" name="Text 21"/>
          <p:cNvSpPr txBox="1"/>
          <p:nvPr/>
        </p:nvSpPr>
        <p:spPr>
          <a:xfrm>
            <a:off x="961949" y="6160313"/>
            <a:ext cx="2424989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LP本文_商品名_LP型_YYYYMMDD.txt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886054" y="6484010"/>
            <a:ext cx="26910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例：LP本文_温活zen_説明型_20251021.txt</a:t>
            </a:r>
            <a:endParaRPr lang="en-US" sz="1000" dirty="0"/>
          </a:p>
        </p:txBody>
      </p:sp>
      <p:sp>
        <p:nvSpPr>
          <p:cNvPr id="29" name="Shape 23"/>
          <p:cNvSpPr/>
          <p:nvPr/>
        </p:nvSpPr>
        <p:spPr>
          <a:xfrm>
            <a:off x="761695" y="6951269"/>
            <a:ext cx="4876495" cy="1123798"/>
          </a:xfrm>
          <a:prstGeom prst="roundRect">
            <a:avLst>
              <a:gd name="adj" fmla="val 2758"/>
            </a:avLst>
          </a:prstGeom>
          <a:solidFill>
            <a:srgbClr val="F0F4FE"/>
          </a:solidFill>
          <a:ln w="12700">
            <a:solidFill>
              <a:srgbClr val="1A73E8"/>
            </a:solidFill>
            <a:prstDash val="solid"/>
          </a:ln>
        </p:spPr>
      </p:sp>
      <p:sp>
        <p:nvSpPr>
          <p:cNvPr id="30" name="Text 24"/>
          <p:cNvSpPr txBox="1"/>
          <p:nvPr/>
        </p:nvSpPr>
        <p:spPr>
          <a:xfrm>
            <a:off x="886054" y="7074713"/>
            <a:ext cx="1485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Canvaデザイン名：</a:t>
            </a:r>
            <a:endParaRPr lang="en-US" sz="1200" dirty="0"/>
          </a:p>
        </p:txBody>
      </p:sp>
      <p:sp>
        <p:nvSpPr>
          <p:cNvPr id="31" name="Shape 25"/>
          <p:cNvSpPr/>
          <p:nvPr/>
        </p:nvSpPr>
        <p:spPr>
          <a:xfrm>
            <a:off x="886054" y="7341718"/>
            <a:ext cx="4629607" cy="342900"/>
          </a:xfrm>
          <a:prstGeom prst="roundRect">
            <a:avLst>
              <a:gd name="adj" fmla="val 29630"/>
            </a:avLst>
          </a:prstGeom>
          <a:solidFill>
            <a:srgbClr val="FFFFFF"/>
          </a:solidFill>
          <a:ln/>
        </p:spPr>
      </p:sp>
      <p:sp>
        <p:nvSpPr>
          <p:cNvPr id="32" name="Text 26"/>
          <p:cNvSpPr txBox="1"/>
          <p:nvPr/>
        </p:nvSpPr>
        <p:spPr>
          <a:xfrm>
            <a:off x="961949" y="7436815"/>
            <a:ext cx="202448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画像1_商品名_LP型_YYYYMMDD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886054" y="7760513"/>
            <a:ext cx="24149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例：画像1_温活zen_説明型_20251021</a:t>
            </a:r>
            <a:endParaRPr lang="en-US" sz="1000" dirty="0"/>
          </a:p>
        </p:txBody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400800" y="1855318"/>
            <a:ext cx="228600" cy="228600"/>
          </a:xfrm>
          <a:prstGeom prst="rect">
            <a:avLst/>
          </a:prstGeom>
        </p:spPr>
      </p:pic>
      <p:sp>
        <p:nvSpPr>
          <p:cNvPr id="35" name="Text 28"/>
          <p:cNvSpPr txBox="1"/>
          <p:nvPr/>
        </p:nvSpPr>
        <p:spPr>
          <a:xfrm>
            <a:off x="6705295" y="1788566"/>
            <a:ext cx="259141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納品手順（3ステップ）</a:t>
            </a:r>
            <a:endParaRPr lang="en-US" sz="1800" dirty="0"/>
          </a:p>
        </p:txBody>
      </p:sp>
      <p:sp>
        <p:nvSpPr>
          <p:cNvPr id="36" name="Shape 29"/>
          <p:cNvSpPr/>
          <p:nvPr/>
        </p:nvSpPr>
        <p:spPr>
          <a:xfrm>
            <a:off x="6553505" y="2245766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37" name="Text 30"/>
          <p:cNvSpPr txBox="1"/>
          <p:nvPr/>
        </p:nvSpPr>
        <p:spPr>
          <a:xfrm>
            <a:off x="6698894" y="2321662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lang="en-US" sz="1200" dirty="0"/>
          </a:p>
        </p:txBody>
      </p:sp>
      <p:sp>
        <p:nvSpPr>
          <p:cNvPr id="38" name="Text 31"/>
          <p:cNvSpPr txBox="1"/>
          <p:nvPr/>
        </p:nvSpPr>
        <p:spPr>
          <a:xfrm>
            <a:off x="7086600" y="2321662"/>
            <a:ext cx="27057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作業プラットフォームにアップロード</a:t>
            </a:r>
            <a:endParaRPr lang="en-US" sz="1200" dirty="0"/>
          </a:p>
        </p:txBody>
      </p:sp>
      <p:sp>
        <p:nvSpPr>
          <p:cNvPr id="39" name="Text 32"/>
          <p:cNvSpPr txBox="1"/>
          <p:nvPr/>
        </p:nvSpPr>
        <p:spPr>
          <a:xfrm>
            <a:off x="7276795" y="2588666"/>
            <a:ext cx="2634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ダッシュボードの「進行中の案件」を開く</a:t>
            </a:r>
            <a:endParaRPr lang="en-US" sz="1000" dirty="0"/>
          </a:p>
        </p:txBody>
      </p:sp>
      <p:sp>
        <p:nvSpPr>
          <p:cNvPr id="40" name="Text 33"/>
          <p:cNvSpPr txBox="1"/>
          <p:nvPr/>
        </p:nvSpPr>
        <p:spPr>
          <a:xfrm>
            <a:off x="7276795" y="2778862"/>
            <a:ext cx="23673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該当案件の「納品」ボタンをクリック</a:t>
            </a:r>
            <a:endParaRPr lang="en-US" sz="1000" dirty="0"/>
          </a:p>
        </p:txBody>
      </p:sp>
      <p:sp>
        <p:nvSpPr>
          <p:cNvPr id="41" name="Text 34"/>
          <p:cNvSpPr txBox="1"/>
          <p:nvPr/>
        </p:nvSpPr>
        <p:spPr>
          <a:xfrm>
            <a:off x="7276795" y="2969971"/>
            <a:ext cx="21003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テキストファイルをアップロード</a:t>
            </a:r>
            <a:endParaRPr lang="en-US" sz="1000" dirty="0"/>
          </a:p>
        </p:txBody>
      </p:sp>
      <p:sp>
        <p:nvSpPr>
          <p:cNvPr id="42" name="Shape 35"/>
          <p:cNvSpPr/>
          <p:nvPr/>
        </p:nvSpPr>
        <p:spPr>
          <a:xfrm>
            <a:off x="6553505" y="3445459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43" name="Text 36"/>
          <p:cNvSpPr txBox="1"/>
          <p:nvPr/>
        </p:nvSpPr>
        <p:spPr>
          <a:xfrm>
            <a:off x="6698894" y="3522269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lang="en-US" sz="1200" dirty="0"/>
          </a:p>
        </p:txBody>
      </p:sp>
      <p:sp>
        <p:nvSpPr>
          <p:cNvPr id="44" name="Text 37"/>
          <p:cNvSpPr txBox="1"/>
          <p:nvPr/>
        </p:nvSpPr>
        <p:spPr>
          <a:xfrm>
            <a:off x="7086600" y="3522269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納品コメントを記入</a:t>
            </a:r>
            <a:endParaRPr lang="en-US" sz="1200" dirty="0"/>
          </a:p>
        </p:txBody>
      </p:sp>
      <p:sp>
        <p:nvSpPr>
          <p:cNvPr id="45" name="Shape 38"/>
          <p:cNvSpPr/>
          <p:nvPr/>
        </p:nvSpPr>
        <p:spPr>
          <a:xfrm>
            <a:off x="7086600" y="3788359"/>
            <a:ext cx="2743200" cy="1333195"/>
          </a:xfrm>
          <a:prstGeom prst="roundRect">
            <a:avLst>
              <a:gd name="adj" fmla="val 1960"/>
            </a:avLst>
          </a:prstGeom>
          <a:solidFill>
            <a:srgbClr val="F9FAFB"/>
          </a:solidFill>
          <a:ln/>
        </p:spPr>
      </p:sp>
      <p:sp>
        <p:nvSpPr>
          <p:cNvPr id="46" name="Text 39"/>
          <p:cNvSpPr txBox="1"/>
          <p:nvPr/>
        </p:nvSpPr>
        <p:spPr>
          <a:xfrm>
            <a:off x="7162495" y="3865169"/>
            <a:ext cx="7671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【納品物】</a:t>
            </a:r>
            <a:endParaRPr lang="en-US" sz="1000" dirty="0"/>
          </a:p>
        </p:txBody>
      </p:sp>
      <p:sp>
        <p:nvSpPr>
          <p:cNvPr id="47" name="Text 40"/>
          <p:cNvSpPr txBox="1"/>
          <p:nvPr/>
        </p:nvSpPr>
        <p:spPr>
          <a:xfrm>
            <a:off x="7162495" y="4055364"/>
            <a:ext cx="24149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- LP本文: 全4セクション（約2,000字）</a:t>
            </a:r>
            <a:endParaRPr lang="en-US" sz="1000" dirty="0"/>
          </a:p>
        </p:txBody>
      </p:sp>
      <p:sp>
        <p:nvSpPr>
          <p:cNvPr id="48" name="Text 41"/>
          <p:cNvSpPr txBox="1"/>
          <p:nvPr/>
        </p:nvSpPr>
        <p:spPr>
          <a:xfrm>
            <a:off x="7162495" y="4245559"/>
            <a:ext cx="24341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- 画像1: Canva共有リンク（編集可能）</a:t>
            </a:r>
            <a:endParaRPr lang="en-US" sz="1000" dirty="0"/>
          </a:p>
        </p:txBody>
      </p:sp>
      <p:sp>
        <p:nvSpPr>
          <p:cNvPr id="49" name="Text 42"/>
          <p:cNvSpPr txBox="1"/>
          <p:nvPr/>
        </p:nvSpPr>
        <p:spPr>
          <a:xfrm>
            <a:off x="7162495" y="4436669"/>
            <a:ext cx="1491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- 画像2-4: AIプロンプト</a:t>
            </a:r>
            <a:endParaRPr lang="en-US" sz="1000" dirty="0"/>
          </a:p>
        </p:txBody>
      </p:sp>
      <p:sp>
        <p:nvSpPr>
          <p:cNvPr id="50" name="Text 43"/>
          <p:cNvSpPr txBox="1"/>
          <p:nvPr/>
        </p:nvSpPr>
        <p:spPr>
          <a:xfrm>
            <a:off x="7162495" y="4665269"/>
            <a:ext cx="14337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【Canva共有リンク】</a:t>
            </a:r>
            <a:endParaRPr lang="en-US" sz="1000" dirty="0"/>
          </a:p>
        </p:txBody>
      </p:sp>
      <p:sp>
        <p:nvSpPr>
          <p:cNvPr id="51" name="Text 44"/>
          <p:cNvSpPr txBox="1"/>
          <p:nvPr/>
        </p:nvSpPr>
        <p:spPr>
          <a:xfrm>
            <a:off x="7162495" y="4855464"/>
            <a:ext cx="26910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https://www.canva.com/design/XXXX/edit</a:t>
            </a:r>
            <a:endParaRPr lang="en-US" sz="1000" dirty="0"/>
          </a:p>
        </p:txBody>
      </p:sp>
      <p:sp>
        <p:nvSpPr>
          <p:cNvPr id="52" name="Shape 45"/>
          <p:cNvSpPr/>
          <p:nvPr/>
        </p:nvSpPr>
        <p:spPr>
          <a:xfrm>
            <a:off x="6553505" y="5407762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53" name="Text 46"/>
          <p:cNvSpPr txBox="1"/>
          <p:nvPr/>
        </p:nvSpPr>
        <p:spPr>
          <a:xfrm>
            <a:off x="6698894" y="548457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lang="en-US" sz="1200" dirty="0"/>
          </a:p>
        </p:txBody>
      </p:sp>
      <p:sp>
        <p:nvSpPr>
          <p:cNvPr id="54" name="Text 47"/>
          <p:cNvSpPr txBox="1"/>
          <p:nvPr/>
        </p:nvSpPr>
        <p:spPr>
          <a:xfrm>
            <a:off x="7086600" y="5484571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提出と確認</a:t>
            </a:r>
            <a:endParaRPr lang="en-US" sz="1200" dirty="0"/>
          </a:p>
        </p:txBody>
      </p:sp>
      <p:sp>
        <p:nvSpPr>
          <p:cNvPr id="55" name="Text 48"/>
          <p:cNvSpPr txBox="1"/>
          <p:nvPr/>
        </p:nvSpPr>
        <p:spPr>
          <a:xfrm>
            <a:off x="7276795" y="5750662"/>
            <a:ext cx="17007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「提出」ボタンをクリック</a:t>
            </a:r>
            <a:endParaRPr lang="en-US" sz="1000" dirty="0"/>
          </a:p>
        </p:txBody>
      </p:sp>
      <p:sp>
        <p:nvSpPr>
          <p:cNvPr id="56" name="Text 49"/>
          <p:cNvSpPr txBox="1"/>
          <p:nvPr/>
        </p:nvSpPr>
        <p:spPr>
          <a:xfrm>
            <a:off x="7276795" y="5941771"/>
            <a:ext cx="14337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提出完了メールを確認</a:t>
            </a:r>
            <a:endParaRPr lang="en-US" sz="1000" dirty="0"/>
          </a:p>
        </p:txBody>
      </p:sp>
      <p:sp>
        <p:nvSpPr>
          <p:cNvPr id="57" name="Text 50"/>
          <p:cNvSpPr txBox="1"/>
          <p:nvPr/>
        </p:nvSpPr>
        <p:spPr>
          <a:xfrm>
            <a:off x="7276795" y="6131966"/>
            <a:ext cx="2500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クライアントからのフィードバック待ち</a:t>
            </a:r>
            <a:endParaRPr lang="en-US" sz="1000" dirty="0"/>
          </a:p>
        </p:txBody>
      </p:sp>
      <p:sp>
        <p:nvSpPr>
          <p:cNvPr id="58" name="Shape 51"/>
          <p:cNvSpPr/>
          <p:nvPr/>
        </p:nvSpPr>
        <p:spPr>
          <a:xfrm>
            <a:off x="6400800" y="6836969"/>
            <a:ext cx="5181905" cy="1485900"/>
          </a:xfrm>
          <a:prstGeom prst="roundRect">
            <a:avLst>
              <a:gd name="adj" fmla="val 3156"/>
            </a:avLst>
          </a:prstGeom>
          <a:solidFill>
            <a:srgbClr val="EFF6FF"/>
          </a:solidFill>
          <a:ln/>
          <a:effectLst>
            <a:outerShdw sx="100000" sy="100000" kx="0" ky="0" algn="bl" rotWithShape="0" blurRad="12700" dist="12700" dir="16200000">
              <a:srgbClr val="000000">
                <a:alpha val="75000"/>
              </a:srgbClr>
            </a:outerShdw>
          </a:effectLst>
        </p:spPr>
      </p:sp>
      <p:pic>
        <p:nvPicPr>
          <p:cNvPr id="59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100" b="-100"/>
          <a:stretch/>
        </p:blipFill>
        <p:spPr>
          <a:xfrm>
            <a:off x="6553505" y="7036308"/>
            <a:ext cx="114300" cy="152705"/>
          </a:xfrm>
          <a:prstGeom prst="rect">
            <a:avLst/>
          </a:prstGeom>
        </p:spPr>
      </p:pic>
      <p:sp>
        <p:nvSpPr>
          <p:cNvPr id="60" name="Text 52"/>
          <p:cNvSpPr txBox="1"/>
          <p:nvPr/>
        </p:nvSpPr>
        <p:spPr>
          <a:xfrm>
            <a:off x="6743700" y="6988759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納品のポイント</a:t>
            </a:r>
            <a:endParaRPr lang="en-US" sz="1200" dirty="0"/>
          </a:p>
        </p:txBody>
      </p:sp>
      <p:sp>
        <p:nvSpPr>
          <p:cNvPr id="61" name="Text 53"/>
          <p:cNvSpPr txBox="1"/>
          <p:nvPr/>
        </p:nvSpPr>
        <p:spPr>
          <a:xfrm>
            <a:off x="6553505" y="7331659"/>
            <a:ext cx="34482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Canva共有リンクは必ず「編集可能」に設定する</a:t>
            </a:r>
            <a:endParaRPr lang="en-US" sz="1200" dirty="0"/>
          </a:p>
        </p:txBody>
      </p:sp>
      <p:sp>
        <p:nvSpPr>
          <p:cNvPr id="62" name="Text 54"/>
          <p:cNvSpPr txBox="1"/>
          <p:nvPr/>
        </p:nvSpPr>
        <p:spPr>
          <a:xfrm>
            <a:off x="6553505" y="7637069"/>
            <a:ext cx="4010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テキストファイルには全4セクション＋画像情報を含める</a:t>
            </a:r>
            <a:endParaRPr lang="en-US" sz="1200" dirty="0"/>
          </a:p>
        </p:txBody>
      </p:sp>
      <p:sp>
        <p:nvSpPr>
          <p:cNvPr id="63" name="Text 55"/>
          <p:cNvSpPr txBox="1"/>
          <p:nvPr/>
        </p:nvSpPr>
        <p:spPr>
          <a:xfrm>
            <a:off x="6553505" y="7941564"/>
            <a:ext cx="36009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納品コメントにはCanva共有リンクを必ず記載する</a:t>
            </a:r>
            <a:endParaRPr lang="en-US" sz="1200" dirty="0"/>
          </a:p>
        </p:txBody>
      </p:sp>
      <p:sp>
        <p:nvSpPr>
          <p:cNvPr id="64" name="Text 56"/>
          <p:cNvSpPr txBox="1"/>
          <p:nvPr/>
        </p:nvSpPr>
        <p:spPr>
          <a:xfrm>
            <a:off x="609905" y="8646566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2025-10-21</a:t>
            </a:r>
            <a:endParaRPr lang="en-US" sz="1000" dirty="0"/>
          </a:p>
        </p:txBody>
      </p:sp>
      <p:sp>
        <p:nvSpPr>
          <p:cNvPr id="65" name="Text 57"/>
          <p:cNvSpPr txBox="1"/>
          <p:nvPr/>
        </p:nvSpPr>
        <p:spPr>
          <a:xfrm>
            <a:off x="10358323" y="8646566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964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964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4168750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最終チェックリスト</a:t>
            </a:r>
            <a:endParaRPr lang="en-US" sz="3300" dirty="0"/>
          </a:p>
        </p:txBody>
      </p:sp>
      <p:sp>
        <p:nvSpPr>
          <p:cNvPr id="7" name="Shape 5"/>
          <p:cNvSpPr/>
          <p:nvPr/>
        </p:nvSpPr>
        <p:spPr>
          <a:xfrm>
            <a:off x="609905" y="1788566"/>
            <a:ext cx="3562502" cy="3353105"/>
          </a:xfrm>
          <a:prstGeom prst="roundRect">
            <a:avLst>
              <a:gd name="adj" fmla="val 310"/>
            </a:avLst>
          </a:prstGeom>
          <a:solidFill>
            <a:srgbClr val="F8F9FA"/>
          </a:solidFill>
          <a:ln/>
        </p:spPr>
      </p:sp>
      <p:sp>
        <p:nvSpPr>
          <p:cNvPr id="8" name="Shape 6"/>
          <p:cNvSpPr/>
          <p:nvPr/>
        </p:nvSpPr>
        <p:spPr>
          <a:xfrm>
            <a:off x="609905" y="1788566"/>
            <a:ext cx="38405" cy="3353105"/>
          </a:xfrm>
          <a:prstGeom prst="rect">
            <a:avLst/>
          </a:prstGeom>
          <a:solidFill>
            <a:srgbClr val="1A73E8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4" b="-44"/>
          <a:stretch/>
        </p:blipFill>
        <p:spPr>
          <a:xfrm>
            <a:off x="800100" y="2007108"/>
            <a:ext cx="256946" cy="228600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1133856" y="1941271"/>
            <a:ext cx="1543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画像チェック</a:t>
            </a:r>
            <a:endParaRPr lang="en-US" sz="180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800100" y="2521915"/>
            <a:ext cx="133502" cy="152705"/>
          </a:xfrm>
          <a:prstGeom prst="rect">
            <a:avLst/>
          </a:prstGeom>
        </p:spPr>
      </p:pic>
      <p:sp>
        <p:nvSpPr>
          <p:cNvPr id="12" name="Text 8"/>
          <p:cNvSpPr txBox="1"/>
          <p:nvPr/>
        </p:nvSpPr>
        <p:spPr>
          <a:xfrm>
            <a:off x="1047902" y="2435962"/>
            <a:ext cx="2619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画像1：Canva編集が完了しているか</a:t>
            </a:r>
            <a:endParaRPr lang="en-US" sz="12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43" b="-43"/>
          <a:stretch/>
        </p:blipFill>
        <p:spPr>
          <a:xfrm>
            <a:off x="800100" y="2864815"/>
            <a:ext cx="133502" cy="152705"/>
          </a:xfrm>
          <a:prstGeom prst="rect">
            <a:avLst/>
          </a:prstGeom>
        </p:spPr>
      </p:pic>
      <p:sp>
        <p:nvSpPr>
          <p:cNvPr id="14" name="Text 9"/>
          <p:cNvSpPr txBox="1"/>
          <p:nvPr/>
        </p:nvSpPr>
        <p:spPr>
          <a:xfrm>
            <a:off x="1047902" y="2778862"/>
            <a:ext cx="293431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画像1：テキストが商品に重なっていないか</a:t>
            </a:r>
            <a:endParaRPr lang="en-US" sz="1200" dirty="0"/>
          </a:p>
        </p:txBody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43" b="-43"/>
          <a:stretch/>
        </p:blipFill>
        <p:spPr>
          <a:xfrm>
            <a:off x="800100" y="3397910"/>
            <a:ext cx="133502" cy="152705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1047902" y="3312871"/>
            <a:ext cx="2619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画像2-4：商品が直接写っていないか</a:t>
            </a:r>
            <a:endParaRPr lang="en-US" sz="1200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800100" y="3740810"/>
            <a:ext cx="133502" cy="152705"/>
          </a:xfrm>
          <a:prstGeom prst="rect">
            <a:avLst/>
          </a:prstGeom>
        </p:spPr>
      </p:pic>
      <p:sp>
        <p:nvSpPr>
          <p:cNvPr id="18" name="Text 11"/>
          <p:cNvSpPr txBox="1"/>
          <p:nvPr/>
        </p:nvSpPr>
        <p:spPr>
          <a:xfrm>
            <a:off x="1047902" y="3655771"/>
            <a:ext cx="2628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画像2-4：人物の顔が鮮明すぎないか</a:t>
            </a:r>
            <a:endParaRPr lang="en-US" sz="1200" dirty="0"/>
          </a:p>
        </p:txBody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43" b="-43"/>
          <a:stretch/>
        </p:blipFill>
        <p:spPr>
          <a:xfrm>
            <a:off x="800100" y="4083710"/>
            <a:ext cx="133502" cy="152705"/>
          </a:xfrm>
          <a:prstGeom prst="rect">
            <a:avLst/>
          </a:prstGeom>
        </p:spPr>
      </p:pic>
      <p:sp>
        <p:nvSpPr>
          <p:cNvPr id="20" name="Text 12"/>
          <p:cNvSpPr txBox="1"/>
          <p:nvPr/>
        </p:nvSpPr>
        <p:spPr>
          <a:xfrm>
            <a:off x="1047902" y="3998671"/>
            <a:ext cx="29910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全画像：アスペクト比は16:9で統一されているか</a:t>
            </a:r>
            <a:endParaRPr lang="en-US" sz="1200" dirty="0"/>
          </a:p>
        </p:txBody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43" b="-43"/>
          <a:stretch/>
        </p:blipFill>
        <p:spPr>
          <a:xfrm>
            <a:off x="800100" y="4617720"/>
            <a:ext cx="133502" cy="152705"/>
          </a:xfrm>
          <a:prstGeom prst="rect">
            <a:avLst/>
          </a:prstGeom>
        </p:spPr>
      </p:pic>
      <p:sp>
        <p:nvSpPr>
          <p:cNvPr id="22" name="Text 13"/>
          <p:cNvSpPr txBox="1"/>
          <p:nvPr/>
        </p:nvSpPr>
        <p:spPr>
          <a:xfrm>
            <a:off x="1047902" y="4531766"/>
            <a:ext cx="3076956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全画像：4枚すべてアップロードされているか</a:t>
            </a:r>
            <a:endParaRPr lang="en-US" sz="1200" dirty="0"/>
          </a:p>
        </p:txBody>
      </p:sp>
      <p:sp>
        <p:nvSpPr>
          <p:cNvPr id="23" name="Shape 14"/>
          <p:cNvSpPr/>
          <p:nvPr/>
        </p:nvSpPr>
        <p:spPr>
          <a:xfrm>
            <a:off x="4317797" y="1788566"/>
            <a:ext cx="3562502" cy="3353105"/>
          </a:xfrm>
          <a:prstGeom prst="roundRect">
            <a:avLst>
              <a:gd name="adj" fmla="val 310"/>
            </a:avLst>
          </a:prstGeom>
          <a:solidFill>
            <a:srgbClr val="F8F9FA"/>
          </a:solidFill>
          <a:ln/>
        </p:spPr>
      </p:sp>
      <p:sp>
        <p:nvSpPr>
          <p:cNvPr id="24" name="Shape 15"/>
          <p:cNvSpPr/>
          <p:nvPr/>
        </p:nvSpPr>
        <p:spPr>
          <a:xfrm>
            <a:off x="4317797" y="1788566"/>
            <a:ext cx="38405" cy="3353105"/>
          </a:xfrm>
          <a:prstGeom prst="rect">
            <a:avLst/>
          </a:prstGeom>
          <a:solidFill>
            <a:srgbClr val="1A73E8"/>
          </a:solidFill>
          <a:ln/>
        </p:spPr>
      </p:sp>
      <p:pic>
        <p:nvPicPr>
          <p:cNvPr id="25" name="Image 7" descr="preencoded.png">    </p:cNvPr>
          <p:cNvPicPr>
            <a:picLocks noChangeAspect="1"/>
          </p:cNvPicPr>
          <p:nvPr/>
        </p:nvPicPr>
        <p:blipFill>
          <a:blip r:embed="rId8"/>
          <a:srcRect l="-57" r="-57" t="0" b="0"/>
          <a:stretch/>
        </p:blipFill>
        <p:spPr>
          <a:xfrm>
            <a:off x="4508906" y="2007108"/>
            <a:ext cx="200254" cy="228600"/>
          </a:xfrm>
          <a:prstGeom prst="rect">
            <a:avLst/>
          </a:prstGeom>
        </p:spPr>
      </p:pic>
      <p:sp>
        <p:nvSpPr>
          <p:cNvPr id="26" name="Text 16"/>
          <p:cNvSpPr txBox="1"/>
          <p:nvPr/>
        </p:nvSpPr>
        <p:spPr>
          <a:xfrm>
            <a:off x="4785055" y="1941271"/>
            <a:ext cx="20007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テキストチェック</a:t>
            </a:r>
            <a:endParaRPr lang="en-US" sz="1800" dirty="0"/>
          </a:p>
        </p:txBody>
      </p:sp>
      <p:pic>
        <p:nvPicPr>
          <p:cNvPr id="27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43" b="-43"/>
          <a:stretch/>
        </p:blipFill>
        <p:spPr>
          <a:xfrm>
            <a:off x="4508906" y="2521915"/>
            <a:ext cx="133502" cy="152705"/>
          </a:xfrm>
          <a:prstGeom prst="rect">
            <a:avLst/>
          </a:prstGeom>
        </p:spPr>
      </p:pic>
      <p:sp>
        <p:nvSpPr>
          <p:cNvPr id="28" name="Text 17"/>
          <p:cNvSpPr txBox="1"/>
          <p:nvPr/>
        </p:nvSpPr>
        <p:spPr>
          <a:xfrm>
            <a:off x="4755794" y="2435962"/>
            <a:ext cx="2638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同じ語尾が3回以上連続していないか</a:t>
            </a:r>
            <a:endParaRPr lang="en-US" sz="1200" dirty="0"/>
          </a:p>
        </p:txBody>
      </p:sp>
      <p:pic>
        <p:nvPicPr>
          <p:cNvPr id="29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-43" b="-43"/>
          <a:stretch/>
        </p:blipFill>
        <p:spPr>
          <a:xfrm>
            <a:off x="4508906" y="2864815"/>
            <a:ext cx="133502" cy="152705"/>
          </a:xfrm>
          <a:prstGeom prst="rect">
            <a:avLst/>
          </a:prstGeom>
        </p:spPr>
      </p:pic>
      <p:sp>
        <p:nvSpPr>
          <p:cNvPr id="30" name="Text 18"/>
          <p:cNvSpPr txBox="1"/>
          <p:nvPr/>
        </p:nvSpPr>
        <p:spPr>
          <a:xfrm>
            <a:off x="4755794" y="2778862"/>
            <a:ext cx="2943454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具体的な数字が3箇所以上追加されているか</a:t>
            </a:r>
            <a:endParaRPr lang="en-US" sz="1200" dirty="0"/>
          </a:p>
        </p:txBody>
      </p:sp>
      <p:pic>
        <p:nvPicPr>
          <p:cNvPr id="31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-43" b="-43"/>
          <a:stretch/>
        </p:blipFill>
        <p:spPr>
          <a:xfrm>
            <a:off x="4508906" y="3397910"/>
            <a:ext cx="133502" cy="152705"/>
          </a:xfrm>
          <a:prstGeom prst="rect">
            <a:avLst/>
          </a:prstGeom>
        </p:spPr>
      </p:pic>
      <p:sp>
        <p:nvSpPr>
          <p:cNvPr id="32" name="Text 19"/>
          <p:cNvSpPr txBox="1"/>
          <p:nvPr/>
        </p:nvSpPr>
        <p:spPr>
          <a:xfrm>
            <a:off x="4755794" y="3312871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誤字脱字がないか</a:t>
            </a:r>
            <a:endParaRPr lang="en-US" sz="1200" dirty="0"/>
          </a:p>
        </p:txBody>
      </p:sp>
      <p:sp>
        <p:nvSpPr>
          <p:cNvPr id="33" name="Shape 20"/>
          <p:cNvSpPr/>
          <p:nvPr/>
        </p:nvSpPr>
        <p:spPr>
          <a:xfrm>
            <a:off x="8026603" y="1788566"/>
            <a:ext cx="3562502" cy="3353105"/>
          </a:xfrm>
          <a:prstGeom prst="roundRect">
            <a:avLst>
              <a:gd name="adj" fmla="val 310"/>
            </a:avLst>
          </a:prstGeom>
          <a:solidFill>
            <a:srgbClr val="F8F9FA"/>
          </a:solidFill>
          <a:ln/>
        </p:spPr>
      </p:sp>
      <p:sp>
        <p:nvSpPr>
          <p:cNvPr id="34" name="Shape 21"/>
          <p:cNvSpPr/>
          <p:nvPr/>
        </p:nvSpPr>
        <p:spPr>
          <a:xfrm>
            <a:off x="8026603" y="1788566"/>
            <a:ext cx="38405" cy="3353105"/>
          </a:xfrm>
          <a:prstGeom prst="rect">
            <a:avLst/>
          </a:prstGeom>
          <a:solidFill>
            <a:srgbClr val="1A73E8"/>
          </a:solidFill>
          <a:ln/>
        </p:spPr>
      </p:sp>
      <p:pic>
        <p:nvPicPr>
          <p:cNvPr id="35" name="Image 11" descr="preencoded.png">    </p:cNvPr>
          <p:cNvPicPr>
            <a:picLocks noChangeAspect="1"/>
          </p:cNvPicPr>
          <p:nvPr/>
        </p:nvPicPr>
        <p:blipFill>
          <a:blip r:embed="rId12"/>
          <a:srcRect l="-57" r="-57" t="0" b="0"/>
          <a:stretch/>
        </p:blipFill>
        <p:spPr>
          <a:xfrm>
            <a:off x="8216798" y="2007108"/>
            <a:ext cx="200254" cy="228600"/>
          </a:xfrm>
          <a:prstGeom prst="rect">
            <a:avLst/>
          </a:prstGeom>
        </p:spPr>
      </p:pic>
      <p:sp>
        <p:nvSpPr>
          <p:cNvPr id="36" name="Text 22"/>
          <p:cNvSpPr txBox="1"/>
          <p:nvPr/>
        </p:nvSpPr>
        <p:spPr>
          <a:xfrm>
            <a:off x="8492947" y="1941271"/>
            <a:ext cx="1543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全体チェック</a:t>
            </a:r>
            <a:endParaRPr lang="en-US" sz="1800" dirty="0"/>
          </a:p>
        </p:txBody>
      </p:sp>
      <p:pic>
        <p:nvPicPr>
          <p:cNvPr id="37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-43" b="-43"/>
          <a:stretch/>
        </p:blipFill>
        <p:spPr>
          <a:xfrm>
            <a:off x="8216798" y="2521915"/>
            <a:ext cx="133502" cy="152705"/>
          </a:xfrm>
          <a:prstGeom prst="rect">
            <a:avLst/>
          </a:prstGeom>
        </p:spPr>
      </p:pic>
      <p:sp>
        <p:nvSpPr>
          <p:cNvPr id="38" name="Text 23"/>
          <p:cNvSpPr txBox="1"/>
          <p:nvPr/>
        </p:nvSpPr>
        <p:spPr>
          <a:xfrm>
            <a:off x="8464601" y="2435962"/>
            <a:ext cx="2791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全4セクションの編集が完了しているか</a:t>
            </a:r>
            <a:endParaRPr lang="en-US" sz="1200" dirty="0"/>
          </a:p>
        </p:txBody>
      </p:sp>
      <p:pic>
        <p:nvPicPr>
          <p:cNvPr id="39" name="Image 13" descr="preencoded.png">    </p:cNvPr>
          <p:cNvPicPr>
            <a:picLocks noChangeAspect="1"/>
          </p:cNvPicPr>
          <p:nvPr/>
        </p:nvPicPr>
        <p:blipFill>
          <a:blip r:embed="rId14"/>
          <a:srcRect l="0" r="0" t="-43" b="-43"/>
          <a:stretch/>
        </p:blipFill>
        <p:spPr>
          <a:xfrm>
            <a:off x="8216798" y="2864815"/>
            <a:ext cx="133502" cy="152705"/>
          </a:xfrm>
          <a:prstGeom prst="rect">
            <a:avLst/>
          </a:prstGeom>
        </p:spPr>
      </p:pic>
      <p:sp>
        <p:nvSpPr>
          <p:cNvPr id="40" name="Text 24"/>
          <p:cNvSpPr txBox="1"/>
          <p:nvPr/>
        </p:nvSpPr>
        <p:spPr>
          <a:xfrm>
            <a:off x="8464601" y="2778862"/>
            <a:ext cx="3010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画像とテキストの内容が矛盾していないか</a:t>
            </a:r>
            <a:endParaRPr lang="en-US" sz="1200" dirty="0"/>
          </a:p>
        </p:txBody>
      </p:sp>
      <p:pic>
        <p:nvPicPr>
          <p:cNvPr id="41" name="Image 14" descr="preencoded.png">    </p:cNvPr>
          <p:cNvPicPr>
            <a:picLocks noChangeAspect="1"/>
          </p:cNvPicPr>
          <p:nvPr/>
        </p:nvPicPr>
        <p:blipFill>
          <a:blip r:embed="rId15"/>
          <a:srcRect l="0" r="0" t="-43" b="-43"/>
          <a:stretch/>
        </p:blipFill>
        <p:spPr>
          <a:xfrm>
            <a:off x="8216798" y="3207715"/>
            <a:ext cx="133502" cy="152705"/>
          </a:xfrm>
          <a:prstGeom prst="rect">
            <a:avLst/>
          </a:prstGeom>
        </p:spPr>
      </p:pic>
      <p:sp>
        <p:nvSpPr>
          <p:cNvPr id="42" name="Text 25"/>
          <p:cNvSpPr txBox="1"/>
          <p:nvPr/>
        </p:nvSpPr>
        <p:spPr>
          <a:xfrm>
            <a:off x="8464601" y="3121762"/>
            <a:ext cx="2095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商品情報を改変していないか</a:t>
            </a:r>
            <a:endParaRPr lang="en-US" sz="1200" dirty="0"/>
          </a:p>
        </p:txBody>
      </p:sp>
      <p:pic>
        <p:nvPicPr>
          <p:cNvPr id="43" name="Image 15" descr="preencoded.png">    </p:cNvPr>
          <p:cNvPicPr>
            <a:picLocks noChangeAspect="1"/>
          </p:cNvPicPr>
          <p:nvPr/>
        </p:nvPicPr>
        <p:blipFill>
          <a:blip r:embed="rId16"/>
          <a:srcRect l="0" r="0" t="-43" b="-43"/>
          <a:stretch/>
        </p:blipFill>
        <p:spPr>
          <a:xfrm>
            <a:off x="8216798" y="3550615"/>
            <a:ext cx="133502" cy="152705"/>
          </a:xfrm>
          <a:prstGeom prst="rect">
            <a:avLst/>
          </a:prstGeom>
        </p:spPr>
      </p:pic>
      <p:sp>
        <p:nvSpPr>
          <p:cNvPr id="44" name="Text 26"/>
          <p:cNvSpPr txBox="1"/>
          <p:nvPr/>
        </p:nvSpPr>
        <p:spPr>
          <a:xfrm>
            <a:off x="8464601" y="3464662"/>
            <a:ext cx="25530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呼びかけや疑問文が含まれているか</a:t>
            </a:r>
            <a:endParaRPr lang="en-US" sz="1200" dirty="0"/>
          </a:p>
        </p:txBody>
      </p:sp>
      <p:pic>
        <p:nvPicPr>
          <p:cNvPr id="45" name="Image 16" descr="preencoded.png">    </p:cNvPr>
          <p:cNvPicPr>
            <a:picLocks noChangeAspect="1"/>
          </p:cNvPicPr>
          <p:nvPr/>
        </p:nvPicPr>
        <p:blipFill>
          <a:blip r:embed="rId17"/>
          <a:srcRect l="0" r="0" t="-43" b="-43"/>
          <a:stretch/>
        </p:blipFill>
        <p:spPr>
          <a:xfrm>
            <a:off x="8216798" y="3893515"/>
            <a:ext cx="133502" cy="152705"/>
          </a:xfrm>
          <a:prstGeom prst="rect">
            <a:avLst/>
          </a:prstGeom>
        </p:spPr>
      </p:pic>
      <p:sp>
        <p:nvSpPr>
          <p:cNvPr id="46" name="Text 27"/>
          <p:cNvSpPr txBox="1"/>
          <p:nvPr/>
        </p:nvSpPr>
        <p:spPr>
          <a:xfrm>
            <a:off x="8464601" y="3807562"/>
            <a:ext cx="17812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声に出して読んで自然か</a:t>
            </a:r>
            <a:endParaRPr lang="en-US" sz="1200" dirty="0"/>
          </a:p>
        </p:txBody>
      </p:sp>
      <p:pic>
        <p:nvPicPr>
          <p:cNvPr id="47" name="Image 17" descr="preencoded.png">    </p:cNvPr>
          <p:cNvPicPr>
            <a:picLocks noChangeAspect="1"/>
          </p:cNvPicPr>
          <p:nvPr/>
        </p:nvPicPr>
        <p:blipFill>
          <a:blip r:embed="rId18"/>
          <a:srcRect l="0" r="0" t="-43" b="-43"/>
          <a:stretch/>
        </p:blipFill>
        <p:spPr>
          <a:xfrm>
            <a:off x="8216798" y="4236415"/>
            <a:ext cx="133502" cy="152705"/>
          </a:xfrm>
          <a:prstGeom prst="rect">
            <a:avLst/>
          </a:prstGeom>
        </p:spPr>
      </p:pic>
      <p:sp>
        <p:nvSpPr>
          <p:cNvPr id="48" name="Text 28"/>
          <p:cNvSpPr txBox="1"/>
          <p:nvPr/>
        </p:nvSpPr>
        <p:spPr>
          <a:xfrm>
            <a:off x="8464601" y="4150462"/>
            <a:ext cx="1666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LP型に合ったトーンか</a:t>
            </a:r>
            <a:endParaRPr lang="en-US" sz="1200" dirty="0"/>
          </a:p>
        </p:txBody>
      </p:sp>
      <p:pic>
        <p:nvPicPr>
          <p:cNvPr id="49" name="Image 18" descr="preencoded.png">    </p:cNvPr>
          <p:cNvPicPr>
            <a:picLocks noChangeAspect="1"/>
          </p:cNvPicPr>
          <p:nvPr/>
        </p:nvPicPr>
        <p:blipFill>
          <a:blip r:embed="rId19"/>
          <a:srcRect l="0" r="0" t="-43" b="-43"/>
          <a:stretch/>
        </p:blipFill>
        <p:spPr>
          <a:xfrm>
            <a:off x="8216798" y="4579315"/>
            <a:ext cx="133502" cy="152705"/>
          </a:xfrm>
          <a:prstGeom prst="rect">
            <a:avLst/>
          </a:prstGeom>
        </p:spPr>
      </p:pic>
      <p:sp>
        <p:nvSpPr>
          <p:cNvPr id="50" name="Text 29"/>
          <p:cNvSpPr txBox="1"/>
          <p:nvPr/>
        </p:nvSpPr>
        <p:spPr>
          <a:xfrm>
            <a:off x="8464601" y="4493362"/>
            <a:ext cx="2400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ファイル命名規則に従っているか</a:t>
            </a:r>
            <a:endParaRPr lang="en-US" sz="1200" dirty="0"/>
          </a:p>
        </p:txBody>
      </p:sp>
      <p:sp>
        <p:nvSpPr>
          <p:cNvPr id="51" name="Shape 30"/>
          <p:cNvSpPr/>
          <p:nvPr/>
        </p:nvSpPr>
        <p:spPr>
          <a:xfrm>
            <a:off x="609905" y="5370271"/>
            <a:ext cx="10972800" cy="761695"/>
          </a:xfrm>
          <a:prstGeom prst="roundRect">
            <a:avLst>
              <a:gd name="adj" fmla="val 12005"/>
            </a:avLst>
          </a:prstGeom>
          <a:solidFill>
            <a:srgbClr val="EFF6FF"/>
          </a:solidFill>
          <a:ln/>
        </p:spPr>
      </p:sp>
      <p:pic>
        <p:nvPicPr>
          <p:cNvPr id="52" name="Image 19" descr="preencoded.png">    </p:cNvPr>
          <p:cNvPicPr>
            <a:picLocks noChangeAspect="1"/>
          </p:cNvPicPr>
          <p:nvPr/>
        </p:nvPicPr>
        <p:blipFill>
          <a:blip r:embed="rId20"/>
          <a:srcRect l="0" r="0" t="0" b="0"/>
          <a:stretch/>
        </p:blipFill>
        <p:spPr>
          <a:xfrm>
            <a:off x="761695" y="5565038"/>
            <a:ext cx="142646" cy="190195"/>
          </a:xfrm>
          <a:prstGeom prst="rect">
            <a:avLst/>
          </a:prstGeom>
        </p:spPr>
      </p:pic>
      <p:sp>
        <p:nvSpPr>
          <p:cNvPr id="53" name="Text 31"/>
          <p:cNvSpPr txBox="1"/>
          <p:nvPr/>
        </p:nvSpPr>
        <p:spPr>
          <a:xfrm>
            <a:off x="1019556" y="5522062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40A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提出前の最終チェック</a:t>
            </a:r>
            <a:endParaRPr lang="en-US" sz="1200" dirty="0"/>
          </a:p>
        </p:txBody>
      </p:sp>
      <p:sp>
        <p:nvSpPr>
          <p:cNvPr id="54" name="Text 32"/>
          <p:cNvSpPr txBox="1"/>
          <p:nvPr/>
        </p:nvSpPr>
        <p:spPr>
          <a:xfrm>
            <a:off x="1019556" y="5750662"/>
            <a:ext cx="10144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すべての項目を確認してから「提出」ボタンをクリックしてください。チェックリストを使うことで、手戻りを防ぎ、高品質なLPを納品できます。</a:t>
            </a:r>
            <a:endParaRPr lang="en-US" sz="1200" dirty="0"/>
          </a:p>
        </p:txBody>
      </p:sp>
      <p:sp>
        <p:nvSpPr>
          <p:cNvPr id="55" name="Text 33"/>
          <p:cNvSpPr txBox="1"/>
          <p:nvPr/>
        </p:nvSpPr>
        <p:spPr>
          <a:xfrm>
            <a:off x="609905" y="6322162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2025-10-21</a:t>
            </a:r>
            <a:endParaRPr lang="en-US" sz="1000" dirty="0"/>
          </a:p>
        </p:txBody>
      </p:sp>
      <p:sp>
        <p:nvSpPr>
          <p:cNvPr id="56" name="Text 34"/>
          <p:cNvSpPr txBox="1"/>
          <p:nvPr/>
        </p:nvSpPr>
        <p:spPr>
          <a:xfrm>
            <a:off x="10358323" y="6322162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4168750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プロジェクト全体像</a:t>
            </a:r>
            <a:endParaRPr lang="en-US" sz="3300" dirty="0"/>
          </a:p>
        </p:txBody>
      </p:sp>
      <p:sp>
        <p:nvSpPr>
          <p:cNvPr id="7" name="Shape 5"/>
          <p:cNvSpPr/>
          <p:nvPr/>
        </p:nvSpPr>
        <p:spPr>
          <a:xfrm>
            <a:off x="609905" y="1864462"/>
            <a:ext cx="5181905" cy="1524305"/>
          </a:xfrm>
          <a:prstGeom prst="roundRect">
            <a:avLst>
              <a:gd name="adj" fmla="val 1500"/>
            </a:avLst>
          </a:prstGeom>
          <a:solidFill>
            <a:srgbClr val="F8F9FA"/>
          </a:solidFill>
          <a:ln/>
        </p:spPr>
      </p:sp>
      <p:sp>
        <p:nvSpPr>
          <p:cNvPr id="8" name="Shape 6"/>
          <p:cNvSpPr/>
          <p:nvPr/>
        </p:nvSpPr>
        <p:spPr>
          <a:xfrm>
            <a:off x="609905" y="1864462"/>
            <a:ext cx="38405" cy="1524305"/>
          </a:xfrm>
          <a:prstGeom prst="rect">
            <a:avLst/>
          </a:prstGeom>
          <a:solidFill>
            <a:srgbClr val="1A73E8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4" b="-44"/>
          <a:stretch/>
        </p:blipFill>
        <p:spPr>
          <a:xfrm>
            <a:off x="800100" y="2083918"/>
            <a:ext cx="256946" cy="228600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1133856" y="2017166"/>
            <a:ext cx="2686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このプロジェクトとは？</a:t>
            </a:r>
            <a:endParaRPr lang="en-US" sz="1800" dirty="0"/>
          </a:p>
        </p:txBody>
      </p:sp>
      <p:sp>
        <p:nvSpPr>
          <p:cNvPr id="11" name="Text 8"/>
          <p:cNvSpPr txBox="1"/>
          <p:nvPr/>
        </p:nvSpPr>
        <p:spPr>
          <a:xfrm>
            <a:off x="800100" y="2474366"/>
            <a:ext cx="3771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LP（ランディングページ）を作成するサービスです。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800100" y="2778862"/>
            <a:ext cx="48198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AIが自動生成したコンテンツに、あなたが自然な表現を追加することで読みやすく魅力的な文章のLPが完成します。</a:t>
            </a:r>
            <a:endParaRPr lang="en-US" sz="1200" dirty="0"/>
          </a:p>
        </p:txBody>
      </p:sp>
      <p:sp>
        <p:nvSpPr>
          <p:cNvPr id="13" name="Shape 10"/>
          <p:cNvSpPr/>
          <p:nvPr/>
        </p:nvSpPr>
        <p:spPr>
          <a:xfrm>
            <a:off x="609905" y="3693262"/>
            <a:ext cx="5181905" cy="1752905"/>
          </a:xfrm>
          <a:prstGeom prst="roundRect">
            <a:avLst>
              <a:gd name="adj" fmla="val 1134"/>
            </a:avLst>
          </a:prstGeom>
          <a:solidFill>
            <a:srgbClr val="F8F9FA"/>
          </a:solidFill>
          <a:ln/>
        </p:spPr>
      </p:sp>
      <p:sp>
        <p:nvSpPr>
          <p:cNvPr id="14" name="Shape 11"/>
          <p:cNvSpPr/>
          <p:nvPr/>
        </p:nvSpPr>
        <p:spPr>
          <a:xfrm>
            <a:off x="609905" y="3693262"/>
            <a:ext cx="38405" cy="1752905"/>
          </a:xfrm>
          <a:prstGeom prst="rect">
            <a:avLst/>
          </a:prstGeom>
          <a:solidFill>
            <a:srgbClr val="1A73E8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-80" r="-80" t="0" b="0"/>
          <a:stretch/>
        </p:blipFill>
        <p:spPr>
          <a:xfrm>
            <a:off x="800100" y="3912718"/>
            <a:ext cx="286207" cy="228600"/>
          </a:xfrm>
          <a:prstGeom prst="rect">
            <a:avLst/>
          </a:prstGeom>
        </p:spPr>
      </p:pic>
      <p:sp>
        <p:nvSpPr>
          <p:cNvPr id="16" name="Text 12"/>
          <p:cNvSpPr txBox="1"/>
          <p:nvPr/>
        </p:nvSpPr>
        <p:spPr>
          <a:xfrm>
            <a:off x="1162202" y="3845966"/>
            <a:ext cx="1543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あなたの役割</a:t>
            </a:r>
            <a:endParaRPr lang="en-US" sz="1800" dirty="0"/>
          </a:p>
        </p:txBody>
      </p:sp>
      <p:sp>
        <p:nvSpPr>
          <p:cNvPr id="17" name="Text 13"/>
          <p:cNvSpPr txBox="1"/>
          <p:nvPr/>
        </p:nvSpPr>
        <p:spPr>
          <a:xfrm>
            <a:off x="800100" y="4303166"/>
            <a:ext cx="33915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「即席クリエイター」として以下の3つを担当：</a:t>
            </a:r>
            <a:endParaRPr lang="en-US" sz="1200" dirty="0"/>
          </a:p>
        </p:txBody>
      </p:sp>
      <p:sp>
        <p:nvSpPr>
          <p:cNvPr id="18" name="Text 14"/>
          <p:cNvSpPr txBox="1"/>
          <p:nvPr/>
        </p:nvSpPr>
        <p:spPr>
          <a:xfrm>
            <a:off x="1028700" y="4607662"/>
            <a:ext cx="32296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画像1の編集（Canvaで商品画像をデザイン）</a:t>
            </a:r>
            <a:endParaRPr lang="en-US" sz="1200" dirty="0"/>
          </a:p>
        </p:txBody>
      </p:sp>
      <p:sp>
        <p:nvSpPr>
          <p:cNvPr id="19" name="Text 15"/>
          <p:cNvSpPr txBox="1"/>
          <p:nvPr/>
        </p:nvSpPr>
        <p:spPr>
          <a:xfrm>
            <a:off x="1028700" y="4836262"/>
            <a:ext cx="32196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画像2-4の調整（AI生成プロンプトを微調整）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1028700" y="5064862"/>
            <a:ext cx="34482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テキスト編集（AI生成文章を自然な表現に編集）</a:t>
            </a:r>
            <a:endParaRPr lang="en-US" sz="1200" dirty="0"/>
          </a:p>
        </p:txBody>
      </p:sp>
      <p:sp>
        <p:nvSpPr>
          <p:cNvPr id="21" name="Shape 17"/>
          <p:cNvSpPr/>
          <p:nvPr/>
        </p:nvSpPr>
        <p:spPr>
          <a:xfrm>
            <a:off x="6400800" y="1864462"/>
            <a:ext cx="5181905" cy="1485900"/>
          </a:xfrm>
          <a:prstGeom prst="roundRect">
            <a:avLst>
              <a:gd name="adj" fmla="val 3156"/>
            </a:avLst>
          </a:prstGeom>
          <a:solidFill>
            <a:srgbClr val="EFF6FF"/>
          </a:solidFill>
          <a:ln/>
          <a:effectLst>
            <a:outerShdw sx="100000" sy="100000" kx="0" ky="0" algn="bl" rotWithShape="0" blurRad="12700" dist="12700" dir="16200000">
              <a:srgbClr val="000000">
                <a:alpha val="75000"/>
              </a:srgbClr>
            </a:outerShdw>
          </a:effectLst>
        </p:spPr>
      </p:sp>
      <p:sp>
        <p:nvSpPr>
          <p:cNvPr id="22" name="Shape 18"/>
          <p:cNvSpPr/>
          <p:nvPr/>
        </p:nvSpPr>
        <p:spPr>
          <a:xfrm>
            <a:off x="7258507" y="2055571"/>
            <a:ext cx="761695" cy="761695"/>
          </a:xfrm>
          <a:prstGeom prst="roundRect">
            <a:avLst>
              <a:gd name="adj" fmla="val 18007"/>
            </a:avLst>
          </a:prstGeom>
          <a:solidFill>
            <a:srgbClr val="1A73E8">
              <a:alpha val="10000"/>
            </a:srgbClr>
          </a:solidFill>
          <a:ln/>
        </p:spPr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rcRect l="-90" r="-90" t="0" b="0"/>
          <a:stretch/>
        </p:blipFill>
        <p:spPr>
          <a:xfrm>
            <a:off x="7448702" y="2284171"/>
            <a:ext cx="381305" cy="304495"/>
          </a:xfrm>
          <a:prstGeom prst="rect">
            <a:avLst/>
          </a:prstGeom>
        </p:spPr>
      </p:pic>
      <p:sp>
        <p:nvSpPr>
          <p:cNvPr id="24" name="Text 19"/>
          <p:cNvSpPr txBox="1"/>
          <p:nvPr/>
        </p:nvSpPr>
        <p:spPr>
          <a:xfrm>
            <a:off x="8172907" y="2264969"/>
            <a:ext cx="5001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</a:t>
            </a:r>
            <a:endParaRPr lang="en-US" sz="2200" dirty="0"/>
          </a:p>
        </p:txBody>
      </p:sp>
      <p:sp>
        <p:nvSpPr>
          <p:cNvPr id="25" name="Shape 20"/>
          <p:cNvSpPr/>
          <p:nvPr/>
        </p:nvSpPr>
        <p:spPr>
          <a:xfrm>
            <a:off x="8610905" y="2055571"/>
            <a:ext cx="761695" cy="761695"/>
          </a:xfrm>
          <a:prstGeom prst="roundRect">
            <a:avLst>
              <a:gd name="adj" fmla="val 18007"/>
            </a:avLst>
          </a:prstGeom>
          <a:solidFill>
            <a:srgbClr val="1A73E8">
              <a:alpha val="10000"/>
            </a:srgbClr>
          </a:solidFill>
          <a:ln/>
        </p:spPr>
      </p:sp>
      <p:pic>
        <p:nvPicPr>
          <p:cNvPr id="26" name="Image 3" descr="preencoded.png">    </p:cNvPr>
          <p:cNvPicPr>
            <a:picLocks noChangeAspect="1"/>
          </p:cNvPicPr>
          <p:nvPr/>
        </p:nvPicPr>
        <p:blipFill>
          <a:blip r:embed="rId4"/>
          <a:srcRect l="-90" r="-90" t="0" b="0"/>
          <a:stretch/>
        </p:blipFill>
        <p:spPr>
          <a:xfrm>
            <a:off x="8801100" y="2284171"/>
            <a:ext cx="381305" cy="304495"/>
          </a:xfrm>
          <a:prstGeom prst="rect">
            <a:avLst/>
          </a:prstGeom>
        </p:spPr>
      </p:pic>
      <p:sp>
        <p:nvSpPr>
          <p:cNvPr id="27" name="Text 21"/>
          <p:cNvSpPr txBox="1"/>
          <p:nvPr/>
        </p:nvSpPr>
        <p:spPr>
          <a:xfrm>
            <a:off x="9525305" y="2264969"/>
            <a:ext cx="50017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</a:t>
            </a:r>
            <a:endParaRPr lang="en-US" sz="2200" dirty="0"/>
          </a:p>
        </p:txBody>
      </p:sp>
      <p:sp>
        <p:nvSpPr>
          <p:cNvPr id="28" name="Shape 22"/>
          <p:cNvSpPr/>
          <p:nvPr/>
        </p:nvSpPr>
        <p:spPr>
          <a:xfrm>
            <a:off x="9963302" y="2055571"/>
            <a:ext cx="761695" cy="761695"/>
          </a:xfrm>
          <a:prstGeom prst="roundRect">
            <a:avLst>
              <a:gd name="adj" fmla="val 18007"/>
            </a:avLst>
          </a:prstGeom>
          <a:solidFill>
            <a:srgbClr val="1A73E8">
              <a:alpha val="10000"/>
            </a:srgbClr>
          </a:solidFill>
          <a:ln/>
        </p:spPr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10191902" y="2284171"/>
            <a:ext cx="304495" cy="304495"/>
          </a:xfrm>
          <a:prstGeom prst="rect">
            <a:avLst/>
          </a:prstGeom>
        </p:spPr>
      </p:pic>
      <p:sp>
        <p:nvSpPr>
          <p:cNvPr id="30" name="Text 23"/>
          <p:cNvSpPr txBox="1"/>
          <p:nvPr/>
        </p:nvSpPr>
        <p:spPr>
          <a:xfrm>
            <a:off x="7014362" y="2931566"/>
            <a:ext cx="4077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AI自動生成 → あなたがテキスト編集 → 高品質LPが完成！</a:t>
            </a:r>
            <a:endParaRPr lang="en-US" sz="1200" dirty="0"/>
          </a:p>
        </p:txBody>
      </p:sp>
      <p:sp>
        <p:nvSpPr>
          <p:cNvPr id="31" name="Shape 24"/>
          <p:cNvSpPr/>
          <p:nvPr/>
        </p:nvSpPr>
        <p:spPr>
          <a:xfrm>
            <a:off x="6400800" y="3655771"/>
            <a:ext cx="5181905" cy="1828800"/>
          </a:xfrm>
          <a:prstGeom prst="roundRect">
            <a:avLst>
              <a:gd name="adj" fmla="val 1042"/>
            </a:avLst>
          </a:prstGeom>
          <a:solidFill>
            <a:srgbClr val="F8F9FA"/>
          </a:solidFill>
          <a:ln/>
        </p:spPr>
      </p:sp>
      <p:sp>
        <p:nvSpPr>
          <p:cNvPr id="32" name="Shape 25"/>
          <p:cNvSpPr/>
          <p:nvPr/>
        </p:nvSpPr>
        <p:spPr>
          <a:xfrm>
            <a:off x="6400800" y="3655771"/>
            <a:ext cx="38405" cy="1828800"/>
          </a:xfrm>
          <a:prstGeom prst="rect">
            <a:avLst/>
          </a:prstGeom>
          <a:solidFill>
            <a:srgbClr val="1A73E8"/>
          </a:solidFill>
          <a:ln/>
        </p:spPr>
      </p:sp>
      <p:pic>
        <p:nvPicPr>
          <p:cNvPr id="33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590995" y="3874313"/>
            <a:ext cx="228600" cy="228600"/>
          </a:xfrm>
          <a:prstGeom prst="rect">
            <a:avLst/>
          </a:prstGeom>
        </p:spPr>
      </p:pic>
      <p:sp>
        <p:nvSpPr>
          <p:cNvPr id="34" name="Text 26"/>
          <p:cNvSpPr txBox="1"/>
          <p:nvPr/>
        </p:nvSpPr>
        <p:spPr>
          <a:xfrm>
            <a:off x="6896405" y="3807562"/>
            <a:ext cx="24579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あなたが得られるもの</a:t>
            </a:r>
            <a:endParaRPr lang="en-US" sz="1800" dirty="0"/>
          </a:p>
        </p:txBody>
      </p:sp>
      <p:pic>
        <p:nvPicPr>
          <p:cNvPr id="35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80" b="-180"/>
          <a:stretch/>
        </p:blipFill>
        <p:spPr>
          <a:xfrm>
            <a:off x="6590995" y="4350715"/>
            <a:ext cx="95098" cy="152705"/>
          </a:xfrm>
          <a:prstGeom prst="rect">
            <a:avLst/>
          </a:prstGeom>
        </p:spPr>
      </p:pic>
      <p:sp>
        <p:nvSpPr>
          <p:cNvPr id="36" name="Text 27"/>
          <p:cNvSpPr txBox="1"/>
          <p:nvPr/>
        </p:nvSpPr>
        <p:spPr>
          <a:xfrm>
            <a:off x="6801307" y="4264762"/>
            <a:ext cx="215341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報酬：1案件あたりの報酬(40-60分作業)</a:t>
            </a:r>
            <a:endParaRPr lang="en-US" sz="1200" dirty="0"/>
          </a:p>
        </p:txBody>
      </p:sp>
      <p:pic>
        <p:nvPicPr>
          <p:cNvPr id="37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9087307" y="4350715"/>
            <a:ext cx="152705" cy="152705"/>
          </a:xfrm>
          <a:prstGeom prst="rect">
            <a:avLst/>
          </a:prstGeom>
        </p:spPr>
      </p:pic>
      <p:sp>
        <p:nvSpPr>
          <p:cNvPr id="38" name="Text 28"/>
          <p:cNvSpPr txBox="1"/>
          <p:nvPr/>
        </p:nvSpPr>
        <p:spPr>
          <a:xfrm>
            <a:off x="9353398" y="4264762"/>
            <a:ext cx="208666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スキル：デザイン・ライティングの基礎が身につく</a:t>
            </a:r>
            <a:endParaRPr lang="en-US" sz="1200" dirty="0"/>
          </a:p>
        </p:txBody>
      </p:sp>
      <p:pic>
        <p:nvPicPr>
          <p:cNvPr id="39" name="Image 8" descr="preencoded.png">    </p:cNvPr>
          <p:cNvPicPr>
            <a:picLocks noChangeAspect="1"/>
          </p:cNvPicPr>
          <p:nvPr/>
        </p:nvPicPr>
        <p:blipFill>
          <a:blip r:embed="rId9"/>
          <a:srcRect l="-33" r="-33" t="0" b="0"/>
          <a:stretch/>
        </p:blipFill>
        <p:spPr>
          <a:xfrm>
            <a:off x="6590995" y="4960620"/>
            <a:ext cx="171907" cy="152705"/>
          </a:xfrm>
          <a:prstGeom prst="rect">
            <a:avLst/>
          </a:prstGeom>
        </p:spPr>
      </p:pic>
      <p:sp>
        <p:nvSpPr>
          <p:cNvPr id="40" name="Text 29"/>
          <p:cNvSpPr txBox="1"/>
          <p:nvPr/>
        </p:nvSpPr>
        <p:spPr>
          <a:xfrm>
            <a:off x="6877202" y="4874666"/>
            <a:ext cx="21058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柔軟性：在宅勤務、好きな時間に作業可能</a:t>
            </a:r>
            <a:endParaRPr lang="en-US" sz="1200" dirty="0"/>
          </a:p>
        </p:txBody>
      </p:sp>
      <p:pic>
        <p:nvPicPr>
          <p:cNvPr id="41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9087307" y="4960620"/>
            <a:ext cx="152705" cy="152705"/>
          </a:xfrm>
          <a:prstGeom prst="rect">
            <a:avLst/>
          </a:prstGeom>
        </p:spPr>
      </p:pic>
      <p:sp>
        <p:nvSpPr>
          <p:cNvPr id="42" name="Text 30"/>
          <p:cNvSpPr txBox="1"/>
          <p:nvPr/>
        </p:nvSpPr>
        <p:spPr>
          <a:xfrm>
            <a:off x="9353398" y="4874666"/>
            <a:ext cx="209580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簡単：マニュアル通りに進めればOK</a:t>
            </a:r>
            <a:endParaRPr lang="en-US" sz="1200" dirty="0"/>
          </a:p>
        </p:txBody>
      </p:sp>
      <p:sp>
        <p:nvSpPr>
          <p:cNvPr id="43" name="Text 31"/>
          <p:cNvSpPr txBox="1"/>
          <p:nvPr/>
        </p:nvSpPr>
        <p:spPr>
          <a:xfrm>
            <a:off x="609905" y="6286500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2025-10-21</a:t>
            </a:r>
            <a:endParaRPr lang="en-US" sz="1000" dirty="0"/>
          </a:p>
        </p:txBody>
      </p:sp>
      <p:sp>
        <p:nvSpPr>
          <p:cNvPr id="44" name="Text 32"/>
          <p:cNvSpPr txBox="1"/>
          <p:nvPr/>
        </p:nvSpPr>
        <p:spPr>
          <a:xfrm>
            <a:off x="10358323" y="6286500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88769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8769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3739896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作業の全体フロー</a:t>
            </a:r>
            <a:endParaRPr lang="en-US" sz="33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09905" y="1855318"/>
            <a:ext cx="228600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914400" y="1788566"/>
            <a:ext cx="236281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4つのセクション構成</a:t>
            </a:r>
            <a:endParaRPr lang="en-US" sz="1800" dirty="0"/>
          </a:p>
        </p:txBody>
      </p:sp>
      <p:sp>
        <p:nvSpPr>
          <p:cNvPr id="9" name="Shape 6"/>
          <p:cNvSpPr/>
          <p:nvPr/>
        </p:nvSpPr>
        <p:spPr>
          <a:xfrm>
            <a:off x="609905" y="2245766"/>
            <a:ext cx="5181905" cy="1828800"/>
          </a:xfrm>
          <a:prstGeom prst="roundRect">
            <a:avLst>
              <a:gd name="adj" fmla="val 1042"/>
            </a:avLst>
          </a:prstGeom>
          <a:solidFill>
            <a:srgbClr val="F8F9FA"/>
          </a:solidFill>
          <a:ln/>
        </p:spPr>
      </p:sp>
      <p:sp>
        <p:nvSpPr>
          <p:cNvPr id="10" name="Shape 7"/>
          <p:cNvSpPr/>
          <p:nvPr/>
        </p:nvSpPr>
        <p:spPr>
          <a:xfrm>
            <a:off x="609905" y="2245766"/>
            <a:ext cx="38405" cy="1828800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800100" y="2398471"/>
            <a:ext cx="35817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LPは以下の4つのセクションで構成されています：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1028700" y="2702966"/>
            <a:ext cx="3086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セクション1： 導入・商品紹介（約300字）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1028700" y="2931566"/>
            <a:ext cx="3086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セクション2： 効果・特徴（約600-900字）</a:t>
            </a:r>
            <a:endParaRPr lang="en-US" sz="1200" dirty="0"/>
          </a:p>
        </p:txBody>
      </p:sp>
      <p:sp>
        <p:nvSpPr>
          <p:cNvPr id="14" name="Text 11"/>
          <p:cNvSpPr txBox="1"/>
          <p:nvPr/>
        </p:nvSpPr>
        <p:spPr>
          <a:xfrm>
            <a:off x="1028700" y="3160166"/>
            <a:ext cx="3238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セクション3： 使い方・活用方法（約450字）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1028700" y="3388766"/>
            <a:ext cx="3238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セクション4： まとめ・購入促進（約300字）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800100" y="3731666"/>
            <a:ext cx="34911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各セクションには画像（1枚）とテキストが含まれます。</a:t>
            </a:r>
            <a:endParaRPr lang="en-US" sz="1000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09905" y="4369918"/>
            <a:ext cx="228600" cy="228600"/>
          </a:xfrm>
          <a:prstGeom prst="rect">
            <a:avLst/>
          </a:prstGeom>
        </p:spPr>
      </p:pic>
      <p:sp>
        <p:nvSpPr>
          <p:cNvPr id="18" name="Text 14"/>
          <p:cNvSpPr txBox="1"/>
          <p:nvPr/>
        </p:nvSpPr>
        <p:spPr>
          <a:xfrm>
            <a:off x="914400" y="4303166"/>
            <a:ext cx="13149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作業の順序</a:t>
            </a:r>
            <a:endParaRPr lang="en-US" sz="1800" dirty="0"/>
          </a:p>
        </p:txBody>
      </p:sp>
      <p:sp>
        <p:nvSpPr>
          <p:cNvPr id="19" name="Shape 15"/>
          <p:cNvSpPr/>
          <p:nvPr/>
        </p:nvSpPr>
        <p:spPr>
          <a:xfrm>
            <a:off x="761695" y="4760366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20" name="Text 16"/>
          <p:cNvSpPr txBox="1"/>
          <p:nvPr/>
        </p:nvSpPr>
        <p:spPr>
          <a:xfrm>
            <a:off x="907085" y="4836262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1295705" y="4836262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案件受注・内容確認</a:t>
            </a:r>
            <a:endParaRPr lang="en-US" sz="1200" dirty="0"/>
          </a:p>
        </p:txBody>
      </p:sp>
      <p:sp>
        <p:nvSpPr>
          <p:cNvPr id="22" name="Text 18"/>
          <p:cNvSpPr txBox="1"/>
          <p:nvPr/>
        </p:nvSpPr>
        <p:spPr>
          <a:xfrm>
            <a:off x="1295705" y="5064862"/>
            <a:ext cx="19860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商品名、カテゴリ、LP型を確認</a:t>
            </a:r>
            <a:endParaRPr lang="en-US" sz="1000" dirty="0"/>
          </a:p>
        </p:txBody>
      </p:sp>
      <p:sp>
        <p:nvSpPr>
          <p:cNvPr id="23" name="Shape 19"/>
          <p:cNvSpPr/>
          <p:nvPr/>
        </p:nvSpPr>
        <p:spPr>
          <a:xfrm>
            <a:off x="761695" y="5541264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24" name="Text 20"/>
          <p:cNvSpPr txBox="1"/>
          <p:nvPr/>
        </p:nvSpPr>
        <p:spPr>
          <a:xfrm>
            <a:off x="907085" y="5617159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lang="en-US" sz="1200" dirty="0"/>
          </a:p>
        </p:txBody>
      </p:sp>
      <p:sp>
        <p:nvSpPr>
          <p:cNvPr id="25" name="Text 21"/>
          <p:cNvSpPr txBox="1"/>
          <p:nvPr/>
        </p:nvSpPr>
        <p:spPr>
          <a:xfrm>
            <a:off x="1295705" y="5617159"/>
            <a:ext cx="13624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AI生成LP案を確認</a:t>
            </a:r>
            <a:endParaRPr lang="en-US" sz="1200" dirty="0"/>
          </a:p>
        </p:txBody>
      </p:sp>
      <p:sp>
        <p:nvSpPr>
          <p:cNvPr id="26" name="Text 22"/>
          <p:cNvSpPr txBox="1"/>
          <p:nvPr/>
        </p:nvSpPr>
        <p:spPr>
          <a:xfrm>
            <a:off x="1295705" y="5845759"/>
            <a:ext cx="30339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自動生成されたテキストと画像プロンプトを確認</a:t>
            </a:r>
            <a:endParaRPr lang="en-US" sz="1000" dirty="0"/>
          </a:p>
        </p:txBody>
      </p:sp>
      <p:sp>
        <p:nvSpPr>
          <p:cNvPr id="27" name="Shape 23"/>
          <p:cNvSpPr/>
          <p:nvPr/>
        </p:nvSpPr>
        <p:spPr>
          <a:xfrm>
            <a:off x="761695" y="6322162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28" name="Text 24"/>
          <p:cNvSpPr txBox="1"/>
          <p:nvPr/>
        </p:nvSpPr>
        <p:spPr>
          <a:xfrm>
            <a:off x="907085" y="639897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lang="en-US" sz="1200" dirty="0"/>
          </a:p>
        </p:txBody>
      </p:sp>
      <p:sp>
        <p:nvSpPr>
          <p:cNvPr id="29" name="Text 25"/>
          <p:cNvSpPr txBox="1"/>
          <p:nvPr/>
        </p:nvSpPr>
        <p:spPr>
          <a:xfrm>
            <a:off x="1295705" y="6398971"/>
            <a:ext cx="20391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セクション1から順番に作業</a:t>
            </a:r>
            <a:endParaRPr lang="en-US" sz="1200" dirty="0"/>
          </a:p>
        </p:txBody>
      </p:sp>
      <p:sp>
        <p:nvSpPr>
          <p:cNvPr id="30" name="Text 26"/>
          <p:cNvSpPr txBox="1"/>
          <p:nvPr/>
        </p:nvSpPr>
        <p:spPr>
          <a:xfrm>
            <a:off x="1295705" y="6627571"/>
            <a:ext cx="23673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画像編集→テキスト編集の順で進める</a:t>
            </a:r>
            <a:endParaRPr lang="en-US" sz="1000" dirty="0"/>
          </a:p>
        </p:txBody>
      </p:sp>
      <p:sp>
        <p:nvSpPr>
          <p:cNvPr id="31" name="Shape 27"/>
          <p:cNvSpPr/>
          <p:nvPr/>
        </p:nvSpPr>
        <p:spPr>
          <a:xfrm>
            <a:off x="761695" y="7103059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32" name="Text 28"/>
          <p:cNvSpPr txBox="1"/>
          <p:nvPr/>
        </p:nvSpPr>
        <p:spPr>
          <a:xfrm>
            <a:off x="907085" y="7179869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</a:t>
            </a:r>
            <a:endParaRPr lang="en-US" sz="1200" dirty="0"/>
          </a:p>
        </p:txBody>
      </p:sp>
      <p:sp>
        <p:nvSpPr>
          <p:cNvPr id="33" name="Text 29"/>
          <p:cNvSpPr txBox="1"/>
          <p:nvPr/>
        </p:nvSpPr>
        <p:spPr>
          <a:xfrm>
            <a:off x="1295705" y="7179869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AIチェック→納品</a:t>
            </a:r>
            <a:endParaRPr lang="en-US" sz="1200" dirty="0"/>
          </a:p>
        </p:txBody>
      </p:sp>
      <p:sp>
        <p:nvSpPr>
          <p:cNvPr id="34" name="Text 30"/>
          <p:cNvSpPr txBox="1"/>
          <p:nvPr/>
        </p:nvSpPr>
        <p:spPr>
          <a:xfrm>
            <a:off x="1295705" y="7408469"/>
            <a:ext cx="2500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最終チェック後、問題なければ納品完了</a:t>
            </a:r>
            <a:endParaRPr lang="en-US" sz="1000" dirty="0"/>
          </a:p>
        </p:txBody>
      </p:sp>
      <p:pic>
        <p:nvPicPr>
          <p:cNvPr id="35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400800" y="1855318"/>
            <a:ext cx="228600" cy="228600"/>
          </a:xfrm>
          <a:prstGeom prst="rect">
            <a:avLst/>
          </a:prstGeom>
        </p:spPr>
      </p:pic>
      <p:sp>
        <p:nvSpPr>
          <p:cNvPr id="36" name="Text 31"/>
          <p:cNvSpPr txBox="1"/>
          <p:nvPr/>
        </p:nvSpPr>
        <p:spPr>
          <a:xfrm>
            <a:off x="6705295" y="1788566"/>
            <a:ext cx="330555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作業時間配分（合計40-60分）</a:t>
            </a:r>
            <a:endParaRPr lang="en-US" sz="1800" dirty="0"/>
          </a:p>
        </p:txBody>
      </p:sp>
      <p:sp>
        <p:nvSpPr>
          <p:cNvPr id="37" name="Text 32"/>
          <p:cNvSpPr txBox="1"/>
          <p:nvPr/>
        </p:nvSpPr>
        <p:spPr>
          <a:xfrm>
            <a:off x="6400800" y="2245766"/>
            <a:ext cx="1571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画像1（Canva編集）</a:t>
            </a:r>
            <a:endParaRPr lang="en-US" sz="1200" dirty="0"/>
          </a:p>
        </p:txBody>
      </p:sp>
      <p:sp>
        <p:nvSpPr>
          <p:cNvPr id="38" name="Text 33"/>
          <p:cNvSpPr txBox="1"/>
          <p:nvPr/>
        </p:nvSpPr>
        <p:spPr>
          <a:xfrm>
            <a:off x="11038637" y="2245766"/>
            <a:ext cx="6675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10-15分</a:t>
            </a:r>
            <a:endParaRPr lang="en-US" sz="1200" dirty="0"/>
          </a:p>
        </p:txBody>
      </p:sp>
      <p:sp>
        <p:nvSpPr>
          <p:cNvPr id="39" name="Shape 34"/>
          <p:cNvSpPr/>
          <p:nvPr/>
        </p:nvSpPr>
        <p:spPr>
          <a:xfrm>
            <a:off x="6400800" y="2512771"/>
            <a:ext cx="5181905" cy="190195"/>
          </a:xfrm>
          <a:prstGeom prst="roundRect">
            <a:avLst>
              <a:gd name="adj" fmla="val 240385"/>
            </a:avLst>
          </a:prstGeom>
          <a:solidFill>
            <a:srgbClr val="E1E4E8"/>
          </a:solidFill>
          <a:ln/>
        </p:spPr>
      </p:sp>
      <p:sp>
        <p:nvSpPr>
          <p:cNvPr id="40" name="Shape 35"/>
          <p:cNvSpPr/>
          <p:nvPr/>
        </p:nvSpPr>
        <p:spPr>
          <a:xfrm>
            <a:off x="6400800" y="2512771"/>
            <a:ext cx="1295705" cy="1901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41" name="Text 36"/>
          <p:cNvSpPr txBox="1"/>
          <p:nvPr/>
        </p:nvSpPr>
        <p:spPr>
          <a:xfrm>
            <a:off x="6400800" y="2855671"/>
            <a:ext cx="1877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画像2（プロンプト調整）</a:t>
            </a:r>
            <a:endParaRPr lang="en-US" sz="1200" dirty="0"/>
          </a:p>
        </p:txBody>
      </p:sp>
      <p:sp>
        <p:nvSpPr>
          <p:cNvPr id="42" name="Text 37"/>
          <p:cNvSpPr txBox="1"/>
          <p:nvPr/>
        </p:nvSpPr>
        <p:spPr>
          <a:xfrm>
            <a:off x="11123676" y="2855671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5-10分</a:t>
            </a:r>
            <a:endParaRPr lang="en-US" sz="1200" dirty="0"/>
          </a:p>
        </p:txBody>
      </p:sp>
      <p:sp>
        <p:nvSpPr>
          <p:cNvPr id="43" name="Shape 38"/>
          <p:cNvSpPr/>
          <p:nvPr/>
        </p:nvSpPr>
        <p:spPr>
          <a:xfrm>
            <a:off x="6400800" y="3121762"/>
            <a:ext cx="5181905" cy="190195"/>
          </a:xfrm>
          <a:prstGeom prst="roundRect">
            <a:avLst>
              <a:gd name="adj" fmla="val 240385"/>
            </a:avLst>
          </a:prstGeom>
          <a:solidFill>
            <a:srgbClr val="E1E4E8"/>
          </a:solidFill>
          <a:ln/>
        </p:spPr>
      </p:sp>
      <p:sp>
        <p:nvSpPr>
          <p:cNvPr id="44" name="Shape 39"/>
          <p:cNvSpPr/>
          <p:nvPr/>
        </p:nvSpPr>
        <p:spPr>
          <a:xfrm>
            <a:off x="6400800" y="3121762"/>
            <a:ext cx="780898" cy="1901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45" name="Text 40"/>
          <p:cNvSpPr txBox="1"/>
          <p:nvPr/>
        </p:nvSpPr>
        <p:spPr>
          <a:xfrm>
            <a:off x="6400800" y="3464662"/>
            <a:ext cx="1877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画像3（プロンプト調整）</a:t>
            </a:r>
            <a:endParaRPr lang="en-US" sz="1200" dirty="0"/>
          </a:p>
        </p:txBody>
      </p:sp>
      <p:sp>
        <p:nvSpPr>
          <p:cNvPr id="46" name="Text 41"/>
          <p:cNvSpPr txBox="1"/>
          <p:nvPr/>
        </p:nvSpPr>
        <p:spPr>
          <a:xfrm>
            <a:off x="11123676" y="3464662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5-10分</a:t>
            </a:r>
            <a:endParaRPr lang="en-US" sz="1200" dirty="0"/>
          </a:p>
        </p:txBody>
      </p:sp>
      <p:sp>
        <p:nvSpPr>
          <p:cNvPr id="47" name="Shape 42"/>
          <p:cNvSpPr/>
          <p:nvPr/>
        </p:nvSpPr>
        <p:spPr>
          <a:xfrm>
            <a:off x="6400800" y="3731666"/>
            <a:ext cx="5181905" cy="190195"/>
          </a:xfrm>
          <a:prstGeom prst="roundRect">
            <a:avLst>
              <a:gd name="adj" fmla="val 240385"/>
            </a:avLst>
          </a:prstGeom>
          <a:solidFill>
            <a:srgbClr val="E1E4E8"/>
          </a:solidFill>
          <a:ln/>
        </p:spPr>
      </p:sp>
      <p:sp>
        <p:nvSpPr>
          <p:cNvPr id="48" name="Shape 43"/>
          <p:cNvSpPr/>
          <p:nvPr/>
        </p:nvSpPr>
        <p:spPr>
          <a:xfrm>
            <a:off x="6400800" y="3731666"/>
            <a:ext cx="780898" cy="1901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49" name="Text 44"/>
          <p:cNvSpPr txBox="1"/>
          <p:nvPr/>
        </p:nvSpPr>
        <p:spPr>
          <a:xfrm>
            <a:off x="6400800" y="4074566"/>
            <a:ext cx="1877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画像4（プロンプト調整）</a:t>
            </a:r>
            <a:endParaRPr lang="en-US" sz="1200" dirty="0"/>
          </a:p>
        </p:txBody>
      </p:sp>
      <p:sp>
        <p:nvSpPr>
          <p:cNvPr id="50" name="Text 45"/>
          <p:cNvSpPr txBox="1"/>
          <p:nvPr/>
        </p:nvSpPr>
        <p:spPr>
          <a:xfrm>
            <a:off x="11123676" y="4074566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5-10分</a:t>
            </a:r>
            <a:endParaRPr lang="en-US" sz="1200" dirty="0"/>
          </a:p>
        </p:txBody>
      </p:sp>
      <p:sp>
        <p:nvSpPr>
          <p:cNvPr id="51" name="Shape 46"/>
          <p:cNvSpPr/>
          <p:nvPr/>
        </p:nvSpPr>
        <p:spPr>
          <a:xfrm>
            <a:off x="6400800" y="4341571"/>
            <a:ext cx="5181905" cy="190195"/>
          </a:xfrm>
          <a:prstGeom prst="roundRect">
            <a:avLst>
              <a:gd name="adj" fmla="val 240385"/>
            </a:avLst>
          </a:prstGeom>
          <a:solidFill>
            <a:srgbClr val="E1E4E8"/>
          </a:solidFill>
          <a:ln/>
        </p:spPr>
      </p:sp>
      <p:sp>
        <p:nvSpPr>
          <p:cNvPr id="52" name="Shape 47"/>
          <p:cNvSpPr/>
          <p:nvPr/>
        </p:nvSpPr>
        <p:spPr>
          <a:xfrm>
            <a:off x="6400800" y="4341571"/>
            <a:ext cx="780898" cy="1901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53" name="Text 48"/>
          <p:cNvSpPr txBox="1"/>
          <p:nvPr/>
        </p:nvSpPr>
        <p:spPr>
          <a:xfrm>
            <a:off x="6400800" y="4684471"/>
            <a:ext cx="1028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</a:t>
            </a:r>
            <a:endParaRPr lang="en-US" sz="1200" dirty="0"/>
          </a:p>
        </p:txBody>
      </p:sp>
      <p:sp>
        <p:nvSpPr>
          <p:cNvPr id="54" name="Text 49"/>
          <p:cNvSpPr txBox="1"/>
          <p:nvPr/>
        </p:nvSpPr>
        <p:spPr>
          <a:xfrm>
            <a:off x="11038637" y="4684471"/>
            <a:ext cx="6675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15-20分</a:t>
            </a:r>
            <a:endParaRPr lang="en-US" sz="1200" dirty="0"/>
          </a:p>
        </p:txBody>
      </p:sp>
      <p:sp>
        <p:nvSpPr>
          <p:cNvPr id="55" name="Shape 50"/>
          <p:cNvSpPr/>
          <p:nvPr/>
        </p:nvSpPr>
        <p:spPr>
          <a:xfrm>
            <a:off x="6400800" y="4950562"/>
            <a:ext cx="5181905" cy="190195"/>
          </a:xfrm>
          <a:prstGeom prst="roundRect">
            <a:avLst>
              <a:gd name="adj" fmla="val 240385"/>
            </a:avLst>
          </a:prstGeom>
          <a:solidFill>
            <a:srgbClr val="E1E4E8"/>
          </a:solidFill>
          <a:ln/>
        </p:spPr>
      </p:sp>
      <p:sp>
        <p:nvSpPr>
          <p:cNvPr id="56" name="Shape 51"/>
          <p:cNvSpPr/>
          <p:nvPr/>
        </p:nvSpPr>
        <p:spPr>
          <a:xfrm>
            <a:off x="6400800" y="4950562"/>
            <a:ext cx="1561795" cy="1901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57" name="Text 52"/>
          <p:cNvSpPr txBox="1"/>
          <p:nvPr/>
        </p:nvSpPr>
        <p:spPr>
          <a:xfrm>
            <a:off x="6400800" y="5293462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最終チェック</a:t>
            </a:r>
            <a:endParaRPr lang="en-US" sz="1200" dirty="0"/>
          </a:p>
        </p:txBody>
      </p:sp>
      <p:sp>
        <p:nvSpPr>
          <p:cNvPr id="58" name="Text 53"/>
          <p:cNvSpPr txBox="1"/>
          <p:nvPr/>
        </p:nvSpPr>
        <p:spPr>
          <a:xfrm>
            <a:off x="11344961" y="5293462"/>
            <a:ext cx="352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5分</a:t>
            </a:r>
            <a:endParaRPr lang="en-US" sz="1200" dirty="0"/>
          </a:p>
        </p:txBody>
      </p:sp>
      <p:sp>
        <p:nvSpPr>
          <p:cNvPr id="59" name="Shape 54"/>
          <p:cNvSpPr/>
          <p:nvPr/>
        </p:nvSpPr>
        <p:spPr>
          <a:xfrm>
            <a:off x="6400800" y="5560466"/>
            <a:ext cx="5181905" cy="190195"/>
          </a:xfrm>
          <a:prstGeom prst="roundRect">
            <a:avLst>
              <a:gd name="adj" fmla="val 240385"/>
            </a:avLst>
          </a:prstGeom>
          <a:solidFill>
            <a:srgbClr val="E1E4E8"/>
          </a:solidFill>
          <a:ln/>
        </p:spPr>
      </p:sp>
      <p:sp>
        <p:nvSpPr>
          <p:cNvPr id="60" name="Shape 55"/>
          <p:cNvSpPr/>
          <p:nvPr/>
        </p:nvSpPr>
        <p:spPr>
          <a:xfrm>
            <a:off x="6400800" y="5560466"/>
            <a:ext cx="523951" cy="1901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61" name="Shape 56"/>
          <p:cNvSpPr/>
          <p:nvPr/>
        </p:nvSpPr>
        <p:spPr>
          <a:xfrm>
            <a:off x="6400800" y="5979262"/>
            <a:ext cx="5181905" cy="1485900"/>
          </a:xfrm>
          <a:prstGeom prst="roundRect">
            <a:avLst>
              <a:gd name="adj" fmla="val 3156"/>
            </a:avLst>
          </a:prstGeom>
          <a:solidFill>
            <a:srgbClr val="EFF6FF"/>
          </a:solidFill>
          <a:ln/>
          <a:effectLst>
            <a:outerShdw sx="100000" sy="100000" kx="0" ky="0" algn="bl" rotWithShape="0" blurRad="12700" dist="12700" dir="16200000">
              <a:srgbClr val="000000">
                <a:alpha val="75000"/>
              </a:srgbClr>
            </a:outerShdw>
          </a:effectLst>
        </p:spPr>
      </p:sp>
      <p:pic>
        <p:nvPicPr>
          <p:cNvPr id="6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0" b="-100"/>
          <a:stretch/>
        </p:blipFill>
        <p:spPr>
          <a:xfrm>
            <a:off x="6553505" y="6179515"/>
            <a:ext cx="114300" cy="152705"/>
          </a:xfrm>
          <a:prstGeom prst="rect">
            <a:avLst/>
          </a:prstGeom>
        </p:spPr>
      </p:pic>
      <p:sp>
        <p:nvSpPr>
          <p:cNvPr id="63" name="Text 57"/>
          <p:cNvSpPr txBox="1"/>
          <p:nvPr/>
        </p:nvSpPr>
        <p:spPr>
          <a:xfrm>
            <a:off x="6743700" y="6131966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重要なポイント</a:t>
            </a:r>
            <a:endParaRPr lang="en-US" sz="1200" dirty="0"/>
          </a:p>
        </p:txBody>
      </p:sp>
      <p:sp>
        <p:nvSpPr>
          <p:cNvPr id="64" name="Text 58"/>
          <p:cNvSpPr txBox="1"/>
          <p:nvPr/>
        </p:nvSpPr>
        <p:spPr>
          <a:xfrm>
            <a:off x="6553505" y="6474866"/>
            <a:ext cx="3096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セクション1から順番に作業（飛ばし厳禁）</a:t>
            </a:r>
            <a:endParaRPr lang="en-US" sz="1200" dirty="0"/>
          </a:p>
        </p:txBody>
      </p:sp>
      <p:sp>
        <p:nvSpPr>
          <p:cNvPr id="65" name="Text 59"/>
          <p:cNvSpPr txBox="1"/>
          <p:nvPr/>
        </p:nvSpPr>
        <p:spPr>
          <a:xfrm>
            <a:off x="6553505" y="6779362"/>
            <a:ext cx="2791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1セクションずつ完成させる方が効率的</a:t>
            </a:r>
            <a:endParaRPr lang="en-US" sz="1200" dirty="0"/>
          </a:p>
        </p:txBody>
      </p:sp>
      <p:sp>
        <p:nvSpPr>
          <p:cNvPr id="66" name="Text 60"/>
          <p:cNvSpPr txBox="1"/>
          <p:nvPr/>
        </p:nvSpPr>
        <p:spPr>
          <a:xfrm>
            <a:off x="6553505" y="7084771"/>
            <a:ext cx="3477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迷ったら画面の指示を確認（常にガイドが表示）</a:t>
            </a:r>
            <a:endParaRPr lang="en-US" sz="1200" dirty="0"/>
          </a:p>
        </p:txBody>
      </p:sp>
      <p:sp>
        <p:nvSpPr>
          <p:cNvPr id="67" name="Text 61"/>
          <p:cNvSpPr txBox="1"/>
          <p:nvPr/>
        </p:nvSpPr>
        <p:spPr>
          <a:xfrm>
            <a:off x="609905" y="8303666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2025-10-21</a:t>
            </a:r>
            <a:endParaRPr lang="en-US" sz="1000" dirty="0"/>
          </a:p>
        </p:txBody>
      </p:sp>
      <p:sp>
        <p:nvSpPr>
          <p:cNvPr id="68" name="Text 62"/>
          <p:cNvSpPr txBox="1"/>
          <p:nvPr/>
        </p:nvSpPr>
        <p:spPr>
          <a:xfrm>
            <a:off x="10358323" y="8303666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135733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135733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2558491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LP型の理解</a:t>
            </a:r>
            <a:endParaRPr lang="en-US" sz="33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4" b="-44"/>
          <a:stretch/>
        </p:blipFill>
        <p:spPr>
          <a:xfrm>
            <a:off x="609905" y="1855318"/>
            <a:ext cx="256946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942746" y="1788566"/>
            <a:ext cx="2410358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3つのLP型とその違い</a:t>
            </a:r>
            <a:endParaRPr lang="en-US" sz="1800" dirty="0"/>
          </a:p>
        </p:txBody>
      </p:sp>
      <p:sp>
        <p:nvSpPr>
          <p:cNvPr id="9" name="Text 6"/>
          <p:cNvSpPr txBox="1"/>
          <p:nvPr/>
        </p:nvSpPr>
        <p:spPr>
          <a:xfrm>
            <a:off x="609905" y="2284171"/>
            <a:ext cx="529620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LP（ランディングページ）は、案件に応じて3つの型から最適なものを選びます。それぞれのLP型は、訴求方法やトーンが異なり、商品特性に合わせて使い分けます。</a:t>
            </a:r>
            <a:endParaRPr lang="en-US" sz="1200" dirty="0"/>
          </a:p>
        </p:txBody>
      </p:sp>
      <p:sp>
        <p:nvSpPr>
          <p:cNvPr id="10" name="Shape 7"/>
          <p:cNvSpPr/>
          <p:nvPr/>
        </p:nvSpPr>
        <p:spPr>
          <a:xfrm>
            <a:off x="609905" y="3121762"/>
            <a:ext cx="5257800" cy="1447495"/>
          </a:xfrm>
          <a:prstGeom prst="roundRect">
            <a:avLst>
              <a:gd name="adj" fmla="val 3325"/>
            </a:avLst>
          </a:prstGeom>
          <a:solidFill>
            <a:srgbClr val="EFF6FF"/>
          </a:solidFill>
          <a:ln/>
          <a:effectLst>
            <a:outerShdw sx="100000" sy="100000" kx="0" ky="0" algn="bl" rotWithShape="0" blurRad="12700" dist="12700" dir="16200000">
              <a:srgbClr val="000000">
                <a:alpha val="75000"/>
              </a:srgbClr>
            </a:outerShdw>
          </a:effectLst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00" b="-100"/>
          <a:stretch/>
        </p:blipFill>
        <p:spPr>
          <a:xfrm>
            <a:off x="761695" y="3322015"/>
            <a:ext cx="114300" cy="152705"/>
          </a:xfrm>
          <a:prstGeom prst="rect">
            <a:avLst/>
          </a:prstGeom>
        </p:spPr>
      </p:pic>
      <p:sp>
        <p:nvSpPr>
          <p:cNvPr id="12" name="Text 8"/>
          <p:cNvSpPr txBox="1"/>
          <p:nvPr/>
        </p:nvSpPr>
        <p:spPr>
          <a:xfrm>
            <a:off x="952805" y="3274466"/>
            <a:ext cx="15243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LP型の選び方のコツ</a:t>
            </a:r>
            <a:endParaRPr lang="en-US" sz="1200" dirty="0"/>
          </a:p>
        </p:txBody>
      </p:sp>
      <p:sp>
        <p:nvSpPr>
          <p:cNvPr id="13" name="Text 9"/>
          <p:cNvSpPr txBox="1"/>
          <p:nvPr/>
        </p:nvSpPr>
        <p:spPr>
          <a:xfrm>
            <a:off x="761695" y="3578962"/>
            <a:ext cx="2791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商品の複雑さ：機能が多い→パターン1</a:t>
            </a:r>
            <a:endParaRPr lang="en-US" sz="1200" dirty="0"/>
          </a:p>
        </p:txBody>
      </p:sp>
      <p:sp>
        <p:nvSpPr>
          <p:cNvPr id="14" name="Text 10"/>
          <p:cNvSpPr txBox="1"/>
          <p:nvPr/>
        </p:nvSpPr>
        <p:spPr>
          <a:xfrm>
            <a:off x="761695" y="3884371"/>
            <a:ext cx="2943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ターゲット層の年齢：若年層→パターン3</a:t>
            </a:r>
            <a:endParaRPr lang="en-US" sz="1200" dirty="0"/>
          </a:p>
        </p:txBody>
      </p:sp>
      <p:sp>
        <p:nvSpPr>
          <p:cNvPr id="15" name="Text 11"/>
          <p:cNvSpPr txBox="1"/>
          <p:nvPr/>
        </p:nvSpPr>
        <p:spPr>
          <a:xfrm>
            <a:off x="761695" y="4188866"/>
            <a:ext cx="3096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訴求したいポイント：悩み解決→パターン2</a:t>
            </a:r>
            <a:endParaRPr lang="en-US" sz="1200" dirty="0"/>
          </a:p>
        </p:txBody>
      </p:sp>
      <p:sp>
        <p:nvSpPr>
          <p:cNvPr id="16" name="Shape 12"/>
          <p:cNvSpPr/>
          <p:nvPr/>
        </p:nvSpPr>
        <p:spPr>
          <a:xfrm>
            <a:off x="609905" y="4779569"/>
            <a:ext cx="342900" cy="3429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-299" r="-299" t="0" b="0"/>
          <a:stretch/>
        </p:blipFill>
        <p:spPr>
          <a:xfrm>
            <a:off x="752551" y="4874666"/>
            <a:ext cx="57607" cy="152705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1028700" y="4721962"/>
            <a:ext cx="486735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LP型は案件情報で指定されます。指定されたLP型に忠実に従ってください。</a:t>
            </a:r>
            <a:endParaRPr lang="en-US" sz="1200" dirty="0"/>
          </a:p>
        </p:txBody>
      </p:sp>
      <p:sp>
        <p:nvSpPr>
          <p:cNvPr id="19" name="Shape 14"/>
          <p:cNvSpPr/>
          <p:nvPr/>
        </p:nvSpPr>
        <p:spPr>
          <a:xfrm>
            <a:off x="6329477" y="1793138"/>
            <a:ext cx="1047902" cy="923544"/>
          </a:xfrm>
          <a:prstGeom prst="rect">
            <a:avLst/>
          </a:prstGeom>
          <a:solidFill>
            <a:srgbClr val="E8F0FE"/>
          </a:solidFill>
          <a:ln w="12700">
            <a:solidFill>
              <a:srgbClr val="DADCE0"/>
            </a:solidFill>
            <a:prstDash val="solid"/>
          </a:ln>
        </p:spPr>
      </p:sp>
      <p:sp>
        <p:nvSpPr>
          <p:cNvPr id="20" name="Text 15"/>
          <p:cNvSpPr txBox="1"/>
          <p:nvPr/>
        </p:nvSpPr>
        <p:spPr>
          <a:xfrm>
            <a:off x="6681521" y="2140610"/>
            <a:ext cx="457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74EA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LP型</a:t>
            </a:r>
            <a:endParaRPr lang="en-US" sz="1200" dirty="0"/>
          </a:p>
        </p:txBody>
      </p:sp>
      <p:sp>
        <p:nvSpPr>
          <p:cNvPr id="21" name="Shape 16"/>
          <p:cNvSpPr/>
          <p:nvPr/>
        </p:nvSpPr>
        <p:spPr>
          <a:xfrm>
            <a:off x="7373722" y="1793138"/>
            <a:ext cx="3381451" cy="923544"/>
          </a:xfrm>
          <a:prstGeom prst="rect">
            <a:avLst/>
          </a:prstGeom>
          <a:solidFill>
            <a:srgbClr val="E8F0FE"/>
          </a:solidFill>
          <a:ln w="12700">
            <a:solidFill>
              <a:srgbClr val="DADCE0"/>
            </a:solidFill>
            <a:prstDash val="solid"/>
          </a:ln>
        </p:spPr>
      </p:sp>
      <p:sp>
        <p:nvSpPr>
          <p:cNvPr id="22" name="Text 17"/>
          <p:cNvSpPr txBox="1"/>
          <p:nvPr/>
        </p:nvSpPr>
        <p:spPr>
          <a:xfrm>
            <a:off x="8908085" y="2140610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74EA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特徴</a:t>
            </a:r>
            <a:endParaRPr lang="en-US" sz="1200" dirty="0"/>
          </a:p>
        </p:txBody>
      </p:sp>
      <p:sp>
        <p:nvSpPr>
          <p:cNvPr id="23" name="Shape 18"/>
          <p:cNvSpPr/>
          <p:nvPr/>
        </p:nvSpPr>
        <p:spPr>
          <a:xfrm>
            <a:off x="10746943" y="1793138"/>
            <a:ext cx="838505" cy="923544"/>
          </a:xfrm>
          <a:prstGeom prst="rect">
            <a:avLst/>
          </a:prstGeom>
          <a:solidFill>
            <a:srgbClr val="E8F0FE"/>
          </a:solidFill>
          <a:ln w="12700">
            <a:solidFill>
              <a:srgbClr val="DADCE0"/>
            </a:solidFill>
            <a:prstDash val="solid"/>
          </a:ln>
        </p:spPr>
      </p:sp>
      <p:sp>
        <p:nvSpPr>
          <p:cNvPr id="24" name="Text 19"/>
          <p:cNvSpPr txBox="1"/>
          <p:nvPr/>
        </p:nvSpPr>
        <p:spPr>
          <a:xfrm>
            <a:off x="10933481" y="1912010"/>
            <a:ext cx="58155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b="1" dirty="0">
                <a:solidFill>
                  <a:srgbClr val="174EA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適した商品ジャンル</a:t>
            </a:r>
            <a:endParaRPr lang="en-US" sz="1200" dirty="0"/>
          </a:p>
        </p:txBody>
      </p:sp>
      <p:sp>
        <p:nvSpPr>
          <p:cNvPr id="25" name="Shape 20"/>
          <p:cNvSpPr/>
          <p:nvPr/>
        </p:nvSpPr>
        <p:spPr>
          <a:xfrm>
            <a:off x="6329477" y="2717597"/>
            <a:ext cx="1047902" cy="3438144"/>
          </a:xfrm>
          <a:prstGeom prst="rect">
            <a:avLst/>
          </a:prstGeom>
          <a:noFill/>
          <a:ln w="12700">
            <a:solidFill>
              <a:srgbClr val="DADCE0"/>
            </a:solidFill>
            <a:prstDash val="solid"/>
          </a:ln>
        </p:spPr>
      </p:sp>
      <p:sp>
        <p:nvSpPr>
          <p:cNvPr id="26" name="Text 21"/>
          <p:cNvSpPr txBox="1"/>
          <p:nvPr/>
        </p:nvSpPr>
        <p:spPr>
          <a:xfrm>
            <a:off x="6448349" y="2836469"/>
            <a:ext cx="9144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パターン1 説明型 機能を丁寧に説明</a:t>
            </a:r>
            <a:endParaRPr lang="en-US" sz="1200" dirty="0"/>
          </a:p>
        </p:txBody>
      </p:sp>
      <p:sp>
        <p:nvSpPr>
          <p:cNvPr id="27" name="Shape 22"/>
          <p:cNvSpPr/>
          <p:nvPr/>
        </p:nvSpPr>
        <p:spPr>
          <a:xfrm>
            <a:off x="7373722" y="2717597"/>
            <a:ext cx="3381451" cy="3438144"/>
          </a:xfrm>
          <a:prstGeom prst="rect">
            <a:avLst/>
          </a:prstGeom>
          <a:noFill/>
          <a:ln w="12700">
            <a:solidFill>
              <a:srgbClr val="DADCE0"/>
            </a:solidFill>
            <a:prstDash val="solid"/>
          </a:ln>
        </p:spPr>
      </p:sp>
      <p:sp>
        <p:nvSpPr>
          <p:cNvPr id="28" name="Text 23"/>
          <p:cNvSpPr txBox="1"/>
          <p:nvPr/>
        </p:nvSpPr>
        <p:spPr>
          <a:xfrm>
            <a:off x="7492594" y="3979469"/>
            <a:ext cx="3238805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機能・特徴をストレートに説明 論理的でわかりやすい構成 客観的なデータや事実を重視 フォント：Noto Sans JP Bold 画像配置：中央・大きめ（50-60%）</a:t>
            </a:r>
            <a:endParaRPr lang="en-US" sz="1200" dirty="0"/>
          </a:p>
        </p:txBody>
      </p:sp>
      <p:sp>
        <p:nvSpPr>
          <p:cNvPr id="29" name="Shape 24"/>
          <p:cNvSpPr/>
          <p:nvPr/>
        </p:nvSpPr>
        <p:spPr>
          <a:xfrm>
            <a:off x="10746943" y="2717597"/>
            <a:ext cx="838505" cy="3438144"/>
          </a:xfrm>
          <a:prstGeom prst="rect">
            <a:avLst/>
          </a:prstGeom>
          <a:noFill/>
          <a:ln w="12700">
            <a:solidFill>
              <a:srgbClr val="DADCE0"/>
            </a:solidFill>
            <a:prstDash val="solid"/>
          </a:ln>
        </p:spPr>
      </p:sp>
      <p:sp>
        <p:nvSpPr>
          <p:cNvPr id="30" name="Text 25"/>
          <p:cNvSpPr txBox="1"/>
          <p:nvPr/>
        </p:nvSpPr>
        <p:spPr>
          <a:xfrm>
            <a:off x="11056010" y="2836469"/>
            <a:ext cx="42885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サプリメント</a:t>
            </a:r>
            <a:endParaRPr lang="en-US" sz="1200" dirty="0"/>
          </a:p>
        </p:txBody>
      </p:sp>
      <p:sp>
        <p:nvSpPr>
          <p:cNvPr id="31" name="Text 26"/>
          <p:cNvSpPr txBox="1"/>
          <p:nvPr/>
        </p:nvSpPr>
        <p:spPr>
          <a:xfrm>
            <a:off x="11056010" y="3522269"/>
            <a:ext cx="428854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家電製品</a:t>
            </a:r>
            <a:endParaRPr lang="en-US" sz="1200" dirty="0"/>
          </a:p>
        </p:txBody>
      </p:sp>
      <p:sp>
        <p:nvSpPr>
          <p:cNvPr id="32" name="Text 27"/>
          <p:cNvSpPr txBox="1"/>
          <p:nvPr/>
        </p:nvSpPr>
        <p:spPr>
          <a:xfrm>
            <a:off x="11056010" y="3979469"/>
            <a:ext cx="42885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機能性食品</a:t>
            </a:r>
            <a:endParaRPr lang="en-US" sz="1200" dirty="0"/>
          </a:p>
        </p:txBody>
      </p:sp>
      <p:sp>
        <p:nvSpPr>
          <p:cNvPr id="33" name="Text 28"/>
          <p:cNvSpPr txBox="1"/>
          <p:nvPr/>
        </p:nvSpPr>
        <p:spPr>
          <a:xfrm>
            <a:off x="11056010" y="4665269"/>
            <a:ext cx="42885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専門的な製品</a:t>
            </a:r>
            <a:endParaRPr lang="en-US" sz="1200" dirty="0"/>
          </a:p>
        </p:txBody>
      </p:sp>
      <p:sp>
        <p:nvSpPr>
          <p:cNvPr id="34" name="Text 29"/>
          <p:cNvSpPr txBox="1"/>
          <p:nvPr/>
        </p:nvSpPr>
        <p:spPr>
          <a:xfrm>
            <a:off x="11056010" y="5351069"/>
            <a:ext cx="42885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高価格帯商品</a:t>
            </a:r>
            <a:endParaRPr lang="en-US" sz="1200" dirty="0"/>
          </a:p>
        </p:txBody>
      </p:sp>
      <p:sp>
        <p:nvSpPr>
          <p:cNvPr id="35" name="Shape 30"/>
          <p:cNvSpPr/>
          <p:nvPr/>
        </p:nvSpPr>
        <p:spPr>
          <a:xfrm>
            <a:off x="6329477" y="6155741"/>
            <a:ext cx="1047902" cy="3438144"/>
          </a:xfrm>
          <a:prstGeom prst="rect">
            <a:avLst/>
          </a:prstGeom>
          <a:noFill/>
          <a:ln w="12700">
            <a:solidFill>
              <a:srgbClr val="DADCE0"/>
            </a:solidFill>
            <a:prstDash val="solid"/>
          </a:ln>
        </p:spPr>
      </p:sp>
      <p:sp>
        <p:nvSpPr>
          <p:cNvPr id="36" name="Text 31"/>
          <p:cNvSpPr txBox="1"/>
          <p:nvPr/>
        </p:nvSpPr>
        <p:spPr>
          <a:xfrm>
            <a:off x="6448349" y="6274613"/>
            <a:ext cx="9144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パターン2 ニーズ想起型 悩みに共感</a:t>
            </a:r>
            <a:endParaRPr lang="en-US" sz="1200" dirty="0"/>
          </a:p>
        </p:txBody>
      </p:sp>
      <p:sp>
        <p:nvSpPr>
          <p:cNvPr id="37" name="Shape 32"/>
          <p:cNvSpPr/>
          <p:nvPr/>
        </p:nvSpPr>
        <p:spPr>
          <a:xfrm>
            <a:off x="7373722" y="6155741"/>
            <a:ext cx="3381451" cy="3438144"/>
          </a:xfrm>
          <a:prstGeom prst="rect">
            <a:avLst/>
          </a:prstGeom>
          <a:noFill/>
          <a:ln w="12700">
            <a:solidFill>
              <a:srgbClr val="DADCE0"/>
            </a:solidFill>
            <a:prstDash val="solid"/>
          </a:ln>
        </p:spPr>
      </p:sp>
      <p:sp>
        <p:nvSpPr>
          <p:cNvPr id="38" name="Text 33"/>
          <p:cNvSpPr txBox="1"/>
          <p:nvPr/>
        </p:nvSpPr>
        <p:spPr>
          <a:xfrm>
            <a:off x="7492594" y="7417613"/>
            <a:ext cx="3219602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ユーザーの悩みに寄り添う文体 共感から始まり解決へと導く流れ 自然な記事風のトーン フォント：Noto Serif JP Regular 画像配置：左右どちらか（40-50%）</a:t>
            </a:r>
            <a:endParaRPr lang="en-US" sz="1200" dirty="0"/>
          </a:p>
        </p:txBody>
      </p:sp>
      <p:sp>
        <p:nvSpPr>
          <p:cNvPr id="39" name="Shape 34"/>
          <p:cNvSpPr/>
          <p:nvPr/>
        </p:nvSpPr>
        <p:spPr>
          <a:xfrm>
            <a:off x="10746943" y="6155741"/>
            <a:ext cx="838505" cy="3438144"/>
          </a:xfrm>
          <a:prstGeom prst="rect">
            <a:avLst/>
          </a:prstGeom>
          <a:noFill/>
          <a:ln w="12700">
            <a:solidFill>
              <a:srgbClr val="DADCE0"/>
            </a:solidFill>
            <a:prstDash val="solid"/>
          </a:ln>
        </p:spPr>
      </p:sp>
      <p:sp>
        <p:nvSpPr>
          <p:cNvPr id="40" name="Text 35"/>
          <p:cNvSpPr txBox="1"/>
          <p:nvPr/>
        </p:nvSpPr>
        <p:spPr>
          <a:xfrm>
            <a:off x="11056010" y="6274613"/>
            <a:ext cx="428854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健康飲料</a:t>
            </a:r>
            <a:endParaRPr lang="en-US" sz="1200" dirty="0"/>
          </a:p>
        </p:txBody>
      </p:sp>
      <p:sp>
        <p:nvSpPr>
          <p:cNvPr id="41" name="Text 36"/>
          <p:cNvSpPr txBox="1"/>
          <p:nvPr/>
        </p:nvSpPr>
        <p:spPr>
          <a:xfrm>
            <a:off x="11056010" y="6731813"/>
            <a:ext cx="42885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スキンケア</a:t>
            </a:r>
            <a:endParaRPr lang="en-US" sz="1200" dirty="0"/>
          </a:p>
        </p:txBody>
      </p:sp>
      <p:sp>
        <p:nvSpPr>
          <p:cNvPr id="42" name="Text 37"/>
          <p:cNvSpPr txBox="1"/>
          <p:nvPr/>
        </p:nvSpPr>
        <p:spPr>
          <a:xfrm>
            <a:off x="11056010" y="7417613"/>
            <a:ext cx="428854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ダイエット商品</a:t>
            </a:r>
            <a:endParaRPr lang="en-US" sz="1200" dirty="0"/>
          </a:p>
        </p:txBody>
      </p:sp>
      <p:sp>
        <p:nvSpPr>
          <p:cNvPr id="43" name="Text 38"/>
          <p:cNvSpPr txBox="1"/>
          <p:nvPr/>
        </p:nvSpPr>
        <p:spPr>
          <a:xfrm>
            <a:off x="11056010" y="8332013"/>
            <a:ext cx="428854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健康器具</a:t>
            </a:r>
            <a:endParaRPr lang="en-US" sz="1200" dirty="0"/>
          </a:p>
        </p:txBody>
      </p:sp>
      <p:sp>
        <p:nvSpPr>
          <p:cNvPr id="44" name="Text 39"/>
          <p:cNvSpPr txBox="1"/>
          <p:nvPr/>
        </p:nvSpPr>
        <p:spPr>
          <a:xfrm>
            <a:off x="11056010" y="8789213"/>
            <a:ext cx="42885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生活改善商品</a:t>
            </a:r>
            <a:endParaRPr lang="en-US" sz="1200" dirty="0"/>
          </a:p>
        </p:txBody>
      </p:sp>
      <p:sp>
        <p:nvSpPr>
          <p:cNvPr id="45" name="Shape 40"/>
          <p:cNvSpPr/>
          <p:nvPr/>
        </p:nvSpPr>
        <p:spPr>
          <a:xfrm>
            <a:off x="6329477" y="9593885"/>
            <a:ext cx="1047902" cy="3209544"/>
          </a:xfrm>
          <a:prstGeom prst="rect">
            <a:avLst/>
          </a:prstGeom>
          <a:noFill/>
          <a:ln w="12700">
            <a:solidFill>
              <a:srgbClr val="DADCE0"/>
            </a:solidFill>
            <a:prstDash val="solid"/>
          </a:ln>
        </p:spPr>
      </p:sp>
      <p:sp>
        <p:nvSpPr>
          <p:cNvPr id="46" name="Text 41"/>
          <p:cNvSpPr txBox="1"/>
          <p:nvPr/>
        </p:nvSpPr>
        <p:spPr>
          <a:xfrm>
            <a:off x="6448349" y="9713671"/>
            <a:ext cx="886054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パターン3 友達紹介型 カジュアルに紹介</a:t>
            </a:r>
            <a:endParaRPr lang="en-US" sz="1200" dirty="0"/>
          </a:p>
        </p:txBody>
      </p:sp>
      <p:sp>
        <p:nvSpPr>
          <p:cNvPr id="47" name="Shape 42"/>
          <p:cNvSpPr/>
          <p:nvPr/>
        </p:nvSpPr>
        <p:spPr>
          <a:xfrm>
            <a:off x="7373722" y="9593885"/>
            <a:ext cx="3381451" cy="3209544"/>
          </a:xfrm>
          <a:prstGeom prst="rect">
            <a:avLst/>
          </a:prstGeom>
          <a:noFill/>
          <a:ln w="12700">
            <a:solidFill>
              <a:srgbClr val="DADCE0"/>
            </a:solidFill>
            <a:prstDash val="solid"/>
          </a:ln>
        </p:spPr>
      </p:sp>
      <p:sp>
        <p:nvSpPr>
          <p:cNvPr id="48" name="Text 43"/>
          <p:cNvSpPr txBox="1"/>
          <p:nvPr/>
        </p:nvSpPr>
        <p:spPr>
          <a:xfrm>
            <a:off x="7492594" y="10742371"/>
            <a:ext cx="3191256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親しみやすい会話調の文体 カジュアルでフレンドリーなトーン 短い文章でテンポよく紹介 フォント：Rounded Mplus Bold 画像配置：中央・大胆（60-70%）</a:t>
            </a:r>
            <a:endParaRPr lang="en-US" sz="1200" dirty="0"/>
          </a:p>
        </p:txBody>
      </p:sp>
      <p:sp>
        <p:nvSpPr>
          <p:cNvPr id="49" name="Shape 44"/>
          <p:cNvSpPr/>
          <p:nvPr/>
        </p:nvSpPr>
        <p:spPr>
          <a:xfrm>
            <a:off x="10746943" y="9593885"/>
            <a:ext cx="838505" cy="3209544"/>
          </a:xfrm>
          <a:prstGeom prst="rect">
            <a:avLst/>
          </a:prstGeom>
          <a:noFill/>
          <a:ln w="12700">
            <a:solidFill>
              <a:srgbClr val="DADCE0"/>
            </a:solidFill>
            <a:prstDash val="solid"/>
          </a:ln>
        </p:spPr>
      </p:sp>
      <p:sp>
        <p:nvSpPr>
          <p:cNvPr id="50" name="Text 45"/>
          <p:cNvSpPr txBox="1"/>
          <p:nvPr/>
        </p:nvSpPr>
        <p:spPr>
          <a:xfrm>
            <a:off x="11056010" y="9713671"/>
            <a:ext cx="42885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ファッション</a:t>
            </a:r>
            <a:endParaRPr lang="en-US" sz="1200" dirty="0"/>
          </a:p>
        </p:txBody>
      </p:sp>
      <p:sp>
        <p:nvSpPr>
          <p:cNvPr id="51" name="Text 46"/>
          <p:cNvSpPr txBox="1"/>
          <p:nvPr/>
        </p:nvSpPr>
        <p:spPr>
          <a:xfrm>
            <a:off x="11056010" y="10399471"/>
            <a:ext cx="428854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コスメ</a:t>
            </a:r>
            <a:endParaRPr lang="en-US" sz="1200" dirty="0"/>
          </a:p>
        </p:txBody>
      </p:sp>
      <p:sp>
        <p:nvSpPr>
          <p:cNvPr id="52" name="Text 47"/>
          <p:cNvSpPr txBox="1"/>
          <p:nvPr/>
        </p:nvSpPr>
        <p:spPr>
          <a:xfrm>
            <a:off x="11056010" y="10856671"/>
            <a:ext cx="42885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ギフト商品</a:t>
            </a:r>
            <a:endParaRPr lang="en-US" sz="1200" dirty="0"/>
          </a:p>
        </p:txBody>
      </p:sp>
      <p:sp>
        <p:nvSpPr>
          <p:cNvPr id="53" name="Text 48"/>
          <p:cNvSpPr txBox="1"/>
          <p:nvPr/>
        </p:nvSpPr>
        <p:spPr>
          <a:xfrm>
            <a:off x="11056010" y="11542471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雑貨</a:t>
            </a:r>
            <a:endParaRPr lang="en-US" sz="1200" dirty="0"/>
          </a:p>
        </p:txBody>
      </p:sp>
      <p:sp>
        <p:nvSpPr>
          <p:cNvPr id="54" name="Text 49"/>
          <p:cNvSpPr txBox="1"/>
          <p:nvPr/>
        </p:nvSpPr>
        <p:spPr>
          <a:xfrm>
            <a:off x="11056010" y="11771071"/>
            <a:ext cx="428854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若年層向け商品</a:t>
            </a:r>
            <a:endParaRPr lang="en-US" sz="1200" dirty="0"/>
          </a:p>
        </p:txBody>
      </p:sp>
      <p:sp>
        <p:nvSpPr>
          <p:cNvPr id="55" name="Text 50"/>
          <p:cNvSpPr txBox="1"/>
          <p:nvPr/>
        </p:nvSpPr>
        <p:spPr>
          <a:xfrm>
            <a:off x="609905" y="12999110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2025-10-21</a:t>
            </a:r>
            <a:endParaRPr lang="en-US" sz="1000" dirty="0"/>
          </a:p>
        </p:txBody>
      </p:sp>
      <p:sp>
        <p:nvSpPr>
          <p:cNvPr id="56" name="Text 51"/>
          <p:cNvSpPr txBox="1"/>
          <p:nvPr/>
        </p:nvSpPr>
        <p:spPr>
          <a:xfrm>
            <a:off x="10358323" y="12999110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8801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801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4854550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画像1作成：Canva編集</a:t>
            </a:r>
            <a:endParaRPr lang="en-US" sz="33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4" b="-44"/>
          <a:stretch/>
        </p:blipFill>
        <p:spPr>
          <a:xfrm>
            <a:off x="609905" y="1855318"/>
            <a:ext cx="256946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942746" y="1788566"/>
            <a:ext cx="386791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Canvaで画像1を作成する5ステップ</a:t>
            </a:r>
            <a:endParaRPr lang="en-US" sz="1800" dirty="0"/>
          </a:p>
        </p:txBody>
      </p:sp>
      <p:sp>
        <p:nvSpPr>
          <p:cNvPr id="9" name="Shape 6"/>
          <p:cNvSpPr/>
          <p:nvPr/>
        </p:nvSpPr>
        <p:spPr>
          <a:xfrm>
            <a:off x="609905" y="2284171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10" name="Shape 7"/>
          <p:cNvSpPr/>
          <p:nvPr/>
        </p:nvSpPr>
        <p:spPr>
          <a:xfrm>
            <a:off x="609905" y="2284171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1" name="Shape 8"/>
          <p:cNvSpPr/>
          <p:nvPr/>
        </p:nvSpPr>
        <p:spPr>
          <a:xfrm>
            <a:off x="761695" y="2398471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2" name="Text 9"/>
          <p:cNvSpPr txBox="1"/>
          <p:nvPr/>
        </p:nvSpPr>
        <p:spPr>
          <a:xfrm>
            <a:off x="888797" y="245516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1218895" y="2398471"/>
            <a:ext cx="2095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Canvaで新規デザインを作成</a:t>
            </a:r>
            <a:endParaRPr lang="en-US" sz="1200" dirty="0"/>
          </a:p>
        </p:txBody>
      </p:sp>
      <p:sp>
        <p:nvSpPr>
          <p:cNvPr id="14" name="Text 11"/>
          <p:cNvSpPr txBox="1"/>
          <p:nvPr/>
        </p:nvSpPr>
        <p:spPr>
          <a:xfrm>
            <a:off x="1218895" y="2627071"/>
            <a:ext cx="20336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サイズ：1920×1080px（16:9）</a:t>
            </a:r>
            <a:endParaRPr lang="en-US" sz="1000" dirty="0"/>
          </a:p>
        </p:txBody>
      </p:sp>
      <p:sp>
        <p:nvSpPr>
          <p:cNvPr id="15" name="Shape 12"/>
          <p:cNvSpPr/>
          <p:nvPr/>
        </p:nvSpPr>
        <p:spPr>
          <a:xfrm>
            <a:off x="609905" y="3084271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16" name="Shape 13"/>
          <p:cNvSpPr/>
          <p:nvPr/>
        </p:nvSpPr>
        <p:spPr>
          <a:xfrm>
            <a:off x="609905" y="3084271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7" name="Shape 14"/>
          <p:cNvSpPr/>
          <p:nvPr/>
        </p:nvSpPr>
        <p:spPr>
          <a:xfrm>
            <a:off x="761695" y="3198571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8" name="Text 15"/>
          <p:cNvSpPr txBox="1"/>
          <p:nvPr/>
        </p:nvSpPr>
        <p:spPr>
          <a:xfrm>
            <a:off x="888797" y="325526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lang="en-US" sz="1200" dirty="0"/>
          </a:p>
        </p:txBody>
      </p:sp>
      <p:sp>
        <p:nvSpPr>
          <p:cNvPr id="19" name="Text 16"/>
          <p:cNvSpPr txBox="1"/>
          <p:nvPr/>
        </p:nvSpPr>
        <p:spPr>
          <a:xfrm>
            <a:off x="1218895" y="3198571"/>
            <a:ext cx="2563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商品画像をアップロード＆背景削除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1218895" y="3427171"/>
            <a:ext cx="1834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背景を透明化して商品を強調</a:t>
            </a:r>
            <a:endParaRPr lang="en-US" sz="1000" dirty="0"/>
          </a:p>
        </p:txBody>
      </p:sp>
      <p:sp>
        <p:nvSpPr>
          <p:cNvPr id="21" name="Shape 18"/>
          <p:cNvSpPr/>
          <p:nvPr/>
        </p:nvSpPr>
        <p:spPr>
          <a:xfrm>
            <a:off x="609905" y="3884371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22" name="Shape 19"/>
          <p:cNvSpPr/>
          <p:nvPr/>
        </p:nvSpPr>
        <p:spPr>
          <a:xfrm>
            <a:off x="609905" y="3884371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23" name="Shape 20"/>
          <p:cNvSpPr/>
          <p:nvPr/>
        </p:nvSpPr>
        <p:spPr>
          <a:xfrm>
            <a:off x="761695" y="3998671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24" name="Text 21"/>
          <p:cNvSpPr txBox="1"/>
          <p:nvPr/>
        </p:nvSpPr>
        <p:spPr>
          <a:xfrm>
            <a:off x="888797" y="405536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lang="en-US" sz="1200" dirty="0"/>
          </a:p>
        </p:txBody>
      </p:sp>
      <p:sp>
        <p:nvSpPr>
          <p:cNvPr id="25" name="Text 22"/>
          <p:cNvSpPr txBox="1"/>
          <p:nvPr/>
        </p:nvSpPr>
        <p:spPr>
          <a:xfrm>
            <a:off x="1218895" y="3998671"/>
            <a:ext cx="2714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背景色を設定（カテゴリ別の推奨色）</a:t>
            </a:r>
            <a:endParaRPr lang="en-US" sz="1200" dirty="0"/>
          </a:p>
        </p:txBody>
      </p:sp>
      <p:sp>
        <p:nvSpPr>
          <p:cNvPr id="26" name="Text 23"/>
          <p:cNvSpPr txBox="1"/>
          <p:nvPr/>
        </p:nvSpPr>
        <p:spPr>
          <a:xfrm>
            <a:off x="1218895" y="4227271"/>
            <a:ext cx="29004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健康：ミントグリーン／美容：コーラルピンク</a:t>
            </a:r>
            <a:endParaRPr lang="en-US" sz="1000" dirty="0"/>
          </a:p>
        </p:txBody>
      </p:sp>
      <p:sp>
        <p:nvSpPr>
          <p:cNvPr id="27" name="Shape 24"/>
          <p:cNvSpPr/>
          <p:nvPr/>
        </p:nvSpPr>
        <p:spPr>
          <a:xfrm>
            <a:off x="609905" y="4684471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28" name="Shape 25"/>
          <p:cNvSpPr/>
          <p:nvPr/>
        </p:nvSpPr>
        <p:spPr>
          <a:xfrm>
            <a:off x="609905" y="4684471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29" name="Shape 26"/>
          <p:cNvSpPr/>
          <p:nvPr/>
        </p:nvSpPr>
        <p:spPr>
          <a:xfrm>
            <a:off x="761695" y="4798771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30" name="Text 27"/>
          <p:cNvSpPr txBox="1"/>
          <p:nvPr/>
        </p:nvSpPr>
        <p:spPr>
          <a:xfrm>
            <a:off x="888797" y="485546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</a:t>
            </a:r>
            <a:endParaRPr lang="en-US" sz="1200" dirty="0"/>
          </a:p>
        </p:txBody>
      </p:sp>
      <p:sp>
        <p:nvSpPr>
          <p:cNvPr id="31" name="Text 28"/>
          <p:cNvSpPr txBox="1"/>
          <p:nvPr/>
        </p:nvSpPr>
        <p:spPr>
          <a:xfrm>
            <a:off x="1218895" y="4798771"/>
            <a:ext cx="2095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テキストオーバーレイを追加</a:t>
            </a:r>
            <a:endParaRPr lang="en-US" sz="1200" dirty="0"/>
          </a:p>
        </p:txBody>
      </p:sp>
      <p:sp>
        <p:nvSpPr>
          <p:cNvPr id="32" name="Text 29"/>
          <p:cNvSpPr txBox="1"/>
          <p:nvPr/>
        </p:nvSpPr>
        <p:spPr>
          <a:xfrm>
            <a:off x="1218895" y="5027371"/>
            <a:ext cx="1967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フォント、サイズ、配置を設定</a:t>
            </a:r>
            <a:endParaRPr lang="en-US" sz="1000" dirty="0"/>
          </a:p>
        </p:txBody>
      </p:sp>
      <p:sp>
        <p:nvSpPr>
          <p:cNvPr id="33" name="Shape 30"/>
          <p:cNvSpPr/>
          <p:nvPr/>
        </p:nvSpPr>
        <p:spPr>
          <a:xfrm>
            <a:off x="609905" y="5484571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34" name="Shape 31"/>
          <p:cNvSpPr/>
          <p:nvPr/>
        </p:nvSpPr>
        <p:spPr>
          <a:xfrm>
            <a:off x="609905" y="5484571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35" name="Shape 32"/>
          <p:cNvSpPr/>
          <p:nvPr/>
        </p:nvSpPr>
        <p:spPr>
          <a:xfrm>
            <a:off x="761695" y="5598871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36" name="Text 33"/>
          <p:cNvSpPr txBox="1"/>
          <p:nvPr/>
        </p:nvSpPr>
        <p:spPr>
          <a:xfrm>
            <a:off x="888797" y="565556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5</a:t>
            </a:r>
            <a:endParaRPr lang="en-US" sz="1200" dirty="0"/>
          </a:p>
        </p:txBody>
      </p:sp>
      <p:sp>
        <p:nvSpPr>
          <p:cNvPr id="37" name="Text 34"/>
          <p:cNvSpPr txBox="1"/>
          <p:nvPr/>
        </p:nvSpPr>
        <p:spPr>
          <a:xfrm>
            <a:off x="1218895" y="5598871"/>
            <a:ext cx="28767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PNG形式でダウンロード＆アップロード</a:t>
            </a:r>
            <a:endParaRPr lang="en-US" sz="1200" dirty="0"/>
          </a:p>
        </p:txBody>
      </p:sp>
      <p:sp>
        <p:nvSpPr>
          <p:cNvPr id="38" name="Text 35"/>
          <p:cNvSpPr txBox="1"/>
          <p:nvPr/>
        </p:nvSpPr>
        <p:spPr>
          <a:xfrm>
            <a:off x="1218895" y="5827471"/>
            <a:ext cx="23582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ファイル名：商品名_画像1_LP型.png</a:t>
            </a:r>
            <a:endParaRPr lang="en-US" sz="1000" dirty="0"/>
          </a:p>
        </p:txBody>
      </p:sp>
      <p:pic>
        <p:nvPicPr>
          <p:cNvPr id="3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400800" y="1855318"/>
            <a:ext cx="228600" cy="228600"/>
          </a:xfrm>
          <a:prstGeom prst="rect">
            <a:avLst/>
          </a:prstGeom>
        </p:spPr>
      </p:pic>
      <p:sp>
        <p:nvSpPr>
          <p:cNvPr id="40" name="Text 36"/>
          <p:cNvSpPr txBox="1"/>
          <p:nvPr/>
        </p:nvSpPr>
        <p:spPr>
          <a:xfrm>
            <a:off x="6705295" y="1788566"/>
            <a:ext cx="228600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LP型別の配置ルール</a:t>
            </a:r>
            <a:endParaRPr lang="en-US" sz="1800" dirty="0"/>
          </a:p>
        </p:txBody>
      </p:sp>
      <p:sp>
        <p:nvSpPr>
          <p:cNvPr id="41" name="Shape 37"/>
          <p:cNvSpPr/>
          <p:nvPr/>
        </p:nvSpPr>
        <p:spPr>
          <a:xfrm>
            <a:off x="6400800" y="2245766"/>
            <a:ext cx="1657807" cy="2361895"/>
          </a:xfrm>
          <a:prstGeom prst="roundRect">
            <a:avLst>
              <a:gd name="adj" fmla="val 2536"/>
            </a:avLst>
          </a:prstGeom>
          <a:noFill/>
          <a:ln w="25400">
            <a:solidFill>
              <a:srgbClr val="E1E4E8"/>
            </a:solidFill>
            <a:prstDash val="solid"/>
          </a:ln>
        </p:spPr>
      </p:sp>
      <p:sp>
        <p:nvSpPr>
          <p:cNvPr id="42" name="Shape 38"/>
          <p:cNvSpPr/>
          <p:nvPr/>
        </p:nvSpPr>
        <p:spPr>
          <a:xfrm>
            <a:off x="6420002" y="2264969"/>
            <a:ext cx="1619402" cy="609905"/>
          </a:xfrm>
          <a:prstGeom prst="roundRect">
            <a:avLst>
              <a:gd name="adj" fmla="val 14055"/>
            </a:avLst>
          </a:prstGeom>
          <a:solidFill>
            <a:srgbClr val="1A73E8"/>
          </a:solidFill>
          <a:ln/>
        </p:spPr>
      </p:sp>
      <p:sp>
        <p:nvSpPr>
          <p:cNvPr id="43" name="Text 39"/>
          <p:cNvSpPr txBox="1"/>
          <p:nvPr/>
        </p:nvSpPr>
        <p:spPr>
          <a:xfrm>
            <a:off x="6572707" y="2340864"/>
            <a:ext cx="126735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パターン1（説明型）</a:t>
            </a:r>
            <a:endParaRPr lang="en-US" sz="1200" dirty="0"/>
          </a:p>
        </p:txBody>
      </p:sp>
      <p:sp>
        <p:nvSpPr>
          <p:cNvPr id="44" name="Text 40"/>
          <p:cNvSpPr txBox="1"/>
          <p:nvPr/>
        </p:nvSpPr>
        <p:spPr>
          <a:xfrm>
            <a:off x="6534302" y="2988259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商品配置：中央</a:t>
            </a:r>
            <a:endParaRPr lang="en-US" sz="1200" dirty="0"/>
          </a:p>
        </p:txBody>
      </p:sp>
      <p:sp>
        <p:nvSpPr>
          <p:cNvPr id="45" name="Text 41"/>
          <p:cNvSpPr txBox="1"/>
          <p:nvPr/>
        </p:nvSpPr>
        <p:spPr>
          <a:xfrm>
            <a:off x="6534302" y="3216859"/>
            <a:ext cx="1357884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サイズ：大きめ（50-60%）</a:t>
            </a:r>
            <a:endParaRPr lang="en-US" sz="1000" dirty="0"/>
          </a:p>
        </p:txBody>
      </p:sp>
      <p:sp>
        <p:nvSpPr>
          <p:cNvPr id="46" name="Text 42"/>
          <p:cNvSpPr txBox="1"/>
          <p:nvPr/>
        </p:nvSpPr>
        <p:spPr>
          <a:xfrm>
            <a:off x="6534302" y="3636569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背景：シンプル</a:t>
            </a:r>
            <a:endParaRPr lang="en-US" sz="1000" dirty="0"/>
          </a:p>
        </p:txBody>
      </p:sp>
      <p:sp>
        <p:nvSpPr>
          <p:cNvPr id="47" name="Text 43"/>
          <p:cNvSpPr txBox="1"/>
          <p:nvPr/>
        </p:nvSpPr>
        <p:spPr>
          <a:xfrm>
            <a:off x="6534302" y="3865169"/>
            <a:ext cx="1405433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フォント：Noto Sans JP Bold</a:t>
            </a:r>
            <a:endParaRPr lang="en-US" sz="1000" dirty="0"/>
          </a:p>
        </p:txBody>
      </p:sp>
      <p:sp>
        <p:nvSpPr>
          <p:cNvPr id="48" name="Shape 44"/>
          <p:cNvSpPr/>
          <p:nvPr/>
        </p:nvSpPr>
        <p:spPr>
          <a:xfrm>
            <a:off x="8166506" y="2245766"/>
            <a:ext cx="1657807" cy="2361895"/>
          </a:xfrm>
          <a:prstGeom prst="roundRect">
            <a:avLst>
              <a:gd name="adj" fmla="val 2536"/>
            </a:avLst>
          </a:prstGeom>
          <a:noFill/>
          <a:ln w="25400">
            <a:solidFill>
              <a:srgbClr val="E1E4E8"/>
            </a:solidFill>
            <a:prstDash val="solid"/>
          </a:ln>
        </p:spPr>
      </p:sp>
      <p:sp>
        <p:nvSpPr>
          <p:cNvPr id="49" name="Shape 45"/>
          <p:cNvSpPr/>
          <p:nvPr/>
        </p:nvSpPr>
        <p:spPr>
          <a:xfrm>
            <a:off x="8184794" y="2264969"/>
            <a:ext cx="1619402" cy="609905"/>
          </a:xfrm>
          <a:prstGeom prst="roundRect">
            <a:avLst>
              <a:gd name="adj" fmla="val 14055"/>
            </a:avLst>
          </a:prstGeom>
          <a:solidFill>
            <a:srgbClr val="1A73E8"/>
          </a:solidFill>
          <a:ln/>
        </p:spPr>
      </p:sp>
      <p:sp>
        <p:nvSpPr>
          <p:cNvPr id="50" name="Text 46"/>
          <p:cNvSpPr txBox="1"/>
          <p:nvPr/>
        </p:nvSpPr>
        <p:spPr>
          <a:xfrm>
            <a:off x="8337499" y="2340864"/>
            <a:ext cx="141000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パターン2（ニーズ想起型）</a:t>
            </a:r>
            <a:endParaRPr lang="en-US" sz="1200" dirty="0"/>
          </a:p>
        </p:txBody>
      </p:sp>
      <p:sp>
        <p:nvSpPr>
          <p:cNvPr id="51" name="Text 47"/>
          <p:cNvSpPr txBox="1"/>
          <p:nvPr/>
        </p:nvSpPr>
        <p:spPr>
          <a:xfrm>
            <a:off x="8299094" y="2988259"/>
            <a:ext cx="149595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商品配置：左右どちらか</a:t>
            </a:r>
            <a:endParaRPr lang="en-US" sz="1200" dirty="0"/>
          </a:p>
        </p:txBody>
      </p:sp>
      <p:sp>
        <p:nvSpPr>
          <p:cNvPr id="52" name="Text 48"/>
          <p:cNvSpPr txBox="1"/>
          <p:nvPr/>
        </p:nvSpPr>
        <p:spPr>
          <a:xfrm>
            <a:off x="8299094" y="3445459"/>
            <a:ext cx="116768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サイズ：中くらい（40-50%）</a:t>
            </a:r>
            <a:endParaRPr lang="en-US" sz="1000" dirty="0"/>
          </a:p>
        </p:txBody>
      </p:sp>
      <p:sp>
        <p:nvSpPr>
          <p:cNvPr id="53" name="Text 49"/>
          <p:cNvSpPr txBox="1"/>
          <p:nvPr/>
        </p:nvSpPr>
        <p:spPr>
          <a:xfrm>
            <a:off x="8299094" y="3865169"/>
            <a:ext cx="1167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背景：ナチュラル</a:t>
            </a:r>
            <a:endParaRPr lang="en-US" sz="1000" dirty="0"/>
          </a:p>
        </p:txBody>
      </p:sp>
      <p:sp>
        <p:nvSpPr>
          <p:cNvPr id="54" name="Text 50"/>
          <p:cNvSpPr txBox="1"/>
          <p:nvPr/>
        </p:nvSpPr>
        <p:spPr>
          <a:xfrm>
            <a:off x="8299094" y="4093769"/>
            <a:ext cx="138623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フォント：Noto Serif JP</a:t>
            </a:r>
            <a:endParaRPr lang="en-US" sz="1000" dirty="0"/>
          </a:p>
        </p:txBody>
      </p:sp>
      <p:sp>
        <p:nvSpPr>
          <p:cNvPr id="55" name="Shape 51"/>
          <p:cNvSpPr/>
          <p:nvPr/>
        </p:nvSpPr>
        <p:spPr>
          <a:xfrm>
            <a:off x="9931298" y="2245766"/>
            <a:ext cx="1657807" cy="2361895"/>
          </a:xfrm>
          <a:prstGeom prst="roundRect">
            <a:avLst>
              <a:gd name="adj" fmla="val 2536"/>
            </a:avLst>
          </a:prstGeom>
          <a:noFill/>
          <a:ln w="25400">
            <a:solidFill>
              <a:srgbClr val="E1E4E8"/>
            </a:solidFill>
            <a:prstDash val="solid"/>
          </a:ln>
        </p:spPr>
      </p:sp>
      <p:sp>
        <p:nvSpPr>
          <p:cNvPr id="56" name="Shape 52"/>
          <p:cNvSpPr/>
          <p:nvPr/>
        </p:nvSpPr>
        <p:spPr>
          <a:xfrm>
            <a:off x="9950501" y="2264969"/>
            <a:ext cx="1619402" cy="609905"/>
          </a:xfrm>
          <a:prstGeom prst="roundRect">
            <a:avLst>
              <a:gd name="adj" fmla="val 14055"/>
            </a:avLst>
          </a:prstGeom>
          <a:solidFill>
            <a:srgbClr val="1A73E8"/>
          </a:solidFill>
          <a:ln/>
        </p:spPr>
      </p:sp>
      <p:sp>
        <p:nvSpPr>
          <p:cNvPr id="57" name="Text 53"/>
          <p:cNvSpPr txBox="1"/>
          <p:nvPr/>
        </p:nvSpPr>
        <p:spPr>
          <a:xfrm>
            <a:off x="10103206" y="2340864"/>
            <a:ext cx="14200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パターン3（友達紹介型）</a:t>
            </a:r>
            <a:endParaRPr lang="en-US" sz="1200" dirty="0"/>
          </a:p>
        </p:txBody>
      </p:sp>
      <p:sp>
        <p:nvSpPr>
          <p:cNvPr id="58" name="Text 54"/>
          <p:cNvSpPr txBox="1"/>
          <p:nvPr/>
        </p:nvSpPr>
        <p:spPr>
          <a:xfrm>
            <a:off x="10064801" y="2988259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商品配置：中央</a:t>
            </a:r>
            <a:endParaRPr lang="en-US" sz="1200" dirty="0"/>
          </a:p>
        </p:txBody>
      </p:sp>
      <p:sp>
        <p:nvSpPr>
          <p:cNvPr id="59" name="Text 55"/>
          <p:cNvSpPr txBox="1"/>
          <p:nvPr/>
        </p:nvSpPr>
        <p:spPr>
          <a:xfrm>
            <a:off x="10064801" y="3216859"/>
            <a:ext cx="1224382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サイズ：大胆（60-70%）</a:t>
            </a:r>
            <a:endParaRPr lang="en-US" sz="1000" dirty="0"/>
          </a:p>
        </p:txBody>
      </p:sp>
      <p:sp>
        <p:nvSpPr>
          <p:cNvPr id="60" name="Text 56"/>
          <p:cNvSpPr txBox="1"/>
          <p:nvPr/>
        </p:nvSpPr>
        <p:spPr>
          <a:xfrm>
            <a:off x="10064801" y="3636569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背景：カラフル</a:t>
            </a:r>
            <a:endParaRPr lang="en-US" sz="1000" dirty="0"/>
          </a:p>
        </p:txBody>
      </p:sp>
      <p:sp>
        <p:nvSpPr>
          <p:cNvPr id="61" name="Text 57"/>
          <p:cNvSpPr txBox="1"/>
          <p:nvPr/>
        </p:nvSpPr>
        <p:spPr>
          <a:xfrm>
            <a:off x="10064801" y="3865169"/>
            <a:ext cx="123352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フォント：M PLUS Rounded 1c</a:t>
            </a:r>
            <a:endParaRPr lang="en-US" sz="1000" dirty="0"/>
          </a:p>
        </p:txBody>
      </p:sp>
      <p:pic>
        <p:nvPicPr>
          <p:cNvPr id="6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400800" y="4903013"/>
            <a:ext cx="228600" cy="228600"/>
          </a:xfrm>
          <a:prstGeom prst="rect">
            <a:avLst/>
          </a:prstGeom>
        </p:spPr>
      </p:pic>
      <p:sp>
        <p:nvSpPr>
          <p:cNvPr id="63" name="Text 58"/>
          <p:cNvSpPr txBox="1"/>
          <p:nvPr/>
        </p:nvSpPr>
        <p:spPr>
          <a:xfrm>
            <a:off x="6705295" y="4836262"/>
            <a:ext cx="24579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よくある失敗例と対策</a:t>
            </a:r>
            <a:endParaRPr lang="en-US" sz="1800" dirty="0"/>
          </a:p>
        </p:txBody>
      </p:sp>
      <p:sp>
        <p:nvSpPr>
          <p:cNvPr id="64" name="Shape 59"/>
          <p:cNvSpPr/>
          <p:nvPr/>
        </p:nvSpPr>
        <p:spPr>
          <a:xfrm>
            <a:off x="6400800" y="5293462"/>
            <a:ext cx="2514600" cy="647395"/>
          </a:xfrm>
          <a:prstGeom prst="roundRect">
            <a:avLst>
              <a:gd name="adj" fmla="val 8308"/>
            </a:avLst>
          </a:prstGeom>
          <a:solidFill>
            <a:srgbClr val="FFEBEE"/>
          </a:solidFill>
          <a:ln/>
        </p:spPr>
      </p:sp>
      <p:sp>
        <p:nvSpPr>
          <p:cNvPr id="65" name="Shape 60"/>
          <p:cNvSpPr/>
          <p:nvPr/>
        </p:nvSpPr>
        <p:spPr>
          <a:xfrm>
            <a:off x="6400800" y="5293462"/>
            <a:ext cx="38405" cy="647395"/>
          </a:xfrm>
          <a:prstGeom prst="rect">
            <a:avLst/>
          </a:prstGeom>
          <a:solidFill>
            <a:srgbClr val="F44336"/>
          </a:solidFill>
          <a:ln/>
        </p:spPr>
      </p:sp>
      <p:sp>
        <p:nvSpPr>
          <p:cNvPr id="66" name="Text 61"/>
          <p:cNvSpPr txBox="1"/>
          <p:nvPr/>
        </p:nvSpPr>
        <p:spPr>
          <a:xfrm>
            <a:off x="6553505" y="5407762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B91C1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❌ 失敗例1</a:t>
            </a:r>
            <a:endParaRPr lang="en-US" sz="1200" dirty="0"/>
          </a:p>
        </p:txBody>
      </p:sp>
      <p:sp>
        <p:nvSpPr>
          <p:cNvPr id="67" name="Text 62"/>
          <p:cNvSpPr txBox="1"/>
          <p:nvPr/>
        </p:nvSpPr>
        <p:spPr>
          <a:xfrm>
            <a:off x="6553505" y="5636362"/>
            <a:ext cx="19577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テキストが商品に重なっている</a:t>
            </a:r>
            <a:endParaRPr lang="en-US" sz="1000" dirty="0"/>
          </a:p>
        </p:txBody>
      </p:sp>
      <p:sp>
        <p:nvSpPr>
          <p:cNvPr id="68" name="Shape 63"/>
          <p:cNvSpPr/>
          <p:nvPr/>
        </p:nvSpPr>
        <p:spPr>
          <a:xfrm>
            <a:off x="9068105" y="5293462"/>
            <a:ext cx="2514600" cy="838505"/>
          </a:xfrm>
          <a:prstGeom prst="roundRect">
            <a:avLst>
              <a:gd name="adj" fmla="val 4957"/>
            </a:avLst>
          </a:prstGeom>
          <a:solidFill>
            <a:srgbClr val="E8F5E9"/>
          </a:solidFill>
          <a:ln/>
        </p:spPr>
      </p:sp>
      <p:sp>
        <p:nvSpPr>
          <p:cNvPr id="69" name="Shape 64"/>
          <p:cNvSpPr/>
          <p:nvPr/>
        </p:nvSpPr>
        <p:spPr>
          <a:xfrm>
            <a:off x="9068105" y="5293462"/>
            <a:ext cx="38405" cy="838505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70" name="Text 65"/>
          <p:cNvSpPr txBox="1"/>
          <p:nvPr/>
        </p:nvSpPr>
        <p:spPr>
          <a:xfrm>
            <a:off x="9219895" y="5407762"/>
            <a:ext cx="648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4785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✅ 正解</a:t>
            </a:r>
            <a:endParaRPr lang="en-US" sz="1200" dirty="0"/>
          </a:p>
        </p:txBody>
      </p:sp>
      <p:sp>
        <p:nvSpPr>
          <p:cNvPr id="71" name="Text 66"/>
          <p:cNvSpPr txBox="1"/>
          <p:nvPr/>
        </p:nvSpPr>
        <p:spPr>
          <a:xfrm>
            <a:off x="9219895" y="5636362"/>
            <a:ext cx="2224735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商品の上下に余白を作ってテキスト配置</a:t>
            </a:r>
            <a:endParaRPr lang="en-US" sz="1000" dirty="0"/>
          </a:p>
        </p:txBody>
      </p:sp>
      <p:sp>
        <p:nvSpPr>
          <p:cNvPr id="72" name="Shape 67"/>
          <p:cNvSpPr/>
          <p:nvPr/>
        </p:nvSpPr>
        <p:spPr>
          <a:xfrm>
            <a:off x="6400800" y="6246266"/>
            <a:ext cx="2514600" cy="647395"/>
          </a:xfrm>
          <a:prstGeom prst="roundRect">
            <a:avLst>
              <a:gd name="adj" fmla="val 8308"/>
            </a:avLst>
          </a:prstGeom>
          <a:solidFill>
            <a:srgbClr val="FFEBEE"/>
          </a:solidFill>
          <a:ln/>
        </p:spPr>
      </p:sp>
      <p:sp>
        <p:nvSpPr>
          <p:cNvPr id="73" name="Shape 68"/>
          <p:cNvSpPr/>
          <p:nvPr/>
        </p:nvSpPr>
        <p:spPr>
          <a:xfrm>
            <a:off x="6400800" y="6246266"/>
            <a:ext cx="38405" cy="647395"/>
          </a:xfrm>
          <a:prstGeom prst="rect">
            <a:avLst/>
          </a:prstGeom>
          <a:solidFill>
            <a:srgbClr val="F44336"/>
          </a:solidFill>
          <a:ln/>
        </p:spPr>
      </p:sp>
      <p:sp>
        <p:nvSpPr>
          <p:cNvPr id="74" name="Text 69"/>
          <p:cNvSpPr txBox="1"/>
          <p:nvPr/>
        </p:nvSpPr>
        <p:spPr>
          <a:xfrm>
            <a:off x="6553505" y="6360566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B91C1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❌ 失敗例2</a:t>
            </a:r>
            <a:endParaRPr lang="en-US" sz="1200" dirty="0"/>
          </a:p>
        </p:txBody>
      </p:sp>
      <p:sp>
        <p:nvSpPr>
          <p:cNvPr id="75" name="Text 70"/>
          <p:cNvSpPr txBox="1"/>
          <p:nvPr/>
        </p:nvSpPr>
        <p:spPr>
          <a:xfrm>
            <a:off x="6553505" y="6589166"/>
            <a:ext cx="21003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背景色と文字色が近くて読めない</a:t>
            </a:r>
            <a:endParaRPr lang="en-US" sz="1000" dirty="0"/>
          </a:p>
        </p:txBody>
      </p:sp>
      <p:sp>
        <p:nvSpPr>
          <p:cNvPr id="76" name="Shape 71"/>
          <p:cNvSpPr/>
          <p:nvPr/>
        </p:nvSpPr>
        <p:spPr>
          <a:xfrm>
            <a:off x="9068105" y="6246266"/>
            <a:ext cx="2514600" cy="838505"/>
          </a:xfrm>
          <a:prstGeom prst="roundRect">
            <a:avLst>
              <a:gd name="adj" fmla="val 4957"/>
            </a:avLst>
          </a:prstGeom>
          <a:solidFill>
            <a:srgbClr val="E8F5E9"/>
          </a:solidFill>
          <a:ln/>
        </p:spPr>
      </p:sp>
      <p:sp>
        <p:nvSpPr>
          <p:cNvPr id="77" name="Shape 72"/>
          <p:cNvSpPr/>
          <p:nvPr/>
        </p:nvSpPr>
        <p:spPr>
          <a:xfrm>
            <a:off x="9068105" y="6246266"/>
            <a:ext cx="38405" cy="838505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78" name="Text 73"/>
          <p:cNvSpPr txBox="1"/>
          <p:nvPr/>
        </p:nvSpPr>
        <p:spPr>
          <a:xfrm>
            <a:off x="9219895" y="6360566"/>
            <a:ext cx="648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4785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✅ 正解</a:t>
            </a:r>
            <a:endParaRPr lang="en-US" sz="1200" dirty="0"/>
          </a:p>
        </p:txBody>
      </p:sp>
      <p:sp>
        <p:nvSpPr>
          <p:cNvPr id="79" name="Text 74"/>
          <p:cNvSpPr txBox="1"/>
          <p:nvPr/>
        </p:nvSpPr>
        <p:spPr>
          <a:xfrm>
            <a:off x="9219895" y="6589166"/>
            <a:ext cx="223387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背景が明るい→黒文字／暗い→白文字</a:t>
            </a:r>
            <a:endParaRPr lang="en-US" sz="1000" dirty="0"/>
          </a:p>
        </p:txBody>
      </p:sp>
      <p:sp>
        <p:nvSpPr>
          <p:cNvPr id="80" name="Shape 75"/>
          <p:cNvSpPr/>
          <p:nvPr/>
        </p:nvSpPr>
        <p:spPr>
          <a:xfrm>
            <a:off x="6400800" y="7199071"/>
            <a:ext cx="2514600" cy="647395"/>
          </a:xfrm>
          <a:prstGeom prst="roundRect">
            <a:avLst>
              <a:gd name="adj" fmla="val 8308"/>
            </a:avLst>
          </a:prstGeom>
          <a:solidFill>
            <a:srgbClr val="FFEBEE"/>
          </a:solidFill>
          <a:ln/>
        </p:spPr>
      </p:sp>
      <p:sp>
        <p:nvSpPr>
          <p:cNvPr id="81" name="Shape 76"/>
          <p:cNvSpPr/>
          <p:nvPr/>
        </p:nvSpPr>
        <p:spPr>
          <a:xfrm>
            <a:off x="6400800" y="7199071"/>
            <a:ext cx="38405" cy="647395"/>
          </a:xfrm>
          <a:prstGeom prst="rect">
            <a:avLst/>
          </a:prstGeom>
          <a:solidFill>
            <a:srgbClr val="F44336"/>
          </a:solidFill>
          <a:ln/>
        </p:spPr>
      </p:sp>
      <p:sp>
        <p:nvSpPr>
          <p:cNvPr id="82" name="Text 77"/>
          <p:cNvSpPr txBox="1"/>
          <p:nvPr/>
        </p:nvSpPr>
        <p:spPr>
          <a:xfrm>
            <a:off x="6553505" y="7313371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B91C1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❌ 失敗例3</a:t>
            </a:r>
            <a:endParaRPr lang="en-US" sz="1200" dirty="0"/>
          </a:p>
        </p:txBody>
      </p:sp>
      <p:sp>
        <p:nvSpPr>
          <p:cNvPr id="83" name="Text 78"/>
          <p:cNvSpPr txBox="1"/>
          <p:nvPr/>
        </p:nvSpPr>
        <p:spPr>
          <a:xfrm>
            <a:off x="6553505" y="7541971"/>
            <a:ext cx="1967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装飾を入れすぎてゴチャゴチャ</a:t>
            </a:r>
            <a:endParaRPr lang="en-US" sz="1000" dirty="0"/>
          </a:p>
        </p:txBody>
      </p:sp>
      <p:sp>
        <p:nvSpPr>
          <p:cNvPr id="84" name="Shape 79"/>
          <p:cNvSpPr/>
          <p:nvPr/>
        </p:nvSpPr>
        <p:spPr>
          <a:xfrm>
            <a:off x="9068105" y="7199071"/>
            <a:ext cx="2514600" cy="838505"/>
          </a:xfrm>
          <a:prstGeom prst="roundRect">
            <a:avLst>
              <a:gd name="adj" fmla="val 4957"/>
            </a:avLst>
          </a:prstGeom>
          <a:solidFill>
            <a:srgbClr val="E8F5E9"/>
          </a:solidFill>
          <a:ln/>
        </p:spPr>
      </p:sp>
      <p:sp>
        <p:nvSpPr>
          <p:cNvPr id="85" name="Shape 80"/>
          <p:cNvSpPr/>
          <p:nvPr/>
        </p:nvSpPr>
        <p:spPr>
          <a:xfrm>
            <a:off x="9068105" y="7199071"/>
            <a:ext cx="38405" cy="838505"/>
          </a:xfrm>
          <a:prstGeom prst="rect">
            <a:avLst/>
          </a:prstGeom>
          <a:solidFill>
            <a:srgbClr val="4CAF50"/>
          </a:solidFill>
          <a:ln/>
        </p:spPr>
      </p:sp>
      <p:sp>
        <p:nvSpPr>
          <p:cNvPr id="86" name="Text 81"/>
          <p:cNvSpPr txBox="1"/>
          <p:nvPr/>
        </p:nvSpPr>
        <p:spPr>
          <a:xfrm>
            <a:off x="9219895" y="7313371"/>
            <a:ext cx="648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4785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✅ 正解</a:t>
            </a:r>
            <a:endParaRPr lang="en-US" sz="1200" dirty="0"/>
          </a:p>
        </p:txBody>
      </p:sp>
      <p:sp>
        <p:nvSpPr>
          <p:cNvPr id="87" name="Text 82"/>
          <p:cNvSpPr txBox="1"/>
          <p:nvPr/>
        </p:nvSpPr>
        <p:spPr>
          <a:xfrm>
            <a:off x="9219895" y="7541971"/>
            <a:ext cx="223387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シンプルに、商品が主役になるデザイン</a:t>
            </a:r>
            <a:endParaRPr lang="en-US" sz="1000" dirty="0"/>
          </a:p>
        </p:txBody>
      </p:sp>
      <p:sp>
        <p:nvSpPr>
          <p:cNvPr id="88" name="Text 83"/>
          <p:cNvSpPr txBox="1"/>
          <p:nvPr/>
        </p:nvSpPr>
        <p:spPr>
          <a:xfrm>
            <a:off x="609905" y="8227771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2025-10-21</a:t>
            </a:r>
            <a:endParaRPr lang="en-US" sz="1000" dirty="0"/>
          </a:p>
        </p:txBody>
      </p:sp>
      <p:sp>
        <p:nvSpPr>
          <p:cNvPr id="89" name="Text 84"/>
          <p:cNvSpPr txBox="1"/>
          <p:nvPr/>
        </p:nvSpPr>
        <p:spPr>
          <a:xfrm>
            <a:off x="10358323" y="8227771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10401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104013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5654650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画像2-4調整：AIプロンプト</a:t>
            </a:r>
            <a:endParaRPr lang="en-US" sz="33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09905" y="1855318"/>
            <a:ext cx="228600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914400" y="1788566"/>
            <a:ext cx="372435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AI画像プロンプト調整の3ステップ</a:t>
            </a:r>
            <a:endParaRPr lang="en-US" sz="1800" dirty="0"/>
          </a:p>
        </p:txBody>
      </p:sp>
      <p:sp>
        <p:nvSpPr>
          <p:cNvPr id="9" name="Shape 6"/>
          <p:cNvSpPr/>
          <p:nvPr/>
        </p:nvSpPr>
        <p:spPr>
          <a:xfrm>
            <a:off x="609905" y="2245766"/>
            <a:ext cx="5181905" cy="1981505"/>
          </a:xfrm>
          <a:prstGeom prst="roundRect">
            <a:avLst>
              <a:gd name="adj" fmla="val 1775"/>
            </a:avLst>
          </a:prstGeom>
          <a:solidFill>
            <a:srgbClr val="EFF6FF"/>
          </a:solidFill>
          <a:ln/>
          <a:effectLst>
            <a:outerShdw sx="100000" sy="100000" kx="0" ky="0" algn="bl" rotWithShape="0" blurRad="12700" dist="12700" dir="16200000">
              <a:srgbClr val="000000">
                <a:alpha val="75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761695" y="2398471"/>
            <a:ext cx="304495" cy="304495"/>
          </a:xfrm>
          <a:prstGeom prst="roundRect">
            <a:avLst>
              <a:gd name="adj" fmla="val 300300"/>
            </a:avLst>
          </a:prstGeom>
          <a:solidFill>
            <a:srgbClr val="2563EB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869594" y="2435962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1181405" y="2398471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画面の指示を確認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1181405" y="2664562"/>
            <a:ext cx="2500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「調整可能パラメータ」が表示されます</a:t>
            </a:r>
            <a:endParaRPr lang="en-US" sz="1000" dirty="0"/>
          </a:p>
        </p:txBody>
      </p:sp>
      <p:sp>
        <p:nvSpPr>
          <p:cNvPr id="14" name="Shape 11"/>
          <p:cNvSpPr/>
          <p:nvPr/>
        </p:nvSpPr>
        <p:spPr>
          <a:xfrm>
            <a:off x="761695" y="3007462"/>
            <a:ext cx="304495" cy="304495"/>
          </a:xfrm>
          <a:prstGeom prst="roundRect">
            <a:avLst>
              <a:gd name="adj" fmla="val 300300"/>
            </a:avLst>
          </a:prstGeom>
          <a:solidFill>
            <a:srgbClr val="2563EB"/>
          </a:solidFill>
          <a:ln/>
        </p:spPr>
      </p:sp>
      <p:sp>
        <p:nvSpPr>
          <p:cNvPr id="15" name="Text 12"/>
          <p:cNvSpPr txBox="1"/>
          <p:nvPr/>
        </p:nvSpPr>
        <p:spPr>
          <a:xfrm>
            <a:off x="869594" y="3045866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1181405" y="3007462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商品に合わせて調整</a:t>
            </a:r>
            <a:endParaRPr lang="en-US" sz="1200" dirty="0"/>
          </a:p>
        </p:txBody>
      </p:sp>
      <p:sp>
        <p:nvSpPr>
          <p:cNvPr id="17" name="Text 14"/>
          <p:cNvSpPr txBox="1"/>
          <p:nvPr/>
        </p:nvSpPr>
        <p:spPr>
          <a:xfrm>
            <a:off x="1181405" y="3274466"/>
            <a:ext cx="20912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{} で囲まれた部分を書き換えます</a:t>
            </a:r>
            <a:endParaRPr lang="en-US" sz="1000" dirty="0"/>
          </a:p>
        </p:txBody>
      </p:sp>
      <p:sp>
        <p:nvSpPr>
          <p:cNvPr id="18" name="Shape 15"/>
          <p:cNvSpPr/>
          <p:nvPr/>
        </p:nvSpPr>
        <p:spPr>
          <a:xfrm>
            <a:off x="761695" y="3617366"/>
            <a:ext cx="304495" cy="304495"/>
          </a:xfrm>
          <a:prstGeom prst="roundRect">
            <a:avLst>
              <a:gd name="adj" fmla="val 300300"/>
            </a:avLst>
          </a:prstGeom>
          <a:solidFill>
            <a:srgbClr val="2563EB"/>
          </a:solidFill>
          <a:ln/>
        </p:spPr>
      </p:sp>
      <p:sp>
        <p:nvSpPr>
          <p:cNvPr id="19" name="Text 16"/>
          <p:cNvSpPr txBox="1"/>
          <p:nvPr/>
        </p:nvSpPr>
        <p:spPr>
          <a:xfrm>
            <a:off x="869594" y="365577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1181405" y="3617366"/>
            <a:ext cx="1705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プロンプト入力 → 生成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1181405" y="3884371"/>
            <a:ext cx="28913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「生成」ボタンをクリック → 確認 → 「使用」</a:t>
            </a:r>
            <a:endParaRPr lang="en-US" sz="1000" dirty="0"/>
          </a:p>
        </p:txBody>
      </p:sp>
      <p:pic>
        <p:nvPicPr>
          <p:cNvPr id="2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09905" y="4521708"/>
            <a:ext cx="228600" cy="228600"/>
          </a:xfrm>
          <a:prstGeom prst="rect">
            <a:avLst/>
          </a:prstGeom>
        </p:spPr>
      </p:pic>
      <p:sp>
        <p:nvSpPr>
          <p:cNvPr id="23" name="Text 19"/>
          <p:cNvSpPr txBox="1"/>
          <p:nvPr/>
        </p:nvSpPr>
        <p:spPr>
          <a:xfrm>
            <a:off x="914400" y="4455871"/>
            <a:ext cx="2334463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絶対NGなプロンプト</a:t>
            </a:r>
            <a:endParaRPr lang="en-US" sz="1800" dirty="0"/>
          </a:p>
        </p:txBody>
      </p:sp>
      <p:sp>
        <p:nvSpPr>
          <p:cNvPr id="24" name="Shape 20"/>
          <p:cNvSpPr/>
          <p:nvPr/>
        </p:nvSpPr>
        <p:spPr>
          <a:xfrm>
            <a:off x="609905" y="4913071"/>
            <a:ext cx="5181905" cy="914400"/>
          </a:xfrm>
          <a:prstGeom prst="roundRect">
            <a:avLst>
              <a:gd name="adj" fmla="val 4167"/>
            </a:avLst>
          </a:prstGeom>
          <a:solidFill>
            <a:srgbClr val="FEEFE3"/>
          </a:solidFill>
          <a:ln/>
        </p:spPr>
      </p:sp>
      <p:sp>
        <p:nvSpPr>
          <p:cNvPr id="25" name="Shape 21"/>
          <p:cNvSpPr/>
          <p:nvPr/>
        </p:nvSpPr>
        <p:spPr>
          <a:xfrm>
            <a:off x="609905" y="4913071"/>
            <a:ext cx="28346" cy="914400"/>
          </a:xfrm>
          <a:prstGeom prst="rect">
            <a:avLst/>
          </a:prstGeom>
          <a:solidFill>
            <a:srgbClr val="EA4335"/>
          </a:solidFill>
          <a:ln/>
        </p:spPr>
      </p:sp>
      <p:pic>
        <p:nvPicPr>
          <p:cNvPr id="2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752551" y="5074920"/>
            <a:ext cx="152705" cy="152705"/>
          </a:xfrm>
          <a:prstGeom prst="rect">
            <a:avLst/>
          </a:prstGeom>
        </p:spPr>
      </p:pic>
      <p:sp>
        <p:nvSpPr>
          <p:cNvPr id="27" name="Text 22"/>
          <p:cNvSpPr txBox="1"/>
          <p:nvPr/>
        </p:nvSpPr>
        <p:spPr>
          <a:xfrm>
            <a:off x="981151" y="5027371"/>
            <a:ext cx="22485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DC262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商品そのものを写すプロンプト</a:t>
            </a:r>
            <a:endParaRPr lang="en-US" sz="1200" dirty="0"/>
          </a:p>
        </p:txBody>
      </p:sp>
      <p:sp>
        <p:nvSpPr>
          <p:cNvPr id="28" name="Text 23"/>
          <p:cNvSpPr txBox="1"/>
          <p:nvPr/>
        </p:nvSpPr>
        <p:spPr>
          <a:xfrm>
            <a:off x="752551" y="5293462"/>
            <a:ext cx="21671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例: "A photo of plum tea product"</a:t>
            </a:r>
            <a:endParaRPr lang="en-US" sz="1000" dirty="0"/>
          </a:p>
        </p:txBody>
      </p:sp>
      <p:sp>
        <p:nvSpPr>
          <p:cNvPr id="29" name="Text 24"/>
          <p:cNvSpPr txBox="1"/>
          <p:nvPr/>
        </p:nvSpPr>
        <p:spPr>
          <a:xfrm>
            <a:off x="752551" y="5522062"/>
            <a:ext cx="24057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 商品は写さない汎用的な画像にする</a:t>
            </a:r>
            <a:endParaRPr lang="en-US" sz="1000" dirty="0"/>
          </a:p>
        </p:txBody>
      </p:sp>
      <p:sp>
        <p:nvSpPr>
          <p:cNvPr id="30" name="Shape 25"/>
          <p:cNvSpPr/>
          <p:nvPr/>
        </p:nvSpPr>
        <p:spPr>
          <a:xfrm>
            <a:off x="609905" y="5941771"/>
            <a:ext cx="5181905" cy="914400"/>
          </a:xfrm>
          <a:prstGeom prst="roundRect">
            <a:avLst>
              <a:gd name="adj" fmla="val 4167"/>
            </a:avLst>
          </a:prstGeom>
          <a:solidFill>
            <a:srgbClr val="FEEFE3"/>
          </a:solidFill>
          <a:ln/>
        </p:spPr>
      </p:sp>
      <p:sp>
        <p:nvSpPr>
          <p:cNvPr id="31" name="Shape 26"/>
          <p:cNvSpPr/>
          <p:nvPr/>
        </p:nvSpPr>
        <p:spPr>
          <a:xfrm>
            <a:off x="609905" y="5941771"/>
            <a:ext cx="28346" cy="914400"/>
          </a:xfrm>
          <a:prstGeom prst="rect">
            <a:avLst/>
          </a:prstGeom>
          <a:solidFill>
            <a:srgbClr val="EA4335"/>
          </a:solidFill>
          <a:ln/>
        </p:spPr>
      </p:sp>
      <p:pic>
        <p:nvPicPr>
          <p:cNvPr id="3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52551" y="6103620"/>
            <a:ext cx="152705" cy="152705"/>
          </a:xfrm>
          <a:prstGeom prst="rect">
            <a:avLst/>
          </a:prstGeom>
        </p:spPr>
      </p:pic>
      <p:sp>
        <p:nvSpPr>
          <p:cNvPr id="33" name="Text 27"/>
          <p:cNvSpPr txBox="1"/>
          <p:nvPr/>
        </p:nvSpPr>
        <p:spPr>
          <a:xfrm>
            <a:off x="981151" y="6056071"/>
            <a:ext cx="2400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DC262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人物の顔が鮮明に写るプロンプト</a:t>
            </a:r>
            <a:endParaRPr lang="en-US" sz="1200" dirty="0"/>
          </a:p>
        </p:txBody>
      </p:sp>
      <p:sp>
        <p:nvSpPr>
          <p:cNvPr id="34" name="Text 28"/>
          <p:cNvSpPr txBox="1"/>
          <p:nvPr/>
        </p:nvSpPr>
        <p:spPr>
          <a:xfrm>
            <a:off x="752551" y="6322162"/>
            <a:ext cx="24149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例: "A woman smiling with clear face"</a:t>
            </a:r>
            <a:endParaRPr lang="en-US" sz="1000" dirty="0"/>
          </a:p>
        </p:txBody>
      </p:sp>
      <p:sp>
        <p:nvSpPr>
          <p:cNvPr id="35" name="Text 29"/>
          <p:cNvSpPr txBox="1"/>
          <p:nvPr/>
        </p:nvSpPr>
        <p:spPr>
          <a:xfrm>
            <a:off x="752551" y="6550762"/>
            <a:ext cx="23673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 「silhouette」「back view」に変更</a:t>
            </a:r>
            <a:endParaRPr lang="en-US" sz="1000" dirty="0"/>
          </a:p>
        </p:txBody>
      </p:sp>
      <p:sp>
        <p:nvSpPr>
          <p:cNvPr id="36" name="Shape 30"/>
          <p:cNvSpPr/>
          <p:nvPr/>
        </p:nvSpPr>
        <p:spPr>
          <a:xfrm>
            <a:off x="609905" y="6970471"/>
            <a:ext cx="5181905" cy="914400"/>
          </a:xfrm>
          <a:prstGeom prst="roundRect">
            <a:avLst>
              <a:gd name="adj" fmla="val 4167"/>
            </a:avLst>
          </a:prstGeom>
          <a:solidFill>
            <a:srgbClr val="FEEFE3"/>
          </a:solidFill>
          <a:ln/>
        </p:spPr>
      </p:sp>
      <p:sp>
        <p:nvSpPr>
          <p:cNvPr id="37" name="Shape 31"/>
          <p:cNvSpPr/>
          <p:nvPr/>
        </p:nvSpPr>
        <p:spPr>
          <a:xfrm>
            <a:off x="609905" y="6970471"/>
            <a:ext cx="28346" cy="914400"/>
          </a:xfrm>
          <a:prstGeom prst="rect">
            <a:avLst/>
          </a:prstGeom>
          <a:solidFill>
            <a:srgbClr val="EA4335"/>
          </a:solidFill>
          <a:ln/>
        </p:spPr>
      </p:sp>
      <p:pic>
        <p:nvPicPr>
          <p:cNvPr id="3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752551" y="7132320"/>
            <a:ext cx="152705" cy="152705"/>
          </a:xfrm>
          <a:prstGeom prst="rect">
            <a:avLst/>
          </a:prstGeom>
        </p:spPr>
      </p:pic>
      <p:sp>
        <p:nvSpPr>
          <p:cNvPr id="39" name="Text 32"/>
          <p:cNvSpPr txBox="1"/>
          <p:nvPr/>
        </p:nvSpPr>
        <p:spPr>
          <a:xfrm>
            <a:off x="981151" y="7084771"/>
            <a:ext cx="2400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DC262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テキストや文字を含むプロンプト</a:t>
            </a:r>
            <a:endParaRPr lang="en-US" sz="1200" dirty="0"/>
          </a:p>
        </p:txBody>
      </p:sp>
      <p:sp>
        <p:nvSpPr>
          <p:cNvPr id="40" name="Text 33"/>
          <p:cNvSpPr txBox="1"/>
          <p:nvPr/>
        </p:nvSpPr>
        <p:spPr>
          <a:xfrm>
            <a:off x="752551" y="7350862"/>
            <a:ext cx="1901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例: "with text saying '商品名'"</a:t>
            </a:r>
            <a:endParaRPr lang="en-US" sz="1000" dirty="0"/>
          </a:p>
        </p:txBody>
      </p:sp>
      <p:sp>
        <p:nvSpPr>
          <p:cNvPr id="41" name="Text 34"/>
          <p:cNvSpPr txBox="1"/>
          <p:nvPr/>
        </p:nvSpPr>
        <p:spPr>
          <a:xfrm>
            <a:off x="752551" y="7579462"/>
            <a:ext cx="17291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 画像内にテキストは不要</a:t>
            </a:r>
            <a:endParaRPr lang="en-US" sz="1000" dirty="0"/>
          </a:p>
        </p:txBody>
      </p:sp>
      <p:pic>
        <p:nvPicPr>
          <p:cNvPr id="42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6400800" y="1855318"/>
            <a:ext cx="228600" cy="228600"/>
          </a:xfrm>
          <a:prstGeom prst="rect">
            <a:avLst/>
          </a:prstGeom>
        </p:spPr>
      </p:pic>
      <p:sp>
        <p:nvSpPr>
          <p:cNvPr id="43" name="Text 35"/>
          <p:cNvSpPr txBox="1"/>
          <p:nvPr/>
        </p:nvSpPr>
        <p:spPr>
          <a:xfrm>
            <a:off x="6705295" y="1788566"/>
            <a:ext cx="22293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調整可能パラメータ</a:t>
            </a:r>
            <a:endParaRPr lang="en-US" sz="1800" dirty="0"/>
          </a:p>
        </p:txBody>
      </p:sp>
      <p:sp>
        <p:nvSpPr>
          <p:cNvPr id="44" name="Shape 36"/>
          <p:cNvSpPr/>
          <p:nvPr/>
        </p:nvSpPr>
        <p:spPr>
          <a:xfrm>
            <a:off x="6400800" y="2245766"/>
            <a:ext cx="5181905" cy="761695"/>
          </a:xfrm>
          <a:prstGeom prst="roundRect">
            <a:avLst>
              <a:gd name="adj" fmla="val 6002"/>
            </a:avLst>
          </a:prstGeom>
          <a:solidFill>
            <a:srgbClr val="F8F9FA"/>
          </a:solidFill>
          <a:ln/>
        </p:spPr>
      </p:sp>
      <p:sp>
        <p:nvSpPr>
          <p:cNvPr id="45" name="Shape 37"/>
          <p:cNvSpPr/>
          <p:nvPr/>
        </p:nvSpPr>
        <p:spPr>
          <a:xfrm>
            <a:off x="6400800" y="2245766"/>
            <a:ext cx="28346" cy="7616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46" name="Text 38"/>
          <p:cNvSpPr txBox="1"/>
          <p:nvPr/>
        </p:nvSpPr>
        <p:spPr>
          <a:xfrm>
            <a:off x="6543446" y="2360066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ターゲットの悩み</a:t>
            </a:r>
            <a:endParaRPr lang="en-US" sz="1200" dirty="0"/>
          </a:p>
        </p:txBody>
      </p:sp>
      <p:sp>
        <p:nvSpPr>
          <p:cNvPr id="47" name="Text 39"/>
          <p:cNvSpPr txBox="1"/>
          <p:nvPr/>
        </p:nvSpPr>
        <p:spPr>
          <a:xfrm>
            <a:off x="6543446" y="2645359"/>
            <a:ext cx="3145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例:</a:t>
            </a:r>
            <a:endParaRPr lang="en-US" sz="1200" dirty="0"/>
          </a:p>
        </p:txBody>
      </p:sp>
      <p:sp>
        <p:nvSpPr>
          <p:cNvPr id="48" name="Shape 40"/>
          <p:cNvSpPr/>
          <p:nvPr/>
        </p:nvSpPr>
        <p:spPr>
          <a:xfrm>
            <a:off x="6815023" y="2627071"/>
            <a:ext cx="1009498" cy="267005"/>
          </a:xfrm>
          <a:prstGeom prst="roundRect">
            <a:avLst>
              <a:gd name="adj" fmla="val 48924"/>
            </a:avLst>
          </a:prstGeom>
          <a:solidFill>
            <a:srgbClr val="E5E7EB"/>
          </a:solidFill>
          <a:ln/>
        </p:spPr>
      </p:sp>
      <p:sp>
        <p:nvSpPr>
          <p:cNvPr id="49" name="Text 41"/>
          <p:cNvSpPr txBox="1"/>
          <p:nvPr/>
        </p:nvSpPr>
        <p:spPr>
          <a:xfrm>
            <a:off x="6890918" y="2664562"/>
            <a:ext cx="9573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{daily fatigue}</a:t>
            </a:r>
            <a:endParaRPr lang="en-US" sz="1000" dirty="0"/>
          </a:p>
        </p:txBody>
      </p:sp>
      <p:sp>
        <p:nvSpPr>
          <p:cNvPr id="50" name="Text 42"/>
          <p:cNvSpPr txBox="1"/>
          <p:nvPr/>
        </p:nvSpPr>
        <p:spPr>
          <a:xfrm>
            <a:off x="7894930" y="2645359"/>
            <a:ext cx="277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</a:t>
            </a:r>
            <a:endParaRPr lang="en-US" sz="1200" dirty="0"/>
          </a:p>
        </p:txBody>
      </p:sp>
      <p:sp>
        <p:nvSpPr>
          <p:cNvPr id="51" name="Shape 43"/>
          <p:cNvSpPr/>
          <p:nvPr/>
        </p:nvSpPr>
        <p:spPr>
          <a:xfrm>
            <a:off x="8123530" y="2627071"/>
            <a:ext cx="1505102" cy="267005"/>
          </a:xfrm>
          <a:prstGeom prst="roundRect">
            <a:avLst>
              <a:gd name="adj" fmla="val 48924"/>
            </a:avLst>
          </a:prstGeom>
          <a:solidFill>
            <a:srgbClr val="DBEAFE"/>
          </a:solidFill>
          <a:ln/>
        </p:spPr>
      </p:sp>
      <p:sp>
        <p:nvSpPr>
          <p:cNvPr id="52" name="Text 44"/>
          <p:cNvSpPr txBox="1"/>
          <p:nvPr/>
        </p:nvSpPr>
        <p:spPr>
          <a:xfrm>
            <a:off x="8199425" y="2664562"/>
            <a:ext cx="14529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morning sluggishness</a:t>
            </a:r>
            <a:endParaRPr lang="en-US" sz="1000" dirty="0"/>
          </a:p>
        </p:txBody>
      </p:sp>
      <p:sp>
        <p:nvSpPr>
          <p:cNvPr id="53" name="Shape 45"/>
          <p:cNvSpPr/>
          <p:nvPr/>
        </p:nvSpPr>
        <p:spPr>
          <a:xfrm>
            <a:off x="6400800" y="3121762"/>
            <a:ext cx="5181905" cy="761695"/>
          </a:xfrm>
          <a:prstGeom prst="roundRect">
            <a:avLst>
              <a:gd name="adj" fmla="val 6002"/>
            </a:avLst>
          </a:prstGeom>
          <a:solidFill>
            <a:srgbClr val="F8F9FA"/>
          </a:solidFill>
          <a:ln/>
        </p:spPr>
      </p:sp>
      <p:sp>
        <p:nvSpPr>
          <p:cNvPr id="54" name="Shape 46"/>
          <p:cNvSpPr/>
          <p:nvPr/>
        </p:nvSpPr>
        <p:spPr>
          <a:xfrm>
            <a:off x="6400800" y="3121762"/>
            <a:ext cx="28346" cy="7616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55" name="Text 47"/>
          <p:cNvSpPr txBox="1"/>
          <p:nvPr/>
        </p:nvSpPr>
        <p:spPr>
          <a:xfrm>
            <a:off x="6543446" y="3236062"/>
            <a:ext cx="11814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シーン（場所）</a:t>
            </a:r>
            <a:endParaRPr lang="en-US" sz="1200" dirty="0"/>
          </a:p>
        </p:txBody>
      </p:sp>
      <p:sp>
        <p:nvSpPr>
          <p:cNvPr id="56" name="Text 48"/>
          <p:cNvSpPr txBox="1"/>
          <p:nvPr/>
        </p:nvSpPr>
        <p:spPr>
          <a:xfrm>
            <a:off x="6543446" y="3522269"/>
            <a:ext cx="3145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例:</a:t>
            </a:r>
            <a:endParaRPr lang="en-US" sz="1200" dirty="0"/>
          </a:p>
        </p:txBody>
      </p:sp>
      <p:sp>
        <p:nvSpPr>
          <p:cNvPr id="57" name="Shape 49"/>
          <p:cNvSpPr/>
          <p:nvPr/>
        </p:nvSpPr>
        <p:spPr>
          <a:xfrm>
            <a:off x="6815023" y="3503066"/>
            <a:ext cx="961949" cy="267005"/>
          </a:xfrm>
          <a:prstGeom prst="roundRect">
            <a:avLst>
              <a:gd name="adj" fmla="val 48924"/>
            </a:avLst>
          </a:prstGeom>
          <a:solidFill>
            <a:srgbClr val="E5E7EB"/>
          </a:solidFill>
          <a:ln/>
        </p:spPr>
      </p:sp>
      <p:sp>
        <p:nvSpPr>
          <p:cNvPr id="58" name="Text 50"/>
          <p:cNvSpPr txBox="1"/>
          <p:nvPr/>
        </p:nvSpPr>
        <p:spPr>
          <a:xfrm>
            <a:off x="6890918" y="3541471"/>
            <a:ext cx="9098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{messy desk}</a:t>
            </a:r>
            <a:endParaRPr lang="en-US" sz="1000" dirty="0"/>
          </a:p>
        </p:txBody>
      </p:sp>
      <p:sp>
        <p:nvSpPr>
          <p:cNvPr id="59" name="Text 51"/>
          <p:cNvSpPr txBox="1"/>
          <p:nvPr/>
        </p:nvSpPr>
        <p:spPr>
          <a:xfrm>
            <a:off x="7847381" y="3522269"/>
            <a:ext cx="277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</a:t>
            </a:r>
            <a:endParaRPr lang="en-US" sz="1200" dirty="0"/>
          </a:p>
        </p:txBody>
      </p:sp>
      <p:sp>
        <p:nvSpPr>
          <p:cNvPr id="60" name="Shape 52"/>
          <p:cNvSpPr/>
          <p:nvPr/>
        </p:nvSpPr>
        <p:spPr>
          <a:xfrm>
            <a:off x="8075981" y="3503066"/>
            <a:ext cx="1133856" cy="267005"/>
          </a:xfrm>
          <a:prstGeom prst="roundRect">
            <a:avLst>
              <a:gd name="adj" fmla="val 48924"/>
            </a:avLst>
          </a:prstGeom>
          <a:solidFill>
            <a:srgbClr val="DBEAFE"/>
          </a:solidFill>
          <a:ln/>
        </p:spPr>
      </p:sp>
      <p:sp>
        <p:nvSpPr>
          <p:cNvPr id="61" name="Text 53"/>
          <p:cNvSpPr txBox="1"/>
          <p:nvPr/>
        </p:nvSpPr>
        <p:spPr>
          <a:xfrm>
            <a:off x="8152790" y="3541471"/>
            <a:ext cx="10817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kitchen counter</a:t>
            </a:r>
            <a:endParaRPr lang="en-US" sz="1000" dirty="0"/>
          </a:p>
        </p:txBody>
      </p:sp>
      <p:sp>
        <p:nvSpPr>
          <p:cNvPr id="62" name="Shape 54"/>
          <p:cNvSpPr/>
          <p:nvPr/>
        </p:nvSpPr>
        <p:spPr>
          <a:xfrm>
            <a:off x="6400800" y="3998671"/>
            <a:ext cx="5181905" cy="761695"/>
          </a:xfrm>
          <a:prstGeom prst="roundRect">
            <a:avLst>
              <a:gd name="adj" fmla="val 6002"/>
            </a:avLst>
          </a:prstGeom>
          <a:solidFill>
            <a:srgbClr val="F8F9FA"/>
          </a:solidFill>
          <a:ln/>
        </p:spPr>
      </p:sp>
      <p:sp>
        <p:nvSpPr>
          <p:cNvPr id="63" name="Shape 55"/>
          <p:cNvSpPr/>
          <p:nvPr/>
        </p:nvSpPr>
        <p:spPr>
          <a:xfrm>
            <a:off x="6400800" y="3998671"/>
            <a:ext cx="28346" cy="7616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64" name="Text 56"/>
          <p:cNvSpPr txBox="1"/>
          <p:nvPr/>
        </p:nvSpPr>
        <p:spPr>
          <a:xfrm>
            <a:off x="6543446" y="4112971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時間帯</a:t>
            </a:r>
            <a:endParaRPr lang="en-US" sz="1200" dirty="0"/>
          </a:p>
        </p:txBody>
      </p:sp>
      <p:sp>
        <p:nvSpPr>
          <p:cNvPr id="65" name="Text 57"/>
          <p:cNvSpPr txBox="1"/>
          <p:nvPr/>
        </p:nvSpPr>
        <p:spPr>
          <a:xfrm>
            <a:off x="6543446" y="4398264"/>
            <a:ext cx="3145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例:</a:t>
            </a:r>
            <a:endParaRPr lang="en-US" sz="1200" dirty="0"/>
          </a:p>
        </p:txBody>
      </p:sp>
      <p:sp>
        <p:nvSpPr>
          <p:cNvPr id="66" name="Shape 58"/>
          <p:cNvSpPr/>
          <p:nvPr/>
        </p:nvSpPr>
        <p:spPr>
          <a:xfrm>
            <a:off x="6815023" y="4379062"/>
            <a:ext cx="1171346" cy="267005"/>
          </a:xfrm>
          <a:prstGeom prst="roundRect">
            <a:avLst>
              <a:gd name="adj" fmla="val 48924"/>
            </a:avLst>
          </a:prstGeom>
          <a:solidFill>
            <a:srgbClr val="E5E7EB"/>
          </a:solidFill>
          <a:ln/>
        </p:spPr>
      </p:sp>
      <p:sp>
        <p:nvSpPr>
          <p:cNvPr id="67" name="Text 59"/>
          <p:cNvSpPr txBox="1"/>
          <p:nvPr/>
        </p:nvSpPr>
        <p:spPr>
          <a:xfrm>
            <a:off x="6890918" y="4417466"/>
            <a:ext cx="11192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{afternoon light}</a:t>
            </a:r>
            <a:endParaRPr lang="en-US" sz="1000" dirty="0"/>
          </a:p>
        </p:txBody>
      </p:sp>
      <p:sp>
        <p:nvSpPr>
          <p:cNvPr id="68" name="Text 60"/>
          <p:cNvSpPr txBox="1"/>
          <p:nvPr/>
        </p:nvSpPr>
        <p:spPr>
          <a:xfrm>
            <a:off x="8060436" y="4398264"/>
            <a:ext cx="277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</a:t>
            </a:r>
            <a:endParaRPr lang="en-US" sz="1200" dirty="0"/>
          </a:p>
        </p:txBody>
      </p:sp>
      <p:sp>
        <p:nvSpPr>
          <p:cNvPr id="69" name="Shape 61"/>
          <p:cNvSpPr/>
          <p:nvPr/>
        </p:nvSpPr>
        <p:spPr>
          <a:xfrm>
            <a:off x="8289036" y="4379062"/>
            <a:ext cx="1333195" cy="267005"/>
          </a:xfrm>
          <a:prstGeom prst="roundRect">
            <a:avLst>
              <a:gd name="adj" fmla="val 48924"/>
            </a:avLst>
          </a:prstGeom>
          <a:solidFill>
            <a:srgbClr val="DBEAFE"/>
          </a:solidFill>
          <a:ln/>
        </p:spPr>
      </p:sp>
      <p:sp>
        <p:nvSpPr>
          <p:cNvPr id="70" name="Text 62"/>
          <p:cNvSpPr txBox="1"/>
          <p:nvPr/>
        </p:nvSpPr>
        <p:spPr>
          <a:xfrm>
            <a:off x="8365846" y="4417466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early morning light</a:t>
            </a:r>
            <a:endParaRPr lang="en-US" sz="1000" dirty="0"/>
          </a:p>
        </p:txBody>
      </p:sp>
      <p:sp>
        <p:nvSpPr>
          <p:cNvPr id="71" name="Shape 63"/>
          <p:cNvSpPr/>
          <p:nvPr/>
        </p:nvSpPr>
        <p:spPr>
          <a:xfrm>
            <a:off x="6400800" y="4874666"/>
            <a:ext cx="5181905" cy="761695"/>
          </a:xfrm>
          <a:prstGeom prst="roundRect">
            <a:avLst>
              <a:gd name="adj" fmla="val 6002"/>
            </a:avLst>
          </a:prstGeom>
          <a:solidFill>
            <a:srgbClr val="F8F9FA"/>
          </a:solidFill>
          <a:ln/>
        </p:spPr>
      </p:sp>
      <p:sp>
        <p:nvSpPr>
          <p:cNvPr id="72" name="Shape 64"/>
          <p:cNvSpPr/>
          <p:nvPr/>
        </p:nvSpPr>
        <p:spPr>
          <a:xfrm>
            <a:off x="6400800" y="4874666"/>
            <a:ext cx="28346" cy="7616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73" name="Text 65"/>
          <p:cNvSpPr txBox="1"/>
          <p:nvPr/>
        </p:nvSpPr>
        <p:spPr>
          <a:xfrm>
            <a:off x="6543446" y="4988966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雰囲気</a:t>
            </a:r>
            <a:endParaRPr lang="en-US" sz="1200" dirty="0"/>
          </a:p>
        </p:txBody>
      </p:sp>
      <p:sp>
        <p:nvSpPr>
          <p:cNvPr id="74" name="Text 66"/>
          <p:cNvSpPr txBox="1"/>
          <p:nvPr/>
        </p:nvSpPr>
        <p:spPr>
          <a:xfrm>
            <a:off x="6543446" y="5274259"/>
            <a:ext cx="3145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例:</a:t>
            </a:r>
            <a:endParaRPr lang="en-US" sz="1200" dirty="0"/>
          </a:p>
        </p:txBody>
      </p:sp>
      <p:sp>
        <p:nvSpPr>
          <p:cNvPr id="75" name="Shape 67"/>
          <p:cNvSpPr/>
          <p:nvPr/>
        </p:nvSpPr>
        <p:spPr>
          <a:xfrm>
            <a:off x="6815023" y="5255971"/>
            <a:ext cx="543154" cy="267005"/>
          </a:xfrm>
          <a:prstGeom prst="roundRect">
            <a:avLst>
              <a:gd name="adj" fmla="val 48924"/>
            </a:avLst>
          </a:prstGeom>
          <a:solidFill>
            <a:srgbClr val="E5E7EB"/>
          </a:solidFill>
          <a:ln/>
        </p:spPr>
      </p:sp>
      <p:sp>
        <p:nvSpPr>
          <p:cNvPr id="76" name="Text 68"/>
          <p:cNvSpPr txBox="1"/>
          <p:nvPr/>
        </p:nvSpPr>
        <p:spPr>
          <a:xfrm>
            <a:off x="6890918" y="5293462"/>
            <a:ext cx="4910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{tired}</a:t>
            </a:r>
            <a:endParaRPr lang="en-US" sz="1000" dirty="0"/>
          </a:p>
        </p:txBody>
      </p:sp>
      <p:sp>
        <p:nvSpPr>
          <p:cNvPr id="77" name="Text 69"/>
          <p:cNvSpPr txBox="1"/>
          <p:nvPr/>
        </p:nvSpPr>
        <p:spPr>
          <a:xfrm>
            <a:off x="7426757" y="5274259"/>
            <a:ext cx="277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</a:t>
            </a:r>
            <a:endParaRPr lang="en-US" sz="1200" dirty="0"/>
          </a:p>
        </p:txBody>
      </p:sp>
      <p:sp>
        <p:nvSpPr>
          <p:cNvPr id="78" name="Shape 70"/>
          <p:cNvSpPr/>
          <p:nvPr/>
        </p:nvSpPr>
        <p:spPr>
          <a:xfrm>
            <a:off x="7655357" y="5255971"/>
            <a:ext cx="780898" cy="267005"/>
          </a:xfrm>
          <a:prstGeom prst="roundRect">
            <a:avLst>
              <a:gd name="adj" fmla="val 48924"/>
            </a:avLst>
          </a:prstGeom>
          <a:solidFill>
            <a:srgbClr val="DBEAFE"/>
          </a:solidFill>
          <a:ln/>
        </p:spPr>
      </p:sp>
      <p:sp>
        <p:nvSpPr>
          <p:cNvPr id="79" name="Text 71"/>
          <p:cNvSpPr txBox="1"/>
          <p:nvPr/>
        </p:nvSpPr>
        <p:spPr>
          <a:xfrm>
            <a:off x="7732166" y="5293462"/>
            <a:ext cx="7287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refreshing</a:t>
            </a:r>
            <a:endParaRPr lang="en-US" sz="1000" dirty="0"/>
          </a:p>
        </p:txBody>
      </p:sp>
      <p:pic>
        <p:nvPicPr>
          <p:cNvPr id="80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400800" y="5931713"/>
            <a:ext cx="228600" cy="228600"/>
          </a:xfrm>
          <a:prstGeom prst="rect">
            <a:avLst/>
          </a:prstGeom>
        </p:spPr>
      </p:pic>
      <p:sp>
        <p:nvSpPr>
          <p:cNvPr id="81" name="Text 72"/>
          <p:cNvSpPr txBox="1"/>
          <p:nvPr/>
        </p:nvSpPr>
        <p:spPr>
          <a:xfrm>
            <a:off x="6705295" y="5864962"/>
            <a:ext cx="22293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再生成が必要な場合</a:t>
            </a:r>
            <a:endParaRPr lang="en-US" sz="1800" dirty="0"/>
          </a:p>
        </p:txBody>
      </p:sp>
      <p:sp>
        <p:nvSpPr>
          <p:cNvPr id="82" name="Shape 73"/>
          <p:cNvSpPr/>
          <p:nvPr/>
        </p:nvSpPr>
        <p:spPr>
          <a:xfrm>
            <a:off x="6400800" y="6322162"/>
            <a:ext cx="5181905" cy="685800"/>
          </a:xfrm>
          <a:prstGeom prst="roundRect">
            <a:avLst>
              <a:gd name="adj" fmla="val 7407"/>
            </a:avLst>
          </a:prstGeom>
          <a:solidFill>
            <a:srgbClr val="E6F4EA"/>
          </a:solidFill>
          <a:ln/>
        </p:spPr>
      </p:sp>
      <p:sp>
        <p:nvSpPr>
          <p:cNvPr id="83" name="Shape 74"/>
          <p:cNvSpPr/>
          <p:nvPr/>
        </p:nvSpPr>
        <p:spPr>
          <a:xfrm>
            <a:off x="6400800" y="6322162"/>
            <a:ext cx="28346" cy="685800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84" name="Text 75"/>
          <p:cNvSpPr txBox="1"/>
          <p:nvPr/>
        </p:nvSpPr>
        <p:spPr>
          <a:xfrm>
            <a:off x="6543446" y="6436462"/>
            <a:ext cx="13341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商品が写っている</a:t>
            </a:r>
            <a:endParaRPr lang="en-US" sz="1200" dirty="0"/>
          </a:p>
        </p:txBody>
      </p:sp>
      <p:sp>
        <p:nvSpPr>
          <p:cNvPr id="85" name="Text 76"/>
          <p:cNvSpPr txBox="1"/>
          <p:nvPr/>
        </p:nvSpPr>
        <p:spPr>
          <a:xfrm>
            <a:off x="6543446" y="6703466"/>
            <a:ext cx="21296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 「No products visible」を追加</a:t>
            </a:r>
            <a:endParaRPr lang="en-US" sz="1000" dirty="0"/>
          </a:p>
        </p:txBody>
      </p:sp>
      <p:sp>
        <p:nvSpPr>
          <p:cNvPr id="86" name="Shape 77"/>
          <p:cNvSpPr/>
          <p:nvPr/>
        </p:nvSpPr>
        <p:spPr>
          <a:xfrm>
            <a:off x="6400800" y="7122262"/>
            <a:ext cx="5181905" cy="685800"/>
          </a:xfrm>
          <a:prstGeom prst="roundRect">
            <a:avLst>
              <a:gd name="adj" fmla="val 7407"/>
            </a:avLst>
          </a:prstGeom>
          <a:solidFill>
            <a:srgbClr val="E6F4EA"/>
          </a:solidFill>
          <a:ln/>
        </p:spPr>
      </p:sp>
      <p:sp>
        <p:nvSpPr>
          <p:cNvPr id="87" name="Shape 78"/>
          <p:cNvSpPr/>
          <p:nvPr/>
        </p:nvSpPr>
        <p:spPr>
          <a:xfrm>
            <a:off x="6400800" y="7122262"/>
            <a:ext cx="28346" cy="685800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88" name="Text 79"/>
          <p:cNvSpPr txBox="1"/>
          <p:nvPr/>
        </p:nvSpPr>
        <p:spPr>
          <a:xfrm>
            <a:off x="6543446" y="7236562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人物の顔が鮮明すぎる</a:t>
            </a:r>
            <a:endParaRPr lang="en-US" sz="1200" dirty="0"/>
          </a:p>
        </p:txBody>
      </p:sp>
      <p:sp>
        <p:nvSpPr>
          <p:cNvPr id="89" name="Text 80"/>
          <p:cNvSpPr txBox="1"/>
          <p:nvPr/>
        </p:nvSpPr>
        <p:spPr>
          <a:xfrm>
            <a:off x="6543446" y="7503566"/>
            <a:ext cx="23673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 「silhouette」「back view」に変更</a:t>
            </a:r>
            <a:endParaRPr lang="en-US" sz="1000" dirty="0"/>
          </a:p>
        </p:txBody>
      </p:sp>
      <p:sp>
        <p:nvSpPr>
          <p:cNvPr id="90" name="Shape 81"/>
          <p:cNvSpPr/>
          <p:nvPr/>
        </p:nvSpPr>
        <p:spPr>
          <a:xfrm>
            <a:off x="6400800" y="7922362"/>
            <a:ext cx="5181905" cy="685800"/>
          </a:xfrm>
          <a:prstGeom prst="roundRect">
            <a:avLst>
              <a:gd name="adj" fmla="val 7407"/>
            </a:avLst>
          </a:prstGeom>
          <a:solidFill>
            <a:srgbClr val="E6F4EA"/>
          </a:solidFill>
          <a:ln/>
        </p:spPr>
      </p:sp>
      <p:sp>
        <p:nvSpPr>
          <p:cNvPr id="91" name="Shape 82"/>
          <p:cNvSpPr/>
          <p:nvPr/>
        </p:nvSpPr>
        <p:spPr>
          <a:xfrm>
            <a:off x="6400800" y="7922362"/>
            <a:ext cx="28346" cy="685800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92" name="Text 83"/>
          <p:cNvSpPr txBox="1"/>
          <p:nvPr/>
        </p:nvSpPr>
        <p:spPr>
          <a:xfrm>
            <a:off x="6543446" y="8036662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雰囲気が暗い</a:t>
            </a:r>
            <a:endParaRPr lang="en-US" sz="1200" dirty="0"/>
          </a:p>
        </p:txBody>
      </p:sp>
      <p:sp>
        <p:nvSpPr>
          <p:cNvPr id="93" name="Text 84"/>
          <p:cNvSpPr txBox="1"/>
          <p:nvPr/>
        </p:nvSpPr>
        <p:spPr>
          <a:xfrm>
            <a:off x="6543446" y="8303666"/>
            <a:ext cx="20336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 「bright」「uplifting」を追加</a:t>
            </a:r>
            <a:endParaRPr lang="en-US" sz="1000" dirty="0"/>
          </a:p>
        </p:txBody>
      </p:sp>
      <p:sp>
        <p:nvSpPr>
          <p:cNvPr id="94" name="Shape 85"/>
          <p:cNvSpPr/>
          <p:nvPr/>
        </p:nvSpPr>
        <p:spPr>
          <a:xfrm>
            <a:off x="6400800" y="8722462"/>
            <a:ext cx="5181905" cy="685800"/>
          </a:xfrm>
          <a:prstGeom prst="roundRect">
            <a:avLst>
              <a:gd name="adj" fmla="val 7407"/>
            </a:avLst>
          </a:prstGeom>
          <a:solidFill>
            <a:srgbClr val="E6F4EA"/>
          </a:solidFill>
          <a:ln/>
        </p:spPr>
      </p:sp>
      <p:sp>
        <p:nvSpPr>
          <p:cNvPr id="95" name="Shape 86"/>
          <p:cNvSpPr/>
          <p:nvPr/>
        </p:nvSpPr>
        <p:spPr>
          <a:xfrm>
            <a:off x="6400800" y="8722462"/>
            <a:ext cx="28346" cy="685800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96" name="Text 87"/>
          <p:cNvSpPr txBox="1"/>
          <p:nvPr/>
        </p:nvSpPr>
        <p:spPr>
          <a:xfrm>
            <a:off x="6543446" y="8836762"/>
            <a:ext cx="1638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ゴチャゴチャしている</a:t>
            </a:r>
            <a:endParaRPr lang="en-US" sz="1200" dirty="0"/>
          </a:p>
        </p:txBody>
      </p:sp>
      <p:sp>
        <p:nvSpPr>
          <p:cNvPr id="97" name="Text 88"/>
          <p:cNvSpPr txBox="1"/>
          <p:nvPr/>
        </p:nvSpPr>
        <p:spPr>
          <a:xfrm>
            <a:off x="6543446" y="9103766"/>
            <a:ext cx="19961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→ プロンプトをシンプルにする</a:t>
            </a:r>
            <a:endParaRPr lang="en-US" sz="1000" dirty="0"/>
          </a:p>
        </p:txBody>
      </p:sp>
      <p:sp>
        <p:nvSpPr>
          <p:cNvPr id="98" name="Text 89"/>
          <p:cNvSpPr txBox="1"/>
          <p:nvPr/>
        </p:nvSpPr>
        <p:spPr>
          <a:xfrm>
            <a:off x="1218895" y="9827971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2025-10-21</a:t>
            </a:r>
            <a:endParaRPr lang="en-US" sz="1000" dirty="0"/>
          </a:p>
        </p:txBody>
      </p:sp>
      <p:sp>
        <p:nvSpPr>
          <p:cNvPr id="99" name="Text 90"/>
          <p:cNvSpPr txBox="1"/>
          <p:nvPr/>
        </p:nvSpPr>
        <p:spPr>
          <a:xfrm>
            <a:off x="10968228" y="9827971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9239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9239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7140550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テキスト編集：自然な表現への変更</a:t>
            </a:r>
            <a:endParaRPr lang="en-US" sz="33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09905" y="1855318"/>
            <a:ext cx="228600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914400" y="1788566"/>
            <a:ext cx="24579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「自然な表現」とは？</a:t>
            </a:r>
            <a:endParaRPr lang="en-US" sz="1800" dirty="0"/>
          </a:p>
        </p:txBody>
      </p:sp>
      <p:sp>
        <p:nvSpPr>
          <p:cNvPr id="9" name="Shape 6"/>
          <p:cNvSpPr/>
          <p:nvPr/>
        </p:nvSpPr>
        <p:spPr>
          <a:xfrm>
            <a:off x="609905" y="2245766"/>
            <a:ext cx="5181905" cy="2324405"/>
          </a:xfrm>
          <a:prstGeom prst="roundRect">
            <a:avLst>
              <a:gd name="adj" fmla="val 1290"/>
            </a:avLst>
          </a:prstGeom>
          <a:solidFill>
            <a:srgbClr val="EFF6FF"/>
          </a:solidFill>
          <a:ln/>
        </p:spPr>
      </p:sp>
      <p:sp>
        <p:nvSpPr>
          <p:cNvPr id="10" name="Text 7"/>
          <p:cNvSpPr txBox="1"/>
          <p:nvPr/>
        </p:nvSpPr>
        <p:spPr>
          <a:xfrm>
            <a:off x="761695" y="2398471"/>
            <a:ext cx="48198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AI生成テキストは文法的に正しいけど、機械的で冷たい印象があります。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761695" y="2931566"/>
            <a:ext cx="24103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「自然な表現」に変更するとは：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990295" y="3274466"/>
            <a:ext cx="2563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友達に話すような自然な文体にする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990295" y="3578962"/>
            <a:ext cx="2105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読者に語りかける感じを出す</a:t>
            </a:r>
            <a:endParaRPr lang="en-US" sz="1200" dirty="0"/>
          </a:p>
        </p:txBody>
      </p:sp>
      <p:sp>
        <p:nvSpPr>
          <p:cNvPr id="14" name="Text 11"/>
          <p:cNvSpPr txBox="1"/>
          <p:nvPr/>
        </p:nvSpPr>
        <p:spPr>
          <a:xfrm>
            <a:off x="990295" y="3884371"/>
            <a:ext cx="2867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親しみやすさや読みやすさを向上させる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990295" y="4188866"/>
            <a:ext cx="1800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機械的な硬さを取り除く</a:t>
            </a:r>
            <a:endParaRPr lang="en-US" sz="120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609905" y="4864608"/>
            <a:ext cx="228600" cy="228600"/>
          </a:xfrm>
          <a:prstGeom prst="rect">
            <a:avLst/>
          </a:prstGeom>
        </p:spPr>
      </p:pic>
      <p:sp>
        <p:nvSpPr>
          <p:cNvPr id="17" name="Text 13"/>
          <p:cNvSpPr txBox="1"/>
          <p:nvPr/>
        </p:nvSpPr>
        <p:spPr>
          <a:xfrm>
            <a:off x="914400" y="4798771"/>
            <a:ext cx="22293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テキスト編集の効果</a:t>
            </a:r>
            <a:endParaRPr lang="en-US" sz="1800" dirty="0"/>
          </a:p>
        </p:txBody>
      </p:sp>
      <p:sp>
        <p:nvSpPr>
          <p:cNvPr id="18" name="Shape 14"/>
          <p:cNvSpPr/>
          <p:nvPr/>
        </p:nvSpPr>
        <p:spPr>
          <a:xfrm>
            <a:off x="609905" y="5255971"/>
            <a:ext cx="267005" cy="267005"/>
          </a:xfrm>
          <a:prstGeom prst="roundRect">
            <a:avLst>
              <a:gd name="adj" fmla="val 342465"/>
            </a:avLst>
          </a:prstGeom>
          <a:solidFill>
            <a:srgbClr val="FEE2E2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647395" y="5312664"/>
            <a:ext cx="190195" cy="152705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990295" y="5274259"/>
            <a:ext cx="3029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AI生成テキスト： 正確だが無機質・冷たい</a:t>
            </a:r>
            <a:endParaRPr lang="en-US" sz="1200" dirty="0"/>
          </a:p>
        </p:txBody>
      </p:sp>
      <p:sp>
        <p:nvSpPr>
          <p:cNvPr id="21" name="Shape 16"/>
          <p:cNvSpPr/>
          <p:nvPr/>
        </p:nvSpPr>
        <p:spPr>
          <a:xfrm>
            <a:off x="609905" y="5636362"/>
            <a:ext cx="267005" cy="267005"/>
          </a:xfrm>
          <a:prstGeom prst="roundRect">
            <a:avLst>
              <a:gd name="adj" fmla="val 342465"/>
            </a:avLst>
          </a:prstGeom>
          <a:solidFill>
            <a:srgbClr val="D1FAE5"/>
          </a:solidFill>
          <a:ln/>
        </p:spPr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43" b="-43"/>
          <a:stretch/>
        </p:blipFill>
        <p:spPr>
          <a:xfrm>
            <a:off x="676656" y="5693969"/>
            <a:ext cx="133502" cy="152705"/>
          </a:xfrm>
          <a:prstGeom prst="rect">
            <a:avLst/>
          </a:prstGeom>
        </p:spPr>
      </p:pic>
      <p:sp>
        <p:nvSpPr>
          <p:cNvPr id="23" name="Text 17"/>
          <p:cNvSpPr txBox="1"/>
          <p:nvPr/>
        </p:nvSpPr>
        <p:spPr>
          <a:xfrm>
            <a:off x="990295" y="5655564"/>
            <a:ext cx="2743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編集後： 親しみやすく、信頼感アップ</a:t>
            </a:r>
            <a:endParaRPr lang="en-US" sz="1200" dirty="0"/>
          </a:p>
        </p:txBody>
      </p:sp>
      <p:sp>
        <p:nvSpPr>
          <p:cNvPr id="24" name="Shape 18"/>
          <p:cNvSpPr/>
          <p:nvPr/>
        </p:nvSpPr>
        <p:spPr>
          <a:xfrm>
            <a:off x="609905" y="6056071"/>
            <a:ext cx="5181905" cy="1067105"/>
          </a:xfrm>
          <a:prstGeom prst="roundRect">
            <a:avLst>
              <a:gd name="adj" fmla="val 6121"/>
            </a:avLst>
          </a:prstGeom>
          <a:solidFill>
            <a:srgbClr val="FFFBEB"/>
          </a:solidFill>
          <a:ln/>
        </p:spPr>
      </p:sp>
      <p:sp>
        <p:nvSpPr>
          <p:cNvPr id="25" name="Shape 19"/>
          <p:cNvSpPr/>
          <p:nvPr/>
        </p:nvSpPr>
        <p:spPr>
          <a:xfrm>
            <a:off x="609905" y="6056071"/>
            <a:ext cx="38405" cy="1067105"/>
          </a:xfrm>
          <a:prstGeom prst="rect">
            <a:avLst/>
          </a:prstGeom>
          <a:solidFill>
            <a:srgbClr val="FBBF24"/>
          </a:solidFill>
          <a:ln/>
        </p:spPr>
      </p:sp>
      <p:sp>
        <p:nvSpPr>
          <p:cNvPr id="26" name="Text 20"/>
          <p:cNvSpPr txBox="1"/>
          <p:nvPr/>
        </p:nvSpPr>
        <p:spPr>
          <a:xfrm>
            <a:off x="800100" y="6207862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自然な表現のポイント</a:t>
            </a:r>
            <a:endParaRPr lang="en-US" sz="1200" dirty="0"/>
          </a:p>
        </p:txBody>
      </p:sp>
      <p:sp>
        <p:nvSpPr>
          <p:cNvPr id="27" name="Text 21"/>
          <p:cNvSpPr txBox="1"/>
          <p:nvPr/>
        </p:nvSpPr>
        <p:spPr>
          <a:xfrm>
            <a:off x="800100" y="6513271"/>
            <a:ext cx="482986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単に「です・ます」を「んです」に変えるだけではなく、全体の「話し方・伝え方」を読者目線で自然にすることが大切です。</a:t>
            </a:r>
            <a:endParaRPr lang="en-US" sz="1200" dirty="0"/>
          </a:p>
        </p:txBody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6400800" y="1855318"/>
            <a:ext cx="228600" cy="228600"/>
          </a:xfrm>
          <a:prstGeom prst="rect">
            <a:avLst/>
          </a:prstGeom>
        </p:spPr>
      </p:pic>
      <p:sp>
        <p:nvSpPr>
          <p:cNvPr id="29" name="Text 22"/>
          <p:cNvSpPr txBox="1"/>
          <p:nvPr/>
        </p:nvSpPr>
        <p:spPr>
          <a:xfrm>
            <a:off x="6705295" y="1788566"/>
            <a:ext cx="1914754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Before / After 例</a:t>
            </a:r>
            <a:endParaRPr lang="en-US" sz="1800" dirty="0"/>
          </a:p>
        </p:txBody>
      </p:sp>
      <p:sp>
        <p:nvSpPr>
          <p:cNvPr id="30" name="Shape 23"/>
          <p:cNvSpPr/>
          <p:nvPr/>
        </p:nvSpPr>
        <p:spPr>
          <a:xfrm>
            <a:off x="6400800" y="2245766"/>
            <a:ext cx="5181905" cy="1399946"/>
          </a:xfrm>
          <a:prstGeom prst="roundRect">
            <a:avLst>
              <a:gd name="adj" fmla="val 3555"/>
            </a:avLst>
          </a:prstGeom>
          <a:solidFill>
            <a:srgbClr val="F8F9FA"/>
          </a:solidFill>
          <a:ln w="12700">
            <a:solidFill>
              <a:srgbClr val="E1E4E8"/>
            </a:solidFill>
            <a:prstDash val="solid"/>
          </a:ln>
        </p:spPr>
      </p:sp>
      <p:sp>
        <p:nvSpPr>
          <p:cNvPr id="31" name="Shape 24"/>
          <p:cNvSpPr/>
          <p:nvPr/>
        </p:nvSpPr>
        <p:spPr>
          <a:xfrm>
            <a:off x="6409944" y="2254910"/>
            <a:ext cx="5162702" cy="390449"/>
          </a:xfrm>
          <a:prstGeom prst="roundRect">
            <a:avLst>
              <a:gd name="adj" fmla="val 45696"/>
            </a:avLst>
          </a:prstGeom>
          <a:solidFill>
            <a:srgbClr val="F1F3F4"/>
          </a:solidFill>
          <a:ln/>
        </p:spPr>
      </p:sp>
      <p:sp>
        <p:nvSpPr>
          <p:cNvPr id="32" name="Shape 25"/>
          <p:cNvSpPr/>
          <p:nvPr/>
        </p:nvSpPr>
        <p:spPr>
          <a:xfrm>
            <a:off x="6409944" y="2636215"/>
            <a:ext cx="5162702" cy="9144"/>
          </a:xfrm>
          <a:prstGeom prst="rect">
            <a:avLst/>
          </a:prstGeom>
          <a:solidFill>
            <a:srgbClr val="E1E4E8"/>
          </a:solidFill>
          <a:ln/>
        </p:spPr>
      </p:sp>
      <p:sp>
        <p:nvSpPr>
          <p:cNvPr id="33" name="Text 26"/>
          <p:cNvSpPr txBox="1"/>
          <p:nvPr/>
        </p:nvSpPr>
        <p:spPr>
          <a:xfrm>
            <a:off x="6562649" y="2331720"/>
            <a:ext cx="17812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AI生成（機械的な表現）</a:t>
            </a:r>
            <a:endParaRPr lang="en-US" sz="1200" dirty="0"/>
          </a:p>
        </p:txBody>
      </p:sp>
      <p:sp>
        <p:nvSpPr>
          <p:cNvPr id="34" name="Shape 27"/>
          <p:cNvSpPr/>
          <p:nvPr/>
        </p:nvSpPr>
        <p:spPr>
          <a:xfrm>
            <a:off x="6409944" y="2645359"/>
            <a:ext cx="5162702" cy="990295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35" name="Shape 28"/>
          <p:cNvSpPr/>
          <p:nvPr/>
        </p:nvSpPr>
        <p:spPr>
          <a:xfrm>
            <a:off x="6409944" y="2645359"/>
            <a:ext cx="38405" cy="9902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36" name="Text 29"/>
          <p:cNvSpPr txBox="1"/>
          <p:nvPr/>
        </p:nvSpPr>
        <p:spPr>
          <a:xfrm>
            <a:off x="6601054" y="2798064"/>
            <a:ext cx="22293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「この商品は健康に良いです。</a:t>
            </a:r>
            <a:endParaRPr lang="en-US" sz="1200" dirty="0"/>
          </a:p>
        </p:txBody>
      </p:sp>
      <p:sp>
        <p:nvSpPr>
          <p:cNvPr id="37" name="Text 30"/>
          <p:cNvSpPr txBox="1"/>
          <p:nvPr/>
        </p:nvSpPr>
        <p:spPr>
          <a:xfrm>
            <a:off x="6601054" y="3026664"/>
            <a:ext cx="20866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この商品は簡単に使えます。</a:t>
            </a:r>
            <a:endParaRPr lang="en-US" sz="1200" dirty="0"/>
          </a:p>
        </p:txBody>
      </p:sp>
      <p:sp>
        <p:nvSpPr>
          <p:cNvPr id="38" name="Text 31"/>
          <p:cNvSpPr txBox="1"/>
          <p:nvPr/>
        </p:nvSpPr>
        <p:spPr>
          <a:xfrm>
            <a:off x="6601054" y="3255264"/>
            <a:ext cx="21625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この商品は人気があります。」</a:t>
            </a:r>
            <a:endParaRPr lang="en-US" sz="1200" dirty="0"/>
          </a:p>
        </p:txBody>
      </p:sp>
      <p:pic>
        <p:nvPicPr>
          <p:cNvPr id="39" name="Image 5" descr="preencoded.png">    </p:cNvPr>
          <p:cNvPicPr>
            <a:picLocks noChangeAspect="1"/>
          </p:cNvPicPr>
          <p:nvPr/>
        </p:nvPicPr>
        <p:blipFill>
          <a:blip r:embed="rId6"/>
          <a:srcRect l="-133" r="-133" t="0" b="0"/>
          <a:stretch/>
        </p:blipFill>
        <p:spPr>
          <a:xfrm>
            <a:off x="8906256" y="3865169"/>
            <a:ext cx="171907" cy="228600"/>
          </a:xfrm>
          <a:prstGeom prst="rect">
            <a:avLst/>
          </a:prstGeom>
        </p:spPr>
      </p:pic>
      <p:sp>
        <p:nvSpPr>
          <p:cNvPr id="40" name="Text 32"/>
          <p:cNvSpPr txBox="1"/>
          <p:nvPr/>
        </p:nvSpPr>
        <p:spPr>
          <a:xfrm>
            <a:off x="8085125" y="4255618"/>
            <a:ext cx="19339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自然な表現に変更すると...</a:t>
            </a:r>
            <a:endParaRPr lang="en-US" sz="1200" dirty="0"/>
          </a:p>
        </p:txBody>
      </p:sp>
      <p:sp>
        <p:nvSpPr>
          <p:cNvPr id="41" name="Shape 33"/>
          <p:cNvSpPr/>
          <p:nvPr/>
        </p:nvSpPr>
        <p:spPr>
          <a:xfrm>
            <a:off x="6400800" y="4636008"/>
            <a:ext cx="5181905" cy="1399946"/>
          </a:xfrm>
          <a:prstGeom prst="roundRect">
            <a:avLst>
              <a:gd name="adj" fmla="val 3555"/>
            </a:avLst>
          </a:prstGeom>
          <a:solidFill>
            <a:srgbClr val="F8F9FA"/>
          </a:solidFill>
          <a:ln w="12700">
            <a:solidFill>
              <a:srgbClr val="E1E4E8"/>
            </a:solidFill>
            <a:prstDash val="solid"/>
          </a:ln>
        </p:spPr>
      </p:sp>
      <p:sp>
        <p:nvSpPr>
          <p:cNvPr id="42" name="Shape 34"/>
          <p:cNvSpPr/>
          <p:nvPr/>
        </p:nvSpPr>
        <p:spPr>
          <a:xfrm>
            <a:off x="6409944" y="4646066"/>
            <a:ext cx="5162702" cy="390449"/>
          </a:xfrm>
          <a:prstGeom prst="roundRect">
            <a:avLst>
              <a:gd name="adj" fmla="val 45696"/>
            </a:avLst>
          </a:prstGeom>
          <a:solidFill>
            <a:srgbClr val="F1F3F4"/>
          </a:solidFill>
          <a:ln/>
        </p:spPr>
      </p:sp>
      <p:sp>
        <p:nvSpPr>
          <p:cNvPr id="43" name="Shape 35"/>
          <p:cNvSpPr/>
          <p:nvPr/>
        </p:nvSpPr>
        <p:spPr>
          <a:xfrm>
            <a:off x="6409944" y="5027371"/>
            <a:ext cx="5162702" cy="9144"/>
          </a:xfrm>
          <a:prstGeom prst="rect">
            <a:avLst/>
          </a:prstGeom>
          <a:solidFill>
            <a:srgbClr val="E1E4E8"/>
          </a:solidFill>
          <a:ln/>
        </p:spPr>
      </p:sp>
      <p:sp>
        <p:nvSpPr>
          <p:cNvPr id="44" name="Text 36"/>
          <p:cNvSpPr txBox="1"/>
          <p:nvPr/>
        </p:nvSpPr>
        <p:spPr>
          <a:xfrm>
            <a:off x="6562649" y="4721962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編集後（自然な表現）</a:t>
            </a:r>
            <a:endParaRPr lang="en-US" sz="1200" dirty="0"/>
          </a:p>
        </p:txBody>
      </p:sp>
      <p:sp>
        <p:nvSpPr>
          <p:cNvPr id="45" name="Shape 37"/>
          <p:cNvSpPr/>
          <p:nvPr/>
        </p:nvSpPr>
        <p:spPr>
          <a:xfrm>
            <a:off x="6409944" y="5036515"/>
            <a:ext cx="5162702" cy="990295"/>
          </a:xfrm>
          <a:prstGeom prst="rect">
            <a:avLst/>
          </a:prstGeom>
          <a:solidFill>
            <a:srgbClr val="F0F8F5"/>
          </a:solidFill>
          <a:ln/>
        </p:spPr>
      </p:sp>
      <p:sp>
        <p:nvSpPr>
          <p:cNvPr id="46" name="Shape 38"/>
          <p:cNvSpPr/>
          <p:nvPr/>
        </p:nvSpPr>
        <p:spPr>
          <a:xfrm>
            <a:off x="6409944" y="5036515"/>
            <a:ext cx="38405" cy="990295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47" name="Text 39"/>
          <p:cNvSpPr txBox="1"/>
          <p:nvPr/>
        </p:nvSpPr>
        <p:spPr>
          <a:xfrm>
            <a:off x="6601054" y="5189220"/>
            <a:ext cx="2686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「この商品、実は健康にいいんです。</a:t>
            </a:r>
            <a:endParaRPr lang="en-US" sz="1200" dirty="0"/>
          </a:p>
        </p:txBody>
      </p:sp>
      <p:sp>
        <p:nvSpPr>
          <p:cNvPr id="48" name="Text 40"/>
          <p:cNvSpPr txBox="1"/>
          <p:nvPr/>
        </p:nvSpPr>
        <p:spPr>
          <a:xfrm>
            <a:off x="6601054" y="5417820"/>
            <a:ext cx="2543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使い方も簡単で、お湯を注ぐだけ。</a:t>
            </a:r>
            <a:endParaRPr lang="en-US" sz="1200" dirty="0"/>
          </a:p>
        </p:txBody>
      </p:sp>
      <p:sp>
        <p:nvSpPr>
          <p:cNvPr id="49" name="Text 41"/>
          <p:cNvSpPr txBox="1"/>
          <p:nvPr/>
        </p:nvSpPr>
        <p:spPr>
          <a:xfrm>
            <a:off x="6601054" y="5646420"/>
            <a:ext cx="27532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最近、SNSでも話題になっています。」</a:t>
            </a:r>
            <a:endParaRPr lang="en-US" sz="1200" dirty="0"/>
          </a:p>
        </p:txBody>
      </p:sp>
      <p:pic>
        <p:nvPicPr>
          <p:cNvPr id="50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400800" y="6332220"/>
            <a:ext cx="228600" cy="228600"/>
          </a:xfrm>
          <a:prstGeom prst="rect">
            <a:avLst/>
          </a:prstGeom>
        </p:spPr>
      </p:pic>
      <p:sp>
        <p:nvSpPr>
          <p:cNvPr id="51" name="Text 42"/>
          <p:cNvSpPr txBox="1"/>
          <p:nvPr/>
        </p:nvSpPr>
        <p:spPr>
          <a:xfrm>
            <a:off x="6705295" y="6265469"/>
            <a:ext cx="13149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効果の違い</a:t>
            </a:r>
            <a:endParaRPr lang="en-US" sz="1800" dirty="0"/>
          </a:p>
        </p:txBody>
      </p:sp>
      <p:sp>
        <p:nvSpPr>
          <p:cNvPr id="52" name="Shape 43"/>
          <p:cNvSpPr/>
          <p:nvPr/>
        </p:nvSpPr>
        <p:spPr>
          <a:xfrm>
            <a:off x="6400800" y="6722669"/>
            <a:ext cx="2514600" cy="1752905"/>
          </a:xfrm>
          <a:prstGeom prst="roundRect">
            <a:avLst>
              <a:gd name="adj" fmla="val 2268"/>
            </a:avLst>
          </a:prstGeom>
          <a:solidFill>
            <a:srgbClr val="FEF2F2"/>
          </a:solidFill>
          <a:ln/>
        </p:spPr>
      </p:sp>
      <p:sp>
        <p:nvSpPr>
          <p:cNvPr id="53" name="Text 44"/>
          <p:cNvSpPr txBox="1"/>
          <p:nvPr/>
        </p:nvSpPr>
        <p:spPr>
          <a:xfrm>
            <a:off x="6553505" y="6874459"/>
            <a:ext cx="11722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B91C1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AI生成文の特徴</a:t>
            </a:r>
            <a:endParaRPr lang="en-US" sz="1200" dirty="0"/>
          </a:p>
        </p:txBody>
      </p:sp>
      <p:pic>
        <p:nvPicPr>
          <p:cNvPr id="54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6553505" y="7227418"/>
            <a:ext cx="152705" cy="152705"/>
          </a:xfrm>
          <a:prstGeom prst="rect">
            <a:avLst/>
          </a:prstGeom>
        </p:spPr>
      </p:pic>
      <p:sp>
        <p:nvSpPr>
          <p:cNvPr id="55" name="Text 45"/>
          <p:cNvSpPr txBox="1"/>
          <p:nvPr/>
        </p:nvSpPr>
        <p:spPr>
          <a:xfrm>
            <a:off x="6782105" y="7179869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同じ語尾の繰り返し</a:t>
            </a:r>
            <a:endParaRPr lang="en-US" sz="1200" dirty="0"/>
          </a:p>
        </p:txBody>
      </p:sp>
      <p:pic>
        <p:nvPicPr>
          <p:cNvPr id="56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6553505" y="7531913"/>
            <a:ext cx="152705" cy="152705"/>
          </a:xfrm>
          <a:prstGeom prst="rect">
            <a:avLst/>
          </a:prstGeom>
        </p:spPr>
      </p:pic>
      <p:sp>
        <p:nvSpPr>
          <p:cNvPr id="57" name="Text 46"/>
          <p:cNvSpPr txBox="1"/>
          <p:nvPr/>
        </p:nvSpPr>
        <p:spPr>
          <a:xfrm>
            <a:off x="6782105" y="7484364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一方的な説明調</a:t>
            </a:r>
            <a:endParaRPr lang="en-US" sz="1200" dirty="0"/>
          </a:p>
        </p:txBody>
      </p:sp>
      <p:pic>
        <p:nvPicPr>
          <p:cNvPr id="58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0" b="0"/>
          <a:stretch/>
        </p:blipFill>
        <p:spPr>
          <a:xfrm>
            <a:off x="6553505" y="7836408"/>
            <a:ext cx="152705" cy="152705"/>
          </a:xfrm>
          <a:prstGeom prst="rect">
            <a:avLst/>
          </a:prstGeom>
        </p:spPr>
      </p:pic>
      <p:sp>
        <p:nvSpPr>
          <p:cNvPr id="59" name="Text 47"/>
          <p:cNvSpPr txBox="1"/>
          <p:nvPr/>
        </p:nvSpPr>
        <p:spPr>
          <a:xfrm>
            <a:off x="6782105" y="7788859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単調な文章構造</a:t>
            </a:r>
            <a:endParaRPr lang="en-US" sz="1200" dirty="0"/>
          </a:p>
        </p:txBody>
      </p:sp>
      <p:pic>
        <p:nvPicPr>
          <p:cNvPr id="60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6553505" y="8141818"/>
            <a:ext cx="152705" cy="152705"/>
          </a:xfrm>
          <a:prstGeom prst="rect">
            <a:avLst/>
          </a:prstGeom>
        </p:spPr>
      </p:pic>
      <p:sp>
        <p:nvSpPr>
          <p:cNvPr id="61" name="Text 48"/>
          <p:cNvSpPr txBox="1"/>
          <p:nvPr/>
        </p:nvSpPr>
        <p:spPr>
          <a:xfrm>
            <a:off x="6782105" y="8094269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抽象的な表現</a:t>
            </a:r>
            <a:endParaRPr lang="en-US" sz="1200" dirty="0"/>
          </a:p>
        </p:txBody>
      </p:sp>
      <p:sp>
        <p:nvSpPr>
          <p:cNvPr id="62" name="Shape 49"/>
          <p:cNvSpPr/>
          <p:nvPr/>
        </p:nvSpPr>
        <p:spPr>
          <a:xfrm>
            <a:off x="9068105" y="6722669"/>
            <a:ext cx="2514600" cy="1752905"/>
          </a:xfrm>
          <a:prstGeom prst="roundRect">
            <a:avLst>
              <a:gd name="adj" fmla="val 2268"/>
            </a:avLst>
          </a:prstGeom>
          <a:solidFill>
            <a:srgbClr val="ECFDF5"/>
          </a:solidFill>
          <a:ln/>
        </p:spPr>
      </p:sp>
      <p:sp>
        <p:nvSpPr>
          <p:cNvPr id="63" name="Text 50"/>
          <p:cNvSpPr txBox="1"/>
          <p:nvPr/>
        </p:nvSpPr>
        <p:spPr>
          <a:xfrm>
            <a:off x="9219895" y="6874459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04785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編集後の特徴</a:t>
            </a:r>
            <a:endParaRPr lang="en-US" sz="1200" dirty="0"/>
          </a:p>
        </p:txBody>
      </p:sp>
      <p:pic>
        <p:nvPicPr>
          <p:cNvPr id="64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9219895" y="7227418"/>
            <a:ext cx="152705" cy="152705"/>
          </a:xfrm>
          <a:prstGeom prst="rect">
            <a:avLst/>
          </a:prstGeom>
        </p:spPr>
      </p:pic>
      <p:sp>
        <p:nvSpPr>
          <p:cNvPr id="65" name="Text 51"/>
          <p:cNvSpPr txBox="1"/>
          <p:nvPr/>
        </p:nvSpPr>
        <p:spPr>
          <a:xfrm>
            <a:off x="9448495" y="7179869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語尾にリズム感</a:t>
            </a:r>
            <a:endParaRPr lang="en-US" sz="1200" dirty="0"/>
          </a:p>
        </p:txBody>
      </p:sp>
      <p:pic>
        <p:nvPicPr>
          <p:cNvPr id="66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0" b="0"/>
          <a:stretch/>
        </p:blipFill>
        <p:spPr>
          <a:xfrm>
            <a:off x="9219895" y="7531913"/>
            <a:ext cx="152705" cy="152705"/>
          </a:xfrm>
          <a:prstGeom prst="rect">
            <a:avLst/>
          </a:prstGeom>
        </p:spPr>
      </p:pic>
      <p:sp>
        <p:nvSpPr>
          <p:cNvPr id="67" name="Text 52"/>
          <p:cNvSpPr txBox="1"/>
          <p:nvPr/>
        </p:nvSpPr>
        <p:spPr>
          <a:xfrm>
            <a:off x="9448495" y="7484364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会話するような親しみ</a:t>
            </a:r>
            <a:endParaRPr lang="en-US" sz="1200" dirty="0"/>
          </a:p>
        </p:txBody>
      </p:sp>
      <p:pic>
        <p:nvPicPr>
          <p:cNvPr id="68" name="Image 13" descr="preencoded.png">    </p:cNvPr>
          <p:cNvPicPr>
            <a:picLocks noChangeAspect="1"/>
          </p:cNvPicPr>
          <p:nvPr/>
        </p:nvPicPr>
        <p:blipFill>
          <a:blip r:embed="rId14"/>
          <a:srcRect l="0" r="0" t="0" b="0"/>
          <a:stretch/>
        </p:blipFill>
        <p:spPr>
          <a:xfrm>
            <a:off x="9219895" y="7836408"/>
            <a:ext cx="152705" cy="152705"/>
          </a:xfrm>
          <a:prstGeom prst="rect">
            <a:avLst/>
          </a:prstGeom>
        </p:spPr>
      </p:pic>
      <p:sp>
        <p:nvSpPr>
          <p:cNvPr id="69" name="Text 53"/>
          <p:cNvSpPr txBox="1"/>
          <p:nvPr/>
        </p:nvSpPr>
        <p:spPr>
          <a:xfrm>
            <a:off x="9448495" y="7788859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変化のある文章構造</a:t>
            </a:r>
            <a:endParaRPr lang="en-US" sz="1200" dirty="0"/>
          </a:p>
        </p:txBody>
      </p:sp>
      <p:pic>
        <p:nvPicPr>
          <p:cNvPr id="70" name="Image 14" descr="preencoded.png">    </p:cNvPr>
          <p:cNvPicPr>
            <a:picLocks noChangeAspect="1"/>
          </p:cNvPicPr>
          <p:nvPr/>
        </p:nvPicPr>
        <p:blipFill>
          <a:blip r:embed="rId15"/>
          <a:srcRect l="0" r="0" t="0" b="0"/>
          <a:stretch/>
        </p:blipFill>
        <p:spPr>
          <a:xfrm>
            <a:off x="9219895" y="8141818"/>
            <a:ext cx="152705" cy="152705"/>
          </a:xfrm>
          <a:prstGeom prst="rect">
            <a:avLst/>
          </a:prstGeom>
        </p:spPr>
      </p:pic>
      <p:sp>
        <p:nvSpPr>
          <p:cNvPr id="71" name="Text 54"/>
          <p:cNvSpPr txBox="1"/>
          <p:nvPr/>
        </p:nvSpPr>
        <p:spPr>
          <a:xfrm>
            <a:off x="9448495" y="8094269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具体的な表現</a:t>
            </a:r>
            <a:endParaRPr lang="en-US" sz="1200" dirty="0"/>
          </a:p>
        </p:txBody>
      </p:sp>
      <p:sp>
        <p:nvSpPr>
          <p:cNvPr id="72" name="Text 55"/>
          <p:cNvSpPr txBox="1"/>
          <p:nvPr/>
        </p:nvSpPr>
        <p:spPr>
          <a:xfrm>
            <a:off x="609905" y="8665769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2025-10-21</a:t>
            </a:r>
            <a:endParaRPr lang="en-US" sz="1000" dirty="0"/>
          </a:p>
        </p:txBody>
      </p:sp>
      <p:sp>
        <p:nvSpPr>
          <p:cNvPr id="73" name="Text 56"/>
          <p:cNvSpPr txBox="1"/>
          <p:nvPr/>
        </p:nvSpPr>
        <p:spPr>
          <a:xfrm>
            <a:off x="10358323" y="8665769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155063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155063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6540703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テキスト編集：5つのテクニック</a:t>
            </a:r>
            <a:endParaRPr lang="en-US" sz="33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09905" y="1855318"/>
            <a:ext cx="228600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914400" y="1788566"/>
            <a:ext cx="4429354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文章を自然な表現にする5つのテクニック</a:t>
            </a:r>
            <a:endParaRPr lang="en-US" sz="1800" dirty="0"/>
          </a:p>
        </p:txBody>
      </p:sp>
      <p:sp>
        <p:nvSpPr>
          <p:cNvPr id="9" name="Shape 6"/>
          <p:cNvSpPr/>
          <p:nvPr/>
        </p:nvSpPr>
        <p:spPr>
          <a:xfrm>
            <a:off x="609905" y="2284171"/>
            <a:ext cx="5257800" cy="1181405"/>
          </a:xfrm>
          <a:prstGeom prst="roundRect">
            <a:avLst>
              <a:gd name="adj" fmla="val 2497"/>
            </a:avLst>
          </a:prstGeom>
          <a:solidFill>
            <a:srgbClr val="F8F9FA"/>
          </a:solidFill>
          <a:ln/>
        </p:spPr>
      </p:sp>
      <p:sp>
        <p:nvSpPr>
          <p:cNvPr id="10" name="Shape 7"/>
          <p:cNvSpPr/>
          <p:nvPr/>
        </p:nvSpPr>
        <p:spPr>
          <a:xfrm>
            <a:off x="609905" y="2284171"/>
            <a:ext cx="38405" cy="118140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1" name="Shape 8"/>
          <p:cNvSpPr/>
          <p:nvPr/>
        </p:nvSpPr>
        <p:spPr>
          <a:xfrm>
            <a:off x="800100" y="2398471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2" name="Text 9"/>
          <p:cNvSpPr txBox="1"/>
          <p:nvPr/>
        </p:nvSpPr>
        <p:spPr>
          <a:xfrm>
            <a:off x="926287" y="245516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1257300" y="2455164"/>
            <a:ext cx="1638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語尾のリズムを変える</a:t>
            </a:r>
            <a:endParaRPr lang="en-US" sz="1200" dirty="0"/>
          </a:p>
        </p:txBody>
      </p:sp>
      <p:sp>
        <p:nvSpPr>
          <p:cNvPr id="14" name="Text 11"/>
          <p:cNvSpPr txBox="1"/>
          <p:nvPr/>
        </p:nvSpPr>
        <p:spPr>
          <a:xfrm>
            <a:off x="800100" y="2778862"/>
            <a:ext cx="48911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なぜ重要：同じ語尾の連続は機械的で単調な印象を与え、読者を飽きさせます。</a:t>
            </a:r>
            <a:endParaRPr lang="en-US" sz="1000" dirty="0"/>
          </a:p>
        </p:txBody>
      </p:sp>
      <p:sp>
        <p:nvSpPr>
          <p:cNvPr id="15" name="Text 12"/>
          <p:cNvSpPr txBox="1"/>
          <p:nvPr/>
        </p:nvSpPr>
        <p:spPr>
          <a:xfrm>
            <a:off x="800100" y="2969971"/>
            <a:ext cx="4967935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どう使う：「です・ます」「だ・である」を混ぜたり、語りかけ調や体言止めを取り入れてリズムを作ります。</a:t>
            </a:r>
            <a:endParaRPr lang="en-US" sz="1000" dirty="0"/>
          </a:p>
        </p:txBody>
      </p:sp>
      <p:sp>
        <p:nvSpPr>
          <p:cNvPr id="16" name="Shape 13"/>
          <p:cNvSpPr/>
          <p:nvPr/>
        </p:nvSpPr>
        <p:spPr>
          <a:xfrm>
            <a:off x="609905" y="3617366"/>
            <a:ext cx="5257800" cy="1181405"/>
          </a:xfrm>
          <a:prstGeom prst="roundRect">
            <a:avLst>
              <a:gd name="adj" fmla="val 2497"/>
            </a:avLst>
          </a:prstGeom>
          <a:solidFill>
            <a:srgbClr val="F8F9FA"/>
          </a:solidFill>
          <a:ln/>
        </p:spPr>
      </p:sp>
      <p:sp>
        <p:nvSpPr>
          <p:cNvPr id="17" name="Shape 14"/>
          <p:cNvSpPr/>
          <p:nvPr/>
        </p:nvSpPr>
        <p:spPr>
          <a:xfrm>
            <a:off x="609905" y="3617366"/>
            <a:ext cx="38405" cy="118140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8" name="Shape 15"/>
          <p:cNvSpPr/>
          <p:nvPr/>
        </p:nvSpPr>
        <p:spPr>
          <a:xfrm>
            <a:off x="800100" y="3731666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9" name="Text 16"/>
          <p:cNvSpPr txBox="1"/>
          <p:nvPr/>
        </p:nvSpPr>
        <p:spPr>
          <a:xfrm>
            <a:off x="926287" y="3788359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lang="en-US" sz="1200" dirty="0"/>
          </a:p>
        </p:txBody>
      </p:sp>
      <p:sp>
        <p:nvSpPr>
          <p:cNvPr id="20" name="Text 17"/>
          <p:cNvSpPr txBox="1"/>
          <p:nvPr/>
        </p:nvSpPr>
        <p:spPr>
          <a:xfrm>
            <a:off x="1257300" y="3788359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具体的な数字を追加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800100" y="4112971"/>
            <a:ext cx="50154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なぜ重要：抽象的な表現より数値がある方が信頼性が高まり、説得力が増します。</a:t>
            </a:r>
            <a:endParaRPr lang="en-US" sz="1000" dirty="0"/>
          </a:p>
        </p:txBody>
      </p:sp>
      <p:sp>
        <p:nvSpPr>
          <p:cNvPr id="22" name="Text 19"/>
          <p:cNvSpPr txBox="1"/>
          <p:nvPr/>
        </p:nvSpPr>
        <p:spPr>
          <a:xfrm>
            <a:off x="800100" y="4303166"/>
            <a:ext cx="497707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どう使う：「多くの」→「78%の」、「長時間」→「約3時間」のように、具体的な数値を挿入します。</a:t>
            </a:r>
            <a:endParaRPr lang="en-US" sz="1000" dirty="0"/>
          </a:p>
        </p:txBody>
      </p:sp>
      <p:sp>
        <p:nvSpPr>
          <p:cNvPr id="23" name="Shape 20"/>
          <p:cNvSpPr/>
          <p:nvPr/>
        </p:nvSpPr>
        <p:spPr>
          <a:xfrm>
            <a:off x="609905" y="4950562"/>
            <a:ext cx="5257800" cy="1371600"/>
          </a:xfrm>
          <a:prstGeom prst="roundRect">
            <a:avLst>
              <a:gd name="adj" fmla="val 1852"/>
            </a:avLst>
          </a:prstGeom>
          <a:solidFill>
            <a:srgbClr val="F8F9FA"/>
          </a:solidFill>
          <a:ln/>
        </p:spPr>
      </p:sp>
      <p:sp>
        <p:nvSpPr>
          <p:cNvPr id="24" name="Shape 21"/>
          <p:cNvSpPr/>
          <p:nvPr/>
        </p:nvSpPr>
        <p:spPr>
          <a:xfrm>
            <a:off x="609905" y="4950562"/>
            <a:ext cx="38405" cy="1371600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25" name="Shape 22"/>
          <p:cNvSpPr/>
          <p:nvPr/>
        </p:nvSpPr>
        <p:spPr>
          <a:xfrm>
            <a:off x="800100" y="5064862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26" name="Text 23"/>
          <p:cNvSpPr txBox="1"/>
          <p:nvPr/>
        </p:nvSpPr>
        <p:spPr>
          <a:xfrm>
            <a:off x="926287" y="5122469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lang="en-US" sz="1200" dirty="0"/>
          </a:p>
        </p:txBody>
      </p:sp>
      <p:sp>
        <p:nvSpPr>
          <p:cNvPr id="27" name="Text 24"/>
          <p:cNvSpPr txBox="1"/>
          <p:nvPr/>
        </p:nvSpPr>
        <p:spPr>
          <a:xfrm>
            <a:off x="1257300" y="5122469"/>
            <a:ext cx="1953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疑問文・呼びかけを入れる</a:t>
            </a:r>
            <a:endParaRPr lang="en-US" sz="1200" dirty="0"/>
          </a:p>
        </p:txBody>
      </p:sp>
      <p:sp>
        <p:nvSpPr>
          <p:cNvPr id="28" name="Text 25"/>
          <p:cNvSpPr txBox="1"/>
          <p:nvPr/>
        </p:nvSpPr>
        <p:spPr>
          <a:xfrm>
            <a:off x="800100" y="5446166"/>
            <a:ext cx="4901184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なぜ重要：一方的な説明より対話的な文章の方が、読者の興味関心を引き付けます。</a:t>
            </a:r>
            <a:endParaRPr lang="en-US" sz="1000" dirty="0"/>
          </a:p>
        </p:txBody>
      </p:sp>
      <p:sp>
        <p:nvSpPr>
          <p:cNvPr id="29" name="Text 26"/>
          <p:cNvSpPr txBox="1"/>
          <p:nvPr/>
        </p:nvSpPr>
        <p:spPr>
          <a:xfrm>
            <a:off x="800100" y="5827471"/>
            <a:ext cx="4957877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どう使う：「〜ではないですか？」「〜と思いませんか？」など、読者に問いかける表現を入れます。</a:t>
            </a:r>
            <a:endParaRPr lang="en-US" sz="1000" dirty="0"/>
          </a:p>
        </p:txBody>
      </p:sp>
      <p:sp>
        <p:nvSpPr>
          <p:cNvPr id="30" name="Shape 27"/>
          <p:cNvSpPr/>
          <p:nvPr/>
        </p:nvSpPr>
        <p:spPr>
          <a:xfrm>
            <a:off x="609905" y="6474866"/>
            <a:ext cx="5257800" cy="1371600"/>
          </a:xfrm>
          <a:prstGeom prst="roundRect">
            <a:avLst>
              <a:gd name="adj" fmla="val 1852"/>
            </a:avLst>
          </a:prstGeom>
          <a:solidFill>
            <a:srgbClr val="F8F9FA"/>
          </a:solidFill>
          <a:ln/>
        </p:spPr>
      </p:sp>
      <p:sp>
        <p:nvSpPr>
          <p:cNvPr id="31" name="Shape 28"/>
          <p:cNvSpPr/>
          <p:nvPr/>
        </p:nvSpPr>
        <p:spPr>
          <a:xfrm>
            <a:off x="609905" y="6474866"/>
            <a:ext cx="38405" cy="1371600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32" name="Shape 29"/>
          <p:cNvSpPr/>
          <p:nvPr/>
        </p:nvSpPr>
        <p:spPr>
          <a:xfrm>
            <a:off x="800100" y="6589166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33" name="Text 30"/>
          <p:cNvSpPr txBox="1"/>
          <p:nvPr/>
        </p:nvSpPr>
        <p:spPr>
          <a:xfrm>
            <a:off x="926287" y="6645859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</a:t>
            </a:r>
            <a:endParaRPr lang="en-US" sz="1200" dirty="0"/>
          </a:p>
        </p:txBody>
      </p:sp>
      <p:sp>
        <p:nvSpPr>
          <p:cNvPr id="34" name="Text 31"/>
          <p:cNvSpPr txBox="1"/>
          <p:nvPr/>
        </p:nvSpPr>
        <p:spPr>
          <a:xfrm>
            <a:off x="1257300" y="6645859"/>
            <a:ext cx="1791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体験談風の表現を加える</a:t>
            </a:r>
            <a:endParaRPr lang="en-US" sz="1200" dirty="0"/>
          </a:p>
        </p:txBody>
      </p:sp>
      <p:sp>
        <p:nvSpPr>
          <p:cNvPr id="35" name="Text 32"/>
          <p:cNvSpPr txBox="1"/>
          <p:nvPr/>
        </p:nvSpPr>
        <p:spPr>
          <a:xfrm>
            <a:off x="800100" y="6970471"/>
            <a:ext cx="4901184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なぜ重要：実際に使ったような具体的な感覚や体験は、読者の共感を得やすくなります。</a:t>
            </a:r>
            <a:endParaRPr lang="en-US" sz="1000" dirty="0"/>
          </a:p>
        </p:txBody>
      </p:sp>
      <p:sp>
        <p:nvSpPr>
          <p:cNvPr id="36" name="Text 33"/>
          <p:cNvSpPr txBox="1"/>
          <p:nvPr/>
        </p:nvSpPr>
        <p:spPr>
          <a:xfrm>
            <a:off x="800100" y="7350862"/>
            <a:ext cx="4967935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どう使う：「〜した瞬間」「使い始めて驚いたのは」など、実体験を想起させる表現を入れます。</a:t>
            </a:r>
            <a:endParaRPr lang="en-US" sz="1000" dirty="0"/>
          </a:p>
        </p:txBody>
      </p:sp>
      <p:sp>
        <p:nvSpPr>
          <p:cNvPr id="37" name="Shape 34"/>
          <p:cNvSpPr/>
          <p:nvPr/>
        </p:nvSpPr>
        <p:spPr>
          <a:xfrm>
            <a:off x="609905" y="7999171"/>
            <a:ext cx="5257800" cy="1371600"/>
          </a:xfrm>
          <a:prstGeom prst="roundRect">
            <a:avLst>
              <a:gd name="adj" fmla="val 1852"/>
            </a:avLst>
          </a:prstGeom>
          <a:solidFill>
            <a:srgbClr val="F8F9FA"/>
          </a:solidFill>
          <a:ln/>
        </p:spPr>
      </p:sp>
      <p:sp>
        <p:nvSpPr>
          <p:cNvPr id="38" name="Shape 35"/>
          <p:cNvSpPr/>
          <p:nvPr/>
        </p:nvSpPr>
        <p:spPr>
          <a:xfrm>
            <a:off x="609905" y="7999171"/>
            <a:ext cx="38405" cy="1371600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39" name="Shape 36"/>
          <p:cNvSpPr/>
          <p:nvPr/>
        </p:nvSpPr>
        <p:spPr>
          <a:xfrm>
            <a:off x="800100" y="8113471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40" name="Text 37"/>
          <p:cNvSpPr txBox="1"/>
          <p:nvPr/>
        </p:nvSpPr>
        <p:spPr>
          <a:xfrm>
            <a:off x="926287" y="817016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5</a:t>
            </a:r>
            <a:endParaRPr lang="en-US" sz="1200" dirty="0"/>
          </a:p>
        </p:txBody>
      </p:sp>
      <p:sp>
        <p:nvSpPr>
          <p:cNvPr id="41" name="Text 38"/>
          <p:cNvSpPr txBox="1"/>
          <p:nvPr/>
        </p:nvSpPr>
        <p:spPr>
          <a:xfrm>
            <a:off x="1257300" y="8170164"/>
            <a:ext cx="1953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カッコ書きで補足を入れる</a:t>
            </a:r>
            <a:endParaRPr lang="en-US" sz="1200" dirty="0"/>
          </a:p>
        </p:txBody>
      </p:sp>
      <p:sp>
        <p:nvSpPr>
          <p:cNvPr id="42" name="Text 39"/>
          <p:cNvSpPr txBox="1"/>
          <p:nvPr/>
        </p:nvSpPr>
        <p:spPr>
          <a:xfrm>
            <a:off x="800100" y="8493862"/>
            <a:ext cx="489112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なぜ重要：専門用語や難しい表現に補足説明を加えることで、理解度と親しみやすさが増します。</a:t>
            </a:r>
            <a:endParaRPr lang="en-US" sz="1000" dirty="0"/>
          </a:p>
        </p:txBody>
      </p:sp>
      <p:sp>
        <p:nvSpPr>
          <p:cNvPr id="43" name="Text 40"/>
          <p:cNvSpPr txBox="1"/>
          <p:nvPr/>
        </p:nvSpPr>
        <p:spPr>
          <a:xfrm>
            <a:off x="800100" y="8875166"/>
            <a:ext cx="4901184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どう使う：専門用語の後に（　）で簡単な説明を入れたり、読者目線のコメントを追加します。</a:t>
            </a:r>
            <a:endParaRPr lang="en-US" sz="1000" dirty="0"/>
          </a:p>
        </p:txBody>
      </p:sp>
      <p:sp>
        <p:nvSpPr>
          <p:cNvPr id="44" name="Shape 41"/>
          <p:cNvSpPr/>
          <p:nvPr/>
        </p:nvSpPr>
        <p:spPr>
          <a:xfrm>
            <a:off x="609905" y="9522562"/>
            <a:ext cx="5257800" cy="1371600"/>
          </a:xfrm>
          <a:prstGeom prst="roundRect">
            <a:avLst>
              <a:gd name="adj" fmla="val 3704"/>
            </a:avLst>
          </a:prstGeom>
          <a:solidFill>
            <a:srgbClr val="EFF6FF"/>
          </a:solidFill>
          <a:ln/>
          <a:effectLst>
            <a:outerShdw sx="100000" sy="100000" kx="0" ky="0" algn="bl" rotWithShape="0" blurRad="12700" dist="12700" dir="16200000">
              <a:srgbClr val="000000">
                <a:alpha val="75000"/>
              </a:srgbClr>
            </a:outerShdw>
          </a:effectLst>
        </p:spPr>
      </p:sp>
      <p:pic>
        <p:nvPicPr>
          <p:cNvPr id="4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00" b="-100"/>
          <a:stretch/>
        </p:blipFill>
        <p:spPr>
          <a:xfrm>
            <a:off x="761695" y="9722815"/>
            <a:ext cx="114300" cy="152705"/>
          </a:xfrm>
          <a:prstGeom prst="rect">
            <a:avLst/>
          </a:prstGeom>
        </p:spPr>
      </p:pic>
      <p:sp>
        <p:nvSpPr>
          <p:cNvPr id="46" name="Text 42"/>
          <p:cNvSpPr txBox="1"/>
          <p:nvPr/>
        </p:nvSpPr>
        <p:spPr>
          <a:xfrm>
            <a:off x="952805" y="9675266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実践のポイント</a:t>
            </a:r>
            <a:endParaRPr lang="en-US" sz="1200" dirty="0"/>
          </a:p>
        </p:txBody>
      </p:sp>
      <p:sp>
        <p:nvSpPr>
          <p:cNvPr id="47" name="Text 43"/>
          <p:cNvSpPr txBox="1"/>
          <p:nvPr/>
        </p:nvSpPr>
        <p:spPr>
          <a:xfrm>
            <a:off x="761695" y="9979762"/>
            <a:ext cx="4391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1セクションに2-3箇所テクニックを使う（多すぎると不自然）</a:t>
            </a:r>
            <a:endParaRPr lang="en-US" sz="1200" dirty="0"/>
          </a:p>
        </p:txBody>
      </p:sp>
      <p:sp>
        <p:nvSpPr>
          <p:cNvPr id="48" name="Text 44"/>
          <p:cNvSpPr txBox="1"/>
          <p:nvPr/>
        </p:nvSpPr>
        <p:spPr>
          <a:xfrm>
            <a:off x="761695" y="10246766"/>
            <a:ext cx="2857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声に出して読むと自然さを確認しやすい</a:t>
            </a:r>
            <a:endParaRPr lang="en-US" sz="1200" dirty="0"/>
          </a:p>
        </p:txBody>
      </p:sp>
      <p:sp>
        <p:nvSpPr>
          <p:cNvPr id="49" name="Text 45"/>
          <p:cNvSpPr txBox="1"/>
          <p:nvPr/>
        </p:nvSpPr>
        <p:spPr>
          <a:xfrm>
            <a:off x="761695" y="10513771"/>
            <a:ext cx="4467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テクニックを組み合わせると効果的（例：疑問文+具体的数字）</a:t>
            </a:r>
            <a:endParaRPr lang="en-US" sz="1200" dirty="0"/>
          </a:p>
        </p:txBody>
      </p:sp>
      <p:pic>
        <p:nvPicPr>
          <p:cNvPr id="5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324905" y="1855318"/>
            <a:ext cx="228600" cy="228600"/>
          </a:xfrm>
          <a:prstGeom prst="rect">
            <a:avLst/>
          </a:prstGeom>
        </p:spPr>
      </p:pic>
      <p:sp>
        <p:nvSpPr>
          <p:cNvPr id="51" name="Text 46"/>
          <p:cNvSpPr txBox="1"/>
          <p:nvPr/>
        </p:nvSpPr>
        <p:spPr>
          <a:xfrm>
            <a:off x="6629400" y="1788566"/>
            <a:ext cx="2667305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NG例とOK例（実践編）</a:t>
            </a:r>
            <a:endParaRPr lang="en-US" sz="1800" dirty="0"/>
          </a:p>
        </p:txBody>
      </p:sp>
      <p:sp>
        <p:nvSpPr>
          <p:cNvPr id="52" name="Text 47"/>
          <p:cNvSpPr txBox="1"/>
          <p:nvPr/>
        </p:nvSpPr>
        <p:spPr>
          <a:xfrm>
            <a:off x="6324905" y="2284171"/>
            <a:ext cx="20391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テクニック1：語尾のリズム</a:t>
            </a:r>
            <a:endParaRPr lang="en-US" sz="1200" dirty="0"/>
          </a:p>
        </p:txBody>
      </p:sp>
      <p:sp>
        <p:nvSpPr>
          <p:cNvPr id="53" name="Shape 48"/>
          <p:cNvSpPr/>
          <p:nvPr/>
        </p:nvSpPr>
        <p:spPr>
          <a:xfrm>
            <a:off x="6324905" y="2550262"/>
            <a:ext cx="5257800" cy="1143000"/>
          </a:xfrm>
          <a:prstGeom prst="roundRect">
            <a:avLst>
              <a:gd name="adj" fmla="val 2667"/>
            </a:avLst>
          </a:prstGeom>
          <a:solidFill>
            <a:srgbClr val="FEF2F2"/>
          </a:solidFill>
          <a:ln/>
        </p:spPr>
      </p:sp>
      <p:sp>
        <p:nvSpPr>
          <p:cNvPr id="54" name="Shape 49"/>
          <p:cNvSpPr/>
          <p:nvPr/>
        </p:nvSpPr>
        <p:spPr>
          <a:xfrm>
            <a:off x="6324905" y="2550262"/>
            <a:ext cx="38405" cy="1143000"/>
          </a:xfrm>
          <a:prstGeom prst="rect">
            <a:avLst/>
          </a:prstGeom>
          <a:solidFill>
            <a:srgbClr val="EA4335"/>
          </a:solidFill>
          <a:ln/>
        </p:spPr>
      </p:sp>
      <p:sp>
        <p:nvSpPr>
          <p:cNvPr id="55" name="Text 50"/>
          <p:cNvSpPr txBox="1"/>
          <p:nvPr/>
        </p:nvSpPr>
        <p:spPr>
          <a:xfrm>
            <a:off x="6476695" y="2664562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91B1B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❌ NG例（AI生成）</a:t>
            </a:r>
            <a:endParaRPr lang="en-US" sz="1000" dirty="0"/>
          </a:p>
        </p:txBody>
      </p:sp>
      <p:sp>
        <p:nvSpPr>
          <p:cNvPr id="56" name="Text 51"/>
          <p:cNvSpPr txBox="1"/>
          <p:nvPr/>
        </p:nvSpPr>
        <p:spPr>
          <a:xfrm>
            <a:off x="6476695" y="2893162"/>
            <a:ext cx="49633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この商品は健康に良いです。毎日の使用で効果が実感できます。多くの人に好評です。特に30代の方に人気です。</a:t>
            </a:r>
            <a:endParaRPr lang="en-US" sz="1200" dirty="0"/>
          </a:p>
        </p:txBody>
      </p:sp>
      <p:sp>
        <p:nvSpPr>
          <p:cNvPr id="57" name="Text 52"/>
          <p:cNvSpPr txBox="1"/>
          <p:nvPr/>
        </p:nvSpPr>
        <p:spPr>
          <a:xfrm>
            <a:off x="6476695" y="3388766"/>
            <a:ext cx="27678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「〜です。」が4回連続で単調で機械的な印象</a:t>
            </a:r>
            <a:endParaRPr lang="en-US" sz="1000" dirty="0"/>
          </a:p>
        </p:txBody>
      </p:sp>
      <p:sp>
        <p:nvSpPr>
          <p:cNvPr id="58" name="Shape 53"/>
          <p:cNvSpPr/>
          <p:nvPr/>
        </p:nvSpPr>
        <p:spPr>
          <a:xfrm>
            <a:off x="6324905" y="3770071"/>
            <a:ext cx="5257800" cy="1143000"/>
          </a:xfrm>
          <a:prstGeom prst="roundRect">
            <a:avLst>
              <a:gd name="adj" fmla="val 2667"/>
            </a:avLst>
          </a:prstGeom>
          <a:solidFill>
            <a:srgbClr val="F0FDF4"/>
          </a:solidFill>
          <a:ln/>
        </p:spPr>
      </p:sp>
      <p:sp>
        <p:nvSpPr>
          <p:cNvPr id="59" name="Shape 54"/>
          <p:cNvSpPr/>
          <p:nvPr/>
        </p:nvSpPr>
        <p:spPr>
          <a:xfrm>
            <a:off x="6324905" y="3770071"/>
            <a:ext cx="38405" cy="1143000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60" name="Text 55"/>
          <p:cNvSpPr txBox="1"/>
          <p:nvPr/>
        </p:nvSpPr>
        <p:spPr>
          <a:xfrm>
            <a:off x="6476695" y="3884371"/>
            <a:ext cx="20912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✅ OK例（自然な表現に編集後）</a:t>
            </a:r>
            <a:endParaRPr lang="en-US" sz="1000" dirty="0"/>
          </a:p>
        </p:txBody>
      </p:sp>
      <p:sp>
        <p:nvSpPr>
          <p:cNvPr id="61" name="Text 56"/>
          <p:cNvSpPr txBox="1"/>
          <p:nvPr/>
        </p:nvSpPr>
        <p:spPr>
          <a:xfrm>
            <a:off x="6476695" y="4112971"/>
            <a:ext cx="49633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この商品は健康に良いんです。毎日使うことで、効果をしっかり実感できますよ。多くの人に好評！特に30代の方からの支持が高いです。</a:t>
            </a:r>
            <a:endParaRPr lang="en-US" sz="1200" dirty="0"/>
          </a:p>
        </p:txBody>
      </p:sp>
      <p:sp>
        <p:nvSpPr>
          <p:cNvPr id="62" name="Text 57"/>
          <p:cNvSpPr txBox="1"/>
          <p:nvPr/>
        </p:nvSpPr>
        <p:spPr>
          <a:xfrm>
            <a:off x="6476695" y="4607662"/>
            <a:ext cx="39675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4785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語尾を「です・ますよ・！・です」と変化させてリズム感アップ</a:t>
            </a:r>
            <a:endParaRPr lang="en-US" sz="1000" dirty="0"/>
          </a:p>
        </p:txBody>
      </p:sp>
      <p:sp>
        <p:nvSpPr>
          <p:cNvPr id="63" name="Text 58"/>
          <p:cNvSpPr txBox="1"/>
          <p:nvPr/>
        </p:nvSpPr>
        <p:spPr>
          <a:xfrm>
            <a:off x="6324905" y="5064862"/>
            <a:ext cx="20391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テクニック2：具体的な数字</a:t>
            </a:r>
            <a:endParaRPr lang="en-US" sz="1200" dirty="0"/>
          </a:p>
        </p:txBody>
      </p:sp>
      <p:sp>
        <p:nvSpPr>
          <p:cNvPr id="64" name="Shape 59"/>
          <p:cNvSpPr/>
          <p:nvPr/>
        </p:nvSpPr>
        <p:spPr>
          <a:xfrm>
            <a:off x="6324905" y="5331866"/>
            <a:ext cx="5257800" cy="1143000"/>
          </a:xfrm>
          <a:prstGeom prst="roundRect">
            <a:avLst>
              <a:gd name="adj" fmla="val 2667"/>
            </a:avLst>
          </a:prstGeom>
          <a:solidFill>
            <a:srgbClr val="FEF2F2"/>
          </a:solidFill>
          <a:ln/>
        </p:spPr>
      </p:sp>
      <p:sp>
        <p:nvSpPr>
          <p:cNvPr id="65" name="Shape 60"/>
          <p:cNvSpPr/>
          <p:nvPr/>
        </p:nvSpPr>
        <p:spPr>
          <a:xfrm>
            <a:off x="6324905" y="5331866"/>
            <a:ext cx="38405" cy="1143000"/>
          </a:xfrm>
          <a:prstGeom prst="rect">
            <a:avLst/>
          </a:prstGeom>
          <a:solidFill>
            <a:srgbClr val="EA4335"/>
          </a:solidFill>
          <a:ln/>
        </p:spPr>
      </p:sp>
      <p:sp>
        <p:nvSpPr>
          <p:cNvPr id="66" name="Text 61"/>
          <p:cNvSpPr txBox="1"/>
          <p:nvPr/>
        </p:nvSpPr>
        <p:spPr>
          <a:xfrm>
            <a:off x="6476695" y="5446166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91B1B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❌ NG例（AI生成）</a:t>
            </a:r>
            <a:endParaRPr lang="en-US" sz="1000" dirty="0"/>
          </a:p>
        </p:txBody>
      </p:sp>
      <p:sp>
        <p:nvSpPr>
          <p:cNvPr id="67" name="Text 62"/>
          <p:cNvSpPr txBox="1"/>
          <p:nvPr/>
        </p:nvSpPr>
        <p:spPr>
          <a:xfrm>
            <a:off x="6476695" y="5674766"/>
            <a:ext cx="497250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多くのお客様から高い評価をいただいています。短期間で効果を実感できるため、リピート率も高いです。</a:t>
            </a:r>
            <a:endParaRPr lang="en-US" sz="1200" dirty="0"/>
          </a:p>
        </p:txBody>
      </p:sp>
      <p:sp>
        <p:nvSpPr>
          <p:cNvPr id="68" name="Text 63"/>
          <p:cNvSpPr txBox="1"/>
          <p:nvPr/>
        </p:nvSpPr>
        <p:spPr>
          <a:xfrm>
            <a:off x="6476695" y="6170371"/>
            <a:ext cx="37005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「多くの」「高い」「短期間」は全て抽象的で説得力に欠ける</a:t>
            </a:r>
            <a:endParaRPr lang="en-US" sz="1000" dirty="0"/>
          </a:p>
        </p:txBody>
      </p:sp>
      <p:sp>
        <p:nvSpPr>
          <p:cNvPr id="69" name="Shape 64"/>
          <p:cNvSpPr/>
          <p:nvPr/>
        </p:nvSpPr>
        <p:spPr>
          <a:xfrm>
            <a:off x="6324905" y="6550762"/>
            <a:ext cx="5257800" cy="1371600"/>
          </a:xfrm>
          <a:prstGeom prst="roundRect">
            <a:avLst>
              <a:gd name="adj" fmla="val 1852"/>
            </a:avLst>
          </a:prstGeom>
          <a:solidFill>
            <a:srgbClr val="F0FDF4"/>
          </a:solidFill>
          <a:ln/>
        </p:spPr>
      </p:sp>
      <p:sp>
        <p:nvSpPr>
          <p:cNvPr id="70" name="Shape 65"/>
          <p:cNvSpPr/>
          <p:nvPr/>
        </p:nvSpPr>
        <p:spPr>
          <a:xfrm>
            <a:off x="6324905" y="6550762"/>
            <a:ext cx="38405" cy="1371600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71" name="Text 66"/>
          <p:cNvSpPr txBox="1"/>
          <p:nvPr/>
        </p:nvSpPr>
        <p:spPr>
          <a:xfrm>
            <a:off x="6476695" y="6665062"/>
            <a:ext cx="20912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✅ OK例（自然な表現に編集後）</a:t>
            </a:r>
            <a:endParaRPr lang="en-US" sz="1000" dirty="0"/>
          </a:p>
        </p:txBody>
      </p:sp>
      <p:sp>
        <p:nvSpPr>
          <p:cNvPr id="72" name="Text 67"/>
          <p:cNvSpPr txBox="1"/>
          <p:nvPr/>
        </p:nvSpPr>
        <p:spPr>
          <a:xfrm>
            <a:off x="6476695" y="6893662"/>
            <a:ext cx="506760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当店のお客様の92%から★4以上の評価をいただいています。使用開始から平均14日で効果を実感できるため、リピート率は78.5%と非常に高いです。</a:t>
            </a:r>
            <a:endParaRPr lang="en-US" sz="1200" dirty="0"/>
          </a:p>
        </p:txBody>
      </p:sp>
      <p:sp>
        <p:nvSpPr>
          <p:cNvPr id="73" name="Text 68"/>
          <p:cNvSpPr txBox="1"/>
          <p:nvPr/>
        </p:nvSpPr>
        <p:spPr>
          <a:xfrm>
            <a:off x="6476695" y="7617866"/>
            <a:ext cx="42437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4785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「92%」「★4以上」「14日」「78.5%」と具体的な数字で信頼性アップ</a:t>
            </a:r>
            <a:endParaRPr lang="en-US" sz="1000" dirty="0"/>
          </a:p>
        </p:txBody>
      </p:sp>
      <p:sp>
        <p:nvSpPr>
          <p:cNvPr id="74" name="Text 69"/>
          <p:cNvSpPr txBox="1"/>
          <p:nvPr/>
        </p:nvSpPr>
        <p:spPr>
          <a:xfrm>
            <a:off x="6324905" y="8075066"/>
            <a:ext cx="23436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テクニック3：疑問文・呼びかけ</a:t>
            </a:r>
            <a:endParaRPr lang="en-US" sz="1200" dirty="0"/>
          </a:p>
        </p:txBody>
      </p:sp>
      <p:sp>
        <p:nvSpPr>
          <p:cNvPr id="75" name="Shape 70"/>
          <p:cNvSpPr/>
          <p:nvPr/>
        </p:nvSpPr>
        <p:spPr>
          <a:xfrm>
            <a:off x="6324905" y="8342071"/>
            <a:ext cx="5257800" cy="1143000"/>
          </a:xfrm>
          <a:prstGeom prst="roundRect">
            <a:avLst>
              <a:gd name="adj" fmla="val 2667"/>
            </a:avLst>
          </a:prstGeom>
          <a:solidFill>
            <a:srgbClr val="FEF2F2"/>
          </a:solidFill>
          <a:ln/>
        </p:spPr>
      </p:sp>
      <p:sp>
        <p:nvSpPr>
          <p:cNvPr id="76" name="Shape 71"/>
          <p:cNvSpPr/>
          <p:nvPr/>
        </p:nvSpPr>
        <p:spPr>
          <a:xfrm>
            <a:off x="6324905" y="8342071"/>
            <a:ext cx="38405" cy="1143000"/>
          </a:xfrm>
          <a:prstGeom prst="rect">
            <a:avLst/>
          </a:prstGeom>
          <a:solidFill>
            <a:srgbClr val="EA4335"/>
          </a:solidFill>
          <a:ln/>
        </p:spPr>
      </p:sp>
      <p:sp>
        <p:nvSpPr>
          <p:cNvPr id="77" name="Text 72"/>
          <p:cNvSpPr txBox="1"/>
          <p:nvPr/>
        </p:nvSpPr>
        <p:spPr>
          <a:xfrm>
            <a:off x="6476695" y="8456371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91B1B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❌ NG例（AI生成）</a:t>
            </a:r>
            <a:endParaRPr lang="en-US" sz="1000" dirty="0"/>
          </a:p>
        </p:txBody>
      </p:sp>
      <p:sp>
        <p:nvSpPr>
          <p:cNvPr id="78" name="Text 73"/>
          <p:cNvSpPr txBox="1"/>
          <p:nvPr/>
        </p:nvSpPr>
        <p:spPr>
          <a:xfrm>
            <a:off x="6476695" y="8684971"/>
            <a:ext cx="50484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この商品には3つの効果があります。まず保湿効果があります。次に美白効果があります。そして引き締め効果もあります。</a:t>
            </a:r>
            <a:endParaRPr lang="en-US" sz="1200" dirty="0"/>
          </a:p>
        </p:txBody>
      </p:sp>
      <p:sp>
        <p:nvSpPr>
          <p:cNvPr id="79" name="Text 74"/>
          <p:cNvSpPr txBox="1"/>
          <p:nvPr/>
        </p:nvSpPr>
        <p:spPr>
          <a:xfrm>
            <a:off x="6476695" y="9179662"/>
            <a:ext cx="29004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一方的な説明で読者の興味を引きつけられない</a:t>
            </a:r>
            <a:endParaRPr lang="en-US" sz="1000" dirty="0"/>
          </a:p>
        </p:txBody>
      </p:sp>
      <p:sp>
        <p:nvSpPr>
          <p:cNvPr id="80" name="Shape 75"/>
          <p:cNvSpPr/>
          <p:nvPr/>
        </p:nvSpPr>
        <p:spPr>
          <a:xfrm>
            <a:off x="6324905" y="9560966"/>
            <a:ext cx="5257800" cy="1600200"/>
          </a:xfrm>
          <a:prstGeom prst="roundRect">
            <a:avLst>
              <a:gd name="adj" fmla="val 1361"/>
            </a:avLst>
          </a:prstGeom>
          <a:solidFill>
            <a:srgbClr val="F0FDF4"/>
          </a:solidFill>
          <a:ln/>
        </p:spPr>
      </p:sp>
      <p:sp>
        <p:nvSpPr>
          <p:cNvPr id="81" name="Shape 76"/>
          <p:cNvSpPr/>
          <p:nvPr/>
        </p:nvSpPr>
        <p:spPr>
          <a:xfrm>
            <a:off x="6324905" y="9560966"/>
            <a:ext cx="38405" cy="1600200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82" name="Text 77"/>
          <p:cNvSpPr txBox="1"/>
          <p:nvPr/>
        </p:nvSpPr>
        <p:spPr>
          <a:xfrm>
            <a:off x="6476695" y="9675266"/>
            <a:ext cx="20912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✅ OK例（自然な表現に編集後）</a:t>
            </a:r>
            <a:endParaRPr lang="en-US" sz="1000" dirty="0"/>
          </a:p>
        </p:txBody>
      </p:sp>
      <p:sp>
        <p:nvSpPr>
          <p:cNvPr id="83" name="Text 78"/>
          <p:cNvSpPr txBox="1"/>
          <p:nvPr/>
        </p:nvSpPr>
        <p:spPr>
          <a:xfrm>
            <a:off x="6476695" y="9903866"/>
            <a:ext cx="5058461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あなたのお肌の悩み、どんなものがありますか？ この商品には、乾燥肌にお悩みの方に嬉しい3つの効果があるんです。まず驚くのは保湿力。次に気になるシミにアプローチする美白効果。そして、たるみが気になる方に嬉しい引き締め効果も。あなたも試してみませんか？</a:t>
            </a:r>
            <a:endParaRPr lang="en-US" sz="1200" dirty="0"/>
          </a:p>
        </p:txBody>
      </p:sp>
      <p:sp>
        <p:nvSpPr>
          <p:cNvPr id="84" name="Text 79"/>
          <p:cNvSpPr txBox="1"/>
          <p:nvPr/>
        </p:nvSpPr>
        <p:spPr>
          <a:xfrm>
            <a:off x="6476695" y="10856671"/>
            <a:ext cx="43680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4785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冒頭と最後に問いかけを入れて対話感を出し、読者の関心を引きつける</a:t>
            </a:r>
            <a:endParaRPr lang="en-US" sz="1000" dirty="0"/>
          </a:p>
        </p:txBody>
      </p:sp>
      <p:sp>
        <p:nvSpPr>
          <p:cNvPr id="85" name="Text 80"/>
          <p:cNvSpPr txBox="1"/>
          <p:nvPr/>
        </p:nvSpPr>
        <p:spPr>
          <a:xfrm>
            <a:off x="6324905" y="11313871"/>
            <a:ext cx="33915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テクニック4-5：体験談風表現とカッコ書き補足</a:t>
            </a:r>
            <a:endParaRPr lang="en-US" sz="1200" dirty="0"/>
          </a:p>
        </p:txBody>
      </p:sp>
      <p:sp>
        <p:nvSpPr>
          <p:cNvPr id="86" name="Shape 81"/>
          <p:cNvSpPr/>
          <p:nvPr/>
        </p:nvSpPr>
        <p:spPr>
          <a:xfrm>
            <a:off x="6324905" y="11579962"/>
            <a:ext cx="5257800" cy="1143000"/>
          </a:xfrm>
          <a:prstGeom prst="roundRect">
            <a:avLst>
              <a:gd name="adj" fmla="val 2667"/>
            </a:avLst>
          </a:prstGeom>
          <a:solidFill>
            <a:srgbClr val="FEF2F2"/>
          </a:solidFill>
          <a:ln/>
        </p:spPr>
      </p:sp>
      <p:sp>
        <p:nvSpPr>
          <p:cNvPr id="87" name="Shape 82"/>
          <p:cNvSpPr/>
          <p:nvPr/>
        </p:nvSpPr>
        <p:spPr>
          <a:xfrm>
            <a:off x="6324905" y="11579962"/>
            <a:ext cx="38405" cy="1143000"/>
          </a:xfrm>
          <a:prstGeom prst="rect">
            <a:avLst/>
          </a:prstGeom>
          <a:solidFill>
            <a:srgbClr val="EA4335"/>
          </a:solidFill>
          <a:ln/>
        </p:spPr>
      </p:sp>
      <p:sp>
        <p:nvSpPr>
          <p:cNvPr id="88" name="Text 83"/>
          <p:cNvSpPr txBox="1"/>
          <p:nvPr/>
        </p:nvSpPr>
        <p:spPr>
          <a:xfrm>
            <a:off x="6476695" y="11694262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991B1B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❌ NG例（AI生成）</a:t>
            </a:r>
            <a:endParaRPr lang="en-US" sz="1000" dirty="0"/>
          </a:p>
        </p:txBody>
      </p:sp>
      <p:sp>
        <p:nvSpPr>
          <p:cNvPr id="89" name="Text 84"/>
          <p:cNvSpPr txBox="1"/>
          <p:nvPr/>
        </p:nvSpPr>
        <p:spPr>
          <a:xfrm>
            <a:off x="6476695" y="11922862"/>
            <a:ext cx="497250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本製品にはヒアルロン酸が配合されています。毎日使用すると効果的です。ナイアシンアミドも含まれています。</a:t>
            </a:r>
            <a:endParaRPr lang="en-US" sz="1200" dirty="0"/>
          </a:p>
        </p:txBody>
      </p:sp>
      <p:sp>
        <p:nvSpPr>
          <p:cNvPr id="90" name="Text 85"/>
          <p:cNvSpPr txBox="1"/>
          <p:nvPr/>
        </p:nvSpPr>
        <p:spPr>
          <a:xfrm>
            <a:off x="6476695" y="12418466"/>
            <a:ext cx="3567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B91C1C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無機質な説明のみで実感が湧かず、専門用語の説明もない</a:t>
            </a:r>
            <a:endParaRPr lang="en-US" sz="1000" dirty="0"/>
          </a:p>
        </p:txBody>
      </p:sp>
      <p:sp>
        <p:nvSpPr>
          <p:cNvPr id="91" name="Shape 86"/>
          <p:cNvSpPr/>
          <p:nvPr/>
        </p:nvSpPr>
        <p:spPr>
          <a:xfrm>
            <a:off x="6324905" y="12799771"/>
            <a:ext cx="5257800" cy="1828800"/>
          </a:xfrm>
          <a:prstGeom prst="roundRect">
            <a:avLst>
              <a:gd name="adj" fmla="val 1042"/>
            </a:avLst>
          </a:prstGeom>
          <a:solidFill>
            <a:srgbClr val="F0FDF4"/>
          </a:solidFill>
          <a:ln/>
        </p:spPr>
      </p:sp>
      <p:sp>
        <p:nvSpPr>
          <p:cNvPr id="92" name="Shape 87"/>
          <p:cNvSpPr/>
          <p:nvPr/>
        </p:nvSpPr>
        <p:spPr>
          <a:xfrm>
            <a:off x="6324905" y="12799771"/>
            <a:ext cx="38405" cy="1828800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93" name="Text 88"/>
          <p:cNvSpPr txBox="1"/>
          <p:nvPr/>
        </p:nvSpPr>
        <p:spPr>
          <a:xfrm>
            <a:off x="6476695" y="12914071"/>
            <a:ext cx="20912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65F4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✅ OK例（自然な表現に編集後）</a:t>
            </a:r>
            <a:endParaRPr lang="en-US" sz="1000" dirty="0"/>
          </a:p>
        </p:txBody>
      </p:sp>
      <p:sp>
        <p:nvSpPr>
          <p:cNvPr id="94" name="Text 89"/>
          <p:cNvSpPr txBox="1"/>
          <p:nvPr/>
        </p:nvSpPr>
        <p:spPr>
          <a:xfrm>
            <a:off x="6476695" y="13142671"/>
            <a:ext cx="4991710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初めて使った時の驚きは忘れられません。肌に乗せた瞬間、ふわっと軽い付け心地なのに、しっとり感が持続するんです。秘密は高濃度ヒアルロン酸（肌の水分を保持する成分）の配合。さらにナイアシンアミド（肌のキメを整える美容成分）も贅沢に配合されているから、朝の化粧ノリの違いにも驚かれるはず！</a:t>
            </a:r>
            <a:endParaRPr lang="en-US" sz="1200" dirty="0"/>
          </a:p>
        </p:txBody>
      </p:sp>
      <p:sp>
        <p:nvSpPr>
          <p:cNvPr id="95" name="Text 90"/>
          <p:cNvSpPr txBox="1"/>
          <p:nvPr/>
        </p:nvSpPr>
        <p:spPr>
          <a:xfrm>
            <a:off x="6476695" y="14323162"/>
            <a:ext cx="46341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047857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体験談風の表現で使用感をイメージしやすく、専門用語には補足説明を追加</a:t>
            </a:r>
            <a:endParaRPr lang="en-US" sz="1000" dirty="0"/>
          </a:p>
        </p:txBody>
      </p:sp>
      <p:sp>
        <p:nvSpPr>
          <p:cNvPr id="96" name="Text 91"/>
          <p:cNvSpPr txBox="1"/>
          <p:nvPr/>
        </p:nvSpPr>
        <p:spPr>
          <a:xfrm>
            <a:off x="609905" y="14933066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2025-10-21</a:t>
            </a:r>
            <a:endParaRPr lang="en-US" sz="1000" dirty="0"/>
          </a:p>
        </p:txBody>
      </p:sp>
      <p:sp>
        <p:nvSpPr>
          <p:cNvPr id="97" name="Text 92"/>
          <p:cNvSpPr txBox="1"/>
          <p:nvPr/>
        </p:nvSpPr>
        <p:spPr>
          <a:xfrm>
            <a:off x="10358323" y="14933066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11430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11430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4578401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AIチェック機能の活用</a:t>
            </a:r>
            <a:endParaRPr lang="en-US" sz="33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-80" r="-80" t="0" b="0"/>
          <a:stretch/>
        </p:blipFill>
        <p:spPr>
          <a:xfrm>
            <a:off x="609905" y="1855318"/>
            <a:ext cx="286207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972007" y="1788566"/>
            <a:ext cx="2220163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AIチェック機能とは</a:t>
            </a:r>
            <a:endParaRPr lang="en-US" sz="1800" dirty="0"/>
          </a:p>
        </p:txBody>
      </p:sp>
      <p:sp>
        <p:nvSpPr>
          <p:cNvPr id="9" name="Shape 6"/>
          <p:cNvSpPr/>
          <p:nvPr/>
        </p:nvSpPr>
        <p:spPr>
          <a:xfrm>
            <a:off x="609905" y="2245766"/>
            <a:ext cx="5181905" cy="1143000"/>
          </a:xfrm>
          <a:prstGeom prst="roundRect">
            <a:avLst>
              <a:gd name="adj" fmla="val 5333"/>
            </a:avLst>
          </a:prstGeom>
          <a:solidFill>
            <a:srgbClr val="EFF6FF"/>
          </a:solidFill>
          <a:ln/>
          <a:effectLst>
            <a:outerShdw sx="100000" sy="100000" kx="0" ky="0" algn="bl" rotWithShape="0" blurRad="12700" dist="12700" dir="16200000">
              <a:srgbClr val="000000">
                <a:alpha val="75000"/>
              </a:srgbClr>
            </a:outerShdw>
          </a:effectLst>
        </p:spPr>
      </p:sp>
      <p:sp>
        <p:nvSpPr>
          <p:cNvPr id="10" name="Text 7"/>
          <p:cNvSpPr txBox="1"/>
          <p:nvPr/>
        </p:nvSpPr>
        <p:spPr>
          <a:xfrm>
            <a:off x="761695" y="2398471"/>
            <a:ext cx="3781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作業完了後、AIが自動的にLP本文の品質をチェック。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761695" y="2702966"/>
            <a:ext cx="39867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30秒で10項目を評価し、スコアとフィードバックを提供します。</a:t>
            </a:r>
            <a:endParaRPr lang="en-US" sz="100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761695" y="3045866"/>
            <a:ext cx="133502" cy="152705"/>
          </a:xfrm>
          <a:prstGeom prst="rect">
            <a:avLst/>
          </a:prstGeom>
        </p:spPr>
      </p:pic>
      <p:sp>
        <p:nvSpPr>
          <p:cNvPr id="13" name="Text 9"/>
          <p:cNvSpPr txBox="1"/>
          <p:nvPr/>
        </p:nvSpPr>
        <p:spPr>
          <a:xfrm>
            <a:off x="972007" y="3007462"/>
            <a:ext cx="1505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合格基準：70点以上</a:t>
            </a:r>
            <a:endParaRPr lang="en-US" sz="1200" dirty="0"/>
          </a:p>
        </p:txBody>
      </p:sp>
      <p:sp>
        <p:nvSpPr>
          <p:cNvPr id="14" name="Text 10"/>
          <p:cNvSpPr txBox="1"/>
          <p:nvPr/>
        </p:nvSpPr>
        <p:spPr>
          <a:xfrm>
            <a:off x="609905" y="3550615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チェックフロー</a:t>
            </a:r>
            <a:endParaRPr lang="en-US" sz="1300" dirty="0"/>
          </a:p>
        </p:txBody>
      </p:sp>
      <p:sp>
        <p:nvSpPr>
          <p:cNvPr id="15" name="Shape 11"/>
          <p:cNvSpPr/>
          <p:nvPr/>
        </p:nvSpPr>
        <p:spPr>
          <a:xfrm>
            <a:off x="609905" y="3884371"/>
            <a:ext cx="5181905" cy="1962302"/>
          </a:xfrm>
          <a:prstGeom prst="roundRect">
            <a:avLst>
              <a:gd name="adj" fmla="val 1810"/>
            </a:avLst>
          </a:prstGeom>
          <a:noFill/>
          <a:ln w="12700">
            <a:solidFill>
              <a:srgbClr val="E5E7EB"/>
            </a:solidFill>
            <a:prstDash val="solid"/>
          </a:ln>
        </p:spPr>
      </p:sp>
      <p:sp>
        <p:nvSpPr>
          <p:cNvPr id="16" name="Shape 12"/>
          <p:cNvSpPr/>
          <p:nvPr/>
        </p:nvSpPr>
        <p:spPr>
          <a:xfrm>
            <a:off x="619049" y="3893515"/>
            <a:ext cx="5162702" cy="381305"/>
          </a:xfrm>
          <a:prstGeom prst="rect">
            <a:avLst/>
          </a:prstGeom>
          <a:solidFill>
            <a:srgbClr val="F3F4F6"/>
          </a:solidFill>
          <a:ln/>
        </p:spPr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0" b="-100"/>
          <a:stretch/>
        </p:blipFill>
        <p:spPr>
          <a:xfrm>
            <a:off x="771754" y="4016959"/>
            <a:ext cx="114300" cy="152705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961949" y="3969410"/>
            <a:ext cx="1819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あなたが作成したLP本文</a:t>
            </a:r>
            <a:endParaRPr lang="en-US" sz="1200" dirty="0"/>
          </a:p>
        </p:txBody>
      </p:sp>
      <p:sp>
        <p:nvSpPr>
          <p:cNvPr id="19" name="Shape 14"/>
          <p:cNvSpPr/>
          <p:nvPr/>
        </p:nvSpPr>
        <p:spPr>
          <a:xfrm>
            <a:off x="619049" y="4274820"/>
            <a:ext cx="5162702" cy="9144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0" b="-100"/>
          <a:stretch/>
        </p:blipFill>
        <p:spPr>
          <a:xfrm>
            <a:off x="771754" y="4407408"/>
            <a:ext cx="114300" cy="152705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961949" y="4359859"/>
            <a:ext cx="1953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AIが自動チェック（30秒）</a:t>
            </a:r>
            <a:endParaRPr lang="en-US" sz="1200" dirty="0"/>
          </a:p>
        </p:txBody>
      </p:sp>
      <p:sp>
        <p:nvSpPr>
          <p:cNvPr id="22" name="Shape 16"/>
          <p:cNvSpPr/>
          <p:nvPr/>
        </p:nvSpPr>
        <p:spPr>
          <a:xfrm>
            <a:off x="619049" y="4665269"/>
            <a:ext cx="5162702" cy="9144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0" b="-100"/>
          <a:stretch/>
        </p:blipFill>
        <p:spPr>
          <a:xfrm>
            <a:off x="771754" y="4798771"/>
            <a:ext cx="114300" cy="152705"/>
          </a:xfrm>
          <a:prstGeom prst="rect">
            <a:avLst/>
          </a:prstGeom>
        </p:spPr>
      </p:pic>
      <p:sp>
        <p:nvSpPr>
          <p:cNvPr id="24" name="Text 17"/>
          <p:cNvSpPr txBox="1"/>
          <p:nvPr/>
        </p:nvSpPr>
        <p:spPr>
          <a:xfrm>
            <a:off x="961949" y="4750308"/>
            <a:ext cx="21150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チェックレポート（10項目）</a:t>
            </a:r>
            <a:endParaRPr lang="en-US" sz="1200" dirty="0"/>
          </a:p>
        </p:txBody>
      </p:sp>
      <p:sp>
        <p:nvSpPr>
          <p:cNvPr id="25" name="Shape 18"/>
          <p:cNvSpPr/>
          <p:nvPr/>
        </p:nvSpPr>
        <p:spPr>
          <a:xfrm>
            <a:off x="619049" y="5055718"/>
            <a:ext cx="5162702" cy="9144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771754" y="5189220"/>
            <a:ext cx="152705" cy="152705"/>
          </a:xfrm>
          <a:prstGeom prst="rect">
            <a:avLst/>
          </a:prstGeom>
        </p:spPr>
      </p:pic>
      <p:sp>
        <p:nvSpPr>
          <p:cNvPr id="27" name="Text 19"/>
          <p:cNvSpPr txBox="1"/>
          <p:nvPr/>
        </p:nvSpPr>
        <p:spPr>
          <a:xfrm>
            <a:off x="1000354" y="5141671"/>
            <a:ext cx="2171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問題あれば修正 → 再チェック</a:t>
            </a:r>
            <a:endParaRPr lang="en-US" sz="1200" dirty="0"/>
          </a:p>
        </p:txBody>
      </p:sp>
      <p:sp>
        <p:nvSpPr>
          <p:cNvPr id="28" name="Shape 20"/>
          <p:cNvSpPr/>
          <p:nvPr/>
        </p:nvSpPr>
        <p:spPr>
          <a:xfrm>
            <a:off x="619049" y="5446166"/>
            <a:ext cx="5162702" cy="9144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771754" y="5579669"/>
            <a:ext cx="152705" cy="152705"/>
          </a:xfrm>
          <a:prstGeom prst="rect">
            <a:avLst/>
          </a:prstGeom>
        </p:spPr>
      </p:pic>
      <p:sp>
        <p:nvSpPr>
          <p:cNvPr id="30" name="Text 21"/>
          <p:cNvSpPr txBox="1"/>
          <p:nvPr/>
        </p:nvSpPr>
        <p:spPr>
          <a:xfrm>
            <a:off x="1000354" y="5532120"/>
            <a:ext cx="2009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合格 → クライアントに納品</a:t>
            </a:r>
            <a:endParaRPr lang="en-US" sz="1200" dirty="0"/>
          </a:p>
        </p:txBody>
      </p:sp>
      <p:sp>
        <p:nvSpPr>
          <p:cNvPr id="31" name="Text 22"/>
          <p:cNvSpPr txBox="1"/>
          <p:nvPr/>
        </p:nvSpPr>
        <p:spPr>
          <a:xfrm>
            <a:off x="609905" y="6007608"/>
            <a:ext cx="11576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スコア別評価</a:t>
            </a:r>
            <a:endParaRPr lang="en-US" sz="1300" dirty="0"/>
          </a:p>
        </p:txBody>
      </p:sp>
      <p:sp>
        <p:nvSpPr>
          <p:cNvPr id="32" name="Shape 23"/>
          <p:cNvSpPr/>
          <p:nvPr/>
        </p:nvSpPr>
        <p:spPr>
          <a:xfrm>
            <a:off x="609905" y="6398971"/>
            <a:ext cx="114300" cy="114300"/>
          </a:xfrm>
          <a:prstGeom prst="roundRect">
            <a:avLst>
              <a:gd name="adj" fmla="val 800000"/>
            </a:avLst>
          </a:prstGeom>
          <a:solidFill>
            <a:srgbClr val="10B981"/>
          </a:solidFill>
          <a:ln/>
        </p:spPr>
      </p:sp>
      <p:sp>
        <p:nvSpPr>
          <p:cNvPr id="33" name="Text 24"/>
          <p:cNvSpPr txBox="1"/>
          <p:nvPr/>
        </p:nvSpPr>
        <p:spPr>
          <a:xfrm>
            <a:off x="800100" y="6341364"/>
            <a:ext cx="8961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90-100点：</a:t>
            </a:r>
            <a:endParaRPr lang="en-US" sz="1200" dirty="0"/>
          </a:p>
        </p:txBody>
      </p:sp>
      <p:sp>
        <p:nvSpPr>
          <p:cNvPr id="34" name="Text 25"/>
          <p:cNvSpPr txBox="1"/>
          <p:nvPr/>
        </p:nvSpPr>
        <p:spPr>
          <a:xfrm>
            <a:off x="1714500" y="6341364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優秀（非常に高品質）</a:t>
            </a:r>
            <a:endParaRPr lang="en-US" sz="1200" dirty="0"/>
          </a:p>
        </p:txBody>
      </p:sp>
      <p:sp>
        <p:nvSpPr>
          <p:cNvPr id="35" name="Shape 26"/>
          <p:cNvSpPr/>
          <p:nvPr/>
        </p:nvSpPr>
        <p:spPr>
          <a:xfrm>
            <a:off x="609905" y="6703466"/>
            <a:ext cx="114300" cy="114300"/>
          </a:xfrm>
          <a:prstGeom prst="roundRect">
            <a:avLst>
              <a:gd name="adj" fmla="val 800000"/>
            </a:avLst>
          </a:prstGeom>
          <a:solidFill>
            <a:srgbClr val="3B82F6"/>
          </a:solidFill>
          <a:ln/>
        </p:spPr>
      </p:sp>
      <p:sp>
        <p:nvSpPr>
          <p:cNvPr id="36" name="Text 27"/>
          <p:cNvSpPr txBox="1"/>
          <p:nvPr/>
        </p:nvSpPr>
        <p:spPr>
          <a:xfrm>
            <a:off x="800100" y="6645859"/>
            <a:ext cx="8193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80-89点：</a:t>
            </a:r>
            <a:endParaRPr lang="en-US" sz="1200" dirty="0"/>
          </a:p>
        </p:txBody>
      </p:sp>
      <p:sp>
        <p:nvSpPr>
          <p:cNvPr id="37" name="Text 28"/>
          <p:cNvSpPr txBox="1"/>
          <p:nvPr/>
        </p:nvSpPr>
        <p:spPr>
          <a:xfrm>
            <a:off x="1714500" y="6645859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良好（高品質）</a:t>
            </a:r>
            <a:endParaRPr lang="en-US" sz="1200" dirty="0"/>
          </a:p>
        </p:txBody>
      </p:sp>
      <p:sp>
        <p:nvSpPr>
          <p:cNvPr id="38" name="Shape 29"/>
          <p:cNvSpPr/>
          <p:nvPr/>
        </p:nvSpPr>
        <p:spPr>
          <a:xfrm>
            <a:off x="609905" y="7007962"/>
            <a:ext cx="114300" cy="114300"/>
          </a:xfrm>
          <a:prstGeom prst="roundRect">
            <a:avLst>
              <a:gd name="adj" fmla="val 800000"/>
            </a:avLst>
          </a:prstGeom>
          <a:solidFill>
            <a:srgbClr val="F59E0B"/>
          </a:solidFill>
          <a:ln/>
        </p:spPr>
      </p:sp>
      <p:sp>
        <p:nvSpPr>
          <p:cNvPr id="39" name="Text 30"/>
          <p:cNvSpPr txBox="1"/>
          <p:nvPr/>
        </p:nvSpPr>
        <p:spPr>
          <a:xfrm>
            <a:off x="800100" y="6951269"/>
            <a:ext cx="8193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70-79点：</a:t>
            </a:r>
            <a:endParaRPr lang="en-US" sz="1200" dirty="0"/>
          </a:p>
        </p:txBody>
      </p:sp>
      <p:sp>
        <p:nvSpPr>
          <p:cNvPr id="40" name="Text 31"/>
          <p:cNvSpPr txBox="1"/>
          <p:nvPr/>
        </p:nvSpPr>
        <p:spPr>
          <a:xfrm>
            <a:off x="1714500" y="6951269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合格（納品可能）</a:t>
            </a:r>
            <a:endParaRPr lang="en-US" sz="1200" dirty="0"/>
          </a:p>
        </p:txBody>
      </p:sp>
      <p:sp>
        <p:nvSpPr>
          <p:cNvPr id="41" name="Shape 32"/>
          <p:cNvSpPr/>
          <p:nvPr/>
        </p:nvSpPr>
        <p:spPr>
          <a:xfrm>
            <a:off x="609905" y="7313371"/>
            <a:ext cx="114300" cy="114300"/>
          </a:xfrm>
          <a:prstGeom prst="roundRect">
            <a:avLst>
              <a:gd name="adj" fmla="val 800000"/>
            </a:avLst>
          </a:prstGeom>
          <a:solidFill>
            <a:srgbClr val="EF4444"/>
          </a:solidFill>
          <a:ln/>
        </p:spPr>
      </p:sp>
      <p:sp>
        <p:nvSpPr>
          <p:cNvPr id="42" name="Text 33"/>
          <p:cNvSpPr txBox="1"/>
          <p:nvPr/>
        </p:nvSpPr>
        <p:spPr>
          <a:xfrm>
            <a:off x="800100" y="7255764"/>
            <a:ext cx="8961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69点以下：</a:t>
            </a:r>
            <a:endParaRPr lang="en-US" sz="1200" dirty="0"/>
          </a:p>
        </p:txBody>
      </p:sp>
      <p:sp>
        <p:nvSpPr>
          <p:cNvPr id="43" name="Text 34"/>
          <p:cNvSpPr txBox="1"/>
          <p:nvPr/>
        </p:nvSpPr>
        <p:spPr>
          <a:xfrm>
            <a:off x="1714500" y="7255764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不合格（修正必須）</a:t>
            </a:r>
            <a:endParaRPr lang="en-US" sz="1200" dirty="0"/>
          </a:p>
        </p:txBody>
      </p:sp>
      <p:pic>
        <p:nvPicPr>
          <p:cNvPr id="44" name="Image 7" descr="preencoded.png">    </p:cNvPr>
          <p:cNvPicPr>
            <a:picLocks noChangeAspect="1"/>
          </p:cNvPicPr>
          <p:nvPr/>
        </p:nvPicPr>
        <p:blipFill>
          <a:blip r:embed="rId8"/>
          <a:srcRect l="-133" r="-133" t="0" b="0"/>
          <a:stretch/>
        </p:blipFill>
        <p:spPr>
          <a:xfrm>
            <a:off x="6400800" y="1855318"/>
            <a:ext cx="171907" cy="228600"/>
          </a:xfrm>
          <a:prstGeom prst="rect">
            <a:avLst/>
          </a:prstGeom>
        </p:spPr>
      </p:pic>
      <p:sp>
        <p:nvSpPr>
          <p:cNvPr id="45" name="Text 35"/>
          <p:cNvSpPr txBox="1"/>
          <p:nvPr/>
        </p:nvSpPr>
        <p:spPr>
          <a:xfrm>
            <a:off x="6648602" y="1788566"/>
            <a:ext cx="249631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10項目のチェック内容</a:t>
            </a:r>
            <a:endParaRPr lang="en-US" sz="1800" dirty="0"/>
          </a:p>
        </p:txBody>
      </p:sp>
      <p:sp>
        <p:nvSpPr>
          <p:cNvPr id="46" name="Shape 36"/>
          <p:cNvSpPr/>
          <p:nvPr/>
        </p:nvSpPr>
        <p:spPr>
          <a:xfrm>
            <a:off x="6400800" y="2245766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47" name="Shape 37"/>
          <p:cNvSpPr/>
          <p:nvPr/>
        </p:nvSpPr>
        <p:spPr>
          <a:xfrm>
            <a:off x="6400800" y="2245766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48" name="Text 38"/>
          <p:cNvSpPr txBox="1"/>
          <p:nvPr/>
        </p:nvSpPr>
        <p:spPr>
          <a:xfrm>
            <a:off x="6553505" y="2360066"/>
            <a:ext cx="743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1. 文字数</a:t>
            </a:r>
            <a:endParaRPr lang="en-US" sz="1200" dirty="0"/>
          </a:p>
        </p:txBody>
      </p:sp>
      <p:pic>
        <p:nvPicPr>
          <p:cNvPr id="49" name="Image 8" descr="preencoded.png">    </p:cNvPr>
          <p:cNvPicPr>
            <a:picLocks noChangeAspect="1"/>
          </p:cNvPicPr>
          <p:nvPr/>
        </p:nvPicPr>
        <p:blipFill>
          <a:blip r:embed="rId9"/>
          <a:srcRect l="-33" r="-33" t="0" b="0"/>
          <a:stretch/>
        </p:blipFill>
        <p:spPr>
          <a:xfrm>
            <a:off x="10953598" y="2407615"/>
            <a:ext cx="171907" cy="152705"/>
          </a:xfrm>
          <a:prstGeom prst="rect">
            <a:avLst/>
          </a:prstGeom>
        </p:spPr>
      </p:pic>
      <p:pic>
        <p:nvPicPr>
          <p:cNvPr id="50" name="Image 9" descr="preencoded.png">    </p:cNvPr>
          <p:cNvPicPr>
            <a:picLocks noChangeAspect="1"/>
          </p:cNvPicPr>
          <p:nvPr/>
        </p:nvPicPr>
        <p:blipFill>
          <a:blip r:embed="rId10"/>
          <a:srcRect l="-33" r="-33" t="0" b="0"/>
          <a:stretch/>
        </p:blipFill>
        <p:spPr>
          <a:xfrm>
            <a:off x="11125505" y="2407615"/>
            <a:ext cx="171907" cy="152705"/>
          </a:xfrm>
          <a:prstGeom prst="rect">
            <a:avLst/>
          </a:prstGeom>
        </p:spPr>
      </p:pic>
      <p:pic>
        <p:nvPicPr>
          <p:cNvPr id="51" name="Image 10" descr="preencoded.png">    </p:cNvPr>
          <p:cNvPicPr>
            <a:picLocks noChangeAspect="1"/>
          </p:cNvPicPr>
          <p:nvPr/>
        </p:nvPicPr>
        <p:blipFill>
          <a:blip r:embed="rId11"/>
          <a:srcRect l="-33" r="-33" t="0" b="0"/>
          <a:stretch/>
        </p:blipFill>
        <p:spPr>
          <a:xfrm>
            <a:off x="11296498" y="2407615"/>
            <a:ext cx="171907" cy="152705"/>
          </a:xfrm>
          <a:prstGeom prst="rect">
            <a:avLst/>
          </a:prstGeom>
        </p:spPr>
      </p:pic>
      <p:sp>
        <p:nvSpPr>
          <p:cNvPr id="52" name="Text 39"/>
          <p:cNvSpPr txBox="1"/>
          <p:nvPr/>
        </p:nvSpPr>
        <p:spPr>
          <a:xfrm>
            <a:off x="6553505" y="2588666"/>
            <a:ext cx="23673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各セクションが推奨文字数の範囲内か</a:t>
            </a:r>
            <a:endParaRPr lang="en-US" sz="1000" dirty="0"/>
          </a:p>
        </p:txBody>
      </p:sp>
      <p:sp>
        <p:nvSpPr>
          <p:cNvPr id="53" name="Shape 40"/>
          <p:cNvSpPr/>
          <p:nvPr/>
        </p:nvSpPr>
        <p:spPr>
          <a:xfrm>
            <a:off x="6400800" y="2969971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54" name="Shape 41"/>
          <p:cNvSpPr/>
          <p:nvPr/>
        </p:nvSpPr>
        <p:spPr>
          <a:xfrm>
            <a:off x="6400800" y="2969971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55" name="Text 42"/>
          <p:cNvSpPr txBox="1"/>
          <p:nvPr/>
        </p:nvSpPr>
        <p:spPr>
          <a:xfrm>
            <a:off x="6553505" y="3084271"/>
            <a:ext cx="12006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2. 語尾のリズム</a:t>
            </a:r>
            <a:endParaRPr lang="en-US" sz="1200" dirty="0"/>
          </a:p>
        </p:txBody>
      </p:sp>
      <p:pic>
        <p:nvPicPr>
          <p:cNvPr id="56" name="Image 11" descr="preencoded.png">    </p:cNvPr>
          <p:cNvPicPr>
            <a:picLocks noChangeAspect="1"/>
          </p:cNvPicPr>
          <p:nvPr/>
        </p:nvPicPr>
        <p:blipFill>
          <a:blip r:embed="rId12"/>
          <a:srcRect l="-33" r="-33" t="0" b="0"/>
          <a:stretch/>
        </p:blipFill>
        <p:spPr>
          <a:xfrm>
            <a:off x="10953598" y="3131820"/>
            <a:ext cx="171907" cy="152705"/>
          </a:xfrm>
          <a:prstGeom prst="rect">
            <a:avLst/>
          </a:prstGeom>
        </p:spPr>
      </p:pic>
      <p:pic>
        <p:nvPicPr>
          <p:cNvPr id="57" name="Image 12" descr="preencoded.png">    </p:cNvPr>
          <p:cNvPicPr>
            <a:picLocks noChangeAspect="1"/>
          </p:cNvPicPr>
          <p:nvPr/>
        </p:nvPicPr>
        <p:blipFill>
          <a:blip r:embed="rId13"/>
          <a:srcRect l="-33" r="-33" t="0" b="0"/>
          <a:stretch/>
        </p:blipFill>
        <p:spPr>
          <a:xfrm>
            <a:off x="11125505" y="3131820"/>
            <a:ext cx="171907" cy="152705"/>
          </a:xfrm>
          <a:prstGeom prst="rect">
            <a:avLst/>
          </a:prstGeom>
        </p:spPr>
      </p:pic>
      <p:pic>
        <p:nvPicPr>
          <p:cNvPr id="58" name="Image 13" descr="preencoded.png">    </p:cNvPr>
          <p:cNvPicPr>
            <a:picLocks noChangeAspect="1"/>
          </p:cNvPicPr>
          <p:nvPr/>
        </p:nvPicPr>
        <p:blipFill>
          <a:blip r:embed="rId14"/>
          <a:srcRect l="-33" r="-33" t="0" b="0"/>
          <a:stretch/>
        </p:blipFill>
        <p:spPr>
          <a:xfrm>
            <a:off x="11296498" y="3131820"/>
            <a:ext cx="171907" cy="152705"/>
          </a:xfrm>
          <a:prstGeom prst="rect">
            <a:avLst/>
          </a:prstGeom>
        </p:spPr>
      </p:pic>
      <p:sp>
        <p:nvSpPr>
          <p:cNvPr id="59" name="Text 43"/>
          <p:cNvSpPr txBox="1"/>
          <p:nvPr/>
        </p:nvSpPr>
        <p:spPr>
          <a:xfrm>
            <a:off x="6553505" y="3312871"/>
            <a:ext cx="2310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同じ語尾が3回以上連続していないか</a:t>
            </a:r>
            <a:endParaRPr lang="en-US" sz="1000" dirty="0"/>
          </a:p>
        </p:txBody>
      </p:sp>
      <p:sp>
        <p:nvSpPr>
          <p:cNvPr id="60" name="Shape 44"/>
          <p:cNvSpPr/>
          <p:nvPr/>
        </p:nvSpPr>
        <p:spPr>
          <a:xfrm>
            <a:off x="6400800" y="3693262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61" name="Shape 45"/>
          <p:cNvSpPr/>
          <p:nvPr/>
        </p:nvSpPr>
        <p:spPr>
          <a:xfrm>
            <a:off x="6400800" y="3693262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62" name="Text 46"/>
          <p:cNvSpPr txBox="1"/>
          <p:nvPr/>
        </p:nvSpPr>
        <p:spPr>
          <a:xfrm>
            <a:off x="6553505" y="3807562"/>
            <a:ext cx="12006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3. 具体的な数字</a:t>
            </a:r>
            <a:endParaRPr lang="en-US" sz="1200" dirty="0"/>
          </a:p>
        </p:txBody>
      </p:sp>
      <p:pic>
        <p:nvPicPr>
          <p:cNvPr id="63" name="Image 14" descr="preencoded.png">    </p:cNvPr>
          <p:cNvPicPr>
            <a:picLocks noChangeAspect="1"/>
          </p:cNvPicPr>
          <p:nvPr/>
        </p:nvPicPr>
        <p:blipFill>
          <a:blip r:embed="rId15"/>
          <a:srcRect l="-33" r="-33" t="0" b="0"/>
          <a:stretch/>
        </p:blipFill>
        <p:spPr>
          <a:xfrm>
            <a:off x="10953598" y="3855110"/>
            <a:ext cx="171907" cy="152705"/>
          </a:xfrm>
          <a:prstGeom prst="rect">
            <a:avLst/>
          </a:prstGeom>
        </p:spPr>
      </p:pic>
      <p:pic>
        <p:nvPicPr>
          <p:cNvPr id="64" name="Image 15" descr="preencoded.png">    </p:cNvPr>
          <p:cNvPicPr>
            <a:picLocks noChangeAspect="1"/>
          </p:cNvPicPr>
          <p:nvPr/>
        </p:nvPicPr>
        <p:blipFill>
          <a:blip r:embed="rId16"/>
          <a:srcRect l="-33" r="-33" t="0" b="0"/>
          <a:stretch/>
        </p:blipFill>
        <p:spPr>
          <a:xfrm>
            <a:off x="11125505" y="3855110"/>
            <a:ext cx="171907" cy="152705"/>
          </a:xfrm>
          <a:prstGeom prst="rect">
            <a:avLst/>
          </a:prstGeom>
        </p:spPr>
      </p:pic>
      <p:pic>
        <p:nvPicPr>
          <p:cNvPr id="65" name="Image 16" descr="preencoded.png">    </p:cNvPr>
          <p:cNvPicPr>
            <a:picLocks noChangeAspect="1"/>
          </p:cNvPicPr>
          <p:nvPr/>
        </p:nvPicPr>
        <p:blipFill>
          <a:blip r:embed="rId17"/>
          <a:srcRect l="-33" r="-33" t="0" b="0"/>
          <a:stretch/>
        </p:blipFill>
        <p:spPr>
          <a:xfrm>
            <a:off x="11296498" y="3855110"/>
            <a:ext cx="171907" cy="152705"/>
          </a:xfrm>
          <a:prstGeom prst="rect">
            <a:avLst/>
          </a:prstGeom>
        </p:spPr>
      </p:pic>
      <p:sp>
        <p:nvSpPr>
          <p:cNvPr id="66" name="Text 47"/>
          <p:cNvSpPr txBox="1"/>
          <p:nvPr/>
        </p:nvSpPr>
        <p:spPr>
          <a:xfrm>
            <a:off x="6553505" y="4036162"/>
            <a:ext cx="2177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3箇所以上の具体的な数字があるか</a:t>
            </a:r>
            <a:endParaRPr lang="en-US" sz="1000" dirty="0"/>
          </a:p>
        </p:txBody>
      </p:sp>
      <p:sp>
        <p:nvSpPr>
          <p:cNvPr id="67" name="Shape 48"/>
          <p:cNvSpPr/>
          <p:nvPr/>
        </p:nvSpPr>
        <p:spPr>
          <a:xfrm>
            <a:off x="6400800" y="4417466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68" name="Shape 49"/>
          <p:cNvSpPr/>
          <p:nvPr/>
        </p:nvSpPr>
        <p:spPr>
          <a:xfrm>
            <a:off x="6400800" y="4417466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69" name="Text 50"/>
          <p:cNvSpPr txBox="1"/>
          <p:nvPr/>
        </p:nvSpPr>
        <p:spPr>
          <a:xfrm>
            <a:off x="6553505" y="4531766"/>
            <a:ext cx="1505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4. 呼びかけ・疑問文</a:t>
            </a:r>
            <a:endParaRPr lang="en-US" sz="1200" dirty="0"/>
          </a:p>
        </p:txBody>
      </p:sp>
      <p:pic>
        <p:nvPicPr>
          <p:cNvPr id="70" name="Image 17" descr="preencoded.png">    </p:cNvPr>
          <p:cNvPicPr>
            <a:picLocks noChangeAspect="1"/>
          </p:cNvPicPr>
          <p:nvPr/>
        </p:nvPicPr>
        <p:blipFill>
          <a:blip r:embed="rId18"/>
          <a:srcRect l="-33" r="-33" t="0" b="0"/>
          <a:stretch/>
        </p:blipFill>
        <p:spPr>
          <a:xfrm>
            <a:off x="11125505" y="4579315"/>
            <a:ext cx="171907" cy="152705"/>
          </a:xfrm>
          <a:prstGeom prst="rect">
            <a:avLst/>
          </a:prstGeom>
        </p:spPr>
      </p:pic>
      <p:pic>
        <p:nvPicPr>
          <p:cNvPr id="71" name="Image 18" descr="preencoded.png">    </p:cNvPr>
          <p:cNvPicPr>
            <a:picLocks noChangeAspect="1"/>
          </p:cNvPicPr>
          <p:nvPr/>
        </p:nvPicPr>
        <p:blipFill>
          <a:blip r:embed="rId19"/>
          <a:srcRect l="-33" r="-33" t="0" b="0"/>
          <a:stretch/>
        </p:blipFill>
        <p:spPr>
          <a:xfrm>
            <a:off x="11296498" y="4579315"/>
            <a:ext cx="171907" cy="152705"/>
          </a:xfrm>
          <a:prstGeom prst="rect">
            <a:avLst/>
          </a:prstGeom>
        </p:spPr>
      </p:pic>
      <p:sp>
        <p:nvSpPr>
          <p:cNvPr id="72" name="Text 51"/>
          <p:cNvSpPr txBox="1"/>
          <p:nvPr/>
        </p:nvSpPr>
        <p:spPr>
          <a:xfrm>
            <a:off x="6553505" y="4760366"/>
            <a:ext cx="24432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2箇所以上の読者への呼びかけがあるか</a:t>
            </a:r>
            <a:endParaRPr lang="en-US" sz="1000" dirty="0"/>
          </a:p>
        </p:txBody>
      </p:sp>
      <p:sp>
        <p:nvSpPr>
          <p:cNvPr id="73" name="Shape 52"/>
          <p:cNvSpPr/>
          <p:nvPr/>
        </p:nvSpPr>
        <p:spPr>
          <a:xfrm>
            <a:off x="6400800" y="5141671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74" name="Shape 53"/>
          <p:cNvSpPr/>
          <p:nvPr/>
        </p:nvSpPr>
        <p:spPr>
          <a:xfrm>
            <a:off x="6400800" y="5141671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75" name="Text 54"/>
          <p:cNvSpPr txBox="1"/>
          <p:nvPr/>
        </p:nvSpPr>
        <p:spPr>
          <a:xfrm>
            <a:off x="6553505" y="5255971"/>
            <a:ext cx="1353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5. カッコ書き補足</a:t>
            </a:r>
            <a:endParaRPr lang="en-US" sz="1200" dirty="0"/>
          </a:p>
        </p:txBody>
      </p:sp>
      <p:pic>
        <p:nvPicPr>
          <p:cNvPr id="76" name="Image 19" descr="preencoded.png">    </p:cNvPr>
          <p:cNvPicPr>
            <a:picLocks noChangeAspect="1"/>
          </p:cNvPicPr>
          <p:nvPr/>
        </p:nvPicPr>
        <p:blipFill>
          <a:blip r:embed="rId20"/>
          <a:srcRect l="-33" r="-33" t="0" b="0"/>
          <a:stretch/>
        </p:blipFill>
        <p:spPr>
          <a:xfrm>
            <a:off x="11125505" y="5303520"/>
            <a:ext cx="171907" cy="152705"/>
          </a:xfrm>
          <a:prstGeom prst="rect">
            <a:avLst/>
          </a:prstGeom>
        </p:spPr>
      </p:pic>
      <p:pic>
        <p:nvPicPr>
          <p:cNvPr id="77" name="Image 20" descr="preencoded.png">    </p:cNvPr>
          <p:cNvPicPr>
            <a:picLocks noChangeAspect="1"/>
          </p:cNvPicPr>
          <p:nvPr/>
        </p:nvPicPr>
        <p:blipFill>
          <a:blip r:embed="rId21"/>
          <a:srcRect l="-33" r="-33" t="0" b="0"/>
          <a:stretch/>
        </p:blipFill>
        <p:spPr>
          <a:xfrm>
            <a:off x="11296498" y="5303520"/>
            <a:ext cx="171907" cy="152705"/>
          </a:xfrm>
          <a:prstGeom prst="rect">
            <a:avLst/>
          </a:prstGeom>
        </p:spPr>
      </p:pic>
      <p:sp>
        <p:nvSpPr>
          <p:cNvPr id="78" name="Text 55"/>
          <p:cNvSpPr txBox="1"/>
          <p:nvPr/>
        </p:nvSpPr>
        <p:spPr>
          <a:xfrm>
            <a:off x="6553505" y="5484571"/>
            <a:ext cx="23673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専門用語にカッコ書きの補足があるか</a:t>
            </a:r>
            <a:endParaRPr lang="en-US" sz="1000" dirty="0"/>
          </a:p>
        </p:txBody>
      </p:sp>
      <p:sp>
        <p:nvSpPr>
          <p:cNvPr id="79" name="Shape 56"/>
          <p:cNvSpPr/>
          <p:nvPr/>
        </p:nvSpPr>
        <p:spPr>
          <a:xfrm>
            <a:off x="6400800" y="5864962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80" name="Shape 57"/>
          <p:cNvSpPr/>
          <p:nvPr/>
        </p:nvSpPr>
        <p:spPr>
          <a:xfrm>
            <a:off x="6400800" y="5864962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81" name="Text 58"/>
          <p:cNvSpPr txBox="1"/>
          <p:nvPr/>
        </p:nvSpPr>
        <p:spPr>
          <a:xfrm>
            <a:off x="6553505" y="5979262"/>
            <a:ext cx="1353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6. 画像との整合性</a:t>
            </a:r>
            <a:endParaRPr lang="en-US" sz="1200" dirty="0"/>
          </a:p>
        </p:txBody>
      </p:sp>
      <p:pic>
        <p:nvPicPr>
          <p:cNvPr id="82" name="Image 21" descr="preencoded.png">    </p:cNvPr>
          <p:cNvPicPr>
            <a:picLocks noChangeAspect="1"/>
          </p:cNvPicPr>
          <p:nvPr/>
        </p:nvPicPr>
        <p:blipFill>
          <a:blip r:embed="rId22"/>
          <a:srcRect l="-33" r="-33" t="0" b="0"/>
          <a:stretch/>
        </p:blipFill>
        <p:spPr>
          <a:xfrm>
            <a:off x="10953598" y="6026810"/>
            <a:ext cx="171907" cy="152705"/>
          </a:xfrm>
          <a:prstGeom prst="rect">
            <a:avLst/>
          </a:prstGeom>
        </p:spPr>
      </p:pic>
      <p:pic>
        <p:nvPicPr>
          <p:cNvPr id="83" name="Image 22" descr="preencoded.png">    </p:cNvPr>
          <p:cNvPicPr>
            <a:picLocks noChangeAspect="1"/>
          </p:cNvPicPr>
          <p:nvPr/>
        </p:nvPicPr>
        <p:blipFill>
          <a:blip r:embed="rId23"/>
          <a:srcRect l="-33" r="-33" t="0" b="0"/>
          <a:stretch/>
        </p:blipFill>
        <p:spPr>
          <a:xfrm>
            <a:off x="11125505" y="6026810"/>
            <a:ext cx="171907" cy="152705"/>
          </a:xfrm>
          <a:prstGeom prst="rect">
            <a:avLst/>
          </a:prstGeom>
        </p:spPr>
      </p:pic>
      <p:pic>
        <p:nvPicPr>
          <p:cNvPr id="84" name="Image 23" descr="preencoded.png">    </p:cNvPr>
          <p:cNvPicPr>
            <a:picLocks noChangeAspect="1"/>
          </p:cNvPicPr>
          <p:nvPr/>
        </p:nvPicPr>
        <p:blipFill>
          <a:blip r:embed="rId24"/>
          <a:srcRect l="-33" r="-33" t="0" b="0"/>
          <a:stretch/>
        </p:blipFill>
        <p:spPr>
          <a:xfrm>
            <a:off x="11296498" y="6026810"/>
            <a:ext cx="171907" cy="152705"/>
          </a:xfrm>
          <a:prstGeom prst="rect">
            <a:avLst/>
          </a:prstGeom>
        </p:spPr>
      </p:pic>
      <p:sp>
        <p:nvSpPr>
          <p:cNvPr id="85" name="Text 59"/>
          <p:cNvSpPr txBox="1"/>
          <p:nvPr/>
        </p:nvSpPr>
        <p:spPr>
          <a:xfrm>
            <a:off x="6553505" y="6207862"/>
            <a:ext cx="2634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画像とテキストの内容が矛盾していないか</a:t>
            </a:r>
            <a:endParaRPr lang="en-US" sz="1000" dirty="0"/>
          </a:p>
        </p:txBody>
      </p:sp>
      <p:sp>
        <p:nvSpPr>
          <p:cNvPr id="86" name="Shape 60"/>
          <p:cNvSpPr/>
          <p:nvPr/>
        </p:nvSpPr>
        <p:spPr>
          <a:xfrm>
            <a:off x="6400800" y="6589166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87" name="Shape 61"/>
          <p:cNvSpPr/>
          <p:nvPr/>
        </p:nvSpPr>
        <p:spPr>
          <a:xfrm>
            <a:off x="6400800" y="6589166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88" name="Text 62"/>
          <p:cNvSpPr txBox="1"/>
          <p:nvPr/>
        </p:nvSpPr>
        <p:spPr>
          <a:xfrm>
            <a:off x="6553505" y="6703466"/>
            <a:ext cx="8961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7. 誤字脱字</a:t>
            </a:r>
            <a:endParaRPr lang="en-US" sz="1200" dirty="0"/>
          </a:p>
        </p:txBody>
      </p:sp>
      <p:pic>
        <p:nvPicPr>
          <p:cNvPr id="89" name="Image 24" descr="preencoded.png">    </p:cNvPr>
          <p:cNvPicPr>
            <a:picLocks noChangeAspect="1"/>
          </p:cNvPicPr>
          <p:nvPr/>
        </p:nvPicPr>
        <p:blipFill>
          <a:blip r:embed="rId25"/>
          <a:srcRect l="-33" r="-33" t="0" b="0"/>
          <a:stretch/>
        </p:blipFill>
        <p:spPr>
          <a:xfrm>
            <a:off x="10953598" y="6751015"/>
            <a:ext cx="171907" cy="152705"/>
          </a:xfrm>
          <a:prstGeom prst="rect">
            <a:avLst/>
          </a:prstGeom>
        </p:spPr>
      </p:pic>
      <p:pic>
        <p:nvPicPr>
          <p:cNvPr id="90" name="Image 25" descr="preencoded.png">    </p:cNvPr>
          <p:cNvPicPr>
            <a:picLocks noChangeAspect="1"/>
          </p:cNvPicPr>
          <p:nvPr/>
        </p:nvPicPr>
        <p:blipFill>
          <a:blip r:embed="rId26"/>
          <a:srcRect l="-33" r="-33" t="0" b="0"/>
          <a:stretch/>
        </p:blipFill>
        <p:spPr>
          <a:xfrm>
            <a:off x="11125505" y="6751015"/>
            <a:ext cx="171907" cy="152705"/>
          </a:xfrm>
          <a:prstGeom prst="rect">
            <a:avLst/>
          </a:prstGeom>
        </p:spPr>
      </p:pic>
      <p:pic>
        <p:nvPicPr>
          <p:cNvPr id="91" name="Image 26" descr="preencoded.png">    </p:cNvPr>
          <p:cNvPicPr>
            <a:picLocks noChangeAspect="1"/>
          </p:cNvPicPr>
          <p:nvPr/>
        </p:nvPicPr>
        <p:blipFill>
          <a:blip r:embed="rId27"/>
          <a:srcRect l="-33" r="-33" t="0" b="0"/>
          <a:stretch/>
        </p:blipFill>
        <p:spPr>
          <a:xfrm>
            <a:off x="11296498" y="6751015"/>
            <a:ext cx="171907" cy="152705"/>
          </a:xfrm>
          <a:prstGeom prst="rect">
            <a:avLst/>
          </a:prstGeom>
        </p:spPr>
      </p:pic>
      <p:sp>
        <p:nvSpPr>
          <p:cNvPr id="92" name="Text 63"/>
          <p:cNvSpPr txBox="1"/>
          <p:nvPr/>
        </p:nvSpPr>
        <p:spPr>
          <a:xfrm>
            <a:off x="6553505" y="6932066"/>
            <a:ext cx="16431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明らかな誤字脱字が0件か</a:t>
            </a:r>
            <a:endParaRPr lang="en-US" sz="1000" dirty="0"/>
          </a:p>
        </p:txBody>
      </p:sp>
      <p:sp>
        <p:nvSpPr>
          <p:cNvPr id="93" name="Shape 64"/>
          <p:cNvSpPr/>
          <p:nvPr/>
        </p:nvSpPr>
        <p:spPr>
          <a:xfrm>
            <a:off x="6400800" y="7313371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94" name="Shape 65"/>
          <p:cNvSpPr/>
          <p:nvPr/>
        </p:nvSpPr>
        <p:spPr>
          <a:xfrm>
            <a:off x="6400800" y="7313371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95" name="Text 66"/>
          <p:cNvSpPr txBox="1"/>
          <p:nvPr/>
        </p:nvSpPr>
        <p:spPr>
          <a:xfrm>
            <a:off x="6553505" y="7427671"/>
            <a:ext cx="1505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8. 商品情報の正確性</a:t>
            </a:r>
            <a:endParaRPr lang="en-US" sz="1200" dirty="0"/>
          </a:p>
        </p:txBody>
      </p:sp>
      <p:pic>
        <p:nvPicPr>
          <p:cNvPr id="96" name="Image 27" descr="preencoded.png">    </p:cNvPr>
          <p:cNvPicPr>
            <a:picLocks noChangeAspect="1"/>
          </p:cNvPicPr>
          <p:nvPr/>
        </p:nvPicPr>
        <p:blipFill>
          <a:blip r:embed="rId28"/>
          <a:srcRect l="-33" r="-33" t="0" b="0"/>
          <a:stretch/>
        </p:blipFill>
        <p:spPr>
          <a:xfrm>
            <a:off x="10953598" y="7475220"/>
            <a:ext cx="171907" cy="152705"/>
          </a:xfrm>
          <a:prstGeom prst="rect">
            <a:avLst/>
          </a:prstGeom>
        </p:spPr>
      </p:pic>
      <p:pic>
        <p:nvPicPr>
          <p:cNvPr id="97" name="Image 28" descr="preencoded.png">    </p:cNvPr>
          <p:cNvPicPr>
            <a:picLocks noChangeAspect="1"/>
          </p:cNvPicPr>
          <p:nvPr/>
        </p:nvPicPr>
        <p:blipFill>
          <a:blip r:embed="rId29"/>
          <a:srcRect l="-33" r="-33" t="0" b="0"/>
          <a:stretch/>
        </p:blipFill>
        <p:spPr>
          <a:xfrm>
            <a:off x="11125505" y="7475220"/>
            <a:ext cx="171907" cy="152705"/>
          </a:xfrm>
          <a:prstGeom prst="rect">
            <a:avLst/>
          </a:prstGeom>
        </p:spPr>
      </p:pic>
      <p:pic>
        <p:nvPicPr>
          <p:cNvPr id="98" name="Image 29" descr="preencoded.png">    </p:cNvPr>
          <p:cNvPicPr>
            <a:picLocks noChangeAspect="1"/>
          </p:cNvPicPr>
          <p:nvPr/>
        </p:nvPicPr>
        <p:blipFill>
          <a:blip r:embed="rId30"/>
          <a:srcRect l="-33" r="-33" t="0" b="0"/>
          <a:stretch/>
        </p:blipFill>
        <p:spPr>
          <a:xfrm>
            <a:off x="11296498" y="7475220"/>
            <a:ext cx="171907" cy="152705"/>
          </a:xfrm>
          <a:prstGeom prst="rect">
            <a:avLst/>
          </a:prstGeom>
        </p:spPr>
      </p:pic>
      <p:sp>
        <p:nvSpPr>
          <p:cNvPr id="99" name="Text 67"/>
          <p:cNvSpPr txBox="1"/>
          <p:nvPr/>
        </p:nvSpPr>
        <p:spPr>
          <a:xfrm>
            <a:off x="6553505" y="7656271"/>
            <a:ext cx="1967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商品情報が改変されていないか</a:t>
            </a:r>
            <a:endParaRPr lang="en-US" sz="1000" dirty="0"/>
          </a:p>
        </p:txBody>
      </p:sp>
      <p:sp>
        <p:nvSpPr>
          <p:cNvPr id="100" name="Shape 68"/>
          <p:cNvSpPr/>
          <p:nvPr/>
        </p:nvSpPr>
        <p:spPr>
          <a:xfrm>
            <a:off x="6400800" y="8036662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101" name="Shape 69"/>
          <p:cNvSpPr/>
          <p:nvPr/>
        </p:nvSpPr>
        <p:spPr>
          <a:xfrm>
            <a:off x="6400800" y="8036662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02" name="Text 70"/>
          <p:cNvSpPr txBox="1"/>
          <p:nvPr/>
        </p:nvSpPr>
        <p:spPr>
          <a:xfrm>
            <a:off x="6553505" y="8150962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9. 自然な文章</a:t>
            </a:r>
            <a:endParaRPr lang="en-US" sz="1200" dirty="0"/>
          </a:p>
        </p:txBody>
      </p:sp>
      <p:pic>
        <p:nvPicPr>
          <p:cNvPr id="103" name="Image 30" descr="preencoded.png">    </p:cNvPr>
          <p:cNvPicPr>
            <a:picLocks noChangeAspect="1"/>
          </p:cNvPicPr>
          <p:nvPr/>
        </p:nvPicPr>
        <p:blipFill>
          <a:blip r:embed="rId31"/>
          <a:srcRect l="-33" r="-33" t="0" b="0"/>
          <a:stretch/>
        </p:blipFill>
        <p:spPr>
          <a:xfrm>
            <a:off x="11125505" y="8198510"/>
            <a:ext cx="171907" cy="152705"/>
          </a:xfrm>
          <a:prstGeom prst="rect">
            <a:avLst/>
          </a:prstGeom>
        </p:spPr>
      </p:pic>
      <p:pic>
        <p:nvPicPr>
          <p:cNvPr id="104" name="Image 31" descr="preencoded.png">    </p:cNvPr>
          <p:cNvPicPr>
            <a:picLocks noChangeAspect="1"/>
          </p:cNvPicPr>
          <p:nvPr/>
        </p:nvPicPr>
        <p:blipFill>
          <a:blip r:embed="rId32"/>
          <a:srcRect l="-33" r="-33" t="0" b="0"/>
          <a:stretch/>
        </p:blipFill>
        <p:spPr>
          <a:xfrm>
            <a:off x="11296498" y="8198510"/>
            <a:ext cx="171907" cy="152705"/>
          </a:xfrm>
          <a:prstGeom prst="rect">
            <a:avLst/>
          </a:prstGeom>
        </p:spPr>
      </p:pic>
      <p:sp>
        <p:nvSpPr>
          <p:cNvPr id="105" name="Text 71"/>
          <p:cNvSpPr txBox="1"/>
          <p:nvPr/>
        </p:nvSpPr>
        <p:spPr>
          <a:xfrm>
            <a:off x="6553505" y="8379562"/>
            <a:ext cx="1967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機械的な文章になっていないか</a:t>
            </a:r>
            <a:endParaRPr lang="en-US" sz="1000" dirty="0"/>
          </a:p>
        </p:txBody>
      </p:sp>
      <p:sp>
        <p:nvSpPr>
          <p:cNvPr id="106" name="Shape 72"/>
          <p:cNvSpPr/>
          <p:nvPr/>
        </p:nvSpPr>
        <p:spPr>
          <a:xfrm>
            <a:off x="6400800" y="8760866"/>
            <a:ext cx="5181905" cy="647395"/>
          </a:xfrm>
          <a:prstGeom prst="roundRect">
            <a:avLst>
              <a:gd name="adj" fmla="val 8308"/>
            </a:avLst>
          </a:prstGeom>
          <a:solidFill>
            <a:srgbClr val="F8F9FA"/>
          </a:solidFill>
          <a:ln/>
        </p:spPr>
      </p:sp>
      <p:sp>
        <p:nvSpPr>
          <p:cNvPr id="107" name="Shape 73"/>
          <p:cNvSpPr/>
          <p:nvPr/>
        </p:nvSpPr>
        <p:spPr>
          <a:xfrm>
            <a:off x="6400800" y="8760866"/>
            <a:ext cx="38405" cy="64739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08" name="Text 74"/>
          <p:cNvSpPr txBox="1"/>
          <p:nvPr/>
        </p:nvSpPr>
        <p:spPr>
          <a:xfrm>
            <a:off x="6553505" y="8875166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10. LP型との一致</a:t>
            </a:r>
            <a:endParaRPr lang="en-US" sz="1200" dirty="0"/>
          </a:p>
        </p:txBody>
      </p:sp>
      <p:pic>
        <p:nvPicPr>
          <p:cNvPr id="109" name="Image 32" descr="preencoded.png">    </p:cNvPr>
          <p:cNvPicPr>
            <a:picLocks noChangeAspect="1"/>
          </p:cNvPicPr>
          <p:nvPr/>
        </p:nvPicPr>
        <p:blipFill>
          <a:blip r:embed="rId33"/>
          <a:srcRect l="-33" r="-33" t="0" b="0"/>
          <a:stretch/>
        </p:blipFill>
        <p:spPr>
          <a:xfrm>
            <a:off x="11125505" y="8922715"/>
            <a:ext cx="171907" cy="152705"/>
          </a:xfrm>
          <a:prstGeom prst="rect">
            <a:avLst/>
          </a:prstGeom>
        </p:spPr>
      </p:pic>
      <p:pic>
        <p:nvPicPr>
          <p:cNvPr id="110" name="Image 33" descr="preencoded.png">    </p:cNvPr>
          <p:cNvPicPr>
            <a:picLocks noChangeAspect="1"/>
          </p:cNvPicPr>
          <p:nvPr/>
        </p:nvPicPr>
        <p:blipFill>
          <a:blip r:embed="rId34"/>
          <a:srcRect l="-33" r="-33" t="0" b="0"/>
          <a:stretch/>
        </p:blipFill>
        <p:spPr>
          <a:xfrm>
            <a:off x="11296498" y="8922715"/>
            <a:ext cx="171907" cy="152705"/>
          </a:xfrm>
          <a:prstGeom prst="rect">
            <a:avLst/>
          </a:prstGeom>
        </p:spPr>
      </p:pic>
      <p:sp>
        <p:nvSpPr>
          <p:cNvPr id="111" name="Text 75"/>
          <p:cNvSpPr txBox="1"/>
          <p:nvPr/>
        </p:nvSpPr>
        <p:spPr>
          <a:xfrm>
            <a:off x="6553505" y="9103766"/>
            <a:ext cx="22530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LP型に合ったトーンになっているか</a:t>
            </a:r>
            <a:endParaRPr lang="en-US" sz="1000" dirty="0"/>
          </a:p>
        </p:txBody>
      </p:sp>
      <p:sp>
        <p:nvSpPr>
          <p:cNvPr id="112" name="Shape 76"/>
          <p:cNvSpPr/>
          <p:nvPr/>
        </p:nvSpPr>
        <p:spPr>
          <a:xfrm>
            <a:off x="6400800" y="9560966"/>
            <a:ext cx="5181905" cy="875995"/>
          </a:xfrm>
          <a:prstGeom prst="roundRect">
            <a:avLst>
              <a:gd name="adj" fmla="val 4538"/>
            </a:avLst>
          </a:prstGeom>
          <a:solidFill>
            <a:srgbClr val="FFFBEB"/>
          </a:solidFill>
          <a:ln/>
        </p:spPr>
      </p:sp>
      <p:sp>
        <p:nvSpPr>
          <p:cNvPr id="113" name="Shape 77"/>
          <p:cNvSpPr/>
          <p:nvPr/>
        </p:nvSpPr>
        <p:spPr>
          <a:xfrm>
            <a:off x="6400800" y="9560966"/>
            <a:ext cx="38405" cy="875995"/>
          </a:xfrm>
          <a:prstGeom prst="rect">
            <a:avLst/>
          </a:prstGeom>
          <a:solidFill>
            <a:srgbClr val="FBBF24"/>
          </a:solidFill>
          <a:ln/>
        </p:spPr>
      </p:sp>
      <p:pic>
        <p:nvPicPr>
          <p:cNvPr id="114" name="Image 34" descr="preencoded.png">    </p:cNvPr>
          <p:cNvPicPr>
            <a:picLocks noChangeAspect="1"/>
          </p:cNvPicPr>
          <p:nvPr/>
        </p:nvPicPr>
        <p:blipFill>
          <a:blip r:embed="rId35"/>
          <a:srcRect l="0" r="0" t="-100" b="-100"/>
          <a:stretch/>
        </p:blipFill>
        <p:spPr>
          <a:xfrm>
            <a:off x="6553505" y="9713671"/>
            <a:ext cx="114300" cy="152705"/>
          </a:xfrm>
          <a:prstGeom prst="rect">
            <a:avLst/>
          </a:prstGeom>
        </p:spPr>
      </p:pic>
      <p:sp>
        <p:nvSpPr>
          <p:cNvPr id="115" name="Text 78"/>
          <p:cNvSpPr txBox="1"/>
          <p:nvPr/>
        </p:nvSpPr>
        <p:spPr>
          <a:xfrm>
            <a:off x="6743700" y="9675266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92400E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合格するためのコツ</a:t>
            </a:r>
            <a:endParaRPr lang="en-US" sz="1200" dirty="0"/>
          </a:p>
        </p:txBody>
      </p:sp>
      <p:sp>
        <p:nvSpPr>
          <p:cNvPr id="116" name="Text 79"/>
          <p:cNvSpPr txBox="1"/>
          <p:nvPr/>
        </p:nvSpPr>
        <p:spPr>
          <a:xfrm>
            <a:off x="6553505" y="9942271"/>
            <a:ext cx="4901184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提出前に自分でチェックリストを確認し、不合格項目から優先的に修正しましょう。特に重要度★★★の項目を重点的にチェック！</a:t>
            </a:r>
            <a:endParaRPr lang="en-US" sz="1000" dirty="0"/>
          </a:p>
        </p:txBody>
      </p:sp>
      <p:sp>
        <p:nvSpPr>
          <p:cNvPr id="117" name="Text 80"/>
          <p:cNvSpPr txBox="1"/>
          <p:nvPr/>
        </p:nvSpPr>
        <p:spPr>
          <a:xfrm>
            <a:off x="1218895" y="10856671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2025-10-21</a:t>
            </a:r>
            <a:endParaRPr lang="en-US" sz="1000" dirty="0"/>
          </a:p>
        </p:txBody>
      </p:sp>
      <p:sp>
        <p:nvSpPr>
          <p:cNvPr id="118" name="Text 81"/>
          <p:cNvSpPr txBox="1"/>
          <p:nvPr/>
        </p:nvSpPr>
        <p:spPr>
          <a:xfrm>
            <a:off x="10968228" y="10856671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2025-10-21T15:30:47Z</dcterms:created>
  <dcterms:modified xsi:type="dcterms:W3CDTF">2025-10-21T15:30:47Z</dcterms:modified>
</cp:coreProperties>
</file>