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1" r:id="rId1"/>
    <p:sldMasterId id="2147484297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0D86B8"/>
    <a:srgbClr val="AFABAB"/>
    <a:srgbClr val="666666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01" autoAdjust="0"/>
  </p:normalViewPr>
  <p:slideViewPr>
    <p:cSldViewPr snapToGrid="0">
      <p:cViewPr varScale="1">
        <p:scale>
          <a:sx n="77" d="100"/>
          <a:sy n="77" d="100"/>
        </p:scale>
        <p:origin x="420" y="56"/>
      </p:cViewPr>
      <p:guideLst/>
    </p:cSldViewPr>
  </p:slideViewPr>
  <p:outlineViewPr>
    <p:cViewPr>
      <p:scale>
        <a:sx n="33" d="100"/>
        <a:sy n="33" d="100"/>
      </p:scale>
      <p:origin x="0" y="-6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DD51D-31F4-4FEB-9903-808982AB90E2}" type="datetimeFigureOut">
              <a:rPr kumimoji="1" lang="ja-JP" altLang="en-US" smtClean="0"/>
              <a:t>2025/10/25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29FAE-EA8A-421C-8AC4-767A0C788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21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02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4963" y="237457"/>
            <a:ext cx="11522075" cy="73598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kumimoji="1" lang="ja-JP" altLang="en-US"/>
              <a:t>タイトルを入力（</a:t>
            </a:r>
            <a:r>
              <a:rPr kumimoji="1" lang="en-US" altLang="ja-JP"/>
              <a:t>2</a:t>
            </a:r>
            <a:r>
              <a:rPr kumimoji="1" lang="ja-JP" altLang="en-US"/>
              <a:t>行まで）</a:t>
            </a:r>
          </a:p>
        </p:txBody>
      </p:sp>
      <p:sp>
        <p:nvSpPr>
          <p:cNvPr id="12" name="日付プレースホルダー 16">
            <a:extLst>
              <a:ext uri="{FF2B5EF4-FFF2-40B4-BE49-F238E27FC236}">
                <a16:creationId xmlns:a16="http://schemas.microsoft.com/office/drawing/2014/main" id="{5EF0E3F5-5645-CB48-93A3-1ECF1B12B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2570" y="6394007"/>
            <a:ext cx="1098959" cy="34308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0" i="0">
                <a:solidFill>
                  <a:schemeClr val="tx2"/>
                </a:solidFill>
                <a:latin typeface="Segoe UI Regular" panose="020B0502040204020203" pitchFamily="34" charset="0"/>
                <a:ea typeface="Segoe UI Regular" panose="020B0502040204020203" pitchFamily="34" charset="0"/>
                <a:cs typeface="Segoe UI Regular" panose="020B0502040204020203" pitchFamily="34" charset="0"/>
              </a:defRPr>
            </a:lvl1pPr>
          </a:lstStyle>
          <a:p>
            <a:fld id="{67598571-F9CE-6442-8D23-D6050606A188}" type="datetime1">
              <a:rPr kumimoji="1" lang="ja-JP" altLang="en-US" smtClean="0"/>
              <a:t>2025/10/25</a:t>
            </a:fld>
            <a:endParaRPr kumimoji="1" lang="ja-JP" altLang="en-US"/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4805DFEE-82AE-BE4D-B3B8-B49642FA4706}"/>
              </a:ext>
            </a:extLst>
          </p:cNvPr>
          <p:cNvSpPr txBox="1">
            <a:spLocks/>
          </p:cNvSpPr>
          <p:nvPr/>
        </p:nvSpPr>
        <p:spPr>
          <a:xfrm>
            <a:off x="11250706" y="6435378"/>
            <a:ext cx="630399" cy="276861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000" b="1" kern="1200" baseline="0">
                <a:solidFill>
                  <a:srgbClr val="2B323F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407364-41BC-E64E-91C4-8E4B99D96D50}" type="slidenum">
              <a:rPr lang="ja-JP" altLang="en-US" b="0" i="0" baseline="0" smtClean="0">
                <a:solidFill>
                  <a:schemeClr val="tx1"/>
                </a:solidFill>
                <a:latin typeface="Meiryo UI Bold"/>
                <a:ea typeface="AM-JP UD Shin Go NT Pr6N DB" panose="020B0400000000000000" pitchFamily="34" charset="-128"/>
              </a:rPr>
              <a:pPr/>
              <a:t>‹#›</a:t>
            </a:fld>
            <a:endParaRPr lang="ja-JP" altLang="en-US" b="0" i="0" baseline="0">
              <a:solidFill>
                <a:schemeClr val="tx1"/>
              </a:solidFill>
              <a:latin typeface="Meiryo UI Bold"/>
              <a:ea typeface="AM-JP UD Shin Go NT Pr6N DB" panose="020B0400000000000000" pitchFamily="34" charset="-128"/>
            </a:endParaRPr>
          </a:p>
        </p:txBody>
      </p:sp>
      <p:sp>
        <p:nvSpPr>
          <p:cNvPr id="10" name="テキスト プレースホルダー 13">
            <a:extLst>
              <a:ext uri="{FF2B5EF4-FFF2-40B4-BE49-F238E27FC236}">
                <a16:creationId xmlns:a16="http://schemas.microsoft.com/office/drawing/2014/main" id="{98BACFAA-9E00-444A-8DCB-34D55379A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6000" y="1530000"/>
            <a:ext cx="828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AM-JP UD Shin Go NT Pr6N R" panose="020B0400000000000000" pitchFamily="34" charset="-128"/>
              </a:rPr>
              <a:t>見出し</a:t>
            </a:r>
            <a:endParaRPr kumimoji="1" lang="en-US" altLang="ja-JP" sz="3000" b="1" i="0" u="none" strike="noStrike" kern="1200" cap="none" spc="0" normalizeH="0" baseline="0" noProof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AM-JP UD Shin Go NT Pr6N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585143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1600" b="1" i="0" kern="1200" spc="0" baseline="0">
          <a:solidFill>
            <a:schemeClr val="tx2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</p:titleStyle>
    <p:bodyStyle>
      <a:lvl1pPr marL="0" marR="0" indent="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400"/>
        </a:spcAft>
        <a:buClrTx/>
        <a:buSzTx/>
        <a:buFontTx/>
        <a:buNone/>
        <a:tabLst/>
        <a:defRPr kumimoji="1" sz="2000" b="0" i="0" kern="1200" baseline="0">
          <a:solidFill>
            <a:schemeClr val="tx2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  <a:lvl2pPr marL="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11">
          <p15:clr>
            <a:srgbClr val="F26B43"/>
          </p15:clr>
        </p15:guide>
        <p15:guide id="11" pos="7469">
          <p15:clr>
            <a:srgbClr val="F26B43"/>
          </p15:clr>
        </p15:guide>
        <p15:guide id="19" pos="3840">
          <p15:clr>
            <a:srgbClr val="F26B43"/>
          </p15:clr>
        </p15:guide>
        <p15:guide id="20" orient="horz" pos="142">
          <p15:clr>
            <a:srgbClr val="F26B43"/>
          </p15:clr>
        </p15:guide>
        <p15:guide id="21" orient="horz" pos="40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14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G2xC0yb4w/WBO3xycA8fCbhDZcFO7Kzw/edit?utm_content=DAG2xC0yb4w&amp;utm_campaign=designshare&amp;utm_medium=link2&amp;utm_source=sharebutton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canva.com/design/DAG2w5qVkhM/GPt8enVfsCRLMaY0QGxQ7w/edit?utm_content=DAG2w5qVkhM&amp;utm_campaign=designshare&amp;utm_medium=link2&amp;utm_source=sharebutto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anva.com/design/DAG2xBMLdcE/GJskGXMNOAk_sAFJ-RLS7g/edit?utm_content=DAG2xBMLdcE&amp;utm_campaign=designshare&amp;utm_medium=link2&amp;utm_source=sharebutton" TargetMode="External"/><Relationship Id="rId5" Type="http://schemas.openxmlformats.org/officeDocument/2006/relationships/hyperlink" Target="https://www.canva.com/design/DAG2xGaUJ1Y/V9GtChitt8mM8kctzDzh9A/edit?utm_content=DAG2xGaUJ1Y&amp;utm_campaign=designshare&amp;utm_medium=link2&amp;utm_source=sharebutton" TargetMode="External"/><Relationship Id="rId4" Type="http://schemas.openxmlformats.org/officeDocument/2006/relationships/hyperlink" Target="https://www.canva.com/design/DAG2wwXdzQc/5wpMh_WPzRnpAd3B3Kslmw/edit?utm_content=DAG2wwXdzQc&amp;utm_campaign=designshare&amp;utm_medium=link2&amp;utm_source=sharebutt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5524805" y="2029054"/>
            <a:ext cx="1143000" cy="57607"/>
          </a:xfrm>
          <a:prstGeom prst="rect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4" name="Text 2"/>
          <p:cNvSpPr txBox="1"/>
          <p:nvPr/>
        </p:nvSpPr>
        <p:spPr>
          <a:xfrm>
            <a:off x="2960827" y="2476195"/>
            <a:ext cx="6706210" cy="8293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ワーカー作業マニュアル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3"/>
          <p:cNvSpPr txBox="1"/>
          <p:nvPr/>
        </p:nvSpPr>
        <p:spPr>
          <a:xfrm>
            <a:off x="2208921" y="3552445"/>
            <a:ext cx="8210022" cy="4389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ランディングページ（</a:t>
            </a:r>
            <a:r>
              <a:rPr kumimoji="0" lang="en-US" altLang="ja-JP" sz="24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</a:t>
            </a:r>
            <a:r>
              <a:rPr kumimoji="0" lang="ja-JP" altLang="en-US" sz="24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案の修正・人間味の追加ガイド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13F86BC0-D3AD-C00F-BA65-08889270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046" y="1104453"/>
            <a:ext cx="8907118" cy="5315692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952805" y="580644"/>
            <a:ext cx="4310482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ワーカーは何をするか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65AF63ED-3826-DF30-F58D-D78719B56031}"/>
              </a:ext>
            </a:extLst>
          </p:cNvPr>
          <p:cNvGrpSpPr/>
          <p:nvPr/>
        </p:nvGrpSpPr>
        <p:grpSpPr>
          <a:xfrm>
            <a:off x="761695" y="2391236"/>
            <a:ext cx="261519" cy="228600"/>
            <a:chOff x="761695" y="1742846"/>
            <a:chExt cx="261519" cy="228600"/>
          </a:xfrm>
        </p:grpSpPr>
        <p:sp>
          <p:nvSpPr>
            <p:cNvPr id="4" name="Shape 2"/>
            <p:cNvSpPr/>
            <p:nvPr/>
          </p:nvSpPr>
          <p:spPr>
            <a:xfrm>
              <a:off x="761695" y="1742846"/>
              <a:ext cx="228600" cy="228600"/>
            </a:xfrm>
            <a:prstGeom prst="ellipse">
              <a:avLst/>
            </a:prstGeom>
            <a:solidFill>
              <a:srgbClr val="BF0000"/>
            </a:solidFill>
            <a:ln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Text 6"/>
            <p:cNvSpPr txBox="1"/>
            <p:nvPr/>
          </p:nvSpPr>
          <p:spPr>
            <a:xfrm>
              <a:off x="836676" y="1757477"/>
              <a:ext cx="18653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 JP" pitchFamily="34" charset="0"/>
                  <a:ea typeface="Noto Sans JP" pitchFamily="34" charset="-122"/>
                  <a:cs typeface="Noto Sans JP" pitchFamily="34" charset="-120"/>
                </a:rPr>
                <a:t>1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AB0DD6D-9F1F-D93D-9D58-106B07329593}"/>
              </a:ext>
            </a:extLst>
          </p:cNvPr>
          <p:cNvGrpSpPr/>
          <p:nvPr/>
        </p:nvGrpSpPr>
        <p:grpSpPr>
          <a:xfrm>
            <a:off x="761695" y="3295246"/>
            <a:ext cx="261519" cy="228600"/>
            <a:chOff x="761695" y="2314346"/>
            <a:chExt cx="261519" cy="228600"/>
          </a:xfrm>
        </p:grpSpPr>
        <p:sp>
          <p:nvSpPr>
            <p:cNvPr id="5" name="Shape 3"/>
            <p:cNvSpPr/>
            <p:nvPr/>
          </p:nvSpPr>
          <p:spPr>
            <a:xfrm>
              <a:off x="761695" y="2314346"/>
              <a:ext cx="228600" cy="228600"/>
            </a:xfrm>
            <a:prstGeom prst="ellipse">
              <a:avLst/>
            </a:prstGeom>
            <a:solidFill>
              <a:srgbClr val="BF0000"/>
            </a:solidFill>
            <a:ln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Text 7"/>
            <p:cNvSpPr txBox="1"/>
            <p:nvPr/>
          </p:nvSpPr>
          <p:spPr>
            <a:xfrm>
              <a:off x="836676" y="2328977"/>
              <a:ext cx="18653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 JP" pitchFamily="34" charset="0"/>
                  <a:ea typeface="Noto Sans JP" pitchFamily="34" charset="-122"/>
                  <a:cs typeface="Noto Sans JP" pitchFamily="34" charset="-120"/>
                </a:rPr>
                <a:t>2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Text 10"/>
          <p:cNvSpPr txBox="1"/>
          <p:nvPr/>
        </p:nvSpPr>
        <p:spPr>
          <a:xfrm>
            <a:off x="1023214" y="1551808"/>
            <a:ext cx="7593676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LP案の修正を担当（AI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作成した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下書きを磨き上げる）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11"/>
          <p:cNvSpPr txBox="1"/>
          <p:nvPr/>
        </p:nvSpPr>
        <p:spPr>
          <a:xfrm>
            <a:off x="1143000" y="2314346"/>
            <a:ext cx="49725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テキスト編集：機械的な文章を自然な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表現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へ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12"/>
          <p:cNvSpPr txBox="1"/>
          <p:nvPr/>
        </p:nvSpPr>
        <p:spPr>
          <a:xfrm>
            <a:off x="1143000" y="3219602"/>
            <a:ext cx="3277210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画像生成・編集：2種類の作業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13"/>
          <p:cNvSpPr txBox="1"/>
          <p:nvPr/>
        </p:nvSpPr>
        <p:spPr>
          <a:xfrm>
            <a:off x="1761424" y="5465401"/>
            <a:ext cx="8980370" cy="8334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人間味と統一感のあるLPに仕上げる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ことが目的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14"/>
          <p:cNvSpPr txBox="1"/>
          <p:nvPr/>
        </p:nvSpPr>
        <p:spPr>
          <a:xfrm>
            <a:off x="1524305" y="2734056"/>
            <a:ext cx="38816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AI生成文章に人間味を追加して自然な表現に修正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15"/>
          <p:cNvSpPr txBox="1"/>
          <p:nvPr/>
        </p:nvSpPr>
        <p:spPr>
          <a:xfrm>
            <a:off x="1524304" y="3638397"/>
            <a:ext cx="49725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・</a:t>
            </a:r>
            <a:r>
              <a:rPr kumimoji="0" lang="ja-JP" altLang="en-US" sz="1300" dirty="0">
                <a:solidFill>
                  <a:srgbClr val="66666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ヒーロー画像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：</a:t>
            </a:r>
            <a:r>
              <a:rPr kumimoji="0" lang="ja-JP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画像編集ツール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で商品メイン画像＋テキスト配置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16"/>
          <p:cNvSpPr txBox="1"/>
          <p:nvPr/>
        </p:nvSpPr>
        <p:spPr>
          <a:xfrm>
            <a:off x="1524304" y="3972154"/>
            <a:ext cx="5511763" cy="23774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・画像1〜4：AI</a:t>
            </a:r>
            <a:r>
              <a:rPr kumimoji="0" lang="ja-JP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生成画像に違和感がないかチェック、必要に応じて編集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 txBox="1"/>
          <p:nvPr/>
        </p:nvSpPr>
        <p:spPr>
          <a:xfrm>
            <a:off x="952805" y="580644"/>
            <a:ext cx="3510382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なぜ修正が必要か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A6DC7E2-1734-C60A-0DB1-576B0D012E0B}"/>
              </a:ext>
            </a:extLst>
          </p:cNvPr>
          <p:cNvGrpSpPr/>
          <p:nvPr/>
        </p:nvGrpSpPr>
        <p:grpSpPr>
          <a:xfrm>
            <a:off x="761695" y="1803806"/>
            <a:ext cx="261519" cy="228600"/>
            <a:chOff x="761695" y="1742846"/>
            <a:chExt cx="261519" cy="228600"/>
          </a:xfrm>
        </p:grpSpPr>
        <p:sp>
          <p:nvSpPr>
            <p:cNvPr id="4" name="Shape 2"/>
            <p:cNvSpPr/>
            <p:nvPr/>
          </p:nvSpPr>
          <p:spPr>
            <a:xfrm>
              <a:off x="761695" y="1742846"/>
              <a:ext cx="228600" cy="228600"/>
            </a:xfrm>
            <a:prstGeom prst="ellipse">
              <a:avLst/>
            </a:prstGeom>
            <a:solidFill>
              <a:srgbClr val="BF0000"/>
            </a:solidFill>
            <a:ln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Text 6"/>
            <p:cNvSpPr txBox="1"/>
            <p:nvPr/>
          </p:nvSpPr>
          <p:spPr>
            <a:xfrm>
              <a:off x="836676" y="1757477"/>
              <a:ext cx="18653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 JP" pitchFamily="34" charset="0"/>
                  <a:ea typeface="Noto Sans JP" pitchFamily="34" charset="-122"/>
                  <a:cs typeface="Noto Sans JP" pitchFamily="34" charset="-120"/>
                </a:rPr>
                <a:t>1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12A978-F0E2-0E2D-F71F-07291D55F2F5}"/>
              </a:ext>
            </a:extLst>
          </p:cNvPr>
          <p:cNvGrpSpPr/>
          <p:nvPr/>
        </p:nvGrpSpPr>
        <p:grpSpPr>
          <a:xfrm>
            <a:off x="761695" y="2672874"/>
            <a:ext cx="261519" cy="228600"/>
            <a:chOff x="761695" y="3552444"/>
            <a:chExt cx="261519" cy="228600"/>
          </a:xfrm>
        </p:grpSpPr>
        <p:sp>
          <p:nvSpPr>
            <p:cNvPr id="6" name="Shape 4"/>
            <p:cNvSpPr/>
            <p:nvPr/>
          </p:nvSpPr>
          <p:spPr>
            <a:xfrm>
              <a:off x="761695" y="3552444"/>
              <a:ext cx="228600" cy="228600"/>
            </a:xfrm>
            <a:prstGeom prst="ellipse">
              <a:avLst/>
            </a:prstGeom>
            <a:solidFill>
              <a:srgbClr val="BF0000"/>
            </a:solidFill>
            <a:ln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Text 8"/>
            <p:cNvSpPr txBox="1"/>
            <p:nvPr/>
          </p:nvSpPr>
          <p:spPr>
            <a:xfrm>
              <a:off x="836676" y="3567074"/>
              <a:ext cx="18653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dirty="0">
                  <a:solidFill>
                    <a:srgbClr val="FFFFFF"/>
                  </a:solidFill>
                  <a:latin typeface="Noto Sans JP" pitchFamily="34" charset="0"/>
                  <a:ea typeface="Noto Sans JP" pitchFamily="34" charset="-122"/>
                </a:rPr>
                <a:t>2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A48520B-1DE1-BBE4-E50A-7B469D72F136}"/>
              </a:ext>
            </a:extLst>
          </p:cNvPr>
          <p:cNvGrpSpPr/>
          <p:nvPr/>
        </p:nvGrpSpPr>
        <p:grpSpPr>
          <a:xfrm>
            <a:off x="761695" y="3578130"/>
            <a:ext cx="261519" cy="228600"/>
            <a:chOff x="761695" y="4457700"/>
            <a:chExt cx="261519" cy="228600"/>
          </a:xfrm>
        </p:grpSpPr>
        <p:sp>
          <p:nvSpPr>
            <p:cNvPr id="7" name="Shape 5"/>
            <p:cNvSpPr/>
            <p:nvPr/>
          </p:nvSpPr>
          <p:spPr>
            <a:xfrm>
              <a:off x="761695" y="4457700"/>
              <a:ext cx="228600" cy="228600"/>
            </a:xfrm>
            <a:prstGeom prst="ellipse">
              <a:avLst/>
            </a:prstGeom>
            <a:solidFill>
              <a:srgbClr val="BF0000"/>
            </a:solidFill>
            <a:ln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Text 9"/>
            <p:cNvSpPr txBox="1"/>
            <p:nvPr/>
          </p:nvSpPr>
          <p:spPr>
            <a:xfrm>
              <a:off x="836676" y="4472330"/>
              <a:ext cx="18653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dirty="0">
                  <a:solidFill>
                    <a:srgbClr val="FFFFFF"/>
                  </a:solidFill>
                  <a:latin typeface="Noto Sans JP" pitchFamily="34" charset="0"/>
                  <a:ea typeface="Noto Sans JP" pitchFamily="34" charset="-122"/>
                </a:rPr>
                <a:t>3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Text 10"/>
          <p:cNvSpPr txBox="1"/>
          <p:nvPr/>
        </p:nvSpPr>
        <p:spPr>
          <a:xfrm>
            <a:off x="1143000" y="1742846"/>
            <a:ext cx="494416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AI生成文は文法的に正確でも、機械的で不自然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12"/>
          <p:cNvSpPr txBox="1"/>
          <p:nvPr/>
        </p:nvSpPr>
        <p:spPr>
          <a:xfrm>
            <a:off x="1143000" y="2611914"/>
            <a:ext cx="54297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ユーザー体験：共感・信頼・滞在時間の向上に直結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13"/>
          <p:cNvSpPr txBox="1"/>
          <p:nvPr/>
        </p:nvSpPr>
        <p:spPr>
          <a:xfrm>
            <a:off x="1143000" y="3517170"/>
            <a:ext cx="517276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画像も同様：過度なAI感や商品"直写し"は避ける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14"/>
          <p:cNvSpPr txBox="1"/>
          <p:nvPr/>
        </p:nvSpPr>
        <p:spPr>
          <a:xfrm>
            <a:off x="1524305" y="2162556"/>
            <a:ext cx="51014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同じ文末表現が続く、抽象的な表現が多い、文章に温かみがない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16"/>
          <p:cNvSpPr txBox="1"/>
          <p:nvPr/>
        </p:nvSpPr>
        <p:spPr>
          <a:xfrm>
            <a:off x="1524305" y="3031624"/>
            <a:ext cx="40727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自然な文章は読者の共感を呼び、購入意欲を高める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17"/>
          <p:cNvSpPr txBox="1"/>
          <p:nvPr/>
        </p:nvSpPr>
        <p:spPr>
          <a:xfrm>
            <a:off x="1524305" y="3935965"/>
            <a:ext cx="45774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違和感のある画像をそのままにしない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 txBox="1"/>
          <p:nvPr/>
        </p:nvSpPr>
        <p:spPr>
          <a:xfrm>
            <a:off x="952805" y="580644"/>
            <a:ext cx="6691579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テキスト編集：自然さをどう足す？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61695" y="1742846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5" name="Shape 3"/>
          <p:cNvSpPr/>
          <p:nvPr/>
        </p:nvSpPr>
        <p:spPr>
          <a:xfrm>
            <a:off x="761695" y="2943454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6" name="Shape 4"/>
          <p:cNvSpPr/>
          <p:nvPr/>
        </p:nvSpPr>
        <p:spPr>
          <a:xfrm>
            <a:off x="761695" y="4143146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7" name="Shape 5"/>
          <p:cNvSpPr/>
          <p:nvPr/>
        </p:nvSpPr>
        <p:spPr>
          <a:xfrm>
            <a:off x="761695" y="5343754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9" name="Text 7"/>
          <p:cNvSpPr txBox="1"/>
          <p:nvPr/>
        </p:nvSpPr>
        <p:spPr>
          <a:xfrm>
            <a:off x="836676" y="1757477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8"/>
          <p:cNvSpPr txBox="1"/>
          <p:nvPr/>
        </p:nvSpPr>
        <p:spPr>
          <a:xfrm>
            <a:off x="836676" y="2957170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9"/>
          <p:cNvSpPr txBox="1"/>
          <p:nvPr/>
        </p:nvSpPr>
        <p:spPr>
          <a:xfrm>
            <a:off x="836676" y="4157777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10"/>
          <p:cNvSpPr txBox="1"/>
          <p:nvPr/>
        </p:nvSpPr>
        <p:spPr>
          <a:xfrm>
            <a:off x="836676" y="5357470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4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12"/>
          <p:cNvSpPr txBox="1"/>
          <p:nvPr/>
        </p:nvSpPr>
        <p:spPr>
          <a:xfrm>
            <a:off x="1143000" y="1742846"/>
            <a:ext cx="24579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語尾のリズムを変える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13"/>
          <p:cNvSpPr txBox="1"/>
          <p:nvPr/>
        </p:nvSpPr>
        <p:spPr>
          <a:xfrm>
            <a:off x="1143000" y="2943454"/>
            <a:ext cx="33723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具体的な数字・固有名詞を追加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14"/>
          <p:cNvSpPr txBox="1"/>
          <p:nvPr/>
        </p:nvSpPr>
        <p:spPr>
          <a:xfrm>
            <a:off x="1143000" y="4143146"/>
            <a:ext cx="29151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疑問文や呼びかけを入れる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15"/>
          <p:cNvSpPr txBox="1"/>
          <p:nvPr/>
        </p:nvSpPr>
        <p:spPr>
          <a:xfrm>
            <a:off x="1143000" y="5343754"/>
            <a:ext cx="26865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体験談風の表現を加える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17"/>
          <p:cNvSpPr txBox="1"/>
          <p:nvPr/>
        </p:nvSpPr>
        <p:spPr>
          <a:xfrm>
            <a:off x="1524305" y="2162556"/>
            <a:ext cx="46149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「～です。～です。～です。」の連続を避け、変化をつける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 18"/>
          <p:cNvSpPr txBox="1"/>
          <p:nvPr/>
        </p:nvSpPr>
        <p:spPr>
          <a:xfrm>
            <a:off x="1524305" y="2495398"/>
            <a:ext cx="75968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例：「効果的です。簡単です。おすすめです。」→「効果的なんです。簡単で、おすすめですよ。」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19"/>
          <p:cNvSpPr txBox="1"/>
          <p:nvPr/>
        </p:nvSpPr>
        <p:spPr>
          <a:xfrm>
            <a:off x="1524305" y="3362249"/>
            <a:ext cx="35579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抽象的な表現を具体的なデータに置き換える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 20"/>
          <p:cNvSpPr txBox="1"/>
          <p:nvPr/>
        </p:nvSpPr>
        <p:spPr>
          <a:xfrm>
            <a:off x="1524305" y="3696005"/>
            <a:ext cx="59106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例：「多くの人が効果を実感」→「30代女性の78%が2週間で効果を実感」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21"/>
          <p:cNvSpPr txBox="1"/>
          <p:nvPr/>
        </p:nvSpPr>
        <p:spPr>
          <a:xfrm>
            <a:off x="1524305" y="4562856"/>
            <a:ext cx="30440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読者に語りかける文体で親近感を生む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 22"/>
          <p:cNvSpPr txBox="1"/>
          <p:nvPr/>
        </p:nvSpPr>
        <p:spPr>
          <a:xfrm>
            <a:off x="1524305" y="4895698"/>
            <a:ext cx="51014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例：「効果があります」→「効果が気になりますよね？実は…」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 23"/>
          <p:cNvSpPr txBox="1"/>
          <p:nvPr/>
        </p:nvSpPr>
        <p:spPr>
          <a:xfrm>
            <a:off x="1524305" y="5762549"/>
            <a:ext cx="35579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使用感や感覚を想像させる文章で共感を生む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24"/>
          <p:cNvSpPr txBox="1"/>
          <p:nvPr/>
        </p:nvSpPr>
        <p:spPr>
          <a:xfrm>
            <a:off x="1524305" y="6096305"/>
            <a:ext cx="63011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例：「朝に飲むと効果的」→「朝起きてすぐ飲むと、体がじんわり温まります」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Shape 27"/>
          <p:cNvSpPr/>
          <p:nvPr/>
        </p:nvSpPr>
        <p:spPr>
          <a:xfrm>
            <a:off x="761695" y="7781544"/>
            <a:ext cx="10668305" cy="562356"/>
          </a:xfrm>
          <a:prstGeom prst="rect">
            <a:avLst/>
          </a:prstGeom>
          <a:solidFill>
            <a:srgbClr val="F9F9F9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30" name="Shape 28"/>
          <p:cNvSpPr/>
          <p:nvPr/>
        </p:nvSpPr>
        <p:spPr>
          <a:xfrm>
            <a:off x="761695" y="7781544"/>
            <a:ext cx="38405" cy="562356"/>
          </a:xfrm>
          <a:prstGeom prst="rect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31" name="Text 29"/>
          <p:cNvSpPr txBox="1"/>
          <p:nvPr/>
        </p:nvSpPr>
        <p:spPr>
          <a:xfrm>
            <a:off x="952805" y="7934249"/>
            <a:ext cx="66540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チェックポイント：声に出して読んでみる／各セクションで2～3箇所を重点的に修正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 txBox="1"/>
          <p:nvPr/>
        </p:nvSpPr>
        <p:spPr>
          <a:xfrm>
            <a:off x="952805" y="580644"/>
            <a:ext cx="4710989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画像のチェックポイント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61695" y="1838858"/>
            <a:ext cx="5143500" cy="19202"/>
          </a:xfrm>
          <a:prstGeom prst="rect">
            <a:avLst/>
          </a:prstGeom>
          <a:solidFill>
            <a:srgbClr val="F0F0F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5" name="Shape 3"/>
          <p:cNvSpPr/>
          <p:nvPr/>
        </p:nvSpPr>
        <p:spPr>
          <a:xfrm>
            <a:off x="6286500" y="1838858"/>
            <a:ext cx="5143500" cy="19202"/>
          </a:xfrm>
          <a:prstGeom prst="rect">
            <a:avLst/>
          </a:prstGeom>
          <a:solidFill>
            <a:srgbClr val="F0F0F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6" name="Text 4"/>
          <p:cNvSpPr txBox="1"/>
          <p:nvPr/>
        </p:nvSpPr>
        <p:spPr>
          <a:xfrm>
            <a:off x="761695" y="1371600"/>
            <a:ext cx="4139489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ヒーロー画像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（</a:t>
            </a:r>
            <a:r>
              <a:rPr kumimoji="0" lang="ja-JP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画像編集ソフト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）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5"/>
          <p:cNvSpPr txBox="1"/>
          <p:nvPr/>
        </p:nvSpPr>
        <p:spPr>
          <a:xfrm>
            <a:off x="6286500" y="1371600"/>
            <a:ext cx="3801161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画像1-4（AIプロンプト調整）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61695" y="2007444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9" name="Shape 7"/>
          <p:cNvSpPr/>
          <p:nvPr/>
        </p:nvSpPr>
        <p:spPr>
          <a:xfrm>
            <a:off x="761695" y="3083693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1" name="Shape 9"/>
          <p:cNvSpPr/>
          <p:nvPr/>
        </p:nvSpPr>
        <p:spPr>
          <a:xfrm>
            <a:off x="6286500" y="2007444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2" name="Shape 10"/>
          <p:cNvSpPr/>
          <p:nvPr/>
        </p:nvSpPr>
        <p:spPr>
          <a:xfrm>
            <a:off x="6286500" y="3141300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3" name="Shape 11"/>
          <p:cNvSpPr/>
          <p:nvPr/>
        </p:nvSpPr>
        <p:spPr>
          <a:xfrm>
            <a:off x="6286500" y="4274242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4" name="Text 12"/>
          <p:cNvSpPr txBox="1"/>
          <p:nvPr/>
        </p:nvSpPr>
        <p:spPr>
          <a:xfrm>
            <a:off x="836676" y="2022075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13"/>
          <p:cNvSpPr txBox="1"/>
          <p:nvPr/>
        </p:nvSpPr>
        <p:spPr>
          <a:xfrm>
            <a:off x="836676" y="3098323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15"/>
          <p:cNvSpPr txBox="1"/>
          <p:nvPr/>
        </p:nvSpPr>
        <p:spPr>
          <a:xfrm>
            <a:off x="6361481" y="2022075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16"/>
          <p:cNvSpPr txBox="1"/>
          <p:nvPr/>
        </p:nvSpPr>
        <p:spPr>
          <a:xfrm>
            <a:off x="6361481" y="3155016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17"/>
          <p:cNvSpPr txBox="1"/>
          <p:nvPr/>
        </p:nvSpPr>
        <p:spPr>
          <a:xfrm>
            <a:off x="6361481" y="4288872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 18"/>
          <p:cNvSpPr txBox="1"/>
          <p:nvPr/>
        </p:nvSpPr>
        <p:spPr>
          <a:xfrm>
            <a:off x="1143000" y="2007444"/>
            <a:ext cx="2671877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商品メイン画像＋テキスト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19"/>
          <p:cNvSpPr txBox="1"/>
          <p:nvPr/>
        </p:nvSpPr>
        <p:spPr>
          <a:xfrm>
            <a:off x="1143000" y="3083693"/>
            <a:ext cx="1424635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デザイン品質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21"/>
          <p:cNvSpPr txBox="1"/>
          <p:nvPr/>
        </p:nvSpPr>
        <p:spPr>
          <a:xfrm>
            <a:off x="6667805" y="2007444"/>
            <a:ext cx="2052828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コンテンツの注意点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 22"/>
          <p:cNvSpPr txBox="1"/>
          <p:nvPr/>
        </p:nvSpPr>
        <p:spPr>
          <a:xfrm>
            <a:off x="6667805" y="3141300"/>
            <a:ext cx="1624889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プロンプト調整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 23"/>
          <p:cNvSpPr txBox="1"/>
          <p:nvPr/>
        </p:nvSpPr>
        <p:spPr>
          <a:xfrm>
            <a:off x="6667805" y="4274242"/>
            <a:ext cx="1004926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禁止事項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24"/>
          <p:cNvSpPr txBox="1"/>
          <p:nvPr/>
        </p:nvSpPr>
        <p:spPr>
          <a:xfrm>
            <a:off x="1524305" y="2378691"/>
            <a:ext cx="4396435" cy="5056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クライアント提供の商品画像を活かしつつ、簡潔なテキストオーバーレイを追加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 25"/>
          <p:cNvSpPr txBox="1"/>
          <p:nvPr/>
        </p:nvSpPr>
        <p:spPr>
          <a:xfrm>
            <a:off x="1524305" y="3454939"/>
            <a:ext cx="4415638" cy="5056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読みやすいフォント・十分な余白・適切なコントラストを確保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 26"/>
          <p:cNvSpPr txBox="1"/>
          <p:nvPr/>
        </p:nvSpPr>
        <p:spPr>
          <a:xfrm>
            <a:off x="1524305" y="4026439"/>
            <a:ext cx="30440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背景色は商品カテゴリに合わせて選定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 29"/>
          <p:cNvSpPr txBox="1"/>
          <p:nvPr/>
        </p:nvSpPr>
        <p:spPr>
          <a:xfrm>
            <a:off x="7048195" y="2378691"/>
            <a:ext cx="269107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商品を直接写さない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 30"/>
          <p:cNvSpPr txBox="1"/>
          <p:nvPr/>
        </p:nvSpPr>
        <p:spPr>
          <a:xfrm>
            <a:off x="7048195" y="2693244"/>
            <a:ext cx="3525594" cy="270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指が</a:t>
            </a:r>
            <a:r>
              <a:rPr kumimoji="0" lang="en-US" altLang="ja-JP" sz="1300" dirty="0">
                <a:solidFill>
                  <a:srgbClr val="66666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6</a:t>
            </a:r>
            <a:r>
              <a:rPr kumimoji="0" lang="ja-JP" altLang="en-US" sz="1300" dirty="0">
                <a:solidFill>
                  <a:srgbClr val="66666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本ある、など違和感をそのままにしない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 31"/>
          <p:cNvSpPr txBox="1"/>
          <p:nvPr/>
        </p:nvSpPr>
        <p:spPr>
          <a:xfrm>
            <a:off x="7048195" y="3512547"/>
            <a:ext cx="39008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シーン・時間帯・雰囲気を商品に合わせて微調整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32"/>
          <p:cNvSpPr txBox="1"/>
          <p:nvPr/>
        </p:nvSpPr>
        <p:spPr>
          <a:xfrm>
            <a:off x="7048195" y="3827100"/>
            <a:ext cx="30440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各画像の役割に合わせた内容に最適化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 33"/>
          <p:cNvSpPr txBox="1"/>
          <p:nvPr/>
        </p:nvSpPr>
        <p:spPr>
          <a:xfrm>
            <a:off x="7048195" y="4645488"/>
            <a:ext cx="25292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画像内に文字や文章を入れない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 34"/>
          <p:cNvSpPr txBox="1"/>
          <p:nvPr/>
        </p:nvSpPr>
        <p:spPr>
          <a:xfrm>
            <a:off x="7048195" y="4960042"/>
            <a:ext cx="25100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アスペクト比は必ず16:9を維持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Shape 35"/>
          <p:cNvSpPr/>
          <p:nvPr/>
        </p:nvSpPr>
        <p:spPr>
          <a:xfrm>
            <a:off x="761695" y="5771860"/>
            <a:ext cx="10668305" cy="666885"/>
          </a:xfrm>
          <a:prstGeom prst="rect">
            <a:avLst/>
          </a:prstGeom>
          <a:solidFill>
            <a:srgbClr val="F9F9F9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38" name="Shape 36"/>
          <p:cNvSpPr/>
          <p:nvPr/>
        </p:nvSpPr>
        <p:spPr>
          <a:xfrm>
            <a:off x="761695" y="5507453"/>
            <a:ext cx="38405" cy="889035"/>
          </a:xfrm>
          <a:prstGeom prst="rect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39" name="Text 37"/>
          <p:cNvSpPr txBox="1"/>
          <p:nvPr/>
        </p:nvSpPr>
        <p:spPr>
          <a:xfrm>
            <a:off x="914400" y="5453022"/>
            <a:ext cx="2048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共通チェックポイント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 38"/>
          <p:cNvSpPr txBox="1"/>
          <p:nvPr/>
        </p:nvSpPr>
        <p:spPr>
          <a:xfrm>
            <a:off x="1295705" y="5815124"/>
            <a:ext cx="58539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・色味・トーンの統一（4枚の画像で一貫したビジュアルイメージを維持）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 39"/>
          <p:cNvSpPr txBox="1"/>
          <p:nvPr/>
        </p:nvSpPr>
        <p:spPr>
          <a:xfrm>
            <a:off x="1295705" y="6128763"/>
            <a:ext cx="58823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・4枚全体の整合性を最終確認（画像が伝えるストーリーの流れが自然か）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7B6BD68E-69B5-F374-3F95-6D54C6CCA745}"/>
              </a:ext>
            </a:extLst>
          </p:cNvPr>
          <p:cNvSpPr txBox="1"/>
          <p:nvPr/>
        </p:nvSpPr>
        <p:spPr>
          <a:xfrm>
            <a:off x="952805" y="580644"/>
            <a:ext cx="8440577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kumimoji="0" lang="ja-JP" altLang="en-US" sz="3100" b="1" dirty="0">
                <a:solidFill>
                  <a:prstClr val="black"/>
                </a:solidFill>
              </a:rPr>
              <a:t>それでは、実際の作業手順をご紹介します</a:t>
            </a:r>
            <a:endParaRPr kumimoji="0" lang="en-US" altLang="ja-JP" sz="3100" b="1" dirty="0">
              <a:solidFill>
                <a:prstClr val="black"/>
              </a:solidFill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30F21767-C7C5-5478-83B7-35468B08FF88}"/>
              </a:ext>
            </a:extLst>
          </p:cNvPr>
          <p:cNvSpPr txBox="1"/>
          <p:nvPr/>
        </p:nvSpPr>
        <p:spPr>
          <a:xfrm>
            <a:off x="1033604" y="1262283"/>
            <a:ext cx="9373931" cy="284420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画像編集ソフト上の指示に従い作業を進めてください。</a:t>
            </a:r>
            <a:endParaRPr kumimoji="0" lang="en-US" altLang="ja-JP" sz="21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Noto Sans JP" pitchFamily="34" charset="0"/>
              <a:ea typeface="Noto Sans JP" pitchFamily="34" charset="-122"/>
              <a:cs typeface="Noto Sans JP" pitchFamily="34" charset="-120"/>
            </a:endParaRPr>
          </a:p>
          <a:p>
            <a:pPr lvl="0">
              <a:defRPr/>
            </a:pP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①</a:t>
            </a: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2"/>
              </a:rPr>
              <a:t>オールインワン美容液「モイスチャーセラム」</a:t>
            </a:r>
            <a:r>
              <a:rPr kumimoji="0" lang="en-US" altLang="ja-JP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2"/>
              </a:rPr>
              <a:t>_</a:t>
            </a: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2"/>
              </a:rPr>
              <a:t>説明型</a:t>
            </a:r>
            <a:r>
              <a:rPr kumimoji="0" lang="en-US" altLang="ja-JP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</a:t>
            </a:r>
          </a:p>
          <a:p>
            <a:pPr>
              <a:defRPr/>
            </a:pP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②</a:t>
            </a: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3"/>
              </a:rPr>
              <a:t>オールインワン美容液「モイスチャーセラム」</a:t>
            </a:r>
            <a:r>
              <a:rPr kumimoji="0" lang="en-US" altLang="ja-JP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3"/>
              </a:rPr>
              <a:t>_</a:t>
            </a: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3"/>
              </a:rPr>
              <a:t>説明型</a:t>
            </a:r>
            <a:r>
              <a:rPr kumimoji="0" lang="en-US" altLang="ja-JP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3"/>
              </a:rPr>
              <a:t>b</a:t>
            </a:r>
            <a:endParaRPr kumimoji="0" lang="en-US" altLang="ja-JP" sz="2100" b="1" dirty="0">
              <a:solidFill>
                <a:srgbClr val="333333"/>
              </a:solidFill>
              <a:latin typeface="Noto Sans JP" pitchFamily="34" charset="0"/>
              <a:ea typeface="Noto Sans JP" pitchFamily="34" charset="-122"/>
              <a:cs typeface="Noto Sans JP" pitchFamily="34" charset="-120"/>
            </a:endParaRPr>
          </a:p>
          <a:p>
            <a:pPr lvl="0">
              <a:defRPr/>
            </a:pP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③</a:t>
            </a: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4"/>
              </a:rPr>
              <a:t>オールインワン美容液「モイスチャーセラム」</a:t>
            </a:r>
            <a:r>
              <a:rPr kumimoji="0" lang="en-US" altLang="ja-JP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4"/>
              </a:rPr>
              <a:t>_</a:t>
            </a: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4"/>
              </a:rPr>
              <a:t>ニーズ想起型</a:t>
            </a:r>
            <a:r>
              <a:rPr kumimoji="0" lang="en-US" altLang="ja-JP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</a:t>
            </a:r>
          </a:p>
          <a:p>
            <a:pPr lvl="0">
              <a:defRPr/>
            </a:pP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5"/>
              </a:rPr>
              <a:t>④</a:t>
            </a: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6"/>
              </a:rPr>
              <a:t>オールインワン美容液「モイスチャーセラム」</a:t>
            </a:r>
            <a:r>
              <a:rPr kumimoji="0" lang="en-US" altLang="ja-JP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6"/>
              </a:rPr>
              <a:t>_</a:t>
            </a: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6"/>
              </a:rPr>
              <a:t>ニーズ想起型</a:t>
            </a:r>
            <a:r>
              <a:rPr kumimoji="0" lang="en-US" altLang="ja-JP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6"/>
              </a:rPr>
              <a:t>b</a:t>
            </a:r>
            <a:endParaRPr kumimoji="0" lang="en-US" altLang="ja-JP" sz="2100" b="1" dirty="0">
              <a:solidFill>
                <a:srgbClr val="333333"/>
              </a:solidFill>
              <a:latin typeface="Noto Sans JP" pitchFamily="34" charset="0"/>
              <a:ea typeface="Noto Sans JP" pitchFamily="34" charset="-122"/>
              <a:cs typeface="Noto Sans JP" pitchFamily="34" charset="-120"/>
              <a:hlinkClick r:id="rId5"/>
            </a:endParaRPr>
          </a:p>
          <a:p>
            <a:pPr lvl="0">
              <a:defRPr/>
            </a:pP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5"/>
              </a:rPr>
              <a:t>⑤</a:t>
            </a:r>
            <a:r>
              <a:rPr kumimoji="0" lang="en-US" altLang="ja-JP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5"/>
              </a:rPr>
              <a:t>NEW</a:t>
            </a: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5"/>
              </a:rPr>
              <a:t>やきとり屋台 </a:t>
            </a:r>
            <a:r>
              <a:rPr kumimoji="0" lang="en-US" altLang="ja-JP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5"/>
              </a:rPr>
              <a:t>MYS-600A_</a:t>
            </a: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  <a:hlinkClick r:id="rId5"/>
              </a:rPr>
              <a:t>説明型</a:t>
            </a:r>
            <a:endParaRPr kumimoji="0" lang="en-US" altLang="ja-JP" sz="2100" b="1" dirty="0">
              <a:solidFill>
                <a:srgbClr val="333333"/>
              </a:solidFill>
              <a:latin typeface="Noto Sans JP" pitchFamily="34" charset="0"/>
              <a:ea typeface="Noto Sans JP" pitchFamily="34" charset="-122"/>
              <a:cs typeface="Noto Sans JP" pitchFamily="34" charset="-12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F9BC99E-DDA8-F44E-07BB-D3E17C429F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289" y="4265777"/>
            <a:ext cx="7902578" cy="23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54846"/>
      </p:ext>
    </p:extLst>
  </p:cSld>
  <p:clrMapOvr>
    <a:masterClrMapping/>
  </p:clrMapOvr>
</p:sld>
</file>

<file path=ppt/theme/theme1.xml><?xml version="1.0" encoding="utf-8"?>
<a:theme xmlns:a="http://schemas.openxmlformats.org/drawingml/2006/main" name="8_本文">
  <a:themeElements>
    <a:clrScheme name="Amazon">
      <a:dk1>
        <a:srgbClr val="000000"/>
      </a:dk1>
      <a:lt1>
        <a:srgbClr val="FFFFFF"/>
      </a:lt1>
      <a:dk2>
        <a:srgbClr val="232F3D"/>
      </a:dk2>
      <a:lt2>
        <a:srgbClr val="FF9900"/>
      </a:lt2>
      <a:accent1>
        <a:srgbClr val="AAB7B8"/>
      </a:accent1>
      <a:accent2>
        <a:srgbClr val="36C1B3"/>
      </a:accent2>
      <a:accent3>
        <a:srgbClr val="98D22C"/>
      </a:accent3>
      <a:accent4>
        <a:srgbClr val="FF5252"/>
      </a:accent4>
      <a:accent5>
        <a:srgbClr val="FF7575"/>
      </a:accent5>
      <a:accent6>
        <a:srgbClr val="DDB371"/>
      </a:accent6>
      <a:hlink>
        <a:srgbClr val="AAB6B8"/>
      </a:hlink>
      <a:folHlink>
        <a:srgbClr val="FFC400"/>
      </a:folHlink>
    </a:clrScheme>
    <a:fontScheme name="yuichao">
      <a:majorFont>
        <a:latin typeface="Century Gothic"/>
        <a:ea typeface="Meiryo UI"/>
        <a:cs typeface=""/>
      </a:majorFont>
      <a:minorFont>
        <a:latin typeface="Century Gothic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39098</TotalTime>
  <Words>353</Words>
  <Application>Microsoft Office PowerPoint</Application>
  <PresentationFormat>ワイド画面</PresentationFormat>
  <Paragraphs>77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Meiryo UI</vt:lpstr>
      <vt:lpstr>Meiryo UI Bold</vt:lpstr>
      <vt:lpstr>Noto Sans JP</vt:lpstr>
      <vt:lpstr>Segoe UI Regular</vt:lpstr>
      <vt:lpstr>游ゴシック</vt:lpstr>
      <vt:lpstr>Arial</vt:lpstr>
      <vt:lpstr>Calibri</vt:lpstr>
      <vt:lpstr>8_本文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●●●●　MBR　〇月</dc:title>
  <dc:creator>Yuichi Aoki</dc:creator>
  <cp:lastModifiedBy>Yuichi Aoki</cp:lastModifiedBy>
  <cp:revision>2579</cp:revision>
  <dcterms:created xsi:type="dcterms:W3CDTF">2020-08-20T07:21:40Z</dcterms:created>
  <dcterms:modified xsi:type="dcterms:W3CDTF">2025-10-25T04:54:11Z</dcterms:modified>
</cp:coreProperties>
</file>