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56"/>
  </p:notesMasterIdLst>
  <p:sldIdLst>
    <p:sldId id="256" r:id="rId3"/>
    <p:sldId id="297" r:id="rId4"/>
    <p:sldId id="313" r:id="rId5"/>
    <p:sldId id="273" r:id="rId6"/>
    <p:sldId id="268" r:id="rId7"/>
    <p:sldId id="275" r:id="rId8"/>
    <p:sldId id="314" r:id="rId9"/>
    <p:sldId id="267" r:id="rId10"/>
    <p:sldId id="269" r:id="rId11"/>
    <p:sldId id="270" r:id="rId12"/>
    <p:sldId id="271" r:id="rId13"/>
    <p:sldId id="277" r:id="rId14"/>
    <p:sldId id="272" r:id="rId15"/>
    <p:sldId id="315" r:id="rId16"/>
    <p:sldId id="276" r:id="rId17"/>
    <p:sldId id="280" r:id="rId18"/>
    <p:sldId id="279" r:id="rId19"/>
    <p:sldId id="282" r:id="rId20"/>
    <p:sldId id="316" r:id="rId21"/>
    <p:sldId id="260" r:id="rId22"/>
    <p:sldId id="298" r:id="rId23"/>
    <p:sldId id="261" r:id="rId24"/>
    <p:sldId id="262" r:id="rId25"/>
    <p:sldId id="283" r:id="rId26"/>
    <p:sldId id="264" r:id="rId27"/>
    <p:sldId id="265" r:id="rId28"/>
    <p:sldId id="286" r:id="rId29"/>
    <p:sldId id="287" r:id="rId30"/>
    <p:sldId id="288" r:id="rId31"/>
    <p:sldId id="317" r:id="rId32"/>
    <p:sldId id="289" r:id="rId33"/>
    <p:sldId id="290" r:id="rId34"/>
    <p:sldId id="294" r:id="rId35"/>
    <p:sldId id="292" r:id="rId36"/>
    <p:sldId id="293" r:id="rId37"/>
    <p:sldId id="295" r:id="rId38"/>
    <p:sldId id="318" r:id="rId39"/>
    <p:sldId id="296" r:id="rId40"/>
    <p:sldId id="300" r:id="rId41"/>
    <p:sldId id="302" r:id="rId42"/>
    <p:sldId id="301" r:id="rId43"/>
    <p:sldId id="303" r:id="rId44"/>
    <p:sldId id="304" r:id="rId45"/>
    <p:sldId id="305" r:id="rId46"/>
    <p:sldId id="306" r:id="rId47"/>
    <p:sldId id="307" r:id="rId48"/>
    <p:sldId id="308" r:id="rId49"/>
    <p:sldId id="310" r:id="rId50"/>
    <p:sldId id="309" r:id="rId51"/>
    <p:sldId id="311" r:id="rId52"/>
    <p:sldId id="319" r:id="rId53"/>
    <p:sldId id="312" r:id="rId54"/>
    <p:sldId id="32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3512" autoAdjust="0"/>
  </p:normalViewPr>
  <p:slideViewPr>
    <p:cSldViewPr snapToGrid="0">
      <p:cViewPr varScale="1">
        <p:scale>
          <a:sx n="53" d="100"/>
          <a:sy n="53" d="100"/>
        </p:scale>
        <p:origin x="10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061D1-E469-4593-8A54-5FEB61E38A83}" type="datetimeFigureOut">
              <a:rPr kumimoji="1" lang="ja-JP" altLang="en-US" smtClean="0"/>
              <a:t>2021/7/6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A48D7-DFD7-45CD-A1B1-DE1A4538D9CE}" type="slidenum">
              <a:rPr kumimoji="1" lang="ja-JP" altLang="en-US" smtClean="0"/>
              <a:t>‹#›</a:t>
            </a:fld>
            <a:endParaRPr kumimoji="1" lang="ja-JP" altLang="en-US"/>
          </a:p>
        </p:txBody>
      </p:sp>
    </p:spTree>
    <p:extLst>
      <p:ext uri="{BB962C8B-B14F-4D97-AF65-F5344CB8AC3E}">
        <p14:creationId xmlns:p14="http://schemas.microsoft.com/office/powerpoint/2010/main" val="38883600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宮前です、どうぞよろしくお願いします。</a:t>
            </a:r>
            <a:endParaRPr kumimoji="1" lang="en-US" altLang="ja-JP" dirty="0"/>
          </a:p>
          <a:p>
            <a:r>
              <a:rPr kumimoji="1" lang="ja-JP" altLang="en-US" dirty="0"/>
              <a:t>本日は第</a:t>
            </a:r>
            <a:r>
              <a:rPr kumimoji="1" lang="en-US" altLang="ja-JP" dirty="0"/>
              <a:t>15</a:t>
            </a:r>
            <a:r>
              <a:rPr kumimoji="1" lang="ja-JP" altLang="en-US" dirty="0"/>
              <a:t>章、</a:t>
            </a:r>
            <a:r>
              <a:rPr kumimoji="1" lang="en-US" altLang="ja-JP" dirty="0"/>
              <a:t>Logical Representations of Sentence Meaning</a:t>
            </a:r>
            <a:r>
              <a:rPr kumimoji="1" lang="ja-JP" altLang="en-US" dirty="0"/>
              <a:t>について、内容を発表します。</a:t>
            </a:r>
            <a:endParaRPr kumimoji="1" lang="en-US" altLang="ja-JP" dirty="0"/>
          </a:p>
          <a:p>
            <a:r>
              <a:rPr kumimoji="1" lang="ja-JP" altLang="en-US" dirty="0"/>
              <a:t>この章では、文字通り、文章の意味を表現するために</a:t>
            </a:r>
            <a:r>
              <a:rPr kumimoji="1" lang="en-US" altLang="ja-JP" dirty="0"/>
              <a:t>meaning representations</a:t>
            </a:r>
            <a:r>
              <a:rPr kumimoji="1" lang="ja-JP" altLang="en-US" dirty="0"/>
              <a:t>（意味表現）を扱っていきます。</a:t>
            </a:r>
            <a:endParaRPr kumimoji="1" lang="en-US" altLang="ja-JP" dirty="0"/>
          </a:p>
          <a:p>
            <a:r>
              <a:rPr kumimoji="1" lang="ja-JP" altLang="en-US" dirty="0"/>
              <a:t>今回は概念や用語の説明が</a:t>
            </a:r>
            <a:r>
              <a:rPr kumimoji="1" lang="en-US" altLang="ja-JP" dirty="0"/>
              <a:t>100%</a:t>
            </a:r>
            <a:r>
              <a:rPr kumimoji="1" lang="ja-JP" altLang="en-US" dirty="0"/>
              <a:t>を占める章なので、少しかったるいかも知れませんが、最後までお付き合いください。</a:t>
            </a:r>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1</a:t>
            </a:fld>
            <a:endParaRPr kumimoji="1" lang="ja-JP" altLang="en-US"/>
          </a:p>
        </p:txBody>
      </p:sp>
    </p:spTree>
    <p:extLst>
      <p:ext uri="{BB962C8B-B14F-4D97-AF65-F5344CB8AC3E}">
        <p14:creationId xmlns:p14="http://schemas.microsoft.com/office/powerpoint/2010/main" val="3150273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ja-JP" altLang="en-US" dirty="0"/>
              <a:t>つ目の要件は、</a:t>
            </a:r>
            <a:r>
              <a:rPr kumimoji="1" lang="en-US" altLang="ja-JP" dirty="0"/>
              <a:t>Canonical Form</a:t>
            </a:r>
            <a:r>
              <a:rPr kumimoji="1" lang="ja-JP" altLang="en-US" dirty="0"/>
              <a:t>、つまり意味が同じ言語表現は、同じ意味表現を持たなければいけないというものです。</a:t>
            </a:r>
            <a:endParaRPr kumimoji="1" lang="en-US" altLang="ja-JP" dirty="0"/>
          </a:p>
          <a:p>
            <a:r>
              <a:rPr kumimoji="1" lang="ja-JP" altLang="en-US" dirty="0"/>
              <a:t>例えば最初に出てきた</a:t>
            </a:r>
            <a:r>
              <a:rPr kumimoji="1" lang="en-US" altLang="ja-JP" dirty="0"/>
              <a:t>Does Maharani serve vegetarian food?</a:t>
            </a:r>
            <a:r>
              <a:rPr kumimoji="1" lang="ja-JP" altLang="en-US" dirty="0"/>
              <a:t>という質問は、以下の</a:t>
            </a:r>
            <a:r>
              <a:rPr kumimoji="1" lang="en-US" altLang="ja-JP" dirty="0"/>
              <a:t>4</a:t>
            </a:r>
            <a:r>
              <a:rPr kumimoji="1" lang="ja-JP" altLang="en-US" dirty="0"/>
              <a:t>つのように言い換えることもできます。</a:t>
            </a:r>
            <a:endParaRPr kumimoji="1" lang="en-US" altLang="ja-JP" dirty="0"/>
          </a:p>
          <a:p>
            <a:r>
              <a:rPr kumimoji="1" lang="en-US" altLang="ja-JP" dirty="0"/>
              <a:t>Does Maharani have vegetarian dishes</a:t>
            </a:r>
            <a:r>
              <a:rPr kumimoji="1" lang="ja-JP" altLang="en-US" dirty="0"/>
              <a:t>と動詞を変えて</a:t>
            </a:r>
            <a:r>
              <a:rPr kumimoji="1" lang="en-US" altLang="ja-JP" dirty="0"/>
              <a:t>food</a:t>
            </a:r>
            <a:r>
              <a:rPr kumimoji="1" lang="ja-JP" altLang="en-US" dirty="0"/>
              <a:t>を</a:t>
            </a:r>
            <a:r>
              <a:rPr kumimoji="1" lang="en-US" altLang="ja-JP" dirty="0"/>
              <a:t>dishes</a:t>
            </a:r>
            <a:r>
              <a:rPr kumimoji="1" lang="ja-JP" altLang="en-US" dirty="0"/>
              <a:t>に変えても、</a:t>
            </a:r>
            <a:r>
              <a:rPr kumimoji="1" lang="en-US" altLang="ja-JP" dirty="0"/>
              <a:t>Does Maharani serve vegetarian fare</a:t>
            </a:r>
            <a:r>
              <a:rPr kumimoji="1" lang="ja-JP" altLang="en-US" dirty="0"/>
              <a:t>と</a:t>
            </a:r>
            <a:r>
              <a:rPr kumimoji="1" lang="en-US" altLang="ja-JP" dirty="0"/>
              <a:t>food</a:t>
            </a:r>
            <a:r>
              <a:rPr kumimoji="1" lang="ja-JP" altLang="en-US" dirty="0"/>
              <a:t>を</a:t>
            </a:r>
            <a:r>
              <a:rPr kumimoji="1" lang="en-US" altLang="ja-JP" dirty="0"/>
              <a:t>fare</a:t>
            </a:r>
            <a:r>
              <a:rPr kumimoji="1" lang="ja-JP" altLang="en-US" dirty="0"/>
              <a:t>に変えても、</a:t>
            </a:r>
            <a:r>
              <a:rPr kumimoji="1" lang="en-US" altLang="ja-JP" dirty="0"/>
              <a:t>Do they have vegetarian food at Maharani</a:t>
            </a:r>
            <a:r>
              <a:rPr kumimoji="1" lang="ja-JP" altLang="en-US" dirty="0"/>
              <a:t>と</a:t>
            </a:r>
            <a:r>
              <a:rPr kumimoji="1" lang="en-US" altLang="ja-JP" dirty="0"/>
              <a:t>they</a:t>
            </a:r>
            <a:r>
              <a:rPr kumimoji="1" lang="ja-JP" altLang="en-US" dirty="0"/>
              <a:t>を主語にしても、</a:t>
            </a:r>
            <a:r>
              <a:rPr kumimoji="1" lang="en-US" altLang="ja-JP" dirty="0"/>
              <a:t>Are vegetarian dishes served at Maharani</a:t>
            </a:r>
            <a:r>
              <a:rPr kumimoji="1" lang="ja-JP" altLang="en-US" dirty="0"/>
              <a:t>と受動態にしても、意味はほぼ同じです。</a:t>
            </a:r>
            <a:endParaRPr kumimoji="1" lang="en-US" altLang="ja-JP" dirty="0"/>
          </a:p>
          <a:p>
            <a:endParaRPr kumimoji="1" lang="en-US" altLang="ja-JP" dirty="0"/>
          </a:p>
          <a:p>
            <a:r>
              <a:rPr kumimoji="1" lang="ja-JP" altLang="en-US" dirty="0"/>
              <a:t>仮にこれらの意味表現が全て別物だとすると、知識ベースが</a:t>
            </a:r>
            <a:r>
              <a:rPr kumimoji="1" lang="en-US" altLang="ja-JP" dirty="0"/>
              <a:t>1</a:t>
            </a:r>
            <a:r>
              <a:rPr kumimoji="1" lang="ja-JP" altLang="en-US" dirty="0"/>
              <a:t>つの表現にしかマッチングできない場合、ほとんどを見過ごしてしまいます。</a:t>
            </a:r>
            <a:endParaRPr kumimoji="1" lang="en-US" altLang="ja-JP" dirty="0"/>
          </a:p>
          <a:p>
            <a:r>
              <a:rPr kumimoji="1" lang="ja-JP" altLang="en-US" dirty="0"/>
              <a:t>考えられる全パターンを知識ベースにカバーさせることもできますが、知識ベースの管理が大変になってしまいます。</a:t>
            </a:r>
            <a:endParaRPr kumimoji="1" lang="en-US" altLang="ja-JP" dirty="0"/>
          </a:p>
          <a:p>
            <a:r>
              <a:rPr kumimoji="1" lang="ja-JP" altLang="en-US" dirty="0"/>
              <a:t>なので、一つの意味につき一つの意味表現にする必要があります。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10</a:t>
            </a:fld>
            <a:endParaRPr kumimoji="1" lang="ja-JP" altLang="en-US"/>
          </a:p>
        </p:txBody>
      </p:sp>
    </p:spTree>
    <p:extLst>
      <p:ext uri="{BB962C8B-B14F-4D97-AF65-F5344CB8AC3E}">
        <p14:creationId xmlns:p14="http://schemas.microsoft.com/office/powerpoint/2010/main" val="2341973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a:t>
            </a:r>
            <a:r>
              <a:rPr kumimoji="1" lang="ja-JP" altLang="en-US" dirty="0"/>
              <a:t>つ目の要件は、</a:t>
            </a:r>
            <a:r>
              <a:rPr kumimoji="1" lang="en-US" altLang="ja-JP" dirty="0" err="1"/>
              <a:t>Inferece</a:t>
            </a:r>
            <a:r>
              <a:rPr kumimoji="1" lang="en-US" altLang="ja-JP" dirty="0"/>
              <a:t> and Variables</a:t>
            </a:r>
            <a:r>
              <a:rPr kumimoji="1" lang="ja-JP" altLang="en-US" dirty="0"/>
              <a:t>、推論ができること、変数が扱えることです。</a:t>
            </a:r>
            <a:endParaRPr kumimoji="1" lang="en-US" altLang="ja-JP" dirty="0"/>
          </a:p>
          <a:p>
            <a:r>
              <a:rPr kumimoji="1" lang="ja-JP" altLang="en-US" dirty="0"/>
              <a:t>推論はその名の通りですが、仮に知識ベース内に入力の意味表現と明確にマッチングするものがなかったとしても、その前提となる必要な知識があれば導き出せる、というものです。</a:t>
            </a:r>
            <a:endParaRPr kumimoji="1" lang="en-US" altLang="ja-JP" dirty="0"/>
          </a:p>
          <a:p>
            <a:endParaRPr kumimoji="1" lang="en-US" altLang="ja-JP" dirty="0"/>
          </a:p>
          <a:p>
            <a:r>
              <a:rPr kumimoji="1" lang="ja-JP" altLang="en-US" dirty="0"/>
              <a:t>例えば</a:t>
            </a:r>
            <a:r>
              <a:rPr kumimoji="1" lang="en-US" altLang="ja-JP" dirty="0"/>
              <a:t>Can vegetarians eat at Maharani?</a:t>
            </a:r>
            <a:r>
              <a:rPr kumimoji="1" lang="ja-JP" altLang="en-US" dirty="0"/>
              <a:t>という質問は、答え自体は</a:t>
            </a:r>
            <a:r>
              <a:rPr kumimoji="1" lang="en-US" altLang="ja-JP" dirty="0"/>
              <a:t>Does Maharani serve vegetarian food?</a:t>
            </a:r>
            <a:r>
              <a:rPr kumimoji="1" lang="ja-JP" altLang="en-US" dirty="0"/>
              <a:t>と同じになりますが、そのためにはベジタリアンの方が何を食べて、ベジタリアンレストランが何を提供するかの知識が必要になります。</a:t>
            </a:r>
            <a:endParaRPr kumimoji="1" lang="en-US" altLang="ja-JP" dirty="0"/>
          </a:p>
          <a:p>
            <a:r>
              <a:rPr kumimoji="1" lang="ja-JP" altLang="en-US" dirty="0"/>
              <a:t>知識ベースに仮に直接的な答えがなかったとしても、「ベジタリアンの方は</a:t>
            </a:r>
            <a:r>
              <a:rPr kumimoji="1" lang="en-US" altLang="ja-JP" dirty="0" err="1"/>
              <a:t>VegetarianFood</a:t>
            </a:r>
            <a:r>
              <a:rPr kumimoji="1" lang="ja-JP" altLang="en-US" dirty="0"/>
              <a:t>を食べる」「</a:t>
            </a:r>
            <a:r>
              <a:rPr kumimoji="1" lang="en-US" altLang="ja-JP" dirty="0"/>
              <a:t>Maharani</a:t>
            </a:r>
            <a:r>
              <a:rPr kumimoji="1" lang="ja-JP" altLang="en-US" dirty="0"/>
              <a:t>は</a:t>
            </a:r>
            <a:r>
              <a:rPr kumimoji="1" lang="en-US" altLang="ja-JP" dirty="0" err="1"/>
              <a:t>VegetarianFood</a:t>
            </a:r>
            <a:r>
              <a:rPr kumimoji="1" lang="ja-JP" altLang="en-US" dirty="0"/>
              <a:t>を提供する」という情報があれば、「ベジタリアンの方は</a:t>
            </a:r>
            <a:r>
              <a:rPr kumimoji="1" lang="en-US" altLang="ja-JP" dirty="0"/>
              <a:t>Maharani</a:t>
            </a:r>
            <a:r>
              <a:rPr kumimoji="1" lang="ja-JP" altLang="en-US" dirty="0"/>
              <a:t>でご飯が食べられる」と推論できるため、この質問へ</a:t>
            </a:r>
            <a:r>
              <a:rPr kumimoji="1" lang="en-US" altLang="ja-JP" dirty="0"/>
              <a:t>Yes</a:t>
            </a:r>
            <a:r>
              <a:rPr kumimoji="1" lang="ja-JP" altLang="en-US" dirty="0"/>
              <a:t>と答えることができるようになります。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11</a:t>
            </a:fld>
            <a:endParaRPr kumimoji="1" lang="ja-JP" altLang="en-US"/>
          </a:p>
        </p:txBody>
      </p:sp>
    </p:spTree>
    <p:extLst>
      <p:ext uri="{BB962C8B-B14F-4D97-AF65-F5344CB8AC3E}">
        <p14:creationId xmlns:p14="http://schemas.microsoft.com/office/powerpoint/2010/main" val="383859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次に変数は、そのままです。</a:t>
            </a:r>
            <a:endParaRPr kumimoji="1" lang="en-US" altLang="ja-JP" dirty="0"/>
          </a:p>
          <a:p>
            <a:r>
              <a:rPr kumimoji="1" lang="ja-JP" altLang="en-US" dirty="0"/>
              <a:t>例えば</a:t>
            </a:r>
            <a:r>
              <a:rPr kumimoji="1" lang="en-US" altLang="ja-JP" dirty="0"/>
              <a:t>I’d like to find a restaurant where I can get vegetarian food</a:t>
            </a:r>
            <a:r>
              <a:rPr kumimoji="1" lang="ja-JP" altLang="en-US" dirty="0"/>
              <a:t>のように、特定のレストランに言及していない文を表現する際には、変数を用いてこのように表現することができます。</a:t>
            </a:r>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12</a:t>
            </a:fld>
            <a:endParaRPr kumimoji="1" lang="ja-JP" altLang="en-US"/>
          </a:p>
        </p:txBody>
      </p:sp>
    </p:spTree>
    <p:extLst>
      <p:ext uri="{BB962C8B-B14F-4D97-AF65-F5344CB8AC3E}">
        <p14:creationId xmlns:p14="http://schemas.microsoft.com/office/powerpoint/2010/main" val="3518567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a:t>
            </a:r>
            <a:r>
              <a:rPr kumimoji="1" lang="en-US" altLang="ja-JP" dirty="0"/>
              <a:t>5</a:t>
            </a:r>
            <a:r>
              <a:rPr kumimoji="1" lang="ja-JP" altLang="en-US" dirty="0"/>
              <a:t>つ目の要件は</a:t>
            </a:r>
            <a:r>
              <a:rPr kumimoji="1" lang="en-US" altLang="ja-JP" dirty="0"/>
              <a:t>expressiveness</a:t>
            </a:r>
            <a:r>
              <a:rPr kumimoji="1" lang="ja-JP" altLang="en-US" dirty="0"/>
              <a:t>（表現力）です。</a:t>
            </a:r>
            <a:endParaRPr kumimoji="1" lang="en-US" altLang="ja-JP" dirty="0"/>
          </a:p>
          <a:p>
            <a:r>
              <a:rPr kumimoji="1" lang="ja-JP" altLang="en-US" dirty="0"/>
              <a:t>これは、意味表現というものは広範囲に及ぶ自然言語の表現を扱える必要がある、というものです。</a:t>
            </a:r>
            <a:endParaRPr kumimoji="1" lang="en-US" altLang="ja-JP" dirty="0"/>
          </a:p>
          <a:p>
            <a:endParaRPr kumimoji="1" lang="en-US" altLang="ja-JP" dirty="0"/>
          </a:p>
          <a:p>
            <a:r>
              <a:rPr kumimoji="1" lang="ja-JP" altLang="en-US" dirty="0"/>
              <a:t>そして、これらの要件を満たした意味表現言語の例として、のちほど</a:t>
            </a:r>
            <a:r>
              <a:rPr kumimoji="1" lang="en-US" altLang="ja-JP" dirty="0"/>
              <a:t>First-Order Logic</a:t>
            </a:r>
            <a:r>
              <a:rPr kumimoji="1" lang="ja-JP" altLang="en-US" dirty="0"/>
              <a:t>（一階述語論理）を取り扱います。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13</a:t>
            </a:fld>
            <a:endParaRPr kumimoji="1" lang="ja-JP" altLang="en-US"/>
          </a:p>
        </p:txBody>
      </p:sp>
    </p:spTree>
    <p:extLst>
      <p:ext uri="{BB962C8B-B14F-4D97-AF65-F5344CB8AC3E}">
        <p14:creationId xmlns:p14="http://schemas.microsoft.com/office/powerpoint/2010/main" val="384011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その前に、実世界の知識を意味表現言語で扱う際の要となる</a:t>
            </a:r>
            <a:r>
              <a:rPr kumimoji="1" lang="en-US" altLang="ja-JP" dirty="0"/>
              <a:t>model</a:t>
            </a:r>
            <a:r>
              <a:rPr kumimoji="1" lang="ja-JP" altLang="en-US" dirty="0"/>
              <a:t>について確認します。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14</a:t>
            </a:fld>
            <a:endParaRPr kumimoji="1" lang="ja-JP" altLang="en-US"/>
          </a:p>
        </p:txBody>
      </p:sp>
    </p:spTree>
    <p:extLst>
      <p:ext uri="{BB962C8B-B14F-4D97-AF65-F5344CB8AC3E}">
        <p14:creationId xmlns:p14="http://schemas.microsoft.com/office/powerpoint/2010/main" val="2397006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model</a:t>
            </a:r>
            <a:r>
              <a:rPr kumimoji="1" lang="ja-JP" altLang="en-US" dirty="0"/>
              <a:t>は実世界の状態を形式化したものです。意味表現はこの</a:t>
            </a:r>
            <a:r>
              <a:rPr kumimoji="1" lang="en-US" altLang="ja-JP" dirty="0"/>
              <a:t>model</a:t>
            </a:r>
            <a:r>
              <a:rPr kumimoji="1" lang="ja-JP" altLang="en-US" dirty="0"/>
              <a:t>の要素に対応づけられています。</a:t>
            </a:r>
            <a:endParaRPr kumimoji="1" lang="en-US" altLang="ja-JP" dirty="0"/>
          </a:p>
          <a:p>
            <a:endParaRPr kumimoji="1" lang="en-US" altLang="ja-JP" dirty="0"/>
          </a:p>
          <a:p>
            <a:r>
              <a:rPr kumimoji="1" lang="ja-JP" altLang="en-US" dirty="0"/>
              <a:t>ここでまず意味表現の用語の確認です。</a:t>
            </a:r>
            <a:endParaRPr kumimoji="1" lang="en-US" altLang="ja-JP" dirty="0"/>
          </a:p>
          <a:p>
            <a:r>
              <a:rPr kumimoji="1" lang="en-US" altLang="ja-JP" dirty="0"/>
              <a:t>non-logical vocabulary</a:t>
            </a:r>
            <a:r>
              <a:rPr kumimoji="1" lang="ja-JP" altLang="en-US" dirty="0"/>
              <a:t>（非論理的語彙？）はオブジェクト、オブジェクトの性質、オブジェクト間の関係の</a:t>
            </a:r>
            <a:r>
              <a:rPr kumimoji="1" lang="en-US" altLang="ja-JP" dirty="0"/>
              <a:t>3</a:t>
            </a:r>
            <a:r>
              <a:rPr kumimoji="1" lang="ja-JP" altLang="en-US" dirty="0"/>
              <a:t>つからなります。</a:t>
            </a:r>
            <a:endParaRPr kumimoji="1" lang="en-US" altLang="ja-JP" dirty="0"/>
          </a:p>
          <a:p>
            <a:r>
              <a:rPr kumimoji="1" lang="en-US" altLang="ja-JP" dirty="0"/>
              <a:t>logical vocabulary</a:t>
            </a:r>
            <a:r>
              <a:rPr kumimoji="1" lang="ja-JP" altLang="en-US" dirty="0"/>
              <a:t>（論理的語彙？）は、記号、演算子、量化子、リンクなどです。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15</a:t>
            </a:fld>
            <a:endParaRPr kumimoji="1" lang="ja-JP" altLang="en-US"/>
          </a:p>
        </p:txBody>
      </p:sp>
    </p:spTree>
    <p:extLst>
      <p:ext uri="{BB962C8B-B14F-4D97-AF65-F5344CB8AC3E}">
        <p14:creationId xmlns:p14="http://schemas.microsoft.com/office/powerpoint/2010/main" val="1676973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らを踏まえて、ここからはモデルの用語を説明していくのですが、テキストでは文字で色々説明したあとこのモデルの例を出しているのですが、文字だけでは分かりにくいので初めからこのレストランの例を使って説明したい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16</a:t>
            </a:fld>
            <a:endParaRPr kumimoji="1" lang="ja-JP" altLang="en-US"/>
          </a:p>
        </p:txBody>
      </p:sp>
    </p:spTree>
    <p:extLst>
      <p:ext uri="{BB962C8B-B14F-4D97-AF65-F5344CB8AC3E}">
        <p14:creationId xmlns:p14="http://schemas.microsoft.com/office/powerpoint/2010/main" val="2825805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左半分の赤線で引いたものが、先ほど説明した非論理的記号です。</a:t>
            </a:r>
            <a:endParaRPr kumimoji="1" lang="en-US" altLang="ja-JP" dirty="0"/>
          </a:p>
          <a:p>
            <a:r>
              <a:rPr kumimoji="1" lang="ja-JP" altLang="en-US" dirty="0"/>
              <a:t>非論理的記号は、それぞれ右半分の赤線で引いたモデル内の要素に対応していて、これを</a:t>
            </a:r>
            <a:r>
              <a:rPr kumimoji="1" lang="en-US" altLang="ja-JP" dirty="0"/>
              <a:t>denotation</a:t>
            </a:r>
            <a:r>
              <a:rPr kumimoji="1" lang="ja-JP" altLang="en-US" dirty="0"/>
              <a:t>と呼ぶそうです。</a:t>
            </a:r>
            <a:endParaRPr kumimoji="1" lang="en-US" altLang="ja-JP" dirty="0"/>
          </a:p>
          <a:p>
            <a:r>
              <a:rPr kumimoji="1" lang="ja-JP" altLang="en-US" dirty="0"/>
              <a:t>ただ、</a:t>
            </a:r>
            <a:r>
              <a:rPr kumimoji="1" lang="en-US" altLang="ja-JP" dirty="0"/>
              <a:t>denotation</a:t>
            </a:r>
            <a:r>
              <a:rPr kumimoji="1" lang="ja-JP" altLang="en-US" dirty="0"/>
              <a:t>という単語が、専門用語なのか、そのまま記号みたいな意味なのか分からなかったので、日本語訳はつけず英語のままにしておきます。</a:t>
            </a:r>
            <a:endParaRPr kumimoji="1" lang="en-US" altLang="ja-JP" dirty="0"/>
          </a:p>
          <a:p>
            <a:endParaRPr kumimoji="1" lang="en-US" altLang="ja-JP" dirty="0"/>
          </a:p>
          <a:p>
            <a:r>
              <a:rPr kumimoji="1" lang="ja-JP" altLang="en-US" dirty="0"/>
              <a:t>まず左上の</a:t>
            </a:r>
            <a:r>
              <a:rPr kumimoji="1" lang="en-US" altLang="ja-JP" dirty="0"/>
              <a:t>domain</a:t>
            </a:r>
            <a:r>
              <a:rPr kumimoji="1" lang="ja-JP" altLang="en-US" dirty="0"/>
              <a:t>について見ていきます。この</a:t>
            </a:r>
            <a:r>
              <a:rPr kumimoji="1" lang="en-US" altLang="ja-JP" dirty="0"/>
              <a:t>domain</a:t>
            </a:r>
            <a:r>
              <a:rPr kumimoji="1" lang="ja-JP" altLang="en-US" dirty="0"/>
              <a:t>はオブジェクトの集合を表します。</a:t>
            </a:r>
            <a:endParaRPr kumimoji="1" lang="en-US" altLang="ja-JP" dirty="0"/>
          </a:p>
          <a:p>
            <a:r>
              <a:rPr kumimoji="1" lang="ja-JP" altLang="en-US" dirty="0"/>
              <a:t>この例では、</a:t>
            </a:r>
            <a:r>
              <a:rPr kumimoji="1" lang="en-US" altLang="ja-JP" dirty="0"/>
              <a:t>4</a:t>
            </a:r>
            <a:r>
              <a:rPr kumimoji="1" lang="ja-JP" altLang="en-US" dirty="0"/>
              <a:t>人の客を</a:t>
            </a:r>
            <a:r>
              <a:rPr kumimoji="1" lang="en-US" altLang="ja-JP" dirty="0"/>
              <a:t>Matthew, </a:t>
            </a:r>
            <a:r>
              <a:rPr kumimoji="1" lang="en-US" altLang="ja-JP" dirty="0" err="1"/>
              <a:t>Frasco</a:t>
            </a:r>
            <a:r>
              <a:rPr kumimoji="1" lang="en-US" altLang="ja-JP" dirty="0"/>
              <a:t>, Katie, Caroline</a:t>
            </a:r>
            <a:r>
              <a:rPr kumimoji="1" lang="ja-JP" altLang="en-US" dirty="0"/>
              <a:t>という非論理記号を用いて示していて、それぞれに</a:t>
            </a:r>
            <a:r>
              <a:rPr kumimoji="1" lang="en-US" altLang="ja-JP" dirty="0"/>
              <a:t>a, b, c, d</a:t>
            </a:r>
            <a:r>
              <a:rPr kumimoji="1" lang="ja-JP" altLang="en-US" dirty="0"/>
              <a:t>という</a:t>
            </a:r>
            <a:r>
              <a:rPr kumimoji="1" lang="en-US" altLang="ja-JP" dirty="0"/>
              <a:t>domain</a:t>
            </a:r>
            <a:r>
              <a:rPr kumimoji="1" lang="ja-JP" altLang="en-US" dirty="0"/>
              <a:t>の要素が対応づけられています。</a:t>
            </a:r>
            <a:endParaRPr kumimoji="1" lang="en-US" altLang="ja-JP" dirty="0"/>
          </a:p>
          <a:p>
            <a:r>
              <a:rPr kumimoji="1" lang="ja-JP" altLang="en-US" dirty="0"/>
              <a:t>同様に、</a:t>
            </a:r>
            <a:r>
              <a:rPr kumimoji="1" lang="en-US" altLang="ja-JP" dirty="0"/>
              <a:t>3</a:t>
            </a:r>
            <a:r>
              <a:rPr kumimoji="1" lang="ja-JP" altLang="en-US" dirty="0"/>
              <a:t>つのレストランを</a:t>
            </a:r>
            <a:r>
              <a:rPr kumimoji="1" lang="en-US" altLang="ja-JP" dirty="0" err="1"/>
              <a:t>Frasca</a:t>
            </a:r>
            <a:r>
              <a:rPr kumimoji="1" lang="en-US" altLang="ja-JP" dirty="0"/>
              <a:t>, Med, Rio</a:t>
            </a:r>
            <a:r>
              <a:rPr kumimoji="1" lang="ja-JP" altLang="en-US" dirty="0"/>
              <a:t>という非論理記号を用いて示していて、それぞれに</a:t>
            </a:r>
            <a:r>
              <a:rPr kumimoji="1" lang="en-US" altLang="ja-JP" dirty="0"/>
              <a:t>e, f, g</a:t>
            </a:r>
            <a:r>
              <a:rPr kumimoji="1" lang="ja-JP" altLang="en-US" dirty="0"/>
              <a:t>という</a:t>
            </a:r>
            <a:r>
              <a:rPr kumimoji="1" lang="en-US" altLang="ja-JP" dirty="0"/>
              <a:t>domain</a:t>
            </a:r>
            <a:r>
              <a:rPr kumimoji="1" lang="ja-JP" altLang="en-US" dirty="0"/>
              <a:t>の要素が対応づけられています。</a:t>
            </a:r>
            <a:endParaRPr kumimoji="1" lang="en-US" altLang="ja-JP" dirty="0"/>
          </a:p>
          <a:p>
            <a:r>
              <a:rPr kumimoji="1" lang="ja-JP" altLang="en-US" dirty="0"/>
              <a:t>そして</a:t>
            </a:r>
            <a:r>
              <a:rPr kumimoji="1" lang="en-US" altLang="ja-JP" dirty="0"/>
              <a:t>3</a:t>
            </a:r>
            <a:r>
              <a:rPr kumimoji="1" lang="ja-JP" altLang="en-US" dirty="0"/>
              <a:t>つの料理を</a:t>
            </a:r>
            <a:r>
              <a:rPr kumimoji="1" lang="en-US" altLang="ja-JP" dirty="0"/>
              <a:t>Italian, Mexican, Eclectic</a:t>
            </a:r>
            <a:r>
              <a:rPr kumimoji="1" lang="ja-JP" altLang="en-US" dirty="0"/>
              <a:t>という非論理記号を用いて示していて、それぞれに</a:t>
            </a:r>
            <a:r>
              <a:rPr kumimoji="1" lang="en-US" altLang="ja-JP" dirty="0"/>
              <a:t>h, </a:t>
            </a:r>
            <a:r>
              <a:rPr kumimoji="1" lang="en-US" altLang="ja-JP" dirty="0" err="1"/>
              <a:t>i</a:t>
            </a:r>
            <a:r>
              <a:rPr kumimoji="1" lang="en-US" altLang="ja-JP" dirty="0"/>
              <a:t>, j</a:t>
            </a:r>
            <a:r>
              <a:rPr kumimoji="1" lang="ja-JP" altLang="en-US" dirty="0"/>
              <a:t>という</a:t>
            </a:r>
            <a:r>
              <a:rPr kumimoji="1" lang="en-US" altLang="ja-JP" dirty="0"/>
              <a:t>domain</a:t>
            </a:r>
            <a:r>
              <a:rPr kumimoji="1" lang="ja-JP" altLang="en-US" dirty="0"/>
              <a:t>の要素が対応づけられています。</a:t>
            </a:r>
            <a:endParaRPr kumimoji="1" lang="en-US" altLang="ja-JP" dirty="0"/>
          </a:p>
          <a:p>
            <a:endParaRPr kumimoji="1" lang="en-US" altLang="ja-JP" dirty="0"/>
          </a:p>
          <a:p>
            <a:r>
              <a:rPr kumimoji="1" lang="ja-JP" altLang="en-US" dirty="0"/>
              <a:t>続いて</a:t>
            </a:r>
            <a:r>
              <a:rPr kumimoji="1" lang="en-US" altLang="ja-JP" dirty="0"/>
              <a:t>properties</a:t>
            </a:r>
            <a:r>
              <a:rPr kumimoji="1" lang="ja-JP" altLang="en-US" dirty="0"/>
              <a:t>は、その性質を持つ</a:t>
            </a:r>
            <a:r>
              <a:rPr kumimoji="1" lang="en-US" altLang="ja-JP" dirty="0"/>
              <a:t>domain</a:t>
            </a:r>
            <a:r>
              <a:rPr kumimoji="1" lang="ja-JP" altLang="en-US" dirty="0"/>
              <a:t>の要素の集合を表します。</a:t>
            </a:r>
            <a:endParaRPr kumimoji="1" lang="en-US" altLang="ja-JP" dirty="0"/>
          </a:p>
          <a:p>
            <a:r>
              <a:rPr kumimoji="1" lang="ja-JP" altLang="en-US" dirty="0"/>
              <a:t>ここでは、</a:t>
            </a:r>
            <a:r>
              <a:rPr kumimoji="1" lang="en-US" altLang="ja-JP" dirty="0" err="1"/>
              <a:t>Frasca</a:t>
            </a:r>
            <a:r>
              <a:rPr kumimoji="1" lang="en-US" altLang="ja-JP" dirty="0"/>
              <a:t>, Med and Rio are noisy</a:t>
            </a:r>
            <a:r>
              <a:rPr kumimoji="1" lang="ja-JP" altLang="en-US" dirty="0"/>
              <a:t>なので、</a:t>
            </a:r>
            <a:r>
              <a:rPr kumimoji="1" lang="en-US" altLang="ja-JP" dirty="0"/>
              <a:t>Noisy</a:t>
            </a:r>
            <a:r>
              <a:rPr kumimoji="1" lang="ja-JP" altLang="en-US" dirty="0"/>
              <a:t>という性質は、それぞれに対応する</a:t>
            </a:r>
            <a:r>
              <a:rPr kumimoji="1" lang="en-US" altLang="ja-JP" dirty="0"/>
              <a:t>e, f, g</a:t>
            </a:r>
            <a:r>
              <a:rPr kumimoji="1" lang="ja-JP" altLang="en-US" dirty="0"/>
              <a:t>の集合になります。</a:t>
            </a:r>
            <a:endParaRPr kumimoji="1" lang="en-US" altLang="ja-JP" dirty="0"/>
          </a:p>
          <a:p>
            <a:r>
              <a:rPr kumimoji="1" lang="ja-JP" altLang="en-US" dirty="0"/>
              <a:t>同様に</a:t>
            </a:r>
            <a:r>
              <a:rPr kumimoji="1" lang="en-US" altLang="ja-JP" dirty="0"/>
              <a:t>relations</a:t>
            </a:r>
            <a:r>
              <a:rPr kumimoji="1" lang="ja-JP" altLang="en-US" dirty="0"/>
              <a:t>も、その関係を持つ</a:t>
            </a:r>
            <a:r>
              <a:rPr kumimoji="1" lang="en-US" altLang="ja-JP" dirty="0"/>
              <a:t>domain</a:t>
            </a:r>
            <a:r>
              <a:rPr kumimoji="1" lang="ja-JP" altLang="en-US" dirty="0"/>
              <a:t>の要素のタプルの集合で表します。</a:t>
            </a:r>
            <a:endParaRPr kumimoji="1" lang="en-US" altLang="ja-JP" dirty="0"/>
          </a:p>
          <a:p>
            <a:r>
              <a:rPr kumimoji="1" lang="ja-JP" altLang="en-US" dirty="0"/>
              <a:t>ここでは、例えば</a:t>
            </a:r>
            <a:r>
              <a:rPr kumimoji="1" lang="en-US" altLang="ja-JP" dirty="0"/>
              <a:t>Matthew likes the Med</a:t>
            </a:r>
            <a:r>
              <a:rPr kumimoji="1" lang="ja-JP" altLang="en-US" dirty="0"/>
              <a:t>では、</a:t>
            </a:r>
            <a:r>
              <a:rPr kumimoji="1" lang="en-US" altLang="ja-JP" dirty="0"/>
              <a:t>Likes</a:t>
            </a:r>
            <a:r>
              <a:rPr kumimoji="1" lang="ja-JP" altLang="en-US" dirty="0"/>
              <a:t>という関係は、対応する</a:t>
            </a:r>
            <a:r>
              <a:rPr kumimoji="1" lang="en-US" altLang="ja-JP" dirty="0"/>
              <a:t>a, f</a:t>
            </a:r>
            <a:r>
              <a:rPr kumimoji="1" lang="ja-JP" altLang="en-US" dirty="0"/>
              <a:t>のタプルになります。</a:t>
            </a:r>
            <a:endParaRPr kumimoji="1" lang="en-US" altLang="ja-JP" dirty="0"/>
          </a:p>
          <a:p>
            <a:r>
              <a:rPr kumimoji="1" lang="ja-JP" altLang="en-US" dirty="0"/>
              <a:t>これらのアプローチ、</a:t>
            </a:r>
            <a:r>
              <a:rPr kumimoji="1" lang="en-US" altLang="ja-JP" dirty="0"/>
              <a:t>properties</a:t>
            </a:r>
            <a:r>
              <a:rPr kumimoji="1" lang="ja-JP" altLang="en-US" dirty="0"/>
              <a:t>と</a:t>
            </a:r>
            <a:r>
              <a:rPr kumimoji="1" lang="en-US" altLang="ja-JP" dirty="0"/>
              <a:t>relations</a:t>
            </a:r>
            <a:r>
              <a:rPr kumimoji="1" lang="ja-JP" altLang="en-US" dirty="0"/>
              <a:t>を</a:t>
            </a:r>
            <a:r>
              <a:rPr kumimoji="1" lang="en-US" altLang="ja-JP" dirty="0"/>
              <a:t>domain</a:t>
            </a:r>
            <a:r>
              <a:rPr kumimoji="1" lang="ja-JP" altLang="en-US" dirty="0"/>
              <a:t>の集合で表すこと、を</a:t>
            </a:r>
            <a:r>
              <a:rPr kumimoji="1" lang="en-US" altLang="ja-JP" dirty="0"/>
              <a:t>extensional</a:t>
            </a:r>
            <a:r>
              <a:rPr kumimoji="1" lang="ja-JP" altLang="en-US" dirty="0"/>
              <a:t>と呼ぶそうです。</a:t>
            </a:r>
            <a:endParaRPr kumimoji="1" lang="en-US" altLang="ja-JP" dirty="0"/>
          </a:p>
          <a:p>
            <a:endParaRPr kumimoji="1" lang="en-US" altLang="ja-JP" dirty="0"/>
          </a:p>
          <a:p>
            <a:r>
              <a:rPr kumimoji="1" lang="ja-JP" altLang="en-US" dirty="0"/>
              <a:t>最後に、非論理的記号を</a:t>
            </a:r>
            <a:r>
              <a:rPr kumimoji="1" lang="en-US" altLang="ja-JP" dirty="0"/>
              <a:t>model</a:t>
            </a:r>
            <a:r>
              <a:rPr kumimoji="1" lang="ja-JP" altLang="en-US" dirty="0"/>
              <a:t>の要素に変換する、例えば</a:t>
            </a:r>
            <a:r>
              <a:rPr kumimoji="1" lang="en-US" altLang="ja-JP" dirty="0"/>
              <a:t>Matthew</a:t>
            </a:r>
            <a:r>
              <a:rPr kumimoji="1" lang="ja-JP" altLang="en-US" dirty="0"/>
              <a:t>を</a:t>
            </a:r>
            <a:r>
              <a:rPr kumimoji="1" lang="en-US" altLang="ja-JP" dirty="0"/>
              <a:t>a</a:t>
            </a:r>
            <a:r>
              <a:rPr kumimoji="1" lang="ja-JP" altLang="en-US" dirty="0"/>
              <a:t>に、</a:t>
            </a:r>
            <a:r>
              <a:rPr kumimoji="1" lang="en-US" altLang="ja-JP" dirty="0"/>
              <a:t>Franco</a:t>
            </a:r>
            <a:r>
              <a:rPr kumimoji="1" lang="ja-JP" altLang="en-US" dirty="0"/>
              <a:t>を</a:t>
            </a:r>
            <a:r>
              <a:rPr kumimoji="1" lang="en-US" altLang="ja-JP" dirty="0"/>
              <a:t>b</a:t>
            </a:r>
            <a:r>
              <a:rPr kumimoji="1" lang="ja-JP" altLang="en-US" dirty="0"/>
              <a:t>に変換することを</a:t>
            </a:r>
            <a:r>
              <a:rPr kumimoji="1" lang="en-US" altLang="ja-JP" dirty="0"/>
              <a:t>interpretation</a:t>
            </a:r>
            <a:r>
              <a:rPr kumimoji="1" lang="ja-JP" altLang="en-US" dirty="0"/>
              <a:t>を呼ぶそうです。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17</a:t>
            </a:fld>
            <a:endParaRPr kumimoji="1" lang="ja-JP" altLang="en-US"/>
          </a:p>
        </p:txBody>
      </p:sp>
    </p:spTree>
    <p:extLst>
      <p:ext uri="{BB962C8B-B14F-4D97-AF65-F5344CB8AC3E}">
        <p14:creationId xmlns:p14="http://schemas.microsoft.com/office/powerpoint/2010/main" val="3855782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で、今の内容をもとにすると、意味表現を評価することができます。</a:t>
            </a:r>
            <a:endParaRPr kumimoji="1" lang="en-US" altLang="ja-JP" dirty="0"/>
          </a:p>
          <a:p>
            <a:r>
              <a:rPr kumimoji="1" lang="ja-JP" altLang="en-US" dirty="0"/>
              <a:t>例えば</a:t>
            </a:r>
            <a:r>
              <a:rPr kumimoji="1" lang="en-US" altLang="ja-JP" dirty="0"/>
              <a:t>Matthew likes </a:t>
            </a:r>
            <a:r>
              <a:rPr kumimoji="1" lang="en-US" altLang="ja-JP" dirty="0" err="1"/>
              <a:t>Frasca</a:t>
            </a:r>
            <a:r>
              <a:rPr kumimoji="1" lang="ja-JP" altLang="en-US" dirty="0"/>
              <a:t>という文は、</a:t>
            </a:r>
            <a:r>
              <a:rPr kumimoji="1" lang="en-US" altLang="ja-JP" dirty="0"/>
              <a:t>Matthew</a:t>
            </a:r>
            <a:r>
              <a:rPr kumimoji="1" lang="ja-JP" altLang="en-US" dirty="0"/>
              <a:t>を</a:t>
            </a:r>
            <a:r>
              <a:rPr kumimoji="1" lang="en-US" altLang="ja-JP" dirty="0"/>
              <a:t>a</a:t>
            </a:r>
            <a:r>
              <a:rPr kumimoji="1" lang="ja-JP" altLang="en-US" dirty="0"/>
              <a:t>、</a:t>
            </a:r>
            <a:r>
              <a:rPr kumimoji="1" lang="en-US" altLang="ja-JP" dirty="0" err="1"/>
              <a:t>Frasca</a:t>
            </a:r>
            <a:r>
              <a:rPr kumimoji="1" lang="ja-JP" altLang="en-US" dirty="0"/>
              <a:t>を</a:t>
            </a:r>
            <a:r>
              <a:rPr kumimoji="1" lang="en-US" altLang="ja-JP" dirty="0"/>
              <a:t>e</a:t>
            </a:r>
            <a:r>
              <a:rPr kumimoji="1" lang="ja-JP" altLang="en-US" dirty="0"/>
              <a:t>に変換して、</a:t>
            </a:r>
            <a:r>
              <a:rPr kumimoji="1" lang="en-US" altLang="ja-JP" dirty="0"/>
              <a:t>Likes</a:t>
            </a:r>
            <a:r>
              <a:rPr kumimoji="1" lang="ja-JP" altLang="en-US" dirty="0"/>
              <a:t>という述語を用いてタプルの形にしてあげて、そのタプルがモデル内にあるかを確認します。</a:t>
            </a:r>
            <a:endParaRPr kumimoji="1" lang="en-US" altLang="ja-JP" dirty="0"/>
          </a:p>
          <a:p>
            <a:r>
              <a:rPr kumimoji="1" lang="ja-JP" altLang="en-US" dirty="0"/>
              <a:t>テキストでは「存在する」と書いてありましたが、見るからに存在しないので、</a:t>
            </a:r>
            <a:r>
              <a:rPr kumimoji="1" lang="en-US" altLang="ja-JP" dirty="0"/>
              <a:t>true</a:t>
            </a:r>
            <a:r>
              <a:rPr kumimoji="1" lang="ja-JP" altLang="en-US" dirty="0"/>
              <a:t>にはならないはずです。</a:t>
            </a:r>
            <a:endParaRPr kumimoji="1" lang="en-US" altLang="ja-JP" dirty="0"/>
          </a:p>
          <a:p>
            <a:endParaRPr kumimoji="1" lang="en-US" altLang="ja-JP" dirty="0"/>
          </a:p>
          <a:p>
            <a:r>
              <a:rPr kumimoji="1" lang="ja-JP" altLang="en-US" dirty="0"/>
              <a:t>次に少し複雑な文を見てみます。</a:t>
            </a:r>
            <a:endParaRPr kumimoji="1" lang="en-US" altLang="ja-JP" dirty="0"/>
          </a:p>
          <a:p>
            <a:r>
              <a:rPr kumimoji="1" lang="en-US" altLang="ja-JP" dirty="0"/>
              <a:t>Katie likes the Rio and Matthew likes the Med</a:t>
            </a:r>
            <a:r>
              <a:rPr kumimoji="1" lang="ja-JP" altLang="en-US" dirty="0"/>
              <a:t>では、</a:t>
            </a:r>
            <a:r>
              <a:rPr kumimoji="1" lang="en-US" altLang="ja-JP" dirty="0"/>
              <a:t>2</a:t>
            </a:r>
            <a:r>
              <a:rPr kumimoji="1" lang="ja-JP" altLang="en-US" dirty="0"/>
              <a:t>つの文が接続詞で繋がっています。</a:t>
            </a:r>
            <a:endParaRPr kumimoji="1" lang="en-US" altLang="ja-JP" dirty="0"/>
          </a:p>
          <a:p>
            <a:r>
              <a:rPr kumimoji="1" lang="ja-JP" altLang="en-US" dirty="0"/>
              <a:t>この場合、文中にある</a:t>
            </a:r>
            <a:r>
              <a:rPr kumimoji="1" lang="en-US" altLang="ja-JP" dirty="0"/>
              <a:t>2</a:t>
            </a:r>
            <a:r>
              <a:rPr kumimoji="1" lang="ja-JP" altLang="en-US" dirty="0"/>
              <a:t>つの</a:t>
            </a:r>
            <a:r>
              <a:rPr kumimoji="1" lang="en-US" altLang="ja-JP" dirty="0"/>
              <a:t>Likes</a:t>
            </a:r>
            <a:r>
              <a:rPr kumimoji="1" lang="ja-JP" altLang="en-US" dirty="0"/>
              <a:t>をそれぞれについて</a:t>
            </a:r>
            <a:r>
              <a:rPr kumimoji="1" lang="en-US" altLang="ja-JP" dirty="0"/>
              <a:t>model</a:t>
            </a:r>
            <a:r>
              <a:rPr kumimoji="1" lang="ja-JP" altLang="en-US" dirty="0"/>
              <a:t>で処理して、その結果を</a:t>
            </a:r>
            <a:r>
              <a:rPr kumimoji="1" lang="en-US" altLang="ja-JP" dirty="0"/>
              <a:t>and</a:t>
            </a:r>
            <a:r>
              <a:rPr kumimoji="1" lang="ja-JP" altLang="en-US" dirty="0"/>
              <a:t>という接続詞に適応してあげれば</a:t>
            </a:r>
            <a:r>
              <a:rPr kumimoji="1" lang="en-US" altLang="ja-JP" dirty="0"/>
              <a:t>OK</a:t>
            </a:r>
            <a:r>
              <a:rPr kumimoji="1" lang="ja-JP" altLang="en-US" dirty="0"/>
              <a:t>です。ここで、</a:t>
            </a:r>
            <a:r>
              <a:rPr kumimoji="1" lang="en-US" altLang="ja-JP" dirty="0"/>
              <a:t>and</a:t>
            </a:r>
            <a:r>
              <a:rPr kumimoji="1" lang="ja-JP" altLang="en-US" dirty="0"/>
              <a:t>という接続詞を、英語の</a:t>
            </a:r>
            <a:r>
              <a:rPr kumimoji="1" lang="en-US" altLang="ja-JP" dirty="0"/>
              <a:t>and</a:t>
            </a:r>
            <a:r>
              <a:rPr kumimoji="1" lang="ja-JP" altLang="en-US" dirty="0"/>
              <a:t>と同様に「前後両方が</a:t>
            </a:r>
            <a:r>
              <a:rPr kumimoji="1" lang="en-US" altLang="ja-JP" dirty="0"/>
              <a:t>true</a:t>
            </a:r>
            <a:r>
              <a:rPr kumimoji="1" lang="ja-JP" altLang="en-US" dirty="0"/>
              <a:t>の場合に</a:t>
            </a:r>
            <a:r>
              <a:rPr kumimoji="1" lang="en-US" altLang="ja-JP" dirty="0"/>
              <a:t>true</a:t>
            </a:r>
            <a:r>
              <a:rPr kumimoji="1" lang="ja-JP" altLang="en-US" dirty="0"/>
              <a:t>を返す」というものだと仮定すれば、</a:t>
            </a:r>
            <a:r>
              <a:rPr kumimoji="1" lang="en-US" altLang="ja-JP" dirty="0"/>
              <a:t>Likes(</a:t>
            </a:r>
            <a:r>
              <a:rPr kumimoji="1" lang="en-US" altLang="ja-JP" dirty="0" err="1"/>
              <a:t>c,g</a:t>
            </a:r>
            <a:r>
              <a:rPr kumimoji="1" lang="en-US" altLang="ja-JP" dirty="0"/>
              <a:t>)</a:t>
            </a:r>
            <a:r>
              <a:rPr kumimoji="1" lang="ja-JP" altLang="en-US" dirty="0"/>
              <a:t>と</a:t>
            </a:r>
            <a:r>
              <a:rPr kumimoji="1" lang="en-US" altLang="ja-JP" dirty="0"/>
              <a:t>Likes(</a:t>
            </a:r>
            <a:r>
              <a:rPr kumimoji="1" lang="en-US" altLang="ja-JP" dirty="0" err="1"/>
              <a:t>a,f</a:t>
            </a:r>
            <a:r>
              <a:rPr kumimoji="1" lang="en-US" altLang="ja-JP" dirty="0"/>
              <a:t>)</a:t>
            </a:r>
            <a:r>
              <a:rPr kumimoji="1" lang="ja-JP" altLang="en-US" dirty="0"/>
              <a:t>は</a:t>
            </a:r>
            <a:r>
              <a:rPr kumimoji="1" lang="en-US" altLang="ja-JP" dirty="0"/>
              <a:t>model</a:t>
            </a:r>
            <a:r>
              <a:rPr kumimoji="1" lang="ja-JP" altLang="en-US" dirty="0"/>
              <a:t>内に存在するので両方</a:t>
            </a:r>
            <a:r>
              <a:rPr kumimoji="1" lang="en-US" altLang="ja-JP" dirty="0"/>
              <a:t>true</a:t>
            </a:r>
            <a:r>
              <a:rPr kumimoji="1" lang="ja-JP" altLang="en-US" dirty="0"/>
              <a:t>になり、文全体も</a:t>
            </a:r>
            <a:r>
              <a:rPr kumimoji="1" lang="en-US" altLang="ja-JP" dirty="0"/>
              <a:t>true</a:t>
            </a:r>
            <a:r>
              <a:rPr kumimoji="1" lang="ja-JP" altLang="en-US" dirty="0"/>
              <a:t>となります。</a:t>
            </a:r>
            <a:endParaRPr kumimoji="1" lang="en-US" altLang="ja-JP" dirty="0"/>
          </a:p>
          <a:p>
            <a:r>
              <a:rPr kumimoji="1" lang="ja-JP" altLang="en-US" dirty="0"/>
              <a:t>こういうものを</a:t>
            </a:r>
            <a:r>
              <a:rPr kumimoji="1" lang="en-US" altLang="ja-JP" dirty="0"/>
              <a:t>truth-conditional semantics</a:t>
            </a:r>
            <a:r>
              <a:rPr kumimoji="1" lang="ja-JP" altLang="en-US" dirty="0"/>
              <a:t>と呼ぶそうです。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18</a:t>
            </a:fld>
            <a:endParaRPr kumimoji="1" lang="ja-JP" altLang="en-US"/>
          </a:p>
        </p:txBody>
      </p:sp>
    </p:spTree>
    <p:extLst>
      <p:ext uri="{BB962C8B-B14F-4D97-AF65-F5344CB8AC3E}">
        <p14:creationId xmlns:p14="http://schemas.microsoft.com/office/powerpoint/2010/main" val="336578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さて、ここで、こういった要件を満たす意味表現言語の例として、</a:t>
            </a:r>
            <a:r>
              <a:rPr kumimoji="1" lang="en-US" altLang="ja-JP" dirty="0"/>
              <a:t>First-Order Logic</a:t>
            </a:r>
            <a:r>
              <a:rPr kumimoji="1" lang="ja-JP" altLang="en-US" dirty="0"/>
              <a:t>（一階述語論理）を見ていきます。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19</a:t>
            </a:fld>
            <a:endParaRPr kumimoji="1" lang="ja-JP" altLang="en-US"/>
          </a:p>
        </p:txBody>
      </p:sp>
    </p:spTree>
    <p:extLst>
      <p:ext uri="{BB962C8B-B14F-4D97-AF65-F5344CB8AC3E}">
        <p14:creationId xmlns:p14="http://schemas.microsoft.com/office/powerpoint/2010/main" val="123253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こちらが第</a:t>
            </a:r>
            <a:r>
              <a:rPr kumimoji="1" lang="en-US" altLang="ja-JP" dirty="0"/>
              <a:t>15</a:t>
            </a:r>
            <a:r>
              <a:rPr kumimoji="1" lang="ja-JP" altLang="en-US" dirty="0"/>
              <a:t>章の目次です。</a:t>
            </a:r>
            <a:endParaRPr kumimoji="1" lang="en-US" altLang="ja-JP" dirty="0"/>
          </a:p>
          <a:p>
            <a:r>
              <a:rPr kumimoji="1" lang="ja-JP" altLang="en-US" dirty="0"/>
              <a:t>まずイントロとして、意味表現がどのようなものか、簡単な導入をします。</a:t>
            </a:r>
            <a:endParaRPr kumimoji="1" lang="en-US" altLang="ja-JP" dirty="0"/>
          </a:p>
          <a:p>
            <a:r>
              <a:rPr kumimoji="1" lang="ja-JP" altLang="en-US" dirty="0"/>
              <a:t>次にセクション</a:t>
            </a:r>
            <a:r>
              <a:rPr kumimoji="1" lang="en-US" altLang="ja-JP" dirty="0"/>
              <a:t>1</a:t>
            </a:r>
            <a:r>
              <a:rPr kumimoji="1" lang="ja-JP" altLang="en-US" dirty="0"/>
              <a:t>として、意味表現を生成する意味表現言語として必要な要件を確認します。</a:t>
            </a:r>
            <a:endParaRPr kumimoji="1" lang="en-US" altLang="ja-JP" dirty="0"/>
          </a:p>
          <a:p>
            <a:r>
              <a:rPr kumimoji="1" lang="ja-JP" altLang="en-US" dirty="0"/>
              <a:t>セクション</a:t>
            </a:r>
            <a:r>
              <a:rPr kumimoji="1" lang="en-US" altLang="ja-JP" dirty="0"/>
              <a:t>2</a:t>
            </a:r>
            <a:r>
              <a:rPr kumimoji="1" lang="ja-JP" altLang="en-US" dirty="0"/>
              <a:t>では、意味表現言語で実世界の知識を扱う際の要となる</a:t>
            </a:r>
            <a:r>
              <a:rPr kumimoji="1" lang="en-US" altLang="ja-JP" dirty="0"/>
              <a:t>model</a:t>
            </a:r>
            <a:r>
              <a:rPr kumimoji="1" lang="ja-JP" altLang="en-US" dirty="0"/>
              <a:t>について確認します。</a:t>
            </a:r>
            <a:endParaRPr kumimoji="1" lang="en-US" altLang="ja-JP" dirty="0"/>
          </a:p>
          <a:p>
            <a:r>
              <a:rPr kumimoji="1" lang="ja-JP" altLang="en-US" dirty="0"/>
              <a:t>セクション</a:t>
            </a:r>
            <a:r>
              <a:rPr kumimoji="1" lang="en-US" altLang="ja-JP" dirty="0"/>
              <a:t>3</a:t>
            </a:r>
            <a:r>
              <a:rPr kumimoji="1" lang="ja-JP" altLang="en-US" dirty="0"/>
              <a:t>では、要件を満たす意味表現言語の例として、</a:t>
            </a:r>
            <a:r>
              <a:rPr kumimoji="1" lang="en-US" altLang="ja-JP" dirty="0"/>
              <a:t>First-Order Logic</a:t>
            </a:r>
            <a:r>
              <a:rPr kumimoji="1" lang="ja-JP" altLang="en-US" dirty="0"/>
              <a:t>（一階述語論理）を見ていきます。</a:t>
            </a:r>
            <a:endParaRPr kumimoji="1" lang="en-US" altLang="ja-JP" dirty="0"/>
          </a:p>
          <a:p>
            <a:r>
              <a:rPr kumimoji="1" lang="ja-JP" altLang="en-US" dirty="0"/>
              <a:t>セクション</a:t>
            </a:r>
            <a:r>
              <a:rPr kumimoji="1" lang="en-US" altLang="ja-JP" dirty="0"/>
              <a:t>4</a:t>
            </a:r>
            <a:r>
              <a:rPr kumimoji="1" lang="ja-JP" altLang="en-US" dirty="0"/>
              <a:t>では、一階述語論理でイベントや状態を表す方法を見ていきます。</a:t>
            </a:r>
            <a:endParaRPr kumimoji="1" lang="en-US" altLang="ja-JP" dirty="0"/>
          </a:p>
          <a:p>
            <a:r>
              <a:rPr kumimoji="1" lang="ja-JP" altLang="en-US" dirty="0"/>
              <a:t>セクション</a:t>
            </a:r>
            <a:r>
              <a:rPr kumimoji="1" lang="en-US" altLang="ja-JP" dirty="0"/>
              <a:t>5</a:t>
            </a:r>
            <a:r>
              <a:rPr kumimoji="1" lang="ja-JP" altLang="en-US" dirty="0"/>
              <a:t>では、一階述語論理のサブセットとして</a:t>
            </a:r>
            <a:r>
              <a:rPr kumimoji="1" lang="en-US" altLang="ja-JP" dirty="0"/>
              <a:t>Description Logics</a:t>
            </a:r>
            <a:r>
              <a:rPr kumimoji="1" lang="ja-JP" altLang="en-US" dirty="0"/>
              <a:t>（記述論理）を見ていきます。</a:t>
            </a:r>
            <a:endParaRPr kumimoji="1" lang="en-US" altLang="ja-JP" dirty="0"/>
          </a:p>
          <a:p>
            <a:r>
              <a:rPr kumimoji="1" lang="ja-JP" altLang="en-US" dirty="0"/>
              <a:t>セクション</a:t>
            </a:r>
            <a:r>
              <a:rPr kumimoji="1" lang="en-US" altLang="ja-JP" dirty="0"/>
              <a:t>6</a:t>
            </a:r>
            <a:r>
              <a:rPr kumimoji="1" lang="ja-JP" altLang="en-US" dirty="0"/>
              <a:t>では、最後に今回のまとめを行います。</a:t>
            </a:r>
            <a:endParaRPr kumimoji="1" lang="en-US" altLang="ja-JP" dirty="0"/>
          </a:p>
          <a:p>
            <a:endParaRPr kumimoji="1" lang="en-US" altLang="ja-JP" dirty="0"/>
          </a:p>
          <a:p>
            <a:r>
              <a:rPr kumimoji="1" lang="ja-JP" altLang="en-US" dirty="0"/>
              <a:t>太字の用語について、スライドでは赤い色をつけています。また場合によって水色を使っているところもあります。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2</a:t>
            </a:fld>
            <a:endParaRPr kumimoji="1" lang="ja-JP" altLang="en-US"/>
          </a:p>
        </p:txBody>
      </p:sp>
    </p:spTree>
    <p:extLst>
      <p:ext uri="{BB962C8B-B14F-4D97-AF65-F5344CB8AC3E}">
        <p14:creationId xmlns:p14="http://schemas.microsoft.com/office/powerpoint/2010/main" val="3605166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この表は、一階述語論理の文法を、文脈自由文法の形式で記述したものだそうです。この内容をこれから説明していきます。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20</a:t>
            </a:fld>
            <a:endParaRPr kumimoji="1" lang="ja-JP" altLang="en-US"/>
          </a:p>
        </p:txBody>
      </p:sp>
    </p:spTree>
    <p:extLst>
      <p:ext uri="{BB962C8B-B14F-4D97-AF65-F5344CB8AC3E}">
        <p14:creationId xmlns:p14="http://schemas.microsoft.com/office/powerpoint/2010/main" val="3843236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Term</a:t>
            </a:r>
            <a:r>
              <a:rPr kumimoji="1" lang="ja-JP" altLang="en-US" dirty="0"/>
              <a:t>（項）はオブジェクトを示すもので、</a:t>
            </a:r>
            <a:r>
              <a:rPr kumimoji="1" lang="en-US" altLang="ja-JP" dirty="0"/>
              <a:t>3</a:t>
            </a:r>
            <a:r>
              <a:rPr kumimoji="1" lang="ja-JP" altLang="en-US" dirty="0"/>
              <a:t>種類に分けられます。</a:t>
            </a:r>
            <a:endParaRPr kumimoji="1" lang="en-US" altLang="ja-JP" dirty="0"/>
          </a:p>
          <a:p>
            <a:r>
              <a:rPr kumimoji="1" lang="en-US" altLang="ja-JP" dirty="0"/>
              <a:t>Constant</a:t>
            </a:r>
            <a:r>
              <a:rPr kumimoji="1" lang="ja-JP" altLang="en-US" dirty="0"/>
              <a:t>（定数）は特定のオブジェクトを指します。</a:t>
            </a:r>
            <a:r>
              <a:rPr kumimoji="1" lang="en-US" altLang="ja-JP" dirty="0"/>
              <a:t>A, B</a:t>
            </a:r>
            <a:r>
              <a:rPr kumimoji="1" lang="ja-JP" altLang="en-US" dirty="0"/>
              <a:t>とか</a:t>
            </a:r>
            <a:r>
              <a:rPr kumimoji="1" lang="en-US" altLang="ja-JP" dirty="0"/>
              <a:t>Maharani, Harry</a:t>
            </a:r>
            <a:r>
              <a:rPr kumimoji="1" lang="ja-JP" altLang="en-US" dirty="0"/>
              <a:t>といったものです。</a:t>
            </a:r>
            <a:endParaRPr kumimoji="1" lang="en-US" altLang="ja-JP" dirty="0"/>
          </a:p>
          <a:p>
            <a:r>
              <a:rPr kumimoji="1" lang="en-US" altLang="ja-JP" dirty="0"/>
              <a:t>Function</a:t>
            </a:r>
            <a:r>
              <a:rPr kumimoji="1" lang="ja-JP" altLang="en-US" dirty="0"/>
              <a:t>（関数）は属格、英語でいう所有格を指します。</a:t>
            </a:r>
            <a:r>
              <a:rPr kumimoji="1" lang="en-US" altLang="ja-JP" dirty="0" err="1"/>
              <a:t>LocationOf</a:t>
            </a:r>
            <a:r>
              <a:rPr kumimoji="1" lang="en-US" altLang="ja-JP" dirty="0"/>
              <a:t>(</a:t>
            </a:r>
            <a:r>
              <a:rPr kumimoji="1" lang="en-US" altLang="ja-JP" dirty="0" err="1"/>
              <a:t>Frasca</a:t>
            </a:r>
            <a:r>
              <a:rPr kumimoji="1" lang="en-US" altLang="ja-JP" dirty="0"/>
              <a:t>)</a:t>
            </a:r>
            <a:r>
              <a:rPr kumimoji="1" lang="ja-JP" altLang="en-US" dirty="0"/>
              <a:t>は</a:t>
            </a:r>
            <a:r>
              <a:rPr kumimoji="1" lang="en-US" altLang="ja-JP" dirty="0" err="1"/>
              <a:t>Frasca’s</a:t>
            </a:r>
            <a:r>
              <a:rPr kumimoji="1" lang="en-US" altLang="ja-JP" dirty="0"/>
              <a:t> location</a:t>
            </a:r>
            <a:r>
              <a:rPr kumimoji="1" lang="ja-JP" altLang="en-US" dirty="0"/>
              <a:t>を表します。</a:t>
            </a:r>
            <a:endParaRPr kumimoji="1" lang="en-US" altLang="ja-JP" dirty="0"/>
          </a:p>
          <a:p>
            <a:r>
              <a:rPr kumimoji="1" lang="en-US" altLang="ja-JP" dirty="0"/>
              <a:t>Variable</a:t>
            </a:r>
            <a:r>
              <a:rPr kumimoji="1" lang="ja-JP" altLang="en-US" dirty="0"/>
              <a:t>（変数）は不特定のオブジェクトを指します。こちらはまたあとで出てきます。</a:t>
            </a:r>
            <a:endParaRPr kumimoji="1" lang="en-US" altLang="ja-JP" dirty="0"/>
          </a:p>
          <a:p>
            <a:r>
              <a:rPr kumimoji="1" lang="ja-JP" altLang="en-US" dirty="0"/>
              <a:t>また、</a:t>
            </a:r>
            <a:r>
              <a:rPr kumimoji="1" lang="en-US" altLang="ja-JP" dirty="0"/>
              <a:t>Predicate</a:t>
            </a:r>
            <a:r>
              <a:rPr kumimoji="1" lang="ja-JP" altLang="en-US" dirty="0"/>
              <a:t>（述語）は項を引数に取って関係を表します。今までも出てきた</a:t>
            </a:r>
            <a:r>
              <a:rPr kumimoji="1" lang="en-US" altLang="ja-JP" dirty="0"/>
              <a:t>Serves(Maharani, </a:t>
            </a:r>
            <a:r>
              <a:rPr kumimoji="1" lang="en-US" altLang="ja-JP" dirty="0" err="1"/>
              <a:t>VegetarianFood</a:t>
            </a:r>
            <a:r>
              <a:rPr kumimoji="1" lang="en-US" altLang="ja-JP" dirty="0"/>
              <a:t>)</a:t>
            </a:r>
            <a:r>
              <a:rPr kumimoji="1" lang="ja-JP" altLang="en-US" dirty="0"/>
              <a:t>は</a:t>
            </a:r>
            <a:r>
              <a:rPr kumimoji="1" lang="en-US" altLang="ja-JP" dirty="0"/>
              <a:t>Maharani</a:t>
            </a:r>
            <a:r>
              <a:rPr kumimoji="1" lang="ja-JP" altLang="en-US" dirty="0"/>
              <a:t>が</a:t>
            </a:r>
            <a:r>
              <a:rPr kumimoji="1" lang="en-US" altLang="ja-JP" dirty="0" err="1"/>
              <a:t>VegetarianFood</a:t>
            </a:r>
            <a:r>
              <a:rPr kumimoji="1" lang="ja-JP" altLang="en-US" dirty="0"/>
              <a:t>を提供しているという関係を表します。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21</a:t>
            </a:fld>
            <a:endParaRPr kumimoji="1" lang="ja-JP" altLang="en-US"/>
          </a:p>
        </p:txBody>
      </p:sp>
    </p:spTree>
    <p:extLst>
      <p:ext uri="{BB962C8B-B14F-4D97-AF65-F5344CB8AC3E}">
        <p14:creationId xmlns:p14="http://schemas.microsoft.com/office/powerpoint/2010/main" val="16125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次に、今説明したものを使って、一階述語論理の実際の例をいくつか見ていきたいと思います。</a:t>
            </a:r>
            <a:endParaRPr kumimoji="1" lang="en-US" altLang="ja-JP" dirty="0"/>
          </a:p>
          <a:p>
            <a:endParaRPr kumimoji="1" lang="en-US" altLang="ja-JP" dirty="0"/>
          </a:p>
          <a:p>
            <a:r>
              <a:rPr kumimoji="1" lang="ja-JP" altLang="en-US" dirty="0"/>
              <a:t>何度も出てきていますが、</a:t>
            </a:r>
            <a:r>
              <a:rPr kumimoji="1" lang="en-US" altLang="ja-JP" dirty="0"/>
              <a:t>Maharani serves vegetarian food.</a:t>
            </a:r>
            <a:r>
              <a:rPr kumimoji="1" lang="ja-JP" altLang="en-US" dirty="0"/>
              <a:t>は、</a:t>
            </a:r>
            <a:r>
              <a:rPr kumimoji="1" lang="en-US" altLang="ja-JP" dirty="0"/>
              <a:t>Serves</a:t>
            </a:r>
            <a:r>
              <a:rPr kumimoji="1" lang="ja-JP" altLang="en-US" dirty="0"/>
              <a:t>という項を</a:t>
            </a:r>
            <a:r>
              <a:rPr kumimoji="1" lang="en-US" altLang="ja-JP" dirty="0"/>
              <a:t>2</a:t>
            </a:r>
            <a:r>
              <a:rPr kumimoji="1" lang="ja-JP" altLang="en-US" dirty="0"/>
              <a:t>つ取る述語を使って</a:t>
            </a:r>
            <a:r>
              <a:rPr kumimoji="1" lang="en-US" altLang="ja-JP" dirty="0"/>
              <a:t>Serves(Maharani, </a:t>
            </a:r>
            <a:r>
              <a:rPr kumimoji="1" lang="en-US" altLang="ja-JP" dirty="0" err="1"/>
              <a:t>VegetarianFood</a:t>
            </a:r>
            <a:r>
              <a:rPr kumimoji="1" lang="en-US" altLang="ja-JP" dirty="0"/>
              <a:t>)</a:t>
            </a:r>
            <a:r>
              <a:rPr kumimoji="1" lang="ja-JP" altLang="en-US" dirty="0"/>
              <a:t>のように記述されます。</a:t>
            </a:r>
            <a:endParaRPr kumimoji="1" lang="en-US" altLang="ja-JP" dirty="0"/>
          </a:p>
          <a:p>
            <a:r>
              <a:rPr kumimoji="1" lang="ja-JP" altLang="en-US" dirty="0"/>
              <a:t>また</a:t>
            </a:r>
            <a:r>
              <a:rPr kumimoji="1" lang="en-US" altLang="ja-JP" dirty="0"/>
              <a:t>Maharani is a restaurant.</a:t>
            </a:r>
            <a:r>
              <a:rPr kumimoji="1" lang="ja-JP" altLang="en-US" dirty="0"/>
              <a:t>という文は、</a:t>
            </a:r>
            <a:r>
              <a:rPr kumimoji="1" lang="en-US" altLang="ja-JP" dirty="0"/>
              <a:t>Restaurant(Maharani)</a:t>
            </a:r>
            <a:r>
              <a:rPr kumimoji="1" lang="ja-JP" altLang="en-US" dirty="0"/>
              <a:t>と表せます。この場合の述語</a:t>
            </a:r>
            <a:r>
              <a:rPr kumimoji="1" lang="en-US" altLang="ja-JP" dirty="0"/>
              <a:t>Restaurant</a:t>
            </a:r>
            <a:r>
              <a:rPr kumimoji="1" lang="ja-JP" altLang="en-US" dirty="0"/>
              <a:t>は項を</a:t>
            </a:r>
            <a:r>
              <a:rPr kumimoji="1" lang="en-US" altLang="ja-JP" dirty="0"/>
              <a:t>1</a:t>
            </a:r>
            <a:r>
              <a:rPr kumimoji="1" lang="ja-JP" altLang="en-US" dirty="0"/>
              <a:t>つしか取らず、関係というより項の性質を表すものとなっています。</a:t>
            </a:r>
            <a:endParaRPr kumimoji="1" lang="en-US" altLang="ja-JP" dirty="0"/>
          </a:p>
          <a:p>
            <a:r>
              <a:rPr kumimoji="1" lang="ja-JP" altLang="en-US" dirty="0"/>
              <a:t>もう少し複雑になった文章、</a:t>
            </a:r>
            <a:r>
              <a:rPr kumimoji="1" lang="en-US" altLang="ja-JP" dirty="0"/>
              <a:t>I only have five dollars and I don’t have a lot of time.</a:t>
            </a:r>
            <a:r>
              <a:rPr kumimoji="1" lang="ja-JP" altLang="en-US" dirty="0"/>
              <a:t>は、</a:t>
            </a:r>
            <a:r>
              <a:rPr kumimoji="1" lang="en-US" altLang="ja-JP" dirty="0"/>
              <a:t>logical connectives</a:t>
            </a:r>
            <a:r>
              <a:rPr kumimoji="1" lang="ja-JP" altLang="en-US" dirty="0"/>
              <a:t>（論理演算子）を用いてこのように表せます。</a:t>
            </a:r>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22</a:t>
            </a:fld>
            <a:endParaRPr kumimoji="1" lang="ja-JP" altLang="en-US"/>
          </a:p>
        </p:txBody>
      </p:sp>
    </p:spTree>
    <p:extLst>
      <p:ext uri="{BB962C8B-B14F-4D97-AF65-F5344CB8AC3E}">
        <p14:creationId xmlns:p14="http://schemas.microsoft.com/office/powerpoint/2010/main" val="4199633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次に変数と量化子についてです。</a:t>
            </a:r>
            <a:endParaRPr kumimoji="1" lang="en-US" altLang="ja-JP" dirty="0"/>
          </a:p>
          <a:p>
            <a:r>
              <a:rPr kumimoji="1" lang="ja-JP" altLang="en-US" dirty="0"/>
              <a:t>変数は量化子を用いて二通りの使い方がされます。</a:t>
            </a:r>
            <a:endParaRPr kumimoji="1" lang="en-US" altLang="ja-JP" dirty="0"/>
          </a:p>
          <a:p>
            <a:r>
              <a:rPr kumimoji="1" lang="en-US" altLang="ja-JP" dirty="0"/>
              <a:t>1</a:t>
            </a:r>
            <a:r>
              <a:rPr kumimoji="1" lang="ja-JP" altLang="en-US" dirty="0"/>
              <a:t>つはある特定のオブジェクトを示すため、もう</a:t>
            </a:r>
            <a:r>
              <a:rPr kumimoji="1" lang="en-US" altLang="ja-JP" dirty="0"/>
              <a:t>1</a:t>
            </a:r>
            <a:r>
              <a:rPr kumimoji="1" lang="ja-JP" altLang="en-US" dirty="0"/>
              <a:t>つは全てのオブジェクトを示すためです。</a:t>
            </a:r>
            <a:endParaRPr kumimoji="1" lang="en-US" altLang="ja-JP" dirty="0"/>
          </a:p>
          <a:p>
            <a:endParaRPr kumimoji="1" lang="en-US" altLang="ja-JP" dirty="0"/>
          </a:p>
          <a:p>
            <a:r>
              <a:rPr kumimoji="1" lang="ja-JP" altLang="en-US" dirty="0"/>
              <a:t>それぞれで使う量化子は下の通りです。</a:t>
            </a:r>
            <a:endParaRPr kumimoji="1" lang="en-US" altLang="ja-JP" dirty="0"/>
          </a:p>
          <a:p>
            <a:r>
              <a:rPr kumimoji="1" lang="ja-JP" altLang="en-US" dirty="0"/>
              <a:t>前者の特定のオブジェクトを示す際は、</a:t>
            </a:r>
            <a:r>
              <a:rPr kumimoji="1" lang="en-US" altLang="ja-JP" dirty="0"/>
              <a:t>E</a:t>
            </a:r>
            <a:r>
              <a:rPr kumimoji="1" lang="ja-JP" altLang="en-US" dirty="0"/>
              <a:t>の逆の記号（</a:t>
            </a:r>
            <a:r>
              <a:rPr kumimoji="1" lang="en-US" altLang="ja-JP" dirty="0"/>
              <a:t>existential quantifier=</a:t>
            </a:r>
            <a:r>
              <a:rPr kumimoji="1" lang="ja-JP" altLang="en-US" dirty="0"/>
              <a:t>存在記号）を用いて表します。これは英語で</a:t>
            </a:r>
            <a:r>
              <a:rPr kumimoji="1" lang="en-US" altLang="ja-JP" dirty="0"/>
              <a:t>there exists</a:t>
            </a:r>
            <a:r>
              <a:rPr kumimoji="1" lang="ja-JP" altLang="en-US" dirty="0"/>
              <a:t>と読まれます。</a:t>
            </a:r>
            <a:endParaRPr kumimoji="1" lang="en-US" altLang="ja-JP" dirty="0"/>
          </a:p>
          <a:p>
            <a:r>
              <a:rPr kumimoji="1" lang="ja-JP" altLang="en-US" dirty="0"/>
              <a:t>後者の全てのオブジェクトを示す際は、</a:t>
            </a:r>
            <a:r>
              <a:rPr kumimoji="1" lang="en-US" altLang="ja-JP" dirty="0"/>
              <a:t>A</a:t>
            </a:r>
            <a:r>
              <a:rPr kumimoji="1" lang="ja-JP" altLang="en-US" dirty="0"/>
              <a:t>の逆の記号（</a:t>
            </a:r>
            <a:r>
              <a:rPr kumimoji="1" lang="en-US" altLang="ja-JP" dirty="0"/>
              <a:t>universal quantifier=</a:t>
            </a:r>
            <a:r>
              <a:rPr kumimoji="1" lang="ja-JP" altLang="en-US" dirty="0"/>
              <a:t>全称記号）を用いて表します。これは英語で</a:t>
            </a:r>
            <a:r>
              <a:rPr kumimoji="1" lang="en-US" altLang="ja-JP" dirty="0"/>
              <a:t>for all</a:t>
            </a:r>
            <a:r>
              <a:rPr kumimoji="1" lang="ja-JP" altLang="en-US" dirty="0"/>
              <a:t>と読まれます。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23</a:t>
            </a:fld>
            <a:endParaRPr kumimoji="1" lang="ja-JP" altLang="en-US"/>
          </a:p>
        </p:txBody>
      </p:sp>
    </p:spTree>
    <p:extLst>
      <p:ext uri="{BB962C8B-B14F-4D97-AF65-F5344CB8AC3E}">
        <p14:creationId xmlns:p14="http://schemas.microsoft.com/office/powerpoint/2010/main" val="2464016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それぞれの量化子を用いた例を見ていきます。</a:t>
            </a:r>
            <a:endParaRPr kumimoji="1" lang="en-US" altLang="ja-JP" dirty="0"/>
          </a:p>
          <a:p>
            <a:r>
              <a:rPr kumimoji="1" lang="en-US" altLang="ja-JP" dirty="0"/>
              <a:t>A restaurant that serves Mexican food near ICSI</a:t>
            </a:r>
            <a:r>
              <a:rPr kumimoji="1" lang="ja-JP" altLang="en-US" dirty="0"/>
              <a:t>では、不特定のオブジェクトについて言及しているため、存在記号と変数</a:t>
            </a:r>
            <a:r>
              <a:rPr kumimoji="1" lang="en-US" altLang="ja-JP" dirty="0"/>
              <a:t>x</a:t>
            </a:r>
            <a:r>
              <a:rPr kumimoji="1" lang="ja-JP" altLang="en-US" dirty="0"/>
              <a:t>を用いて、</a:t>
            </a:r>
            <a:endParaRPr kumimoji="1" lang="en-US" altLang="ja-JP" dirty="0"/>
          </a:p>
          <a:p>
            <a:r>
              <a:rPr kumimoji="1" lang="en-US" altLang="ja-JP" dirty="0"/>
              <a:t>x</a:t>
            </a:r>
            <a:r>
              <a:rPr kumimoji="1" lang="ja-JP" altLang="en-US" dirty="0"/>
              <a:t>は</a:t>
            </a:r>
            <a:r>
              <a:rPr kumimoji="1" lang="en-US" altLang="ja-JP" dirty="0" err="1"/>
              <a:t>Resturant</a:t>
            </a:r>
            <a:r>
              <a:rPr kumimoji="1" lang="ja-JP" altLang="en-US" dirty="0"/>
              <a:t>かつ</a:t>
            </a:r>
            <a:r>
              <a:rPr kumimoji="1" lang="en-US" altLang="ja-JP" dirty="0"/>
              <a:t>x</a:t>
            </a:r>
            <a:r>
              <a:rPr kumimoji="1" lang="ja-JP" altLang="en-US" dirty="0"/>
              <a:t>は</a:t>
            </a:r>
            <a:r>
              <a:rPr kumimoji="1" lang="en-US" altLang="ja-JP" dirty="0" err="1"/>
              <a:t>MexicanFood</a:t>
            </a:r>
            <a:r>
              <a:rPr kumimoji="1" lang="ja-JP" altLang="en-US" dirty="0"/>
              <a:t>を提供しているかつ</a:t>
            </a:r>
            <a:r>
              <a:rPr kumimoji="1" lang="en-US" altLang="ja-JP" dirty="0"/>
              <a:t>x</a:t>
            </a:r>
            <a:r>
              <a:rPr kumimoji="1" lang="ja-JP" altLang="en-US" dirty="0"/>
              <a:t>の場所は</a:t>
            </a:r>
            <a:r>
              <a:rPr kumimoji="1" lang="en-US" altLang="ja-JP" dirty="0"/>
              <a:t>ICSI</a:t>
            </a:r>
            <a:r>
              <a:rPr kumimoji="1" lang="ja-JP" altLang="en-US" dirty="0"/>
              <a:t>の場所に近い、と表すことができます。</a:t>
            </a:r>
            <a:endParaRPr kumimoji="1" lang="en-US" altLang="ja-JP" dirty="0"/>
          </a:p>
          <a:p>
            <a:endParaRPr kumimoji="1" lang="en-US" altLang="ja-JP" dirty="0"/>
          </a:p>
          <a:p>
            <a:r>
              <a:rPr kumimoji="1" lang="en-US" altLang="ja-JP" dirty="0"/>
              <a:t>All vegetarian restaurants serve vegetarian food.</a:t>
            </a:r>
            <a:r>
              <a:rPr kumimoji="1" lang="ja-JP" altLang="en-US" dirty="0"/>
              <a:t>では、全称記号と変数</a:t>
            </a:r>
            <a:r>
              <a:rPr kumimoji="1" lang="en-US" altLang="ja-JP" dirty="0"/>
              <a:t>x</a:t>
            </a:r>
            <a:r>
              <a:rPr kumimoji="1" lang="ja-JP" altLang="en-US" dirty="0"/>
              <a:t>を用いて、</a:t>
            </a:r>
            <a:endParaRPr kumimoji="1" lang="en-US" altLang="ja-JP" dirty="0"/>
          </a:p>
          <a:p>
            <a:r>
              <a:rPr kumimoji="1" lang="ja-JP" altLang="en-US" dirty="0"/>
              <a:t>全</a:t>
            </a:r>
            <a:r>
              <a:rPr kumimoji="1" lang="en-US" altLang="ja-JP" dirty="0"/>
              <a:t>x</a:t>
            </a:r>
            <a:r>
              <a:rPr kumimoji="1" lang="ja-JP" altLang="en-US" dirty="0"/>
              <a:t>について</a:t>
            </a:r>
            <a:r>
              <a:rPr kumimoji="1" lang="en-US" altLang="ja-JP" dirty="0"/>
              <a:t>x</a:t>
            </a:r>
            <a:r>
              <a:rPr kumimoji="1" lang="ja-JP" altLang="en-US" dirty="0"/>
              <a:t>が</a:t>
            </a:r>
            <a:r>
              <a:rPr kumimoji="1" lang="en-US" altLang="ja-JP" dirty="0" err="1"/>
              <a:t>VegetarianRestaurant</a:t>
            </a:r>
            <a:r>
              <a:rPr kumimoji="1" lang="ja-JP" altLang="en-US" dirty="0"/>
              <a:t>であれば、</a:t>
            </a:r>
            <a:r>
              <a:rPr kumimoji="1" lang="en-US" altLang="ja-JP" dirty="0"/>
              <a:t>x</a:t>
            </a:r>
            <a:r>
              <a:rPr kumimoji="1" lang="ja-JP" altLang="en-US" dirty="0"/>
              <a:t>は</a:t>
            </a:r>
            <a:r>
              <a:rPr kumimoji="1" lang="en-US" altLang="ja-JP" dirty="0" err="1"/>
              <a:t>VegetarianFood</a:t>
            </a:r>
            <a:r>
              <a:rPr kumimoji="1" lang="ja-JP" altLang="en-US" dirty="0"/>
              <a:t>を提供している、と表すことができます。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24</a:t>
            </a:fld>
            <a:endParaRPr kumimoji="1" lang="ja-JP" altLang="en-US"/>
          </a:p>
        </p:txBody>
      </p:sp>
    </p:spTree>
    <p:extLst>
      <p:ext uri="{BB962C8B-B14F-4D97-AF65-F5344CB8AC3E}">
        <p14:creationId xmlns:p14="http://schemas.microsoft.com/office/powerpoint/2010/main" val="2483048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lambda notation</a:t>
            </a:r>
            <a:r>
              <a:rPr kumimoji="1" lang="ja-JP" altLang="en-US" dirty="0"/>
              <a:t>（ラムダ記法）です。プログラミング言語でもよくある関数適応を表しているものです。</a:t>
            </a:r>
            <a:endParaRPr kumimoji="1" lang="en-US" altLang="ja-JP" dirty="0"/>
          </a:p>
          <a:p>
            <a:r>
              <a:rPr kumimoji="1" lang="ja-JP" altLang="en-US" dirty="0"/>
              <a:t>ラムダ式は、ギリシャアルファベット</a:t>
            </a:r>
            <a:r>
              <a:rPr kumimoji="1" lang="en-US" altLang="ja-JP" dirty="0"/>
              <a:t>lambda</a:t>
            </a:r>
            <a:r>
              <a:rPr kumimoji="1" lang="ja-JP" altLang="en-US" dirty="0"/>
              <a:t>と</a:t>
            </a:r>
            <a:r>
              <a:rPr kumimoji="1" lang="en-US" altLang="ja-JP" dirty="0"/>
              <a:t>1</a:t>
            </a:r>
            <a:r>
              <a:rPr kumimoji="1" lang="ja-JP" altLang="en-US" dirty="0"/>
              <a:t>つ以上の変数、一階述語論理の式を書いてあげると完成します。</a:t>
            </a:r>
            <a:endParaRPr kumimoji="1" lang="en-US" altLang="ja-JP" dirty="0"/>
          </a:p>
          <a:p>
            <a:endParaRPr kumimoji="1" lang="en-US" altLang="ja-JP" dirty="0"/>
          </a:p>
          <a:p>
            <a:r>
              <a:rPr kumimoji="1" lang="ja-JP" altLang="en-US" dirty="0"/>
              <a:t>ラムダ式に項を適応すると、ラムダが取れて新しい一階述語論理の式が誕生します。</a:t>
            </a:r>
            <a:endParaRPr kumimoji="1" lang="en-US" altLang="ja-JP" dirty="0"/>
          </a:p>
          <a:p>
            <a:r>
              <a:rPr kumimoji="1" lang="ja-JP" altLang="en-US" dirty="0"/>
              <a:t>この例では、定数</a:t>
            </a:r>
            <a:r>
              <a:rPr kumimoji="1" lang="en-US" altLang="ja-JP" dirty="0"/>
              <a:t>A</a:t>
            </a:r>
            <a:r>
              <a:rPr kumimoji="1" lang="ja-JP" altLang="en-US" dirty="0"/>
              <a:t>を適応して、ラムダが取れた様子が見られます。</a:t>
            </a:r>
            <a:endParaRPr kumimoji="1" lang="en-US" altLang="ja-JP" dirty="0"/>
          </a:p>
          <a:p>
            <a:endParaRPr kumimoji="1" lang="en-US" altLang="ja-JP" dirty="0"/>
          </a:p>
          <a:p>
            <a:r>
              <a:rPr kumimoji="1" lang="ja-JP" altLang="en-US" dirty="0"/>
              <a:t>複数の項を取るラムダ式に対しては、外側から順次項を適応していきます。これをカリー化と呼びます。</a:t>
            </a:r>
            <a:endParaRPr kumimoji="1" lang="en-US" altLang="ja-JP" dirty="0"/>
          </a:p>
          <a:p>
            <a:r>
              <a:rPr kumimoji="1" lang="en-US" altLang="ja-JP" dirty="0"/>
              <a:t>x</a:t>
            </a:r>
            <a:r>
              <a:rPr kumimoji="1" lang="ja-JP" altLang="en-US" dirty="0"/>
              <a:t>と</a:t>
            </a:r>
            <a:r>
              <a:rPr kumimoji="1" lang="en-US" altLang="ja-JP" dirty="0"/>
              <a:t>y</a:t>
            </a:r>
            <a:r>
              <a:rPr kumimoji="1" lang="ja-JP" altLang="en-US" dirty="0"/>
              <a:t>が近いというラムダ式に対して、まず</a:t>
            </a:r>
            <a:r>
              <a:rPr kumimoji="1" lang="en-US" altLang="ja-JP" dirty="0" err="1"/>
              <a:t>Bacaro</a:t>
            </a:r>
            <a:r>
              <a:rPr kumimoji="1" lang="ja-JP" altLang="en-US" dirty="0"/>
              <a:t>を適応すると外側のラムダが取れ、次に</a:t>
            </a:r>
            <a:r>
              <a:rPr kumimoji="1" lang="en-US" altLang="ja-JP" dirty="0"/>
              <a:t>Centro</a:t>
            </a:r>
            <a:r>
              <a:rPr kumimoji="1" lang="ja-JP" altLang="en-US" dirty="0"/>
              <a:t>を適応すると完全な式ができます。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25</a:t>
            </a:fld>
            <a:endParaRPr kumimoji="1" lang="ja-JP" altLang="en-US"/>
          </a:p>
        </p:txBody>
      </p:sp>
    </p:spTree>
    <p:extLst>
      <p:ext uri="{BB962C8B-B14F-4D97-AF65-F5344CB8AC3E}">
        <p14:creationId xmlns:p14="http://schemas.microsoft.com/office/powerpoint/2010/main" val="3290248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一階述語論理でも、セクション</a:t>
            </a:r>
            <a:r>
              <a:rPr kumimoji="1" lang="en-US" altLang="ja-JP" dirty="0"/>
              <a:t>2</a:t>
            </a:r>
            <a:r>
              <a:rPr kumimoji="1" lang="ja-JP" altLang="en-US" dirty="0"/>
              <a:t>（</a:t>
            </a:r>
            <a:r>
              <a:rPr kumimoji="1" lang="en-US" altLang="ja-JP" dirty="0"/>
              <a:t>model</a:t>
            </a:r>
            <a:r>
              <a:rPr kumimoji="1" lang="ja-JP" altLang="en-US" dirty="0"/>
              <a:t>がどうこう言っていた場所です）で解説したモデル理論的アプローチに基づいて、実世界をモデル化し、意味表現に意味を与えるそうです。</a:t>
            </a:r>
            <a:endParaRPr kumimoji="1" lang="en-US" altLang="ja-JP" dirty="0"/>
          </a:p>
          <a:p>
            <a:endParaRPr kumimoji="1" lang="en-US" altLang="ja-JP" dirty="0"/>
          </a:p>
          <a:p>
            <a:r>
              <a:rPr kumimoji="1" lang="ja-JP" altLang="en-US" dirty="0"/>
              <a:t>論理演算子を含んだ意味表現の真偽は、この真理値表に基づいて判定されるそうです。</a:t>
            </a:r>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26</a:t>
            </a:fld>
            <a:endParaRPr kumimoji="1" lang="ja-JP" altLang="en-US"/>
          </a:p>
        </p:txBody>
      </p:sp>
    </p:spTree>
    <p:extLst>
      <p:ext uri="{BB962C8B-B14F-4D97-AF65-F5344CB8AC3E}">
        <p14:creationId xmlns:p14="http://schemas.microsoft.com/office/powerpoint/2010/main" val="2475010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Inference</a:t>
            </a:r>
            <a:r>
              <a:rPr kumimoji="1" lang="ja-JP" altLang="en-US" dirty="0"/>
              <a:t>（推論）では、一階述語論理で一般的に使われる</a:t>
            </a:r>
            <a:r>
              <a:rPr kumimoji="1" lang="en-US" altLang="ja-JP" dirty="0"/>
              <a:t>modus ponens</a:t>
            </a:r>
            <a:r>
              <a:rPr kumimoji="1" lang="ja-JP" altLang="en-US" dirty="0"/>
              <a:t>が解説されています。</a:t>
            </a:r>
            <a:endParaRPr kumimoji="1" lang="en-US" altLang="ja-JP" dirty="0"/>
          </a:p>
          <a:p>
            <a:r>
              <a:rPr kumimoji="1" lang="ja-JP" altLang="en-US" dirty="0"/>
              <a:t>英語では</a:t>
            </a:r>
            <a:r>
              <a:rPr kumimoji="1" lang="en-US" altLang="ja-JP" dirty="0"/>
              <a:t>affirming the antecedent</a:t>
            </a:r>
            <a:r>
              <a:rPr kumimoji="1" lang="ja-JP" altLang="en-US" dirty="0"/>
              <a:t>、日本語では前件肯定と出てきました。</a:t>
            </a:r>
            <a:endParaRPr kumimoji="1" lang="en-US" altLang="ja-JP" dirty="0"/>
          </a:p>
          <a:p>
            <a:r>
              <a:rPr kumimoji="1" lang="ja-JP" altLang="en-US" dirty="0"/>
              <a:t>名前はいかついですが何てことはなく、「</a:t>
            </a:r>
            <a:r>
              <a:rPr kumimoji="1" lang="en-US" altLang="ja-JP" dirty="0"/>
              <a:t>alpha</a:t>
            </a:r>
            <a:r>
              <a:rPr kumimoji="1" lang="ja-JP" altLang="en-US" dirty="0"/>
              <a:t>なら</a:t>
            </a:r>
            <a:r>
              <a:rPr kumimoji="1" lang="en-US" altLang="ja-JP" dirty="0"/>
              <a:t>beta</a:t>
            </a:r>
            <a:r>
              <a:rPr kumimoji="1" lang="ja-JP" altLang="en-US" dirty="0"/>
              <a:t>である」というルールがあって、</a:t>
            </a:r>
            <a:r>
              <a:rPr kumimoji="1" lang="en-US" altLang="ja-JP" dirty="0"/>
              <a:t>alpha</a:t>
            </a:r>
            <a:r>
              <a:rPr kumimoji="1" lang="ja-JP" altLang="en-US" dirty="0"/>
              <a:t>が真であれば、</a:t>
            </a:r>
            <a:r>
              <a:rPr kumimoji="1" lang="en-US" altLang="ja-JP" dirty="0"/>
              <a:t>beta</a:t>
            </a:r>
            <a:r>
              <a:rPr kumimoji="1" lang="ja-JP" altLang="en-US" dirty="0"/>
              <a:t>が導ける、という推論方法です。</a:t>
            </a:r>
            <a:endParaRPr kumimoji="1" lang="en-US" altLang="ja-JP" dirty="0"/>
          </a:p>
          <a:p>
            <a:endParaRPr kumimoji="1" lang="en-US" altLang="ja-JP" dirty="0"/>
          </a:p>
          <a:p>
            <a:r>
              <a:rPr kumimoji="1" lang="ja-JP" altLang="en-US" dirty="0"/>
              <a:t>例としては、</a:t>
            </a:r>
            <a:r>
              <a:rPr kumimoji="1" lang="en-US" altLang="ja-JP" dirty="0"/>
              <a:t>for all x, </a:t>
            </a:r>
            <a:r>
              <a:rPr kumimoji="1" lang="en-US" altLang="ja-JP" dirty="0" err="1"/>
              <a:t>VegetarianRestaurant</a:t>
            </a:r>
            <a:r>
              <a:rPr kumimoji="1" lang="en-US" altLang="ja-JP" dirty="0"/>
              <a:t>(x) =&gt; Serves(x, </a:t>
            </a:r>
            <a:r>
              <a:rPr kumimoji="1" lang="en-US" altLang="ja-JP" dirty="0" err="1"/>
              <a:t>VegetarianFood</a:t>
            </a:r>
            <a:r>
              <a:rPr kumimoji="1" lang="en-US" altLang="ja-JP" dirty="0"/>
              <a:t>)</a:t>
            </a:r>
            <a:r>
              <a:rPr kumimoji="1" lang="ja-JP" altLang="en-US" dirty="0"/>
              <a:t>というルールがあったとして、左側の</a:t>
            </a:r>
            <a:r>
              <a:rPr kumimoji="1" lang="en-US" altLang="ja-JP" dirty="0"/>
              <a:t>x</a:t>
            </a:r>
            <a:r>
              <a:rPr kumimoji="1" lang="ja-JP" altLang="en-US" dirty="0"/>
              <a:t>を</a:t>
            </a:r>
            <a:r>
              <a:rPr kumimoji="1" lang="en-US" altLang="ja-JP" dirty="0"/>
              <a:t>Leaf</a:t>
            </a:r>
            <a:r>
              <a:rPr kumimoji="1" lang="ja-JP" altLang="en-US" dirty="0"/>
              <a:t>で置き換えた</a:t>
            </a:r>
            <a:r>
              <a:rPr kumimoji="1" lang="en-US" altLang="ja-JP" dirty="0" err="1"/>
              <a:t>VegetarianRestaurant</a:t>
            </a:r>
            <a:r>
              <a:rPr kumimoji="1" lang="en-US" altLang="ja-JP" dirty="0"/>
              <a:t>(Leaf)</a:t>
            </a:r>
            <a:r>
              <a:rPr kumimoji="1" lang="ja-JP" altLang="en-US" dirty="0"/>
              <a:t>が真であれば、</a:t>
            </a:r>
            <a:r>
              <a:rPr kumimoji="1" lang="en-US" altLang="ja-JP" dirty="0"/>
              <a:t>modus ponens</a:t>
            </a:r>
            <a:r>
              <a:rPr kumimoji="1" lang="ja-JP" altLang="en-US" dirty="0"/>
              <a:t>を用いて右側の</a:t>
            </a:r>
            <a:r>
              <a:rPr kumimoji="1" lang="en-US" altLang="ja-JP" dirty="0"/>
              <a:t>Serves(Leaf, </a:t>
            </a:r>
            <a:r>
              <a:rPr kumimoji="1" lang="en-US" altLang="ja-JP" dirty="0" err="1"/>
              <a:t>VegetarianFood</a:t>
            </a:r>
            <a:r>
              <a:rPr kumimoji="1" lang="en-US" altLang="ja-JP" dirty="0"/>
              <a:t>)</a:t>
            </a:r>
            <a:r>
              <a:rPr kumimoji="1" lang="ja-JP" altLang="en-US" dirty="0"/>
              <a:t>が導ける、という風に使われます。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27</a:t>
            </a:fld>
            <a:endParaRPr kumimoji="1" lang="ja-JP" altLang="en-US"/>
          </a:p>
        </p:txBody>
      </p:sp>
    </p:spTree>
    <p:extLst>
      <p:ext uri="{BB962C8B-B14F-4D97-AF65-F5344CB8AC3E}">
        <p14:creationId xmlns:p14="http://schemas.microsoft.com/office/powerpoint/2010/main" val="33820529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Modus ponens</a:t>
            </a:r>
            <a:r>
              <a:rPr kumimoji="1" lang="ja-JP" altLang="en-US" dirty="0"/>
              <a:t>は二通りの使い方がされます。</a:t>
            </a:r>
            <a:r>
              <a:rPr kumimoji="1" lang="en-US" altLang="ja-JP" dirty="0"/>
              <a:t>Forward chaining</a:t>
            </a:r>
            <a:r>
              <a:rPr kumimoji="1" lang="ja-JP" altLang="en-US" dirty="0"/>
              <a:t>（前向き推論、前向き連鎖）と</a:t>
            </a:r>
            <a:r>
              <a:rPr kumimoji="1" lang="en-US" altLang="ja-JP" dirty="0"/>
              <a:t>backward chaining</a:t>
            </a:r>
            <a:r>
              <a:rPr kumimoji="1" lang="ja-JP" altLang="en-US" dirty="0"/>
              <a:t>（後ろ向き推論、後ろ向き連鎖）です。</a:t>
            </a:r>
            <a:endParaRPr kumimoji="1" lang="en-US" altLang="ja-JP" dirty="0"/>
          </a:p>
          <a:p>
            <a:r>
              <a:rPr kumimoji="1" lang="ja-JP" altLang="en-US" dirty="0"/>
              <a:t>前向き推論は、やること自体は先ほどの例で説明した通り、</a:t>
            </a:r>
            <a:r>
              <a:rPr kumimoji="1" lang="en-US" altLang="ja-JP" dirty="0"/>
              <a:t>alpha=&gt;beta</a:t>
            </a:r>
            <a:r>
              <a:rPr kumimoji="1" lang="ja-JP" altLang="en-US" dirty="0"/>
              <a:t>で</a:t>
            </a:r>
            <a:r>
              <a:rPr kumimoji="1" lang="en-US" altLang="ja-JP" dirty="0"/>
              <a:t>alpha</a:t>
            </a:r>
            <a:r>
              <a:rPr kumimoji="1" lang="ja-JP" altLang="en-US" dirty="0"/>
              <a:t>が真なら</a:t>
            </a:r>
            <a:r>
              <a:rPr kumimoji="1" lang="en-US" altLang="ja-JP" dirty="0"/>
              <a:t>beta</a:t>
            </a:r>
            <a:r>
              <a:rPr kumimoji="1" lang="ja-JP" altLang="en-US" dirty="0"/>
              <a:t>が導けるというものです。</a:t>
            </a:r>
            <a:endParaRPr kumimoji="1" lang="en-US" altLang="ja-JP" dirty="0"/>
          </a:p>
          <a:p>
            <a:r>
              <a:rPr kumimoji="1" lang="ja-JP" altLang="en-US" dirty="0"/>
              <a:t>テキストで説明されていたのは、知識ベースに新しい事実が追加されるたびに、全ルールに対して</a:t>
            </a:r>
            <a:r>
              <a:rPr kumimoji="1" lang="en-US" altLang="ja-JP" dirty="0"/>
              <a:t>modus ponens</a:t>
            </a:r>
            <a:r>
              <a:rPr kumimoji="1" lang="ja-JP" altLang="en-US" dirty="0"/>
              <a:t>が適応されて、その推論結果をまた知識ベースに追加して</a:t>
            </a:r>
            <a:r>
              <a:rPr kumimoji="1" lang="en-US" altLang="ja-JP" dirty="0"/>
              <a:t>…</a:t>
            </a:r>
            <a:r>
              <a:rPr kumimoji="1" lang="ja-JP" altLang="en-US" dirty="0"/>
              <a:t>というのを、新しい推論結果がなくなるまで繰り返すそうです。そのため前向き推論では、考え得る全ての事実が知識ベースに事前に蓄積されることになるので、参照する際に便利とのことです。一方欠点としては、全く使われないような事実も全て推論して蓄積することです。</a:t>
            </a:r>
            <a:endParaRPr kumimoji="1" lang="en-US" altLang="ja-JP" dirty="0"/>
          </a:p>
          <a:p>
            <a:endParaRPr kumimoji="1" lang="en-US" altLang="ja-JP" dirty="0"/>
          </a:p>
          <a:p>
            <a:r>
              <a:rPr kumimoji="1" lang="ja-JP" altLang="en-US" dirty="0"/>
              <a:t>後ろ向き推論は、後ろから見ていく方法です。</a:t>
            </a:r>
            <a:endParaRPr kumimoji="1" lang="en-US" altLang="ja-JP" dirty="0"/>
          </a:p>
          <a:p>
            <a:r>
              <a:rPr kumimoji="1" lang="ja-JP" altLang="en-US" dirty="0"/>
              <a:t>まず証明したい事柄（図だと</a:t>
            </a:r>
            <a:r>
              <a:rPr kumimoji="1" lang="en-US" altLang="ja-JP" dirty="0"/>
              <a:t>beta</a:t>
            </a:r>
            <a:r>
              <a:rPr kumimoji="1" lang="ja-JP" altLang="en-US" dirty="0"/>
              <a:t>）をクエリと呼びます。そのクエリが知識ベースにあるかを確認します。なければ、右側がクエリと対応するルールを探します。そしてそのルールの左側が真であれば、クエリが推論できる、という形です。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28</a:t>
            </a:fld>
            <a:endParaRPr kumimoji="1" lang="ja-JP" altLang="en-US"/>
          </a:p>
        </p:txBody>
      </p:sp>
    </p:spTree>
    <p:extLst>
      <p:ext uri="{BB962C8B-B14F-4D97-AF65-F5344CB8AC3E}">
        <p14:creationId xmlns:p14="http://schemas.microsoft.com/office/powerpoint/2010/main" val="4214125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あと</a:t>
            </a:r>
            <a:r>
              <a:rPr kumimoji="1" lang="en-US" altLang="ja-JP" dirty="0"/>
              <a:t>1</a:t>
            </a:r>
            <a:r>
              <a:rPr kumimoji="1" lang="ja-JP" altLang="en-US" dirty="0"/>
              <a:t>ページでセクション</a:t>
            </a:r>
            <a:r>
              <a:rPr kumimoji="1" lang="en-US" altLang="ja-JP" dirty="0"/>
              <a:t>3</a:t>
            </a:r>
            <a:r>
              <a:rPr kumimoji="1" lang="ja-JP" altLang="en-US" dirty="0"/>
              <a:t>は終わりです。残りの太字を説明します。</a:t>
            </a:r>
            <a:endParaRPr kumimoji="1" lang="en-US" altLang="ja-JP" dirty="0"/>
          </a:p>
          <a:p>
            <a:endParaRPr kumimoji="1" lang="en-US" altLang="ja-JP" dirty="0"/>
          </a:p>
          <a:p>
            <a:r>
              <a:rPr kumimoji="1" lang="en-US" altLang="ja-JP" dirty="0"/>
              <a:t>Modus ponens</a:t>
            </a:r>
            <a:r>
              <a:rPr kumimoji="1" lang="ja-JP" altLang="en-US" dirty="0"/>
              <a:t>では前向きでも後ろ向きでも、</a:t>
            </a:r>
            <a:r>
              <a:rPr kumimoji="1" lang="en-US" altLang="ja-JP" dirty="0"/>
              <a:t>alpha</a:t>
            </a:r>
            <a:r>
              <a:rPr kumimoji="1" lang="ja-JP" altLang="en-US" dirty="0"/>
              <a:t>が真なら</a:t>
            </a:r>
            <a:r>
              <a:rPr kumimoji="1" lang="en-US" altLang="ja-JP" dirty="0"/>
              <a:t>beta</a:t>
            </a:r>
            <a:r>
              <a:rPr kumimoji="1" lang="ja-JP" altLang="en-US" dirty="0"/>
              <a:t>とやっていましたが、これを「</a:t>
            </a:r>
            <a:r>
              <a:rPr kumimoji="1" lang="en-US" altLang="ja-JP" dirty="0"/>
              <a:t>beta</a:t>
            </a:r>
            <a:r>
              <a:rPr kumimoji="1" lang="ja-JP" altLang="en-US" dirty="0"/>
              <a:t>が真なら</a:t>
            </a:r>
            <a:r>
              <a:rPr kumimoji="1" lang="en-US" altLang="ja-JP" dirty="0"/>
              <a:t>alpha</a:t>
            </a:r>
            <a:r>
              <a:rPr kumimoji="1" lang="ja-JP" altLang="en-US" dirty="0"/>
              <a:t>ももっともらしい（多分そう、くらい？）」とするのを</a:t>
            </a:r>
            <a:r>
              <a:rPr kumimoji="1" lang="en-US" altLang="ja-JP" dirty="0"/>
              <a:t>abduction</a:t>
            </a:r>
            <a:r>
              <a:rPr kumimoji="1" lang="ja-JP" altLang="en-US" dirty="0"/>
              <a:t>（仮説形成、仮説的推論）というそうです。</a:t>
            </a:r>
            <a:endParaRPr kumimoji="1" lang="en-US" altLang="ja-JP" dirty="0"/>
          </a:p>
          <a:p>
            <a:r>
              <a:rPr kumimoji="1" lang="ja-JP" altLang="en-US" dirty="0"/>
              <a:t>対話解析の際の推論では使える？と書いてありました。詳しくは第</a:t>
            </a:r>
            <a:r>
              <a:rPr kumimoji="1" lang="en-US" altLang="ja-JP" dirty="0"/>
              <a:t>22</a:t>
            </a:r>
            <a:r>
              <a:rPr kumimoji="1" lang="ja-JP" altLang="en-US" dirty="0"/>
              <a:t>章で、とのことです。</a:t>
            </a:r>
            <a:endParaRPr kumimoji="1" lang="en-US" altLang="ja-JP" dirty="0"/>
          </a:p>
          <a:p>
            <a:endParaRPr kumimoji="1" lang="en-US" altLang="ja-JP" dirty="0"/>
          </a:p>
          <a:p>
            <a:r>
              <a:rPr kumimoji="1" lang="ja-JP" altLang="en-US" dirty="0"/>
              <a:t>前向き推論と後ろ向き推論はどちらも</a:t>
            </a:r>
            <a:r>
              <a:rPr kumimoji="1" lang="en-US" altLang="ja-JP" dirty="0"/>
              <a:t>sound</a:t>
            </a:r>
            <a:r>
              <a:rPr kumimoji="1" lang="ja-JP" altLang="en-US" dirty="0"/>
              <a:t>（健全）だが、</a:t>
            </a:r>
            <a:r>
              <a:rPr kumimoji="1" lang="en-US" altLang="ja-JP" dirty="0"/>
              <a:t>complete</a:t>
            </a:r>
            <a:r>
              <a:rPr kumimoji="1" lang="ja-JP" altLang="en-US" dirty="0"/>
              <a:t>（完全）ではない、つまりこれらの方法だけだと導けない推論があるとのことです。</a:t>
            </a:r>
            <a:endParaRPr kumimoji="1" lang="en-US" altLang="ja-JP" dirty="0"/>
          </a:p>
          <a:p>
            <a:r>
              <a:rPr kumimoji="1" lang="en-US" altLang="ja-JP" dirty="0"/>
              <a:t>Resolution</a:t>
            </a:r>
            <a:r>
              <a:rPr kumimoji="1" lang="ja-JP" altLang="en-US" dirty="0"/>
              <a:t>という推論方法が健全で完全とのことですが、計算が大変だとありました。なので実用的には、推論には</a:t>
            </a:r>
            <a:r>
              <a:rPr kumimoji="1" lang="en-US" altLang="ja-JP" dirty="0"/>
              <a:t>modus ponens</a:t>
            </a:r>
            <a:r>
              <a:rPr kumimoji="1" lang="ja-JP" altLang="en-US" dirty="0"/>
              <a:t>を用いて、知識ベース側で頑張る、という風にすることが多いとありました。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29</a:t>
            </a:fld>
            <a:endParaRPr kumimoji="1" lang="ja-JP" altLang="en-US"/>
          </a:p>
        </p:txBody>
      </p:sp>
    </p:spTree>
    <p:extLst>
      <p:ext uri="{BB962C8B-B14F-4D97-AF65-F5344CB8AC3E}">
        <p14:creationId xmlns:p14="http://schemas.microsoft.com/office/powerpoint/2010/main" val="135711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それでは、まずイントロです。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3</a:t>
            </a:fld>
            <a:endParaRPr kumimoji="1" lang="ja-JP" altLang="en-US"/>
          </a:p>
        </p:txBody>
      </p:sp>
    </p:spTree>
    <p:extLst>
      <p:ext uri="{BB962C8B-B14F-4D97-AF65-F5344CB8AC3E}">
        <p14:creationId xmlns:p14="http://schemas.microsoft.com/office/powerpoint/2010/main" val="2725447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では次に、一階述語論理でイベントや状態を表す方法を見ていきます。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30</a:t>
            </a:fld>
            <a:endParaRPr kumimoji="1" lang="ja-JP" altLang="en-US"/>
          </a:p>
        </p:txBody>
      </p:sp>
    </p:spTree>
    <p:extLst>
      <p:ext uri="{BB962C8B-B14F-4D97-AF65-F5344CB8AC3E}">
        <p14:creationId xmlns:p14="http://schemas.microsoft.com/office/powerpoint/2010/main" val="2442013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States</a:t>
            </a:r>
            <a:r>
              <a:rPr kumimoji="1" lang="ja-JP" altLang="en-US" dirty="0"/>
              <a:t>（状態）は一定期間変化がないもの、イベントは状態の変化を表します。</a:t>
            </a:r>
            <a:endParaRPr kumimoji="1" lang="en-US" altLang="ja-JP" dirty="0"/>
          </a:p>
          <a:p>
            <a:endParaRPr kumimoji="1" lang="en-US" altLang="ja-JP" dirty="0"/>
          </a:p>
          <a:p>
            <a:r>
              <a:rPr kumimoji="1" lang="ja-JP" altLang="en-US" dirty="0"/>
              <a:t>まず前提として、述語は決まった数の項を引数に取ります。例えば</a:t>
            </a:r>
            <a:r>
              <a:rPr kumimoji="1" lang="en-US" altLang="ja-JP" dirty="0"/>
              <a:t>Serves</a:t>
            </a:r>
            <a:r>
              <a:rPr kumimoji="1" lang="ja-JP" altLang="en-US" dirty="0"/>
              <a:t>という述語は、</a:t>
            </a:r>
            <a:r>
              <a:rPr kumimoji="1" lang="en-US" altLang="ja-JP" dirty="0"/>
              <a:t>Serves(Leaf, </a:t>
            </a:r>
            <a:r>
              <a:rPr kumimoji="1" lang="en-US" altLang="ja-JP" dirty="0" err="1"/>
              <a:t>VegetarianFare</a:t>
            </a:r>
            <a:r>
              <a:rPr kumimoji="1" lang="en-US" altLang="ja-JP" dirty="0"/>
              <a:t>)</a:t>
            </a:r>
            <a:r>
              <a:rPr kumimoji="1" lang="ja-JP" altLang="en-US" dirty="0"/>
              <a:t>の例から分かる通り、</a:t>
            </a:r>
            <a:r>
              <a:rPr kumimoji="1" lang="en-US" altLang="ja-JP" dirty="0"/>
              <a:t>2</a:t>
            </a:r>
            <a:r>
              <a:rPr kumimoji="1" lang="ja-JP" altLang="en-US" dirty="0"/>
              <a:t>つの項を引数に取ります。</a:t>
            </a:r>
            <a:endParaRPr kumimoji="1" lang="en-US" altLang="ja-JP" dirty="0"/>
          </a:p>
          <a:p>
            <a:r>
              <a:rPr kumimoji="1" lang="en-US" altLang="ja-JP" dirty="0"/>
              <a:t>Arity</a:t>
            </a:r>
            <a:r>
              <a:rPr kumimoji="1" lang="ja-JP" altLang="en-US" dirty="0"/>
              <a:t>というのは、取る引数の数を表す英単語だそうです。</a:t>
            </a:r>
            <a:endParaRPr kumimoji="1" lang="en-US" altLang="ja-JP" dirty="0"/>
          </a:p>
          <a:p>
            <a:endParaRPr kumimoji="1" lang="en-US" altLang="ja-JP" dirty="0"/>
          </a:p>
          <a:p>
            <a:r>
              <a:rPr kumimoji="1" lang="ja-JP" altLang="en-US" dirty="0"/>
              <a:t>一方、以下の文を見ると、</a:t>
            </a:r>
            <a:r>
              <a:rPr kumimoji="1" lang="en-US" altLang="ja-JP" dirty="0"/>
              <a:t>eat</a:t>
            </a:r>
            <a:r>
              <a:rPr kumimoji="1" lang="ja-JP" altLang="en-US" dirty="0"/>
              <a:t>という動詞の取る引数の数が文によって変わってしまいます。</a:t>
            </a:r>
            <a:endParaRPr kumimoji="1" lang="en-US" altLang="ja-JP" dirty="0"/>
          </a:p>
          <a:p>
            <a:r>
              <a:rPr kumimoji="1" lang="ja-JP" altLang="en-US" dirty="0"/>
              <a:t>これを表すにはどうすればよいでしょうか。</a:t>
            </a:r>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31</a:t>
            </a:fld>
            <a:endParaRPr kumimoji="1" lang="ja-JP" altLang="en-US"/>
          </a:p>
        </p:txBody>
      </p:sp>
    </p:spTree>
    <p:extLst>
      <p:ext uri="{BB962C8B-B14F-4D97-AF65-F5344CB8AC3E}">
        <p14:creationId xmlns:p14="http://schemas.microsoft.com/office/powerpoint/2010/main" val="2426992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これを表すために、イベント変数というものを導入します。</a:t>
            </a:r>
            <a:endParaRPr kumimoji="1" lang="en-US" altLang="ja-JP" dirty="0"/>
          </a:p>
          <a:p>
            <a:r>
              <a:rPr kumimoji="1" lang="ja-JP" altLang="en-US" dirty="0"/>
              <a:t>例えば先ほどの最後の文</a:t>
            </a:r>
            <a:r>
              <a:rPr kumimoji="1" lang="en-US" altLang="ja-JP" dirty="0"/>
              <a:t>I ate a turkey sandwich for lunch at my desk</a:t>
            </a:r>
            <a:r>
              <a:rPr kumimoji="1" lang="ja-JP" altLang="en-US" dirty="0"/>
              <a:t>という文章を意味表現にする際、まず、イベント変数を一つだけ引数に取る述語、ここでは</a:t>
            </a:r>
            <a:r>
              <a:rPr kumimoji="1" lang="en-US" altLang="ja-JP" dirty="0"/>
              <a:t>Eating</a:t>
            </a:r>
            <a:r>
              <a:rPr kumimoji="1" lang="ja-JP" altLang="en-US" dirty="0"/>
              <a:t>を使って、イベントを記述します。それに必要な条件をくっつけていく、ことで固定長の引数を取る述語を使わなくて済むようにできます。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32</a:t>
            </a:fld>
            <a:endParaRPr kumimoji="1" lang="ja-JP" altLang="en-US"/>
          </a:p>
        </p:txBody>
      </p:sp>
    </p:spTree>
    <p:extLst>
      <p:ext uri="{BB962C8B-B14F-4D97-AF65-F5344CB8AC3E}">
        <p14:creationId xmlns:p14="http://schemas.microsoft.com/office/powerpoint/2010/main" val="879331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次に、イベントに関する時間を表す方法について見ていきます。</a:t>
            </a:r>
            <a:endParaRPr kumimoji="1" lang="en-US" altLang="ja-JP" dirty="0"/>
          </a:p>
          <a:p>
            <a:r>
              <a:rPr kumimoji="1" lang="ja-JP" altLang="en-US" dirty="0"/>
              <a:t>こういうものを</a:t>
            </a:r>
            <a:r>
              <a:rPr kumimoji="1" lang="en-US" altLang="ja-JP" dirty="0"/>
              <a:t>temporal logic</a:t>
            </a:r>
            <a:r>
              <a:rPr kumimoji="1" lang="ja-JP" altLang="en-US" dirty="0"/>
              <a:t>（時相論理）と言い、特に動詞の時制が時間的な情報を伝達する場合を</a:t>
            </a:r>
            <a:r>
              <a:rPr kumimoji="1" lang="en-US" altLang="ja-JP" dirty="0"/>
              <a:t>tense logic</a:t>
            </a:r>
            <a:r>
              <a:rPr kumimoji="1" lang="ja-JP" altLang="en-US" dirty="0"/>
              <a:t>（時制論理）というそうです。</a:t>
            </a:r>
            <a:endParaRPr kumimoji="1" lang="en-US" altLang="ja-JP" dirty="0"/>
          </a:p>
          <a:p>
            <a:endParaRPr kumimoji="1" lang="en-US" altLang="ja-JP" dirty="0"/>
          </a:p>
          <a:p>
            <a:r>
              <a:rPr kumimoji="1" lang="ja-JP" altLang="en-US" dirty="0"/>
              <a:t>例えば、下の文、</a:t>
            </a:r>
            <a:r>
              <a:rPr kumimoji="1" lang="en-US" altLang="ja-JP" dirty="0"/>
              <a:t>I arrived in New York…</a:t>
            </a:r>
            <a:r>
              <a:rPr kumimoji="1" lang="ja-JP" altLang="en-US" dirty="0"/>
              <a:t>は、同じようなイベントを示していますが、動詞の時制が違います。</a:t>
            </a:r>
            <a:endParaRPr kumimoji="1" lang="en-US" altLang="ja-JP" dirty="0"/>
          </a:p>
          <a:p>
            <a:r>
              <a:rPr kumimoji="1" lang="ja-JP" altLang="en-US" dirty="0"/>
              <a:t>先ほどのイベント変数を用いてこのイベントを記述すると、このようにどれも同じ表現になってしまいます。</a:t>
            </a:r>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33</a:t>
            </a:fld>
            <a:endParaRPr kumimoji="1" lang="ja-JP" altLang="en-US"/>
          </a:p>
        </p:txBody>
      </p:sp>
    </p:spTree>
    <p:extLst>
      <p:ext uri="{BB962C8B-B14F-4D97-AF65-F5344CB8AC3E}">
        <p14:creationId xmlns:p14="http://schemas.microsoft.com/office/powerpoint/2010/main" val="17778377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そこで、イベントのインターバルを表すための変数</a:t>
            </a:r>
            <a:r>
              <a:rPr kumimoji="1" lang="en-US" altLang="ja-JP" dirty="0" err="1"/>
              <a:t>i</a:t>
            </a:r>
            <a:r>
              <a:rPr kumimoji="1" lang="ja-JP" altLang="en-US" dirty="0"/>
              <a:t>と、イベントの終了時点を表すための変数</a:t>
            </a:r>
            <a:r>
              <a:rPr kumimoji="1" lang="en-US" altLang="ja-JP" dirty="0"/>
              <a:t>n</a:t>
            </a:r>
            <a:r>
              <a:rPr kumimoji="1" lang="ja-JP" altLang="en-US" dirty="0"/>
              <a:t>と、それらの述語を用いて以下のように書き換えます。</a:t>
            </a:r>
            <a:endParaRPr kumimoji="1" lang="en-US" altLang="ja-JP" dirty="0"/>
          </a:p>
          <a:p>
            <a:r>
              <a:rPr kumimoji="1" lang="ja-JP" altLang="en-US" dirty="0"/>
              <a:t>（～それぞれの文の説明をする～）</a:t>
            </a:r>
            <a:endParaRPr kumimoji="1" lang="en-US" altLang="ja-JP" dirty="0"/>
          </a:p>
          <a:p>
            <a:r>
              <a:rPr kumimoji="1" lang="ja-JP" altLang="en-US" dirty="0"/>
              <a:t>このようにして、異なる時制が表せました。</a:t>
            </a:r>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34</a:t>
            </a:fld>
            <a:endParaRPr kumimoji="1" lang="ja-JP" altLang="en-US"/>
          </a:p>
        </p:txBody>
      </p:sp>
    </p:spTree>
    <p:extLst>
      <p:ext uri="{BB962C8B-B14F-4D97-AF65-F5344CB8AC3E}">
        <p14:creationId xmlns:p14="http://schemas.microsoft.com/office/powerpoint/2010/main" val="1499687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しかし英語の時制にはあと完了形があります。</a:t>
            </a:r>
            <a:endParaRPr kumimoji="1" lang="en-US" altLang="ja-JP" dirty="0"/>
          </a:p>
          <a:p>
            <a:r>
              <a:rPr kumimoji="1" lang="ja-JP" altLang="en-US" dirty="0"/>
              <a:t>ここでは、</a:t>
            </a:r>
            <a:r>
              <a:rPr kumimoji="1" lang="en-US" altLang="ja-JP" dirty="0"/>
              <a:t>Reichenbach</a:t>
            </a:r>
            <a:r>
              <a:rPr kumimoji="1" lang="ja-JP" altLang="en-US" dirty="0"/>
              <a:t>が提唱した</a:t>
            </a:r>
            <a:r>
              <a:rPr kumimoji="1" lang="en-US" altLang="ja-JP" dirty="0"/>
              <a:t>reference point</a:t>
            </a:r>
            <a:r>
              <a:rPr kumimoji="1" lang="ja-JP" altLang="en-US" dirty="0"/>
              <a:t>を使うことで、完了形を含めた時制を表現するようです。</a:t>
            </a:r>
            <a:endParaRPr kumimoji="1" lang="en-US" altLang="ja-JP" dirty="0"/>
          </a:p>
          <a:p>
            <a:r>
              <a:rPr kumimoji="1" lang="en-US" altLang="ja-JP" dirty="0"/>
              <a:t>2</a:t>
            </a:r>
            <a:r>
              <a:rPr kumimoji="1" lang="ja-JP" altLang="en-US" dirty="0"/>
              <a:t>つの例文・・・は、過去形と過去完了形なので、共に発話時点より前のことを示しています。</a:t>
            </a:r>
            <a:endParaRPr kumimoji="1" lang="en-US" altLang="ja-JP" dirty="0"/>
          </a:p>
          <a:p>
            <a:r>
              <a:rPr kumimoji="1" lang="ja-JP" altLang="en-US" dirty="0"/>
              <a:t>また、上の文では、飛行機が出発したときに昼食を食べるというイベントが始まり、下の文では、飛行機が出発する前に昼食を食べるというイベントは終わっています。</a:t>
            </a:r>
            <a:endParaRPr kumimoji="1" lang="en-US" altLang="ja-JP" dirty="0"/>
          </a:p>
          <a:p>
            <a:r>
              <a:rPr kumimoji="1" lang="en-US" altLang="ja-JP" dirty="0"/>
              <a:t>Reichenbach</a:t>
            </a:r>
            <a:r>
              <a:rPr kumimoji="1" lang="ja-JP" altLang="en-US" dirty="0"/>
              <a:t>によると、ここで「飛行機が出発する」というイベントが</a:t>
            </a:r>
            <a:r>
              <a:rPr kumimoji="1" lang="en-US" altLang="ja-JP" dirty="0"/>
              <a:t>reference point</a:t>
            </a:r>
            <a:r>
              <a:rPr kumimoji="1" lang="ja-JP" altLang="en-US" dirty="0"/>
              <a:t>になるそうです。</a:t>
            </a:r>
            <a:endParaRPr kumimoji="1" lang="en-US" altLang="ja-JP" dirty="0"/>
          </a:p>
          <a:p>
            <a:r>
              <a:rPr kumimoji="1" lang="ja-JP" altLang="en-US" dirty="0"/>
              <a:t>そうすると、上の文では、発話に先行して</a:t>
            </a:r>
            <a:r>
              <a:rPr kumimoji="1" lang="en-US" altLang="ja-JP" dirty="0"/>
              <a:t>reference</a:t>
            </a:r>
            <a:r>
              <a:rPr kumimoji="1" lang="ja-JP" altLang="en-US" dirty="0"/>
              <a:t>と食べるイベントがあり、下の文では、発話に先行して、</a:t>
            </a:r>
            <a:r>
              <a:rPr kumimoji="1" lang="en-US" altLang="ja-JP" dirty="0"/>
              <a:t>reference</a:t>
            </a:r>
            <a:r>
              <a:rPr kumimoji="1" lang="ja-JP" altLang="en-US" dirty="0"/>
              <a:t>があり、それに先行して食べるイベントがある、というようになります。</a:t>
            </a:r>
            <a:endParaRPr kumimoji="1" lang="en-US" altLang="ja-JP" dirty="0"/>
          </a:p>
          <a:p>
            <a:r>
              <a:rPr kumimoji="1" lang="ja-JP" altLang="en-US" dirty="0"/>
              <a:t>下の図は、他の時制についてもまとめたもののようですが、正直他のパターンで</a:t>
            </a:r>
            <a:r>
              <a:rPr kumimoji="1" lang="en-US" altLang="ja-JP" dirty="0"/>
              <a:t>reference point</a:t>
            </a:r>
            <a:r>
              <a:rPr kumimoji="1" lang="ja-JP" altLang="en-US" dirty="0"/>
              <a:t>をどう決めているのが分からない。</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35</a:t>
            </a:fld>
            <a:endParaRPr kumimoji="1" lang="ja-JP" altLang="en-US"/>
          </a:p>
        </p:txBody>
      </p:sp>
    </p:spTree>
    <p:extLst>
      <p:ext uri="{BB962C8B-B14F-4D97-AF65-F5344CB8AC3E}">
        <p14:creationId xmlns:p14="http://schemas.microsoft.com/office/powerpoint/2010/main" val="4018898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時制の次に</a:t>
            </a:r>
            <a:r>
              <a:rPr kumimoji="1" lang="en-US" altLang="ja-JP" dirty="0"/>
              <a:t>aspect</a:t>
            </a:r>
            <a:r>
              <a:rPr kumimoji="1" lang="ja-JP" altLang="en-US" dirty="0"/>
              <a:t>（相）を見ていきます。</a:t>
            </a:r>
            <a:endParaRPr kumimoji="1" lang="en-US" altLang="ja-JP" dirty="0"/>
          </a:p>
          <a:p>
            <a:r>
              <a:rPr kumimoji="1" lang="ja-JP" altLang="en-US" dirty="0"/>
              <a:t>時制は「発話時点から見てイベントがいつ起こったか」を表すものですが、相は「動作や状態の様子」を表すものです。</a:t>
            </a:r>
            <a:endParaRPr kumimoji="1" lang="en-US" altLang="ja-JP" dirty="0"/>
          </a:p>
          <a:p>
            <a:r>
              <a:rPr kumimoji="1" lang="ja-JP" altLang="en-US" dirty="0"/>
              <a:t>相は</a:t>
            </a:r>
            <a:r>
              <a:rPr kumimoji="1" lang="en-US" altLang="ja-JP" dirty="0"/>
              <a:t>4</a:t>
            </a:r>
            <a:r>
              <a:rPr kumimoji="1" lang="ja-JP" altLang="en-US" dirty="0"/>
              <a:t>つに分類されます。</a:t>
            </a:r>
            <a:endParaRPr kumimoji="1" lang="en-US" altLang="ja-JP" dirty="0"/>
          </a:p>
          <a:p>
            <a:endParaRPr kumimoji="1" lang="en-US" altLang="ja-JP" dirty="0"/>
          </a:p>
          <a:p>
            <a:r>
              <a:rPr kumimoji="1" lang="en-US" altLang="ja-JP" dirty="0"/>
              <a:t>Stative</a:t>
            </a:r>
            <a:r>
              <a:rPr kumimoji="1" lang="ja-JP" altLang="en-US" dirty="0"/>
              <a:t>はある一点における特定の性質や状態を表します。</a:t>
            </a:r>
            <a:r>
              <a:rPr kumimoji="1" lang="en-US" altLang="ja-JP" dirty="0"/>
              <a:t>I know my departure gate</a:t>
            </a:r>
            <a:r>
              <a:rPr kumimoji="1" lang="ja-JP" altLang="en-US" dirty="0"/>
              <a:t>のように、これは現在形なので「今知っている」という情報のみを含んでいるようなものです。</a:t>
            </a:r>
            <a:endParaRPr kumimoji="1" lang="en-US" altLang="ja-JP" dirty="0"/>
          </a:p>
          <a:p>
            <a:r>
              <a:rPr kumimoji="1" lang="en-US" altLang="ja-JP" dirty="0"/>
              <a:t>Activity</a:t>
            </a:r>
            <a:r>
              <a:rPr kumimoji="1" lang="ja-JP" altLang="en-US" dirty="0"/>
              <a:t>は完了時点を含まず、一定期間発生するイベントを表します。</a:t>
            </a:r>
            <a:r>
              <a:rPr kumimoji="1" lang="en-US" altLang="ja-JP" dirty="0"/>
              <a:t>John is flying</a:t>
            </a:r>
            <a:r>
              <a:rPr kumimoji="1" lang="ja-JP" altLang="en-US" dirty="0"/>
              <a:t>のように、進行形なので「一定期間飛んでいて、かつ終わっていない」という情報を含んでいるようなものです。</a:t>
            </a:r>
            <a:endParaRPr kumimoji="1" lang="en-US" altLang="ja-JP" dirty="0"/>
          </a:p>
          <a:p>
            <a:r>
              <a:rPr kumimoji="1" lang="en-US" altLang="ja-JP" dirty="0"/>
              <a:t>Accomplishment</a:t>
            </a:r>
            <a:r>
              <a:rPr kumimoji="1" lang="ja-JP" altLang="en-US" dirty="0"/>
              <a:t>はおそらくイベントの完了とその結果を表すそうです。なぜか</a:t>
            </a:r>
            <a:r>
              <a:rPr kumimoji="1" lang="en-US" altLang="ja-JP" dirty="0"/>
              <a:t>accomplishment</a:t>
            </a:r>
            <a:r>
              <a:rPr kumimoji="1" lang="ja-JP" altLang="en-US" dirty="0"/>
              <a:t>だけ忘れられたかのようにテキストで全く説明されていませんでした。</a:t>
            </a:r>
            <a:endParaRPr kumimoji="1" lang="en-US" altLang="ja-JP" dirty="0"/>
          </a:p>
          <a:p>
            <a:r>
              <a:rPr kumimoji="1" lang="en-US" altLang="ja-JP" dirty="0"/>
              <a:t>Achievement</a:t>
            </a:r>
            <a:r>
              <a:rPr kumimoji="1" lang="ja-JP" altLang="en-US" dirty="0"/>
              <a:t>は</a:t>
            </a:r>
            <a:r>
              <a:rPr kumimoji="1" lang="en-US" altLang="ja-JP" dirty="0"/>
              <a:t>accomplishment</a:t>
            </a:r>
            <a:r>
              <a:rPr kumimoji="1" lang="ja-JP" altLang="en-US" dirty="0"/>
              <a:t>と比べて、結果のみを表すそうです。</a:t>
            </a:r>
            <a:r>
              <a:rPr kumimoji="1" lang="en-US" altLang="ja-JP" dirty="0"/>
              <a:t>She found her gate</a:t>
            </a:r>
            <a:r>
              <a:rPr kumimoji="1" lang="ja-JP" altLang="en-US" dirty="0"/>
              <a:t>のように、本当は「ゲートを探す」とか色々あっただろうけど、この文自体は「ゲートを見つける」という一瞬の出来事しか示さない、とありました。</a:t>
            </a:r>
            <a:endParaRPr kumimoji="1" lang="en-US" altLang="ja-JP" dirty="0"/>
          </a:p>
          <a:p>
            <a:r>
              <a:rPr kumimoji="1" lang="ja-JP" altLang="en-US" dirty="0"/>
              <a:t>おそらくですが、</a:t>
            </a:r>
            <a:r>
              <a:rPr kumimoji="1" lang="en-US" altLang="ja-JP" dirty="0"/>
              <a:t>accomplishment</a:t>
            </a:r>
            <a:r>
              <a:rPr kumimoji="1" lang="ja-JP" altLang="en-US" dirty="0"/>
              <a:t>はイベントに一定の時間幅を想定しているのに対し、</a:t>
            </a:r>
            <a:r>
              <a:rPr kumimoji="1" lang="en-US" altLang="ja-JP" dirty="0"/>
              <a:t>achievement</a:t>
            </a:r>
            <a:r>
              <a:rPr kumimoji="1" lang="ja-JP" altLang="en-US" dirty="0"/>
              <a:t>はその一点で起こったイベントを表しているのではないかと思います。</a:t>
            </a:r>
            <a:endParaRPr kumimoji="1" lang="en-US" altLang="ja-JP" dirty="0"/>
          </a:p>
          <a:p>
            <a:r>
              <a:rPr kumimoji="1" lang="ja-JP" altLang="en-US" dirty="0"/>
              <a:t>この二つを合わせて</a:t>
            </a:r>
            <a:r>
              <a:rPr kumimoji="1" lang="en-US" altLang="ja-JP" dirty="0"/>
              <a:t>telic eventualities</a:t>
            </a:r>
            <a:r>
              <a:rPr kumimoji="1" lang="ja-JP" altLang="en-US" dirty="0"/>
              <a:t>と呼ぶそうです。</a:t>
            </a:r>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36</a:t>
            </a:fld>
            <a:endParaRPr kumimoji="1" lang="ja-JP" altLang="en-US"/>
          </a:p>
        </p:txBody>
      </p:sp>
    </p:spTree>
    <p:extLst>
      <p:ext uri="{BB962C8B-B14F-4D97-AF65-F5344CB8AC3E}">
        <p14:creationId xmlns:p14="http://schemas.microsoft.com/office/powerpoint/2010/main" val="137717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最後に、一階述語論理のサブセットである</a:t>
            </a:r>
            <a:r>
              <a:rPr kumimoji="1" lang="en-US" altLang="ja-JP" dirty="0"/>
              <a:t>Description Logics</a:t>
            </a:r>
            <a:r>
              <a:rPr kumimoji="1" lang="ja-JP" altLang="en-US" dirty="0"/>
              <a:t>（記述論理）を見ていきます。</a:t>
            </a:r>
            <a:endParaRPr kumimoji="1" lang="en-US" altLang="ja-JP" dirty="0"/>
          </a:p>
          <a:p>
            <a:r>
              <a:rPr kumimoji="1" lang="ja-JP" altLang="en-US" dirty="0"/>
              <a:t>このセクションは、正直あまりちゃんと理解できておらず、今まで以上にテキストの内容を順番になぞっていく形になること、ご容赦ください。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37</a:t>
            </a:fld>
            <a:endParaRPr kumimoji="1" lang="ja-JP" altLang="en-US"/>
          </a:p>
        </p:txBody>
      </p:sp>
    </p:spTree>
    <p:extLst>
      <p:ext uri="{BB962C8B-B14F-4D97-AF65-F5344CB8AC3E}">
        <p14:creationId xmlns:p14="http://schemas.microsoft.com/office/powerpoint/2010/main" val="2221584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まず、用語について説明します。</a:t>
            </a:r>
            <a:endParaRPr kumimoji="1" lang="en-US" altLang="ja-JP" dirty="0"/>
          </a:p>
          <a:p>
            <a:r>
              <a:rPr kumimoji="1" lang="ja-JP" altLang="en-US" dirty="0"/>
              <a:t>ドメインを作るカテゴリやコンセプトの集合を</a:t>
            </a:r>
            <a:r>
              <a:rPr kumimoji="1" lang="en-US" altLang="ja-JP" dirty="0"/>
              <a:t>terminology</a:t>
            </a:r>
            <a:r>
              <a:rPr kumimoji="1" lang="ja-JP" altLang="en-US" dirty="0"/>
              <a:t>と呼びます。</a:t>
            </a:r>
            <a:endParaRPr kumimoji="1" lang="en-US" altLang="ja-JP" dirty="0"/>
          </a:p>
          <a:p>
            <a:r>
              <a:rPr kumimoji="1" lang="ja-JP" altLang="en-US" dirty="0"/>
              <a:t>また、知識ベースは</a:t>
            </a:r>
            <a:r>
              <a:rPr kumimoji="1" lang="en-US" altLang="ja-JP" dirty="0"/>
              <a:t>2</a:t>
            </a:r>
            <a:r>
              <a:rPr kumimoji="1" lang="ja-JP" altLang="en-US" dirty="0"/>
              <a:t>つに分けられていて、</a:t>
            </a:r>
            <a:r>
              <a:rPr kumimoji="1" lang="en-US" altLang="ja-JP" dirty="0" err="1"/>
              <a:t>TBox</a:t>
            </a:r>
            <a:r>
              <a:rPr kumimoji="1" lang="en-US" altLang="ja-JP" dirty="0"/>
              <a:t>(terminological box)</a:t>
            </a:r>
            <a:r>
              <a:rPr kumimoji="1" lang="ja-JP" altLang="en-US" dirty="0"/>
              <a:t>は</a:t>
            </a:r>
            <a:r>
              <a:rPr kumimoji="1" lang="en-US" altLang="ja-JP" dirty="0"/>
              <a:t>terminology</a:t>
            </a:r>
            <a:r>
              <a:rPr kumimoji="1" lang="ja-JP" altLang="en-US" dirty="0"/>
              <a:t>の集合です。</a:t>
            </a:r>
            <a:endParaRPr kumimoji="1" lang="en-US" altLang="ja-JP" dirty="0"/>
          </a:p>
          <a:p>
            <a:r>
              <a:rPr kumimoji="1" lang="en-US" altLang="ja-JP" dirty="0" err="1"/>
              <a:t>ABox</a:t>
            </a:r>
            <a:r>
              <a:rPr kumimoji="1" lang="en-US" altLang="ja-JP" dirty="0"/>
              <a:t>(assertional box)</a:t>
            </a:r>
            <a:r>
              <a:rPr kumimoji="1" lang="ja-JP" altLang="en-US" dirty="0"/>
              <a:t>は</a:t>
            </a:r>
            <a:r>
              <a:rPr kumimoji="1" lang="en-US" altLang="ja-JP" dirty="0"/>
              <a:t>individual=</a:t>
            </a:r>
            <a:r>
              <a:rPr kumimoji="1" lang="ja-JP" altLang="en-US" dirty="0"/>
              <a:t>個体に関する事実の集合です。</a:t>
            </a:r>
            <a:endParaRPr kumimoji="1" lang="en-US" altLang="ja-JP" dirty="0"/>
          </a:p>
          <a:p>
            <a:r>
              <a:rPr kumimoji="1" lang="ja-JP" altLang="en-US" dirty="0"/>
              <a:t>また、</a:t>
            </a:r>
            <a:r>
              <a:rPr kumimoji="1" lang="en-US" altLang="ja-JP" dirty="0"/>
              <a:t>terminology</a:t>
            </a:r>
            <a:r>
              <a:rPr kumimoji="1" lang="ja-JP" altLang="en-US" dirty="0"/>
              <a:t>は、カテゴリ間の関係を</a:t>
            </a:r>
            <a:r>
              <a:rPr kumimoji="1" lang="en-US" altLang="ja-JP" dirty="0"/>
              <a:t>ontology</a:t>
            </a:r>
            <a:r>
              <a:rPr kumimoji="1" lang="ja-JP" altLang="en-US" dirty="0"/>
              <a:t>と呼ばれる階層構造で表現するそうです。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38</a:t>
            </a:fld>
            <a:endParaRPr kumimoji="1" lang="ja-JP" altLang="en-US"/>
          </a:p>
        </p:txBody>
      </p:sp>
    </p:spTree>
    <p:extLst>
      <p:ext uri="{BB962C8B-B14F-4D97-AF65-F5344CB8AC3E}">
        <p14:creationId xmlns:p14="http://schemas.microsoft.com/office/powerpoint/2010/main" val="4679211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ドメインのコンセプトは、一階述語論理では単項の述語を用いて</a:t>
            </a:r>
            <a:r>
              <a:rPr kumimoji="1" lang="en-US" altLang="ja-JP" dirty="0"/>
              <a:t>Restaurant(x)</a:t>
            </a:r>
            <a:r>
              <a:rPr kumimoji="1" lang="ja-JP" altLang="en-US" dirty="0"/>
              <a:t>のように表していましたが、記述論理では変数を省略して</a:t>
            </a:r>
            <a:r>
              <a:rPr kumimoji="1" lang="en-US" altLang="ja-JP" dirty="0"/>
              <a:t>Restaurant</a:t>
            </a:r>
            <a:r>
              <a:rPr kumimoji="1" lang="ja-JP" altLang="en-US" dirty="0"/>
              <a:t>と表します。</a:t>
            </a:r>
            <a:endParaRPr kumimoji="1" lang="en-US" altLang="ja-JP" dirty="0"/>
          </a:p>
          <a:p>
            <a:r>
              <a:rPr kumimoji="1" lang="ja-JP" altLang="en-US" dirty="0"/>
              <a:t>ドメインの要素に関する記述、たとえば</a:t>
            </a:r>
            <a:r>
              <a:rPr kumimoji="1" lang="en-US" altLang="ja-JP" dirty="0" err="1"/>
              <a:t>Frasca</a:t>
            </a:r>
            <a:r>
              <a:rPr kumimoji="1" lang="en-US" altLang="ja-JP" dirty="0"/>
              <a:t> is a restaurant</a:t>
            </a:r>
            <a:r>
              <a:rPr kumimoji="1" lang="ja-JP" altLang="en-US" dirty="0"/>
              <a:t>は一階述語論理でも記述論理でも変わらず</a:t>
            </a:r>
            <a:r>
              <a:rPr kumimoji="1" lang="en-US" altLang="ja-JP" dirty="0"/>
              <a:t>Restaurant(</a:t>
            </a:r>
            <a:r>
              <a:rPr kumimoji="1" lang="en-US" altLang="ja-JP" dirty="0" err="1"/>
              <a:t>Frasca</a:t>
            </a:r>
            <a:r>
              <a:rPr kumimoji="1" lang="en-US" altLang="ja-JP" dirty="0"/>
              <a:t>)</a:t>
            </a:r>
            <a:r>
              <a:rPr kumimoji="1" lang="ja-JP" altLang="en-US" dirty="0"/>
              <a:t>と表します。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39</a:t>
            </a:fld>
            <a:endParaRPr kumimoji="1" lang="ja-JP" altLang="en-US"/>
          </a:p>
        </p:txBody>
      </p:sp>
    </p:spTree>
    <p:extLst>
      <p:ext uri="{BB962C8B-B14F-4D97-AF65-F5344CB8AC3E}">
        <p14:creationId xmlns:p14="http://schemas.microsoft.com/office/powerpoint/2010/main" val="1727828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meaning representations</a:t>
            </a:r>
            <a:r>
              <a:rPr kumimoji="1" lang="ja-JP" altLang="en-US" dirty="0"/>
              <a:t>（意味表現）とは、文などの言語表現の意味をとらえるためのデータ構造のことです。</a:t>
            </a:r>
            <a:endParaRPr kumimoji="1" lang="en-US" altLang="ja-JP" dirty="0"/>
          </a:p>
          <a:p>
            <a:r>
              <a:rPr kumimoji="1" lang="ja-JP" altLang="en-US" dirty="0"/>
              <a:t>単語が長いので、今後スライド上では</a:t>
            </a:r>
            <a:r>
              <a:rPr kumimoji="1" lang="en-US" altLang="ja-JP" dirty="0"/>
              <a:t>MR</a:t>
            </a:r>
            <a:r>
              <a:rPr kumimoji="1" lang="ja-JP" altLang="en-US" dirty="0"/>
              <a:t>と表記しています。</a:t>
            </a:r>
            <a:endParaRPr kumimoji="1" lang="en-US" altLang="ja-JP" dirty="0"/>
          </a:p>
          <a:p>
            <a:endParaRPr kumimoji="1" lang="en-US" altLang="ja-JP" dirty="0"/>
          </a:p>
          <a:p>
            <a:r>
              <a:rPr kumimoji="1" lang="ja-JP" altLang="en-US" dirty="0"/>
              <a:t>例えば、スライドの下に挙げたこれらのタスクを解決するためには、これらの言語的な要素だけではなく、それに実世界の知識を繋げてあげる必要があります。</a:t>
            </a:r>
            <a:endParaRPr kumimoji="1" lang="en-US" altLang="ja-JP" dirty="0"/>
          </a:p>
          <a:p>
            <a:r>
              <a:rPr kumimoji="1" lang="ja-JP" altLang="en-US" dirty="0"/>
              <a:t>上の</a:t>
            </a:r>
            <a:r>
              <a:rPr kumimoji="1" lang="en-US" altLang="ja-JP" dirty="0"/>
              <a:t>3</a:t>
            </a:r>
            <a:r>
              <a:rPr kumimoji="1" lang="ja-JP" altLang="en-US" dirty="0"/>
              <a:t>つ「メニューを読んで注文する」「夕食どこに行くか決める」「レシピに従って料理をする」というタスクでは、それがどんな食べ物か、どんな準備が必要か、その人は何が好きか、どんなレストランがあるのか、といった知識が必要になります。</a:t>
            </a:r>
            <a:endParaRPr kumimoji="1" lang="en-US" altLang="ja-JP" dirty="0"/>
          </a:p>
          <a:p>
            <a:r>
              <a:rPr kumimoji="1" lang="ja-JP" altLang="en-US" dirty="0"/>
              <a:t>また、下の</a:t>
            </a:r>
            <a:r>
              <a:rPr kumimoji="1" lang="en-US" altLang="ja-JP" dirty="0"/>
              <a:t>2</a:t>
            </a:r>
            <a:r>
              <a:rPr kumimoji="1" lang="ja-JP" altLang="en-US" dirty="0"/>
              <a:t>つ「マニュアルを読んでソフトウェアを使う」「ソフトウェアの使い方を教える」というタスクでは、どんなソフトウェアか、どんなコンピュータか、どんなユーザが使うのか、といった知識が必要になります。</a:t>
            </a:r>
            <a:endParaRPr kumimoji="1" lang="en-US" altLang="ja-JP" dirty="0"/>
          </a:p>
          <a:p>
            <a:r>
              <a:rPr kumimoji="1" lang="ja-JP" altLang="en-US" dirty="0"/>
              <a:t>この橋渡しを担うのが、意味表現です。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4</a:t>
            </a:fld>
            <a:endParaRPr kumimoji="1" lang="ja-JP" altLang="en-US"/>
          </a:p>
        </p:txBody>
      </p:sp>
    </p:spTree>
    <p:extLst>
      <p:ext uri="{BB962C8B-B14F-4D97-AF65-F5344CB8AC3E}">
        <p14:creationId xmlns:p14="http://schemas.microsoft.com/office/powerpoint/2010/main" val="36726519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terminology</a:t>
            </a:r>
            <a:r>
              <a:rPr kumimoji="1" lang="ja-JP" altLang="en-US" dirty="0"/>
              <a:t>内の階層構造をとらえる方法です。</a:t>
            </a:r>
            <a:endParaRPr kumimoji="1" lang="en-US" altLang="ja-JP" dirty="0"/>
          </a:p>
          <a:p>
            <a:r>
              <a:rPr kumimoji="1" lang="ja-JP" altLang="en-US" dirty="0"/>
              <a:t>階層構造をとらえる方法は</a:t>
            </a:r>
            <a:r>
              <a:rPr kumimoji="1" lang="en-US" altLang="ja-JP" dirty="0"/>
              <a:t>2</a:t>
            </a:r>
            <a:r>
              <a:rPr kumimoji="1" lang="ja-JP" altLang="en-US" dirty="0"/>
              <a:t>通りあり、一つは階層関係にあるカテゴリ間の関係を直接記述する方法で、</a:t>
            </a:r>
            <a:endParaRPr kumimoji="1" lang="en-US" altLang="ja-JP" dirty="0"/>
          </a:p>
          <a:p>
            <a:r>
              <a:rPr kumimoji="1" lang="ja-JP" altLang="en-US" dirty="0"/>
              <a:t>もう一つはコンセプトをちゃんと定義してから、推論を用いて階層関係を与える方法です。</a:t>
            </a:r>
            <a:endParaRPr kumimoji="1" lang="en-US" altLang="ja-JP" dirty="0"/>
          </a:p>
          <a:p>
            <a:r>
              <a:rPr kumimoji="1" lang="ja-JP" altLang="en-US" dirty="0"/>
              <a:t>まず前者を見て、そのあと後者が出てきます。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40</a:t>
            </a:fld>
            <a:endParaRPr kumimoji="1" lang="ja-JP" altLang="en-US"/>
          </a:p>
        </p:txBody>
      </p:sp>
    </p:spTree>
    <p:extLst>
      <p:ext uri="{BB962C8B-B14F-4D97-AF65-F5344CB8AC3E}">
        <p14:creationId xmlns:p14="http://schemas.microsoft.com/office/powerpoint/2010/main" val="236816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まず直接階層関係を記述する方法です。この場合は包含関係を用います。</a:t>
            </a:r>
            <a:endParaRPr kumimoji="1" lang="en-US" altLang="ja-JP" dirty="0"/>
          </a:p>
          <a:p>
            <a:r>
              <a:rPr kumimoji="1" lang="ja-JP" altLang="en-US" dirty="0"/>
              <a:t>たとえばレストランは全て商業施設で、レストランにはいくつかの種類がある場合、このようになります。</a:t>
            </a:r>
            <a:endParaRPr kumimoji="1" lang="en-US" altLang="ja-JP" dirty="0"/>
          </a:p>
          <a:p>
            <a:r>
              <a:rPr kumimoji="1" lang="ja-JP" altLang="en-US" dirty="0"/>
              <a:t>これらは図を用いて以下のように表せます。</a:t>
            </a:r>
            <a:endParaRPr kumimoji="1" lang="en-US" altLang="ja-JP" dirty="0"/>
          </a:p>
          <a:p>
            <a:endParaRPr kumimoji="1" lang="en-US" altLang="ja-JP" dirty="0"/>
          </a:p>
          <a:p>
            <a:r>
              <a:rPr kumimoji="1" lang="ja-JP" altLang="en-US" dirty="0"/>
              <a:t>しかしこの図からは、レストランがこの</a:t>
            </a:r>
            <a:r>
              <a:rPr kumimoji="1" lang="en-US" altLang="ja-JP" dirty="0"/>
              <a:t>3</a:t>
            </a:r>
            <a:r>
              <a:rPr kumimoji="1" lang="ja-JP" altLang="en-US" dirty="0"/>
              <a:t>つで全てなのか他にもあるのか、また、レストランによってはイタリアンかつ中華というところもあるのか、などは分かりません。</a:t>
            </a:r>
            <a:endParaRPr kumimoji="1" lang="en-US" altLang="ja-JP" dirty="0"/>
          </a:p>
          <a:p>
            <a:r>
              <a:rPr kumimoji="1" lang="ja-JP" altLang="en-US" dirty="0"/>
              <a:t>これらの情報が必要な場合は明示してあげる必要があります。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41</a:t>
            </a:fld>
            <a:endParaRPr kumimoji="1" lang="ja-JP" altLang="en-US"/>
          </a:p>
        </p:txBody>
      </p:sp>
    </p:spTree>
    <p:extLst>
      <p:ext uri="{BB962C8B-B14F-4D97-AF65-F5344CB8AC3E}">
        <p14:creationId xmlns:p14="http://schemas.microsoft.com/office/powerpoint/2010/main" val="3768441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たとえば、中華レストランはイタリアンレストランではありえないことを示す場合、このようになります。</a:t>
            </a:r>
            <a:endParaRPr kumimoji="1" lang="en-US" altLang="ja-JP" dirty="0"/>
          </a:p>
          <a:p>
            <a:r>
              <a:rPr kumimoji="1" lang="ja-JP" altLang="en-US" dirty="0"/>
              <a:t>また、あるコンセプトのサブコンセプトを特定する場合は、このように表せます。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42</a:t>
            </a:fld>
            <a:endParaRPr kumimoji="1" lang="ja-JP" altLang="en-US"/>
          </a:p>
        </p:txBody>
      </p:sp>
    </p:spTree>
    <p:extLst>
      <p:ext uri="{BB962C8B-B14F-4D97-AF65-F5344CB8AC3E}">
        <p14:creationId xmlns:p14="http://schemas.microsoft.com/office/powerpoint/2010/main" val="2189280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もう一度この図が出てきます。この図では、何が</a:t>
            </a:r>
            <a:r>
              <a:rPr kumimoji="1" lang="en-US" altLang="ja-JP" dirty="0"/>
              <a:t>Restaurant</a:t>
            </a:r>
            <a:r>
              <a:rPr kumimoji="1" lang="ja-JP" altLang="en-US" dirty="0"/>
              <a:t>を</a:t>
            </a:r>
            <a:r>
              <a:rPr kumimoji="1" lang="en-US" altLang="ja-JP" dirty="0"/>
              <a:t>Restaurant</a:t>
            </a:r>
            <a:r>
              <a:rPr kumimoji="1" lang="ja-JP" altLang="en-US" dirty="0"/>
              <a:t>たらしめているのかが分かりません。これらのカテゴリのメンバであるということはどういうことなのかを明示してあげる必要があります。記述論理では、これをコンセプト間の関係で表します。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43</a:t>
            </a:fld>
            <a:endParaRPr kumimoji="1" lang="ja-JP" altLang="en-US"/>
          </a:p>
        </p:txBody>
      </p:sp>
    </p:spTree>
    <p:extLst>
      <p:ext uri="{BB962C8B-B14F-4D97-AF65-F5344CB8AC3E}">
        <p14:creationId xmlns:p14="http://schemas.microsoft.com/office/powerpoint/2010/main" val="17237312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ここで、レストランがどんな料理を提供するかを</a:t>
            </a:r>
            <a:r>
              <a:rPr kumimoji="1" lang="en-US" altLang="ja-JP" dirty="0" err="1"/>
              <a:t>hasCuisine</a:t>
            </a:r>
            <a:r>
              <a:rPr kumimoji="1" lang="ja-JP" altLang="en-US" dirty="0"/>
              <a:t>という関係で、レストランの価格帯を</a:t>
            </a:r>
            <a:r>
              <a:rPr kumimoji="1" lang="en-US" altLang="ja-JP" dirty="0" err="1"/>
              <a:t>hasPriceRange</a:t>
            </a:r>
            <a:r>
              <a:rPr kumimoji="1" lang="ja-JP" altLang="en-US" dirty="0"/>
              <a:t>という関係で表すこととします。そして</a:t>
            </a:r>
            <a:r>
              <a:rPr kumimoji="1" lang="en-US" altLang="ja-JP" dirty="0" err="1"/>
              <a:t>TBox</a:t>
            </a:r>
            <a:r>
              <a:rPr kumimoji="1" lang="ja-JP" altLang="en-US" dirty="0"/>
              <a:t>に以下のコンセプトを追加します。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44</a:t>
            </a:fld>
            <a:endParaRPr kumimoji="1" lang="ja-JP" altLang="en-US"/>
          </a:p>
        </p:txBody>
      </p:sp>
    </p:spTree>
    <p:extLst>
      <p:ext uri="{BB962C8B-B14F-4D97-AF65-F5344CB8AC3E}">
        <p14:creationId xmlns:p14="http://schemas.microsoft.com/office/powerpoint/2010/main" val="28860979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こうすると、「イタリアンレストランはイタリア料理を提供する」という記述ができるようになります。</a:t>
            </a:r>
            <a:endParaRPr kumimoji="1" lang="en-US" altLang="ja-JP" dirty="0"/>
          </a:p>
          <a:p>
            <a:r>
              <a:rPr kumimoji="1" lang="ja-JP" altLang="en-US" dirty="0"/>
              <a:t>これを一階述語論理で書くとこうなります。</a:t>
            </a:r>
            <a:endParaRPr kumimoji="1" lang="en-US" altLang="ja-JP" dirty="0"/>
          </a:p>
          <a:p>
            <a:r>
              <a:rPr kumimoji="1" lang="ja-JP" altLang="en-US" dirty="0"/>
              <a:t>さて、この状態では、新しいエンティティがやってきたときに、それが</a:t>
            </a:r>
            <a:r>
              <a:rPr kumimoji="1" lang="en-US" altLang="ja-JP" dirty="0" err="1"/>
              <a:t>ItalianRestaurant</a:t>
            </a:r>
            <a:r>
              <a:rPr kumimoji="1" lang="ja-JP" altLang="en-US" dirty="0"/>
              <a:t>というカテゴリに属するかどうかを推論することができません。ここで階層構造を作る方法</a:t>
            </a:r>
            <a:r>
              <a:rPr kumimoji="1" lang="en-US" altLang="ja-JP" dirty="0"/>
              <a:t>2</a:t>
            </a:r>
            <a:r>
              <a:rPr kumimoji="1" lang="ja-JP" altLang="en-US" dirty="0"/>
              <a:t>つ目の、コンセプトを定義する方に戻ります。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45</a:t>
            </a:fld>
            <a:endParaRPr kumimoji="1" lang="ja-JP" altLang="en-US"/>
          </a:p>
        </p:txBody>
      </p:sp>
    </p:spTree>
    <p:extLst>
      <p:ext uri="{BB962C8B-B14F-4D97-AF65-F5344CB8AC3E}">
        <p14:creationId xmlns:p14="http://schemas.microsoft.com/office/powerpoint/2010/main" val="21803229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ということで、イタリアンレストランを、イタリア料理を提供するレストランとして、</a:t>
            </a:r>
            <a:r>
              <a:rPr kumimoji="1" lang="en-US" altLang="ja-JP" dirty="0" err="1"/>
              <a:t>ModerateRestaurant</a:t>
            </a:r>
            <a:r>
              <a:rPr kumimoji="1" lang="ja-JP" altLang="en-US" dirty="0"/>
              <a:t>を価格帯が並みのレストランだと定義してあげると、このようになります。これで必要十分になりました。</a:t>
            </a:r>
            <a:endParaRPr kumimoji="1" lang="en-US" altLang="ja-JP" dirty="0"/>
          </a:p>
          <a:p>
            <a:r>
              <a:rPr kumimoji="1" lang="ja-JP" altLang="en-US" dirty="0"/>
              <a:t>また、ベジタリアンレストランは、このようになります。</a:t>
            </a:r>
            <a:endParaRPr kumimoji="1" lang="en-US" altLang="ja-JP" dirty="0"/>
          </a:p>
          <a:p>
            <a:r>
              <a:rPr kumimoji="1" lang="ja-JP" altLang="en-US" dirty="0"/>
              <a:t>これらを使って、最後の推論に移ります。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46</a:t>
            </a:fld>
            <a:endParaRPr kumimoji="1" lang="ja-JP" altLang="en-US"/>
          </a:p>
        </p:txBody>
      </p:sp>
    </p:spTree>
    <p:extLst>
      <p:ext uri="{BB962C8B-B14F-4D97-AF65-F5344CB8AC3E}">
        <p14:creationId xmlns:p14="http://schemas.microsoft.com/office/powerpoint/2010/main" val="293380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推論では、とりあえず</a:t>
            </a:r>
            <a:r>
              <a:rPr kumimoji="1" lang="en-US" altLang="ja-JP" dirty="0"/>
              <a:t>2</a:t>
            </a:r>
            <a:r>
              <a:rPr kumimoji="1" lang="ja-JP" altLang="en-US" dirty="0"/>
              <a:t>つの方法が紹介されていました。</a:t>
            </a:r>
            <a:endParaRPr kumimoji="1" lang="en-US" altLang="ja-JP" dirty="0"/>
          </a:p>
          <a:p>
            <a:r>
              <a:rPr kumimoji="1" lang="ja-JP" altLang="en-US" dirty="0"/>
              <a:t>推論の形としての</a:t>
            </a:r>
            <a:r>
              <a:rPr kumimoji="1" lang="en-US" altLang="ja-JP" dirty="0"/>
              <a:t>subsumption</a:t>
            </a:r>
            <a:r>
              <a:rPr kumimoji="1" lang="ja-JP" altLang="en-US" dirty="0"/>
              <a:t>（包含）は、</a:t>
            </a:r>
            <a:r>
              <a:rPr kumimoji="1" lang="en-US" altLang="ja-JP" dirty="0"/>
              <a:t>2</a:t>
            </a:r>
            <a:r>
              <a:rPr kumimoji="1" lang="ja-JP" altLang="en-US" dirty="0"/>
              <a:t>つのコンセプトの間に包含関係が存在するかを確認するものです。</a:t>
            </a:r>
            <a:endParaRPr kumimoji="1" lang="en-US" altLang="ja-JP" dirty="0"/>
          </a:p>
          <a:p>
            <a:r>
              <a:rPr kumimoji="1" lang="ja-JP" altLang="en-US" dirty="0"/>
              <a:t>ここで、</a:t>
            </a:r>
            <a:r>
              <a:rPr kumimoji="1" lang="en-US" altLang="ja-JP" dirty="0" err="1"/>
              <a:t>IlFornaio</a:t>
            </a:r>
            <a:r>
              <a:rPr kumimoji="1" lang="ja-JP" altLang="en-US" dirty="0"/>
              <a:t>に関する情報を追加します。</a:t>
            </a:r>
            <a:endParaRPr kumimoji="1" lang="en-US" altLang="ja-JP" dirty="0"/>
          </a:p>
          <a:p>
            <a:r>
              <a:rPr kumimoji="1" lang="ja-JP" altLang="en-US" dirty="0"/>
              <a:t>これをもとに、</a:t>
            </a:r>
            <a:r>
              <a:rPr kumimoji="1" lang="en-US" altLang="ja-JP" dirty="0" err="1"/>
              <a:t>IlFornaio</a:t>
            </a:r>
            <a:r>
              <a:rPr kumimoji="1" lang="ja-JP" altLang="en-US" dirty="0"/>
              <a:t>がイタリアンレストランどうか、ベジタリアンレストランかどうかについて考えます。</a:t>
            </a:r>
            <a:endParaRPr kumimoji="1" lang="en-US" altLang="ja-JP" dirty="0"/>
          </a:p>
          <a:p>
            <a:r>
              <a:rPr kumimoji="1" lang="en-US" altLang="ja-JP" dirty="0" err="1"/>
              <a:t>ModerateRestaurant</a:t>
            </a:r>
            <a:r>
              <a:rPr kumimoji="1" lang="ja-JP" altLang="en-US" dirty="0"/>
              <a:t>は</a:t>
            </a:r>
            <a:r>
              <a:rPr kumimoji="1" lang="en-US" altLang="ja-JP" dirty="0"/>
              <a:t>Restaurant</a:t>
            </a:r>
            <a:r>
              <a:rPr kumimoji="1" lang="ja-JP" altLang="en-US" dirty="0"/>
              <a:t>なので、上は正解で、ベジタリアンに対しては条件が足りないので不正解です。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47</a:t>
            </a:fld>
            <a:endParaRPr kumimoji="1" lang="ja-JP" altLang="en-US"/>
          </a:p>
        </p:txBody>
      </p:sp>
    </p:spTree>
    <p:extLst>
      <p:ext uri="{BB962C8B-B14F-4D97-AF65-F5344CB8AC3E}">
        <p14:creationId xmlns:p14="http://schemas.microsoft.com/office/powerpoint/2010/main" val="39768183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また、太字になっていたため、</a:t>
            </a:r>
            <a:r>
              <a:rPr kumimoji="1" lang="en-US" altLang="ja-JP" dirty="0"/>
              <a:t>implied hierarchy</a:t>
            </a:r>
            <a:r>
              <a:rPr kumimoji="1" lang="ja-JP" altLang="en-US" dirty="0"/>
              <a:t>という、</a:t>
            </a:r>
            <a:r>
              <a:rPr kumimoji="1" lang="en-US" altLang="ja-JP" dirty="0"/>
              <a:t>subsumption</a:t>
            </a:r>
            <a:r>
              <a:rPr kumimoji="1" lang="ja-JP" altLang="en-US" dirty="0"/>
              <a:t>を繰り返し適応してこのような拡張階層構造を作るようなタスクがあるそうです。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48</a:t>
            </a:fld>
            <a:endParaRPr kumimoji="1" lang="ja-JP" altLang="en-US"/>
          </a:p>
        </p:txBody>
      </p:sp>
    </p:spTree>
    <p:extLst>
      <p:ext uri="{BB962C8B-B14F-4D97-AF65-F5344CB8AC3E}">
        <p14:creationId xmlns:p14="http://schemas.microsoft.com/office/powerpoint/2010/main" val="34876658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推論</a:t>
            </a:r>
            <a:r>
              <a:rPr kumimoji="1" lang="en-US" altLang="ja-JP" dirty="0"/>
              <a:t>2</a:t>
            </a:r>
            <a:r>
              <a:rPr kumimoji="1" lang="ja-JP" altLang="en-US" dirty="0"/>
              <a:t>つ目の</a:t>
            </a:r>
            <a:r>
              <a:rPr kumimoji="1" lang="en-US" altLang="ja-JP" dirty="0"/>
              <a:t>instance checking</a:t>
            </a:r>
            <a:r>
              <a:rPr kumimoji="1" lang="ja-JP" altLang="en-US" dirty="0"/>
              <a:t>は、ある</a:t>
            </a:r>
            <a:r>
              <a:rPr kumimoji="1" lang="en-US" altLang="ja-JP" dirty="0"/>
              <a:t>individual=</a:t>
            </a:r>
            <a:r>
              <a:rPr kumimoji="1" lang="ja-JP" altLang="en-US" dirty="0"/>
              <a:t>個体がどのカテゴリに属し得るかを確認するものです。</a:t>
            </a:r>
            <a:endParaRPr kumimoji="1" lang="en-US" altLang="ja-JP" dirty="0"/>
          </a:p>
          <a:p>
            <a:r>
              <a:rPr kumimoji="1" lang="ja-JP" altLang="en-US" dirty="0"/>
              <a:t>例えば</a:t>
            </a:r>
            <a:r>
              <a:rPr kumimoji="1" lang="en-US" altLang="ja-JP" dirty="0"/>
              <a:t>Gondolier</a:t>
            </a:r>
            <a:r>
              <a:rPr kumimoji="1" lang="ja-JP" altLang="en-US" dirty="0"/>
              <a:t>に関してこのような情報が分かっているとき、これはイタリアンレストランだとは言えますが、ベジタリアンレストランや</a:t>
            </a:r>
            <a:r>
              <a:rPr kumimoji="1" lang="en-US" altLang="ja-JP" dirty="0" err="1"/>
              <a:t>ModerateRestaurant</a:t>
            </a:r>
            <a:r>
              <a:rPr kumimoji="1" lang="ja-JP" altLang="en-US" dirty="0"/>
              <a:t>とは言えません。</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49</a:t>
            </a:fld>
            <a:endParaRPr kumimoji="1" lang="ja-JP" altLang="en-US"/>
          </a:p>
        </p:txBody>
      </p:sp>
    </p:spTree>
    <p:extLst>
      <p:ext uri="{BB962C8B-B14F-4D97-AF65-F5344CB8AC3E}">
        <p14:creationId xmlns:p14="http://schemas.microsoft.com/office/powerpoint/2010/main" val="1472860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次に、意味表現の例を見ていきます。ここでは、</a:t>
            </a:r>
            <a:r>
              <a:rPr kumimoji="1" lang="en-US" altLang="ja-JP" dirty="0"/>
              <a:t>I have a car</a:t>
            </a:r>
            <a:r>
              <a:rPr kumimoji="1" lang="ja-JP" altLang="en-US" dirty="0"/>
              <a:t>という文の意味表現が紹介されています。</a:t>
            </a:r>
            <a:endParaRPr kumimoji="1" lang="en-US" altLang="ja-JP" dirty="0"/>
          </a:p>
          <a:p>
            <a:r>
              <a:rPr kumimoji="1" lang="ja-JP" altLang="en-US" dirty="0"/>
              <a:t>一番上の列（ここです）に書いてあるのが</a:t>
            </a:r>
            <a:r>
              <a:rPr kumimoji="1" lang="en-US" altLang="ja-JP" dirty="0"/>
              <a:t>First-Order Logic</a:t>
            </a:r>
            <a:r>
              <a:rPr kumimoji="1" lang="ja-JP" altLang="en-US" dirty="0"/>
              <a:t>（一階述語論理）を用いた意味表現です。これはのちほど説明します。</a:t>
            </a:r>
            <a:endParaRPr kumimoji="1" lang="en-US" altLang="ja-JP" dirty="0"/>
          </a:p>
          <a:p>
            <a:r>
              <a:rPr kumimoji="1" lang="ja-JP" altLang="en-US" dirty="0"/>
              <a:t>下の左側の有向グラフと、その横のテキストが</a:t>
            </a:r>
            <a:r>
              <a:rPr kumimoji="1" lang="en-US" altLang="ja-JP" dirty="0"/>
              <a:t>Abstract Meaning Representation</a:t>
            </a:r>
            <a:r>
              <a:rPr kumimoji="1" lang="ja-JP" altLang="en-US" dirty="0"/>
              <a:t>（抽象的意味表現）です。こちらはもう出てきません。</a:t>
            </a:r>
            <a:endParaRPr kumimoji="1" lang="en-US" altLang="ja-JP" dirty="0"/>
          </a:p>
          <a:p>
            <a:r>
              <a:rPr kumimoji="1" lang="ja-JP" altLang="en-US" dirty="0"/>
              <a:t>最後に下の一番右側は</a:t>
            </a:r>
            <a:r>
              <a:rPr kumimoji="1" lang="en-US" altLang="ja-JP" dirty="0"/>
              <a:t>framed-based representation</a:t>
            </a:r>
            <a:r>
              <a:rPr kumimoji="1" lang="ja-JP" altLang="en-US" dirty="0"/>
              <a:t>とか</a:t>
            </a:r>
            <a:r>
              <a:rPr kumimoji="1" lang="en-US" altLang="ja-JP" dirty="0"/>
              <a:t>slot-filler representation</a:t>
            </a:r>
            <a:r>
              <a:rPr kumimoji="1" lang="ja-JP" altLang="en-US" dirty="0"/>
              <a:t>というものらしいです。これは調べても出てきませんでした。</a:t>
            </a:r>
            <a:endParaRPr kumimoji="1" lang="en-US" altLang="ja-JP" dirty="0"/>
          </a:p>
          <a:p>
            <a:endParaRPr kumimoji="1" lang="en-US" altLang="ja-JP" dirty="0"/>
          </a:p>
          <a:p>
            <a:r>
              <a:rPr kumimoji="1" lang="ja-JP" altLang="en-US" dirty="0"/>
              <a:t>形は違いますが、どれも記号と語彙を用いて表現されています。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5</a:t>
            </a:fld>
            <a:endParaRPr kumimoji="1" lang="ja-JP" altLang="en-US"/>
          </a:p>
        </p:txBody>
      </p:sp>
    </p:spTree>
    <p:extLst>
      <p:ext uri="{BB962C8B-B14F-4D97-AF65-F5344CB8AC3E}">
        <p14:creationId xmlns:p14="http://schemas.microsoft.com/office/powerpoint/2010/main" val="29816925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最後に数行だけ</a:t>
            </a:r>
            <a:r>
              <a:rPr kumimoji="1" lang="en-US" altLang="ja-JP" dirty="0"/>
              <a:t>OWL</a:t>
            </a:r>
            <a:r>
              <a:rPr kumimoji="1" lang="ja-JP" altLang="en-US" dirty="0"/>
              <a:t>と</a:t>
            </a:r>
            <a:r>
              <a:rPr kumimoji="1" lang="en-US" altLang="ja-JP" dirty="0"/>
              <a:t>Semantic Web</a:t>
            </a:r>
            <a:r>
              <a:rPr kumimoji="1" lang="ja-JP" altLang="en-US" dirty="0"/>
              <a:t>について紹介がありました。</a:t>
            </a:r>
            <a:endParaRPr kumimoji="1" lang="en-US" altLang="ja-JP" dirty="0"/>
          </a:p>
          <a:p>
            <a:r>
              <a:rPr kumimoji="1" lang="ja-JP" altLang="en-US" dirty="0"/>
              <a:t>記述論理は</a:t>
            </a:r>
            <a:r>
              <a:rPr kumimoji="1" lang="en-US" altLang="ja-JP" dirty="0"/>
              <a:t>Web Ontology Language</a:t>
            </a:r>
            <a:r>
              <a:rPr kumimoji="1" lang="ja-JP" altLang="en-US" dirty="0"/>
              <a:t>という形で、</a:t>
            </a:r>
            <a:r>
              <a:rPr kumimoji="1" lang="en-US" altLang="ja-JP" dirty="0"/>
              <a:t>Semantic Web</a:t>
            </a:r>
            <a:r>
              <a:rPr kumimoji="1" lang="ja-JP" altLang="en-US" dirty="0"/>
              <a:t>の発展に寄与している、とのことでした。</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50</a:t>
            </a:fld>
            <a:endParaRPr kumimoji="1" lang="ja-JP" altLang="en-US"/>
          </a:p>
        </p:txBody>
      </p:sp>
    </p:spTree>
    <p:extLst>
      <p:ext uri="{BB962C8B-B14F-4D97-AF65-F5344CB8AC3E}">
        <p14:creationId xmlns:p14="http://schemas.microsoft.com/office/powerpoint/2010/main" val="26202896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最後に、第</a:t>
            </a:r>
            <a:r>
              <a:rPr kumimoji="1" lang="en-US" altLang="ja-JP" dirty="0"/>
              <a:t>15</a:t>
            </a:r>
            <a:r>
              <a:rPr kumimoji="1" lang="ja-JP" altLang="en-US" dirty="0"/>
              <a:t>章のまとめです。</a:t>
            </a:r>
            <a:endParaRPr kumimoji="1" lang="en-US" altLang="ja-JP" dirty="0"/>
          </a:p>
          <a:p>
            <a:r>
              <a:rPr kumimoji="1" lang="ja-JP" altLang="en-US" dirty="0"/>
              <a:t>ただ、テキストのまとめがすでにまとめられていて、英語でよりまとめる力がなかったため、切り貼りしています。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51</a:t>
            </a:fld>
            <a:endParaRPr kumimoji="1" lang="ja-JP" altLang="en-US"/>
          </a:p>
        </p:txBody>
      </p:sp>
    </p:spTree>
    <p:extLst>
      <p:ext uri="{BB962C8B-B14F-4D97-AF65-F5344CB8AC3E}">
        <p14:creationId xmlns:p14="http://schemas.microsoft.com/office/powerpoint/2010/main" val="5613668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・計算言語学で意味をとらえる方法に、意味表現というものがあり、これは言語と実世界の知識を繋げようとするものでした。</a:t>
            </a:r>
            <a:endParaRPr kumimoji="1" lang="en-US" altLang="ja-JP" dirty="0"/>
          </a:p>
          <a:p>
            <a:r>
              <a:rPr kumimoji="1" lang="ja-JP" altLang="en-US" dirty="0"/>
              <a:t>・意味表現の構文と意味論をまとめたものを意味表現言語と言いました。</a:t>
            </a:r>
            <a:endParaRPr kumimoji="1" lang="en-US" altLang="ja-JP" dirty="0"/>
          </a:p>
          <a:p>
            <a:r>
              <a:rPr kumimoji="1" lang="ja-JP" altLang="en-US" dirty="0"/>
              <a:t>・意味表現言語は、命題の評価ができること、意味表現が一意であること、変数が使えて推論ができること、表現力豊かであること、が必要でした。</a:t>
            </a:r>
            <a:endParaRPr kumimoji="1" lang="en-US" altLang="ja-JP" dirty="0"/>
          </a:p>
          <a:p>
            <a:r>
              <a:rPr kumimoji="1" lang="ja-JP" altLang="en-US" dirty="0"/>
              <a:t>・意味の伝達には述語項構造が重要でした。</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52</a:t>
            </a:fld>
            <a:endParaRPr kumimoji="1" lang="ja-JP" altLang="en-US"/>
          </a:p>
        </p:txBody>
      </p:sp>
    </p:spTree>
    <p:extLst>
      <p:ext uri="{BB962C8B-B14F-4D97-AF65-F5344CB8AC3E}">
        <p14:creationId xmlns:p14="http://schemas.microsoft.com/office/powerpoint/2010/main" val="23967454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・一階述語論理は必要な要件を満たす意味表現言語の一つでした。</a:t>
            </a:r>
            <a:endParaRPr kumimoji="1" lang="en-US" altLang="ja-JP" dirty="0"/>
          </a:p>
          <a:p>
            <a:r>
              <a:rPr kumimoji="1" lang="ja-JP" altLang="en-US" dirty="0"/>
              <a:t>・状態やイベントというものも一階述語論理で表現できました。</a:t>
            </a:r>
            <a:endParaRPr kumimoji="1" lang="en-US" altLang="ja-JP" dirty="0"/>
          </a:p>
          <a:p>
            <a:r>
              <a:rPr kumimoji="1" lang="ja-JP" altLang="en-US" dirty="0"/>
              <a:t>・</a:t>
            </a:r>
            <a:r>
              <a:rPr kumimoji="1" lang="en-US" altLang="ja-JP" dirty="0"/>
              <a:t>semantic networks</a:t>
            </a:r>
            <a:r>
              <a:rPr kumimoji="1" lang="ja-JP" altLang="en-US" dirty="0"/>
              <a:t>や</a:t>
            </a:r>
            <a:r>
              <a:rPr kumimoji="1" lang="en-US" altLang="ja-JP" dirty="0"/>
              <a:t>frames</a:t>
            </a:r>
            <a:r>
              <a:rPr kumimoji="1" lang="ja-JP" altLang="en-US" dirty="0"/>
              <a:t>も一階述語論理で表現できました、と書いてありますが、そんな記述はありませんでした。</a:t>
            </a:r>
            <a:endParaRPr kumimoji="1" lang="en-US" altLang="ja-JP" dirty="0"/>
          </a:p>
          <a:p>
            <a:r>
              <a:rPr kumimoji="1" lang="ja-JP" altLang="en-US" dirty="0"/>
              <a:t>・記述論理は一階述語論理のサブセットで、重要な使用用途に</a:t>
            </a:r>
            <a:r>
              <a:rPr kumimoji="1" lang="en-US" altLang="ja-JP" dirty="0"/>
              <a:t>Semantic Web</a:t>
            </a:r>
            <a:r>
              <a:rPr kumimoji="1" lang="ja-JP" altLang="en-US" dirty="0"/>
              <a:t>で使われる</a:t>
            </a:r>
            <a:r>
              <a:rPr kumimoji="1" lang="en-US" altLang="ja-JP" dirty="0"/>
              <a:t>Web Ontology Language</a:t>
            </a:r>
            <a:r>
              <a:rPr kumimoji="1" lang="ja-JP" altLang="en-US" dirty="0"/>
              <a:t>がありました。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53</a:t>
            </a:fld>
            <a:endParaRPr kumimoji="1" lang="ja-JP" altLang="en-US"/>
          </a:p>
        </p:txBody>
      </p:sp>
    </p:spTree>
    <p:extLst>
      <p:ext uri="{BB962C8B-B14F-4D97-AF65-F5344CB8AC3E}">
        <p14:creationId xmlns:p14="http://schemas.microsoft.com/office/powerpoint/2010/main" val="230590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これらの意味表現は、「言語を表現したもの」とも「実世界の状態を表現したもの」とも考えられるそうです。この二面性のおかげで、意味表現は、先ほど申し上げた「言語的な表現と実世界の知識を繋げる橋渡し」になる、と説明されていました。</a:t>
            </a:r>
            <a:endParaRPr kumimoji="1" lang="en-US" altLang="ja-JP" dirty="0"/>
          </a:p>
          <a:p>
            <a:endParaRPr kumimoji="1" lang="en-US" altLang="ja-JP" dirty="0"/>
          </a:p>
          <a:p>
            <a:r>
              <a:rPr kumimoji="1" lang="ja-JP" altLang="en-US" dirty="0"/>
              <a:t>イントロを終える前にいくつか残りの太字の用語を確認します。</a:t>
            </a:r>
            <a:endParaRPr kumimoji="1" lang="en-US" altLang="ja-JP" dirty="0"/>
          </a:p>
          <a:p>
            <a:r>
              <a:rPr kumimoji="1" lang="ja-JP" altLang="en-US" dirty="0"/>
              <a:t>まず、言語表現を意味表現に変換するプロセスのことを、</a:t>
            </a:r>
            <a:r>
              <a:rPr kumimoji="1" lang="en-US" altLang="ja-JP" dirty="0"/>
              <a:t>semantic parsing</a:t>
            </a:r>
            <a:r>
              <a:rPr kumimoji="1" lang="ja-JP" altLang="en-US" dirty="0"/>
              <a:t>や</a:t>
            </a:r>
            <a:r>
              <a:rPr kumimoji="1" lang="en-US" altLang="ja-JP" dirty="0"/>
              <a:t>semantic analysis</a:t>
            </a:r>
            <a:r>
              <a:rPr kumimoji="1" lang="ja-JP" altLang="en-US" dirty="0"/>
              <a:t>（意味解析）と呼ぶそうです。</a:t>
            </a:r>
            <a:endParaRPr kumimoji="1" lang="en-US" altLang="ja-JP" dirty="0"/>
          </a:p>
          <a:p>
            <a:r>
              <a:rPr kumimoji="1" lang="ja-JP" altLang="en-US" dirty="0"/>
              <a:t>また、意味表現の設計と、そういった変換プロセスを含めて</a:t>
            </a:r>
            <a:r>
              <a:rPr kumimoji="1" lang="en-US" altLang="ja-JP" dirty="0"/>
              <a:t>computational semantics</a:t>
            </a:r>
            <a:r>
              <a:rPr kumimoji="1" lang="ja-JP" altLang="en-US" dirty="0"/>
              <a:t>（計算意味論？）と呼ぶそうです。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6</a:t>
            </a:fld>
            <a:endParaRPr kumimoji="1" lang="ja-JP" altLang="en-US"/>
          </a:p>
        </p:txBody>
      </p:sp>
    </p:spTree>
    <p:extLst>
      <p:ext uri="{BB962C8B-B14F-4D97-AF65-F5344CB8AC3E}">
        <p14:creationId xmlns:p14="http://schemas.microsoft.com/office/powerpoint/2010/main" val="306784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次に、そういった意味表現を生成する意味表現言語として必要な要件を見てきます。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7</a:t>
            </a:fld>
            <a:endParaRPr kumimoji="1" lang="ja-JP" altLang="en-US"/>
          </a:p>
        </p:txBody>
      </p:sp>
    </p:spTree>
    <p:extLst>
      <p:ext uri="{BB962C8B-B14F-4D97-AF65-F5344CB8AC3E}">
        <p14:creationId xmlns:p14="http://schemas.microsoft.com/office/powerpoint/2010/main" val="399149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ここでは、知識ベースに基づいてレストランをおすすめするシステムを考えます。</a:t>
            </a:r>
            <a:endParaRPr kumimoji="1" lang="en-US" altLang="ja-JP" dirty="0"/>
          </a:p>
          <a:p>
            <a:endParaRPr kumimoji="1" lang="en-US" altLang="ja-JP" dirty="0"/>
          </a:p>
          <a:p>
            <a:r>
              <a:rPr kumimoji="1" lang="en-US" altLang="ja-JP" dirty="0"/>
              <a:t>1</a:t>
            </a:r>
            <a:r>
              <a:rPr kumimoji="1" lang="ja-JP" altLang="en-US" dirty="0"/>
              <a:t>つ目の要件は</a:t>
            </a:r>
            <a:r>
              <a:rPr kumimoji="1" lang="en-US" altLang="ja-JP" dirty="0"/>
              <a:t>verifiability</a:t>
            </a:r>
            <a:r>
              <a:rPr kumimoji="1" lang="ja-JP" altLang="en-US" dirty="0"/>
              <a:t>（検証可能性）です。</a:t>
            </a:r>
            <a:endParaRPr kumimoji="1" lang="en-US" altLang="ja-JP" dirty="0"/>
          </a:p>
          <a:p>
            <a:r>
              <a:rPr kumimoji="1" lang="ja-JP" altLang="en-US" dirty="0"/>
              <a:t>これは、意味表現が知識ベースの中身と比較・検証できる必要がある、というものです。</a:t>
            </a:r>
            <a:endParaRPr kumimoji="1" lang="en-US" altLang="ja-JP" dirty="0"/>
          </a:p>
          <a:p>
            <a:endParaRPr kumimoji="1" lang="en-US" altLang="ja-JP" dirty="0"/>
          </a:p>
          <a:p>
            <a:r>
              <a:rPr kumimoji="1" lang="ja-JP" altLang="en-US" dirty="0"/>
              <a:t>つまり、例えば</a:t>
            </a:r>
            <a:r>
              <a:rPr kumimoji="1" lang="en-US" altLang="ja-JP" dirty="0"/>
              <a:t>Does Maharani serve vegetarian food?</a:t>
            </a:r>
            <a:r>
              <a:rPr kumimoji="1" lang="ja-JP" altLang="en-US" dirty="0"/>
              <a:t>という質問があり、システムがこの質問に答えようとするとき、システムはこれを</a:t>
            </a:r>
            <a:r>
              <a:rPr kumimoji="1" lang="en-US" altLang="ja-JP" dirty="0"/>
              <a:t>Serves(Maharani, </a:t>
            </a:r>
            <a:r>
              <a:rPr kumimoji="1" lang="en-US" altLang="ja-JP" dirty="0" err="1"/>
              <a:t>VegetarianFood</a:t>
            </a:r>
            <a:r>
              <a:rPr kumimoji="1" lang="en-US" altLang="ja-JP" dirty="0"/>
              <a:t>)</a:t>
            </a:r>
            <a:r>
              <a:rPr kumimoji="1" lang="ja-JP" altLang="en-US" dirty="0"/>
              <a:t>のような意味表現に変換したのち、レストランの知識を持つ知識ベースとマッチングして、対応するものが見つかれば</a:t>
            </a:r>
            <a:r>
              <a:rPr kumimoji="1" lang="en-US" altLang="ja-JP" dirty="0"/>
              <a:t>Yes</a:t>
            </a:r>
            <a:r>
              <a:rPr kumimoji="1" lang="ja-JP" altLang="en-US" dirty="0"/>
              <a:t>を返し、見つからなければ</a:t>
            </a:r>
            <a:r>
              <a:rPr kumimoji="1" lang="en-US" altLang="ja-JP" dirty="0"/>
              <a:t>No</a:t>
            </a:r>
            <a:r>
              <a:rPr kumimoji="1" lang="ja-JP" altLang="en-US" dirty="0"/>
              <a:t>もしくは</a:t>
            </a:r>
            <a:r>
              <a:rPr kumimoji="1" lang="en-US" altLang="ja-JP" dirty="0"/>
              <a:t>I don’t know</a:t>
            </a:r>
            <a:r>
              <a:rPr kumimoji="1" lang="ja-JP" altLang="en-US" dirty="0"/>
              <a:t>を返せる必要がある、ということです。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8</a:t>
            </a:fld>
            <a:endParaRPr kumimoji="1" lang="ja-JP" altLang="en-US"/>
          </a:p>
        </p:txBody>
      </p:sp>
    </p:spTree>
    <p:extLst>
      <p:ext uri="{BB962C8B-B14F-4D97-AF65-F5344CB8AC3E}">
        <p14:creationId xmlns:p14="http://schemas.microsoft.com/office/powerpoint/2010/main" val="191338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つ目の要件は</a:t>
            </a:r>
            <a:r>
              <a:rPr kumimoji="1" lang="en-US" altLang="ja-JP" dirty="0" err="1"/>
              <a:t>Unambiguos</a:t>
            </a:r>
            <a:r>
              <a:rPr kumimoji="1" lang="en-US" altLang="ja-JP" dirty="0"/>
              <a:t> Representations</a:t>
            </a:r>
            <a:r>
              <a:rPr kumimoji="1" lang="ja-JP" altLang="en-US" dirty="0"/>
              <a:t>、つまり意味表現は一意でなければいけないというものです。</a:t>
            </a:r>
            <a:endParaRPr kumimoji="1" lang="en-US" altLang="ja-JP" dirty="0"/>
          </a:p>
          <a:p>
            <a:endParaRPr kumimoji="1" lang="en-US" altLang="ja-JP" dirty="0"/>
          </a:p>
          <a:p>
            <a:r>
              <a:rPr kumimoji="1" lang="ja-JP" altLang="en-US" dirty="0"/>
              <a:t>例えば</a:t>
            </a:r>
            <a:r>
              <a:rPr kumimoji="1" lang="en-US" altLang="ja-JP" dirty="0"/>
              <a:t>I </a:t>
            </a:r>
            <a:r>
              <a:rPr kumimoji="1" lang="en-US" altLang="ja-JP" dirty="0" err="1"/>
              <a:t>wanna</a:t>
            </a:r>
            <a:r>
              <a:rPr kumimoji="1" lang="en-US" altLang="ja-JP" dirty="0"/>
              <a:t> eat someplace that’s close to ICSI</a:t>
            </a:r>
            <a:r>
              <a:rPr kumimoji="1" lang="ja-JP" altLang="en-US" dirty="0"/>
              <a:t>と言われた場合、この文は、話し手が「</a:t>
            </a:r>
            <a:r>
              <a:rPr kumimoji="1" lang="en-US" altLang="ja-JP" dirty="0"/>
              <a:t>ICSI</a:t>
            </a:r>
            <a:r>
              <a:rPr kumimoji="1" lang="ja-JP" altLang="en-US" dirty="0"/>
              <a:t>の近くで何かを食べたい」とも解釈できますし、話し手が巨大な生き物だとして「</a:t>
            </a:r>
            <a:r>
              <a:rPr kumimoji="1" lang="en-US" altLang="ja-JP" dirty="0"/>
              <a:t>ICSI</a:t>
            </a:r>
            <a:r>
              <a:rPr kumimoji="1" lang="ja-JP" altLang="en-US" dirty="0"/>
              <a:t>の近くの場所を食べたい」とも解釈できます。しかし意味が一意で決まらなければ、システムが答えを出すことができません。</a:t>
            </a:r>
            <a:endParaRPr kumimoji="1" lang="en-US" altLang="ja-JP" dirty="0"/>
          </a:p>
          <a:p>
            <a:endParaRPr kumimoji="1" lang="en-US" altLang="ja-JP" dirty="0"/>
          </a:p>
          <a:p>
            <a:r>
              <a:rPr kumimoji="1" lang="ja-JP" altLang="en-US" dirty="0"/>
              <a:t>一方、この</a:t>
            </a:r>
            <a:r>
              <a:rPr kumimoji="1" lang="en-US" altLang="ja-JP" dirty="0"/>
              <a:t>ambiguity</a:t>
            </a:r>
            <a:r>
              <a:rPr kumimoji="1" lang="ja-JP" altLang="en-US" dirty="0"/>
              <a:t>（曖昧性、両義性）と似た概念で</a:t>
            </a:r>
            <a:r>
              <a:rPr kumimoji="1" lang="en-US" altLang="ja-JP" dirty="0"/>
              <a:t>vagueness</a:t>
            </a:r>
            <a:r>
              <a:rPr kumimoji="1" lang="ja-JP" altLang="en-US" dirty="0"/>
              <a:t>（不明確性）がありますが、こちらは意味自体は</a:t>
            </a:r>
            <a:r>
              <a:rPr kumimoji="1" lang="en-US" altLang="ja-JP" dirty="0"/>
              <a:t>1</a:t>
            </a:r>
            <a:r>
              <a:rPr kumimoji="1" lang="ja-JP" altLang="en-US" dirty="0"/>
              <a:t>つで、その意味が不明確なだけなので、意味表現的には問題なしと説明されていました。</a:t>
            </a:r>
            <a:endParaRPr kumimoji="1" lang="en-US" altLang="ja-JP" dirty="0"/>
          </a:p>
          <a:p>
            <a:r>
              <a:rPr kumimoji="1" lang="ja-JP" altLang="en-US" dirty="0"/>
              <a:t>例えば</a:t>
            </a:r>
            <a:r>
              <a:rPr kumimoji="1" lang="en-US" altLang="ja-JP" dirty="0"/>
              <a:t>I want to eat Italian food</a:t>
            </a:r>
            <a:r>
              <a:rPr kumimoji="1" lang="ja-JP" altLang="en-US" dirty="0"/>
              <a:t>という要望に対して、話し手が具体的に何を食べたいかは不明確なままですが、「イタリア料理が食べたい」という情報があればオススメを答えることは可能です。</a:t>
            </a:r>
            <a:endParaRPr kumimoji="1" lang="en-US" altLang="ja-JP" dirty="0"/>
          </a:p>
        </p:txBody>
      </p:sp>
      <p:sp>
        <p:nvSpPr>
          <p:cNvPr id="4" name="スライド番号プレースホルダー 3"/>
          <p:cNvSpPr>
            <a:spLocks noGrp="1"/>
          </p:cNvSpPr>
          <p:nvPr>
            <p:ph type="sldNum" sz="quarter" idx="5"/>
          </p:nvPr>
        </p:nvSpPr>
        <p:spPr/>
        <p:txBody>
          <a:bodyPr/>
          <a:lstStyle/>
          <a:p>
            <a:fld id="{510A48D7-DFD7-45CD-A1B1-DE1A4538D9CE}" type="slidenum">
              <a:rPr kumimoji="1" lang="ja-JP" altLang="en-US" smtClean="0"/>
              <a:t>9</a:t>
            </a:fld>
            <a:endParaRPr kumimoji="1" lang="ja-JP" altLang="en-US"/>
          </a:p>
        </p:txBody>
      </p:sp>
    </p:spTree>
    <p:extLst>
      <p:ext uri="{BB962C8B-B14F-4D97-AF65-F5344CB8AC3E}">
        <p14:creationId xmlns:p14="http://schemas.microsoft.com/office/powerpoint/2010/main" val="2388459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184214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388145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3299075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0EB4CB-9095-4D63-8306-1A500B5800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0B60B05-777A-4C25-9BBC-EEE0E12E3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7683E4-40D5-4843-8BE6-F1E286F748C8}"/>
              </a:ext>
            </a:extLst>
          </p:cNvPr>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6F85B194-F3E0-4DE2-AE64-1E898D2290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45BF86-0B20-434C-823B-51FCE45477F5}"/>
              </a:ext>
            </a:extLst>
          </p:cNvPr>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1016082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0A0A4A-5179-4963-8FE6-EA742F6FAA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B22349-65DD-4A78-9749-78EA33F6010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90B656-6B74-4E8C-8A43-35551B4577B7}"/>
              </a:ext>
            </a:extLst>
          </p:cNvPr>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E29A573A-B360-4DC0-9D1D-D40B6443E5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672543-1731-412A-B84D-F740BE17531A}"/>
              </a:ext>
            </a:extLst>
          </p:cNvPr>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2310920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49E86-C3ED-4AFA-BACE-FBF45A1650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911862-F04C-4D14-8695-A177A4F02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966F41D-22D7-41A3-93EC-B9165C7561FC}"/>
              </a:ext>
            </a:extLst>
          </p:cNvPr>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20DFF84C-5650-4E69-A385-11FCE5176A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E6E95A-EF92-4CBC-9472-13D39884B779}"/>
              </a:ext>
            </a:extLst>
          </p:cNvPr>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2397245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6AA0A3-C739-4432-A6A2-2B8C8B9E836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3FABF2-B188-4509-8FDB-2C161144D02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E5FA114-2202-4B86-AF3A-268268BE6A5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26F9E8-B85E-4852-9009-73BF87D95CC5}"/>
              </a:ext>
            </a:extLst>
          </p:cNvPr>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6" name="フッター プレースホルダー 5">
            <a:extLst>
              <a:ext uri="{FF2B5EF4-FFF2-40B4-BE49-F238E27FC236}">
                <a16:creationId xmlns:a16="http://schemas.microsoft.com/office/drawing/2014/main" id="{43B5C72B-7C28-4E54-98AE-609E15F4391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39DB52B-1C0A-48E9-9581-40135283075F}"/>
              </a:ext>
            </a:extLst>
          </p:cNvPr>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80832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77773-2AB8-4E51-8872-3E1462BC24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75E28B-9ACB-47F9-96D6-C6CF5A98D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AF08272-943F-48C3-9D55-5FD031B9954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92E697-B625-4F32-865D-13B7161FC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FAA8618-5F33-4B36-A949-010B2B01278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A342AF8-593F-47E6-86B0-5CD1D7B9C2D5}"/>
              </a:ext>
            </a:extLst>
          </p:cNvPr>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8" name="フッター プレースホルダー 7">
            <a:extLst>
              <a:ext uri="{FF2B5EF4-FFF2-40B4-BE49-F238E27FC236}">
                <a16:creationId xmlns:a16="http://schemas.microsoft.com/office/drawing/2014/main" id="{A2B92566-CB49-439F-AA1B-034DEB38A05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E7361EE-B063-47C6-A4F4-7F714EE788A8}"/>
              </a:ext>
            </a:extLst>
          </p:cNvPr>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2574717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33DA2-6CCB-4522-8E36-D39A76893FF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8529C0-1F2E-4E40-A3DB-A25269D655BC}"/>
              </a:ext>
            </a:extLst>
          </p:cNvPr>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4" name="フッター プレースホルダー 3">
            <a:extLst>
              <a:ext uri="{FF2B5EF4-FFF2-40B4-BE49-F238E27FC236}">
                <a16:creationId xmlns:a16="http://schemas.microsoft.com/office/drawing/2014/main" id="{CE2980B2-4E13-4315-87DC-EA80694E9F5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0D0B826-9654-4DBB-B7F5-6BE8E5EFDD0B}"/>
              </a:ext>
            </a:extLst>
          </p:cNvPr>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3921895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DBA987-BBEC-4016-9148-BA3DD9F1E14B}"/>
              </a:ext>
            </a:extLst>
          </p:cNvPr>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3" name="フッター プレースホルダー 2">
            <a:extLst>
              <a:ext uri="{FF2B5EF4-FFF2-40B4-BE49-F238E27FC236}">
                <a16:creationId xmlns:a16="http://schemas.microsoft.com/office/drawing/2014/main" id="{A47E8B41-15A0-42AD-911E-A4416365A4D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195ECE-4E3C-4E6A-8B3D-B68FF9AA5B42}"/>
              </a:ext>
            </a:extLst>
          </p:cNvPr>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2798392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2C323-4FD0-4332-AE94-8D737AA6C4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AB3C21-6145-43A8-B760-EEBC1BF74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9346E3-7A22-43EC-B491-C24A4D012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668FAF-C658-4F71-8E13-2B0658C9E28E}"/>
              </a:ext>
            </a:extLst>
          </p:cNvPr>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6" name="フッター プレースホルダー 5">
            <a:extLst>
              <a:ext uri="{FF2B5EF4-FFF2-40B4-BE49-F238E27FC236}">
                <a16:creationId xmlns:a16="http://schemas.microsoft.com/office/drawing/2014/main" id="{B96AAE61-168B-45A2-9541-0B58BB8887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DFBCF6-DA7D-4268-A9CC-4651F8C02694}"/>
              </a:ext>
            </a:extLst>
          </p:cNvPr>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380741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794257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874F9-AD69-433D-8188-C3412BCB078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B10455F-8871-4E06-A654-B67C8C833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3D29AA-D760-47F2-BFFE-ABF2E611E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4B2772-3D3F-4022-B13A-FF5B9AAEC015}"/>
              </a:ext>
            </a:extLst>
          </p:cNvPr>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6" name="フッター プレースホルダー 5">
            <a:extLst>
              <a:ext uri="{FF2B5EF4-FFF2-40B4-BE49-F238E27FC236}">
                <a16:creationId xmlns:a16="http://schemas.microsoft.com/office/drawing/2014/main" id="{3D23B294-5BF0-49BE-8807-121C07691A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3B9069-1EF0-4B8C-B3E9-6A787CFBE7D9}"/>
              </a:ext>
            </a:extLst>
          </p:cNvPr>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36094680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5529CE-E6E8-4F48-895C-585D5007D2B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F2B2F15-AC1A-4139-A16C-2CC0E763F65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39D784-E789-4893-997F-2506AE00AA9E}"/>
              </a:ext>
            </a:extLst>
          </p:cNvPr>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22B7E9C2-8FE4-461D-8BEB-B0D746864B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A82D1-31CA-4FCC-A342-BCFCE9F70581}"/>
              </a:ext>
            </a:extLst>
          </p:cNvPr>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3494646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0AEEDA3-EB03-4997-A904-D03194FE6C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E1C79F-A97D-428D-8512-A37DAFF185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643AC4-B47E-4477-B690-3D3C1C89A3C4}"/>
              </a:ext>
            </a:extLst>
          </p:cNvPr>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32D5112F-B1E1-4447-A8CD-7D0ECB5EF5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7570F9-F9B1-4A14-A28A-903814C91225}"/>
              </a:ext>
            </a:extLst>
          </p:cNvPr>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69903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201353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190546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94162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73107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130020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134854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A7C6D04-7C13-43D9-8D88-B118A2255786}" type="datetimeFigureOut">
              <a:rPr kumimoji="1" lang="ja-JP" altLang="en-US" smtClean="0"/>
              <a:t>2021/7/6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315059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A7C6D04-7C13-43D9-8D88-B118A2255786}" type="datetimeFigureOut">
              <a:rPr kumimoji="1" lang="ja-JP" altLang="en-US" smtClean="0"/>
              <a:t>2021/7/6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39597184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7790D0-D612-49B4-9B1D-1ABA11177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920216-6335-4071-ACD8-26B7D59F9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230321-7200-4C9E-8AA2-02B5BEA677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C6D04-7C13-43D9-8D88-B118A2255786}"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FC1754A7-36A4-4A81-A5BC-B55FCC690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5D60DA8-CC0B-4EE5-99CD-354B95D355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3549E-0B50-4AFA-B55F-0FDAA3482A5C}" type="slidenum">
              <a:rPr kumimoji="1" lang="ja-JP" altLang="en-US" smtClean="0"/>
              <a:t>‹#›</a:t>
            </a:fld>
            <a:endParaRPr kumimoji="1" lang="ja-JP" altLang="en-US"/>
          </a:p>
        </p:txBody>
      </p:sp>
    </p:spTree>
    <p:extLst>
      <p:ext uri="{BB962C8B-B14F-4D97-AF65-F5344CB8AC3E}">
        <p14:creationId xmlns:p14="http://schemas.microsoft.com/office/powerpoint/2010/main" val="35195153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9BBCF-A262-4617-920D-C8750A191352}"/>
              </a:ext>
            </a:extLst>
          </p:cNvPr>
          <p:cNvSpPr>
            <a:spLocks noGrp="1"/>
          </p:cNvSpPr>
          <p:nvPr>
            <p:ph type="ctrTitle"/>
          </p:nvPr>
        </p:nvSpPr>
        <p:spPr>
          <a:xfrm>
            <a:off x="636103" y="1381536"/>
            <a:ext cx="10962861" cy="2902227"/>
          </a:xfrm>
        </p:spPr>
        <p:txBody>
          <a:bodyPr>
            <a:normAutofit/>
          </a:bodyPr>
          <a:lstStyle/>
          <a:p>
            <a:r>
              <a:rPr kumimoji="1" lang="en-US" altLang="ja-JP" sz="5400" dirty="0">
                <a:latin typeface="Arial" panose="020B0604020202020204" pitchFamily="34" charset="0"/>
                <a:cs typeface="Arial" panose="020B0604020202020204" pitchFamily="34" charset="0"/>
              </a:rPr>
              <a:t>Chapter 15:</a:t>
            </a:r>
            <a:br>
              <a:rPr kumimoji="1" lang="en-US" altLang="ja-JP" sz="6600" dirty="0">
                <a:latin typeface="Arial" panose="020B0604020202020204" pitchFamily="34" charset="0"/>
                <a:cs typeface="Arial" panose="020B0604020202020204" pitchFamily="34" charset="0"/>
              </a:rPr>
            </a:br>
            <a:r>
              <a:rPr kumimoji="1" lang="en-US" altLang="ja-JP" sz="6600" dirty="0">
                <a:latin typeface="Arial" panose="020B0604020202020204" pitchFamily="34" charset="0"/>
                <a:cs typeface="Arial" panose="020B0604020202020204" pitchFamily="34" charset="0"/>
              </a:rPr>
              <a:t>Logical Representations of Sentence Meaning</a:t>
            </a:r>
            <a:endParaRPr kumimoji="1" lang="ja-JP" altLang="en-US" sz="6600" dirty="0">
              <a:latin typeface="Arial" panose="020B0604020202020204" pitchFamily="34" charset="0"/>
              <a:cs typeface="Arial" panose="020B0604020202020204" pitchFamily="34" charset="0"/>
            </a:endParaRPr>
          </a:p>
        </p:txBody>
      </p:sp>
      <p:sp>
        <p:nvSpPr>
          <p:cNvPr id="3" name="字幕 2">
            <a:extLst>
              <a:ext uri="{FF2B5EF4-FFF2-40B4-BE49-F238E27FC236}">
                <a16:creationId xmlns:a16="http://schemas.microsoft.com/office/drawing/2014/main" id="{23D9440F-902F-4D84-8646-52E7B69B9A59}"/>
              </a:ext>
            </a:extLst>
          </p:cNvPr>
          <p:cNvSpPr>
            <a:spLocks noGrp="1"/>
          </p:cNvSpPr>
          <p:nvPr>
            <p:ph type="subTitle" idx="1"/>
          </p:nvPr>
        </p:nvSpPr>
        <p:spPr>
          <a:xfrm>
            <a:off x="1524000" y="4661452"/>
            <a:ext cx="9144000" cy="1520688"/>
          </a:xfrm>
        </p:spPr>
        <p:txBody>
          <a:bodyPr>
            <a:normAutofit/>
          </a:bodyPr>
          <a:lstStyle/>
          <a:p>
            <a:r>
              <a:rPr kumimoji="1" lang="en-US" altLang="ja-JP" sz="3200" dirty="0"/>
              <a:t>Miyamae Yuichi</a:t>
            </a:r>
            <a:endParaRPr kumimoji="1" lang="ja-JP" altLang="en-US" sz="3200" dirty="0"/>
          </a:p>
        </p:txBody>
      </p:sp>
    </p:spTree>
    <p:extLst>
      <p:ext uri="{BB962C8B-B14F-4D97-AF65-F5344CB8AC3E}">
        <p14:creationId xmlns:p14="http://schemas.microsoft.com/office/powerpoint/2010/main" val="369151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1. Desiderata for Representations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337544"/>
          </a:xfrm>
        </p:spPr>
        <p:txBody>
          <a:bodyPr>
            <a:normAutofit/>
          </a:bodyPr>
          <a:lstStyle/>
          <a:p>
            <a:pPr marL="0" indent="0">
              <a:lnSpc>
                <a:spcPts val="3500"/>
              </a:lnSpc>
              <a:buNone/>
            </a:pPr>
            <a:r>
              <a:rPr lang="en-US" altLang="ja-JP" sz="3200" u="sng" dirty="0">
                <a:latin typeface="Arial" panose="020B0604020202020204" pitchFamily="34" charset="0"/>
                <a:cs typeface="Arial" panose="020B0604020202020204" pitchFamily="34" charset="0"/>
              </a:rPr>
              <a:t>3</a:t>
            </a:r>
            <a:r>
              <a:rPr kumimoji="1" lang="en-US" altLang="ja-JP" sz="3200" u="sng" dirty="0">
                <a:latin typeface="Arial" panose="020B0604020202020204" pitchFamily="34" charset="0"/>
                <a:cs typeface="Arial" panose="020B0604020202020204" pitchFamily="34" charset="0"/>
              </a:rPr>
              <a:t>. </a:t>
            </a:r>
            <a:r>
              <a:rPr lang="en-US" altLang="ja-JP" sz="3200" b="1" u="sng" dirty="0">
                <a:latin typeface="Arial" panose="020B0604020202020204" pitchFamily="34" charset="0"/>
                <a:cs typeface="Arial" panose="020B0604020202020204" pitchFamily="34" charset="0"/>
              </a:rPr>
              <a:t>Canonical Form</a:t>
            </a:r>
          </a:p>
          <a:p>
            <a:pPr lvl="1">
              <a:lnSpc>
                <a:spcPts val="3500"/>
              </a:lnSpc>
            </a:pPr>
            <a:r>
              <a:rPr lang="en-US" altLang="ja-JP" sz="2800" dirty="0">
                <a:latin typeface="Arial" panose="020B0604020202020204" pitchFamily="34" charset="0"/>
                <a:cs typeface="Arial" panose="020B0604020202020204" pitchFamily="34" charset="0"/>
              </a:rPr>
              <a:t>Distinct inputs that mean the same thing should have the same meaning representation</a:t>
            </a:r>
          </a:p>
          <a:p>
            <a:pPr marL="0" indent="0">
              <a:lnSpc>
                <a:spcPts val="3500"/>
              </a:lnSpc>
              <a:buNone/>
            </a:pPr>
            <a:endParaRPr lang="en-US" altLang="ja-JP" sz="3200" dirty="0">
              <a:latin typeface="Arial" panose="020B0604020202020204" pitchFamily="34" charset="0"/>
              <a:cs typeface="Arial" panose="020B0604020202020204" pitchFamily="34" charset="0"/>
            </a:endParaRPr>
          </a:p>
          <a:p>
            <a:pPr marL="0" indent="0">
              <a:lnSpc>
                <a:spcPts val="3500"/>
              </a:lnSpc>
              <a:buNone/>
            </a:pPr>
            <a:r>
              <a:rPr lang="en-US" altLang="ja-JP" sz="3200" i="1" dirty="0">
                <a:latin typeface="Arial" panose="020B0604020202020204" pitchFamily="34" charset="0"/>
                <a:cs typeface="Arial" panose="020B0604020202020204" pitchFamily="34" charset="0"/>
              </a:rPr>
              <a:t>Does Maharani serve vegetarian food?</a:t>
            </a:r>
          </a:p>
          <a:p>
            <a:pPr lvl="1">
              <a:lnSpc>
                <a:spcPts val="3500"/>
              </a:lnSpc>
            </a:pPr>
            <a:r>
              <a:rPr lang="en-US" altLang="ja-JP" sz="2800" i="1" dirty="0">
                <a:latin typeface="Arial" panose="020B0604020202020204" pitchFamily="34" charset="0"/>
                <a:cs typeface="Arial" panose="020B0604020202020204" pitchFamily="34" charset="0"/>
              </a:rPr>
              <a:t>Does Maharani have vegetarian dishes?</a:t>
            </a:r>
          </a:p>
          <a:p>
            <a:pPr lvl="1">
              <a:lnSpc>
                <a:spcPts val="3500"/>
              </a:lnSpc>
            </a:pPr>
            <a:r>
              <a:rPr lang="en-US" altLang="ja-JP" sz="2800" i="1" dirty="0">
                <a:latin typeface="Arial" panose="020B0604020202020204" pitchFamily="34" charset="0"/>
                <a:cs typeface="Arial" panose="020B0604020202020204" pitchFamily="34" charset="0"/>
              </a:rPr>
              <a:t>Does Maharani serve vegetarian fare?</a:t>
            </a:r>
          </a:p>
          <a:p>
            <a:pPr lvl="1">
              <a:lnSpc>
                <a:spcPts val="3500"/>
              </a:lnSpc>
            </a:pPr>
            <a:r>
              <a:rPr lang="en-US" altLang="ja-JP" sz="2800" i="1" dirty="0">
                <a:latin typeface="Arial" panose="020B0604020202020204" pitchFamily="34" charset="0"/>
                <a:cs typeface="Arial" panose="020B0604020202020204" pitchFamily="34" charset="0"/>
              </a:rPr>
              <a:t>Do they have vegetarian food at Maharani?</a:t>
            </a:r>
          </a:p>
          <a:p>
            <a:pPr lvl="1">
              <a:lnSpc>
                <a:spcPts val="3500"/>
              </a:lnSpc>
            </a:pPr>
            <a:r>
              <a:rPr lang="en-US" altLang="ja-JP" sz="2800" i="1" dirty="0">
                <a:latin typeface="Arial" panose="020B0604020202020204" pitchFamily="34" charset="0"/>
                <a:cs typeface="Arial" panose="020B0604020202020204" pitchFamily="34" charset="0"/>
              </a:rPr>
              <a:t>Are vegetarian dishes served at Maharani?</a:t>
            </a:r>
          </a:p>
        </p:txBody>
      </p:sp>
    </p:spTree>
    <p:extLst>
      <p:ext uri="{BB962C8B-B14F-4D97-AF65-F5344CB8AC3E}">
        <p14:creationId xmlns:p14="http://schemas.microsoft.com/office/powerpoint/2010/main" val="356225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1. Desiderata for Representations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kumimoji="1" lang="en-US" altLang="ja-JP" sz="3200" u="sng" dirty="0">
                <a:latin typeface="Arial" panose="020B0604020202020204" pitchFamily="34" charset="0"/>
                <a:cs typeface="Arial" panose="020B0604020202020204" pitchFamily="34" charset="0"/>
              </a:rPr>
              <a:t>4. </a:t>
            </a:r>
            <a:r>
              <a:rPr kumimoji="1" lang="en-US" altLang="ja-JP" sz="3200" b="1" u="sng" dirty="0">
                <a:latin typeface="Arial" panose="020B0604020202020204" pitchFamily="34" charset="0"/>
                <a:cs typeface="Arial" panose="020B0604020202020204" pitchFamily="34" charset="0"/>
              </a:rPr>
              <a:t>Inference and Variables</a:t>
            </a:r>
            <a:endParaRPr lang="en-US" altLang="ja-JP" sz="3200" b="1" u="sng" dirty="0">
              <a:latin typeface="Arial" panose="020B0604020202020204" pitchFamily="34" charset="0"/>
              <a:cs typeface="Arial" panose="020B0604020202020204" pitchFamily="34" charset="0"/>
            </a:endParaRPr>
          </a:p>
          <a:p>
            <a:pPr lvl="1">
              <a:lnSpc>
                <a:spcPts val="3500"/>
              </a:lnSpc>
            </a:pPr>
            <a:r>
              <a:rPr lang="en-US" altLang="ja-JP" sz="2800" dirty="0">
                <a:solidFill>
                  <a:srgbClr val="FF0000"/>
                </a:solidFill>
                <a:latin typeface="Arial" panose="020B0604020202020204" pitchFamily="34" charset="0"/>
                <a:cs typeface="Arial" panose="020B0604020202020204" pitchFamily="34" charset="0"/>
              </a:rPr>
              <a:t>inference</a:t>
            </a:r>
            <a:r>
              <a:rPr lang="en-US" altLang="ja-JP" sz="2800" dirty="0">
                <a:latin typeface="Arial" panose="020B0604020202020204" pitchFamily="34" charset="0"/>
                <a:cs typeface="Arial" panose="020B0604020202020204" pitchFamily="34" charset="0"/>
              </a:rPr>
              <a:t>: The system need to draw valid conclusions based on the MR of inputs and its background knowledge</a:t>
            </a:r>
          </a:p>
          <a:p>
            <a:pPr marL="0" indent="0">
              <a:lnSpc>
                <a:spcPts val="3500"/>
              </a:lnSpc>
              <a:buNone/>
            </a:pPr>
            <a:endParaRPr lang="en-US" altLang="ja-JP" sz="3200" dirty="0">
              <a:latin typeface="Arial" panose="020B0604020202020204" pitchFamily="34" charset="0"/>
              <a:cs typeface="Arial" panose="020B0604020202020204" pitchFamily="34" charset="0"/>
            </a:endParaRPr>
          </a:p>
          <a:p>
            <a:pPr marL="0" indent="0">
              <a:lnSpc>
                <a:spcPts val="3500"/>
              </a:lnSpc>
              <a:buNone/>
            </a:pPr>
            <a:r>
              <a:rPr lang="en-US" altLang="ja-JP" sz="3200" i="1" dirty="0">
                <a:latin typeface="Arial" panose="020B0604020202020204" pitchFamily="34" charset="0"/>
                <a:cs typeface="Arial" panose="020B0604020202020204" pitchFamily="34" charset="0"/>
              </a:rPr>
              <a:t>Can vegetarians eat at Maharani?</a:t>
            </a:r>
          </a:p>
          <a:p>
            <a:pPr lvl="1">
              <a:lnSpc>
                <a:spcPts val="3500"/>
              </a:lnSpc>
            </a:pPr>
            <a:r>
              <a:rPr lang="en-US" altLang="ja-JP" sz="2800" dirty="0">
                <a:latin typeface="Arial" panose="020B0604020202020204" pitchFamily="34" charset="0"/>
                <a:cs typeface="Arial" panose="020B0604020202020204" pitchFamily="34" charset="0"/>
              </a:rPr>
              <a:t>The same answer as </a:t>
            </a:r>
            <a:r>
              <a:rPr lang="en-US" altLang="ja-JP" sz="2800" i="1" dirty="0">
                <a:latin typeface="Arial" panose="020B0604020202020204" pitchFamily="34" charset="0"/>
                <a:cs typeface="Arial" panose="020B0604020202020204" pitchFamily="34" charset="0"/>
              </a:rPr>
              <a:t>Does Maharani serve vegetarian food?</a:t>
            </a:r>
          </a:p>
          <a:p>
            <a:pPr lvl="1">
              <a:lnSpc>
                <a:spcPts val="3500"/>
              </a:lnSpc>
            </a:pPr>
            <a:r>
              <a:rPr lang="en-US" altLang="ja-JP" sz="2800" dirty="0">
                <a:latin typeface="Arial" panose="020B0604020202020204" pitchFamily="34" charset="0"/>
                <a:cs typeface="Arial" panose="020B0604020202020204" pitchFamily="34" charset="0"/>
              </a:rPr>
              <a:t>But it needs a connection between what vegetarians eat and what vegetarian restaurants serve</a:t>
            </a:r>
          </a:p>
        </p:txBody>
      </p:sp>
    </p:spTree>
    <p:extLst>
      <p:ext uri="{BB962C8B-B14F-4D97-AF65-F5344CB8AC3E}">
        <p14:creationId xmlns:p14="http://schemas.microsoft.com/office/powerpoint/2010/main" val="315675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1. Desiderata for Representations</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kumimoji="1" lang="en-US" altLang="ja-JP" sz="3200" u="sng" dirty="0">
                    <a:latin typeface="Arial" panose="020B0604020202020204" pitchFamily="34" charset="0"/>
                    <a:cs typeface="Arial" panose="020B0604020202020204" pitchFamily="34" charset="0"/>
                  </a:rPr>
                  <a:t>4. </a:t>
                </a:r>
                <a:r>
                  <a:rPr kumimoji="1" lang="en-US" altLang="ja-JP" sz="3200" b="1" u="sng" dirty="0">
                    <a:latin typeface="Arial" panose="020B0604020202020204" pitchFamily="34" charset="0"/>
                    <a:cs typeface="Arial" panose="020B0604020202020204" pitchFamily="34" charset="0"/>
                  </a:rPr>
                  <a:t>Inference and Variables</a:t>
                </a:r>
                <a:endParaRPr lang="en-US" altLang="ja-JP" sz="3200" b="1" u="sng" dirty="0">
                  <a:latin typeface="Arial" panose="020B0604020202020204" pitchFamily="34" charset="0"/>
                  <a:cs typeface="Arial" panose="020B0604020202020204" pitchFamily="34" charset="0"/>
                </a:endParaRPr>
              </a:p>
              <a:p>
                <a:pPr lvl="1">
                  <a:lnSpc>
                    <a:spcPts val="3500"/>
                  </a:lnSpc>
                </a:pPr>
                <a:r>
                  <a:rPr lang="en-US" altLang="ja-JP" sz="2800" dirty="0">
                    <a:solidFill>
                      <a:srgbClr val="FF0000"/>
                    </a:solidFill>
                    <a:latin typeface="Arial" panose="020B0604020202020204" pitchFamily="34" charset="0"/>
                    <a:cs typeface="Arial" panose="020B0604020202020204" pitchFamily="34" charset="0"/>
                  </a:rPr>
                  <a:t>variables</a:t>
                </a:r>
                <a:r>
                  <a:rPr lang="en-US" altLang="ja-JP" sz="2800" dirty="0">
                    <a:latin typeface="Arial" panose="020B0604020202020204" pitchFamily="34" charset="0"/>
                    <a:cs typeface="Arial" panose="020B0604020202020204" pitchFamily="34" charset="0"/>
                  </a:rPr>
                  <a:t>: Meaning representations can handle indefinite references</a:t>
                </a:r>
              </a:p>
              <a:p>
                <a:pPr marL="0" indent="0">
                  <a:lnSpc>
                    <a:spcPts val="3500"/>
                  </a:lnSpc>
                  <a:buNone/>
                </a:pPr>
                <a:endParaRPr lang="en-US" altLang="ja-JP" sz="3600" dirty="0">
                  <a:latin typeface="Arial" panose="020B0604020202020204" pitchFamily="34" charset="0"/>
                  <a:cs typeface="Arial" panose="020B0604020202020204" pitchFamily="34" charset="0"/>
                </a:endParaRPr>
              </a:p>
              <a:p>
                <a:pPr marL="0" indent="0">
                  <a:lnSpc>
                    <a:spcPts val="3500"/>
                  </a:lnSpc>
                  <a:buNone/>
                </a:pPr>
                <a:r>
                  <a:rPr lang="en-US" altLang="ja-JP" sz="3200" i="1" dirty="0">
                    <a:latin typeface="Arial" panose="020B0604020202020204" pitchFamily="34" charset="0"/>
                    <a:cs typeface="Arial" panose="020B0604020202020204" pitchFamily="34" charset="0"/>
                  </a:rPr>
                  <a:t>I’d like to find a restaurant where I can get vegetarian food.</a:t>
                </a:r>
              </a:p>
              <a:p>
                <a:pPr marL="0" indent="0">
                  <a:lnSpc>
                    <a:spcPts val="3500"/>
                  </a:lnSpc>
                  <a:buNone/>
                </a:pPr>
                <a:r>
                  <a:rPr lang="en-US" altLang="ja-JP" sz="3200" dirty="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rPr>
                      <m:t>𝑆𝑒𝑟𝑣𝑒𝑠</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𝑥</m:t>
                    </m:r>
                    <m:r>
                      <a:rPr lang="en-US" altLang="ja-JP" sz="3200" b="0" i="1" smtClean="0">
                        <a:latin typeface="Cambria Math" panose="02040503050406030204" pitchFamily="18" charset="0"/>
                        <a:cs typeface="Arial" panose="020B0604020202020204" pitchFamily="34" charset="0"/>
                      </a:rPr>
                      <m:t>, </m:t>
                    </m:r>
                    <m:r>
                      <a:rPr lang="en-US" altLang="ja-JP" sz="3200" b="0" i="1" smtClean="0">
                        <a:latin typeface="Cambria Math" panose="02040503050406030204" pitchFamily="18" charset="0"/>
                        <a:cs typeface="Arial" panose="020B0604020202020204" pitchFamily="34" charset="0"/>
                      </a:rPr>
                      <m:t>𝑉𝑒𝑔𝑒𝑡𝑎𝑟𝑖𝑎𝑛𝐹𝑜𝑜𝑑</m:t>
                    </m:r>
                    <m:r>
                      <a:rPr lang="en-US" altLang="ja-JP" sz="3200" b="0" i="1" smtClean="0">
                        <a:latin typeface="Cambria Math" panose="02040503050406030204" pitchFamily="18" charset="0"/>
                        <a:cs typeface="Arial" panose="020B0604020202020204" pitchFamily="34" charset="0"/>
                      </a:rPr>
                      <m:t>)</m:t>
                    </m:r>
                  </m:oMath>
                </a14:m>
                <a:endParaRPr lang="en-US" altLang="ja-JP" sz="3200" dirty="0">
                  <a:latin typeface="Arial" panose="020B0604020202020204" pitchFamily="34" charset="0"/>
                  <a:cs typeface="Arial" panose="020B0604020202020204" pitchFamily="34" charset="0"/>
                </a:endParaRPr>
              </a:p>
              <a:p>
                <a:pPr marL="0" indent="0">
                  <a:lnSpc>
                    <a:spcPts val="3500"/>
                  </a:lnSpc>
                  <a:buNone/>
                </a:pPr>
                <a:endParaRPr lang="en-US" altLang="ja-JP" sz="3200" dirty="0">
                  <a:latin typeface="Arial" panose="020B0604020202020204" pitchFamily="34" charset="0"/>
                  <a:cs typeface="Arial" panose="020B0604020202020204" pitchFamily="34" charset="0"/>
                </a:endParaRP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6" y="1265274"/>
                <a:ext cx="10783956" cy="5227601"/>
              </a:xfrm>
              <a:blipFill>
                <a:blip r:embed="rId3"/>
                <a:stretch>
                  <a:fillRect l="-1470" t="-2334" r="-1018"/>
                </a:stretch>
              </a:blipFill>
            </p:spPr>
            <p:txBody>
              <a:bodyPr/>
              <a:lstStyle/>
              <a:p>
                <a:r>
                  <a:rPr lang="ja-JP" altLang="en-US">
                    <a:noFill/>
                  </a:rPr>
                  <a:t> </a:t>
                </a:r>
              </a:p>
            </p:txBody>
          </p:sp>
        </mc:Fallback>
      </mc:AlternateContent>
      <p:sp>
        <p:nvSpPr>
          <p:cNvPr id="5" name="矢印: 右 4">
            <a:extLst>
              <a:ext uri="{FF2B5EF4-FFF2-40B4-BE49-F238E27FC236}">
                <a16:creationId xmlns:a16="http://schemas.microsoft.com/office/drawing/2014/main" id="{39318F29-AAE7-4177-8372-23E3DF81C76C}"/>
              </a:ext>
            </a:extLst>
          </p:cNvPr>
          <p:cNvSpPr/>
          <p:nvPr/>
        </p:nvSpPr>
        <p:spPr>
          <a:xfrm>
            <a:off x="1023500" y="3958498"/>
            <a:ext cx="526774" cy="37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1177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1. Desiderata for Representations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lang="en-US" altLang="ja-JP" sz="3200" u="sng" dirty="0">
                <a:latin typeface="Arial" panose="020B0604020202020204" pitchFamily="34" charset="0"/>
                <a:cs typeface="Arial" panose="020B0604020202020204" pitchFamily="34" charset="0"/>
              </a:rPr>
              <a:t>5</a:t>
            </a:r>
            <a:r>
              <a:rPr kumimoji="1" lang="en-US" altLang="ja-JP" sz="3200" u="sng" dirty="0">
                <a:latin typeface="Arial" panose="020B0604020202020204" pitchFamily="34" charset="0"/>
                <a:cs typeface="Arial" panose="020B0604020202020204" pitchFamily="34" charset="0"/>
              </a:rPr>
              <a:t>. </a:t>
            </a:r>
            <a:r>
              <a:rPr lang="en-US" altLang="ja-JP" sz="3200" b="1" u="sng" dirty="0">
                <a:latin typeface="Arial" panose="020B0604020202020204" pitchFamily="34" charset="0"/>
                <a:cs typeface="Arial" panose="020B0604020202020204" pitchFamily="34" charset="0"/>
              </a:rPr>
              <a:t>Expressiveness</a:t>
            </a:r>
          </a:p>
          <a:p>
            <a:pPr lvl="1">
              <a:lnSpc>
                <a:spcPts val="3500"/>
              </a:lnSpc>
            </a:pPr>
            <a:r>
              <a:rPr lang="en-US" altLang="ja-JP" sz="2800" dirty="0">
                <a:latin typeface="Arial" panose="020B0604020202020204" pitchFamily="34" charset="0"/>
                <a:cs typeface="Arial" panose="020B0604020202020204" pitchFamily="34" charset="0"/>
              </a:rPr>
              <a:t>Meaning representation must be expressive enough to handle a wide range of subject matter</a:t>
            </a:r>
          </a:p>
          <a:p>
            <a:pPr>
              <a:lnSpc>
                <a:spcPts val="3500"/>
              </a:lnSpc>
            </a:pPr>
            <a:endParaRPr lang="en-US" altLang="ja-JP" sz="3200" dirty="0">
              <a:latin typeface="Arial" panose="020B0604020202020204" pitchFamily="34" charset="0"/>
              <a:cs typeface="Arial" panose="020B0604020202020204" pitchFamily="34" charset="0"/>
            </a:endParaRPr>
          </a:p>
          <a:p>
            <a:pPr>
              <a:lnSpc>
                <a:spcPts val="3500"/>
              </a:lnSpc>
            </a:pPr>
            <a:r>
              <a:rPr lang="en-US" altLang="ja-JP" sz="3200" dirty="0">
                <a:latin typeface="Arial" panose="020B0604020202020204" pitchFamily="34" charset="0"/>
                <a:cs typeface="Arial" panose="020B0604020202020204" pitchFamily="34" charset="0"/>
              </a:rPr>
              <a:t>First-Order Logic is expressive enough (explained later)</a:t>
            </a:r>
          </a:p>
        </p:txBody>
      </p:sp>
    </p:spTree>
    <p:extLst>
      <p:ext uri="{BB962C8B-B14F-4D97-AF65-F5344CB8AC3E}">
        <p14:creationId xmlns:p14="http://schemas.microsoft.com/office/powerpoint/2010/main" val="249266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kumimoji="1" lang="en-US" altLang="ja-JP" dirty="0">
                <a:latin typeface="Arial" panose="020B0604020202020204" pitchFamily="34" charset="0"/>
                <a:cs typeface="Arial" panose="020B0604020202020204" pitchFamily="34" charset="0"/>
              </a:rPr>
              <a:t>Table of Contents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0. Introduction of Meaning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1. Computational Desiderata for Representations</a:t>
            </a:r>
          </a:p>
          <a:p>
            <a:pPr marL="0" indent="0">
              <a:lnSpc>
                <a:spcPts val="3500"/>
              </a:lnSpc>
              <a:buNone/>
            </a:pPr>
            <a:r>
              <a:rPr kumimoji="1" lang="en-US" altLang="ja-JP" sz="3200" dirty="0">
                <a:latin typeface="Arial" panose="020B0604020202020204" pitchFamily="34" charset="0"/>
                <a:cs typeface="Arial" panose="020B0604020202020204" pitchFamily="34" charset="0"/>
              </a:rPr>
              <a:t>2. Model-Theoretic Semantics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3. First-Order Logic</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4. Event and State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5. Description Logics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6. Summary</a:t>
            </a:r>
          </a:p>
        </p:txBody>
      </p:sp>
    </p:spTree>
    <p:extLst>
      <p:ext uri="{BB962C8B-B14F-4D97-AF65-F5344CB8AC3E}">
        <p14:creationId xmlns:p14="http://schemas.microsoft.com/office/powerpoint/2010/main" val="371917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2. Model-Theoretic Semantics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513213"/>
          </a:xfrm>
        </p:spPr>
        <p:txBody>
          <a:bodyPr>
            <a:normAutofit/>
          </a:bodyPr>
          <a:lstStyle/>
          <a:p>
            <a:pPr>
              <a:lnSpc>
                <a:spcPts val="3500"/>
              </a:lnSpc>
            </a:pPr>
            <a:r>
              <a:rPr lang="en-US" altLang="ja-JP" sz="3200" dirty="0">
                <a:solidFill>
                  <a:srgbClr val="FF0000"/>
                </a:solidFill>
                <a:latin typeface="Arial" panose="020B0604020202020204" pitchFamily="34" charset="0"/>
                <a:cs typeface="Arial" panose="020B0604020202020204" pitchFamily="34" charset="0"/>
              </a:rPr>
              <a:t>model</a:t>
            </a:r>
            <a:r>
              <a:rPr lang="en-US" altLang="ja-JP" sz="3200" dirty="0">
                <a:latin typeface="Arial" panose="020B0604020202020204" pitchFamily="34" charset="0"/>
                <a:cs typeface="Arial" panose="020B0604020202020204" pitchFamily="34" charset="0"/>
              </a:rPr>
              <a:t>: formal construct that stands for the particular state of affairs in the world</a:t>
            </a:r>
          </a:p>
          <a:p>
            <a:pPr lvl="1">
              <a:lnSpc>
                <a:spcPts val="3500"/>
              </a:lnSpc>
            </a:pPr>
            <a:r>
              <a:rPr lang="en-US" altLang="ja-JP" sz="2800" dirty="0">
                <a:latin typeface="Arial" panose="020B0604020202020204" pitchFamily="34" charset="0"/>
                <a:cs typeface="Arial" panose="020B0604020202020204" pitchFamily="34" charset="0"/>
              </a:rPr>
              <a:t>Expressions in MR can be mapped to elements of the model</a:t>
            </a:r>
          </a:p>
          <a:p>
            <a:pPr lvl="1">
              <a:lnSpc>
                <a:spcPts val="3500"/>
              </a:lnSpc>
            </a:pPr>
            <a:endParaRPr lang="en-US" altLang="ja-JP" sz="2800" dirty="0">
              <a:latin typeface="Arial" panose="020B0604020202020204" pitchFamily="34" charset="0"/>
              <a:cs typeface="Arial" panose="020B0604020202020204" pitchFamily="34" charset="0"/>
            </a:endParaRPr>
          </a:p>
          <a:p>
            <a:pPr>
              <a:lnSpc>
                <a:spcPts val="3500"/>
              </a:lnSpc>
            </a:pPr>
            <a:r>
              <a:rPr lang="en-US" altLang="ja-JP" sz="3200" dirty="0">
                <a:latin typeface="Arial" panose="020B0604020202020204" pitchFamily="34" charset="0"/>
                <a:cs typeface="Arial" panose="020B0604020202020204" pitchFamily="34" charset="0"/>
              </a:rPr>
              <a:t>Vocabulary of MR</a:t>
            </a:r>
          </a:p>
          <a:p>
            <a:pPr lvl="1">
              <a:lnSpc>
                <a:spcPts val="3500"/>
              </a:lnSpc>
            </a:pPr>
            <a:r>
              <a:rPr lang="en-US" altLang="ja-JP" sz="2800" dirty="0">
                <a:solidFill>
                  <a:srgbClr val="FF0000"/>
                </a:solidFill>
                <a:latin typeface="Arial" panose="020B0604020202020204" pitchFamily="34" charset="0"/>
                <a:cs typeface="Arial" panose="020B0604020202020204" pitchFamily="34" charset="0"/>
              </a:rPr>
              <a:t>non-logical vocabulary</a:t>
            </a:r>
            <a:r>
              <a:rPr lang="en-US" altLang="ja-JP" sz="2800" dirty="0">
                <a:latin typeface="Arial" panose="020B0604020202020204" pitchFamily="34" charset="0"/>
                <a:cs typeface="Arial" panose="020B0604020202020204" pitchFamily="34" charset="0"/>
              </a:rPr>
              <a:t>:</a:t>
            </a:r>
            <a:br>
              <a:rPr lang="en-US" altLang="ja-JP" sz="2800" dirty="0">
                <a:latin typeface="Arial" panose="020B0604020202020204" pitchFamily="34" charset="0"/>
                <a:cs typeface="Arial" panose="020B0604020202020204" pitchFamily="34" charset="0"/>
              </a:rPr>
            </a:br>
            <a:r>
              <a:rPr lang="en-US" altLang="ja-JP" sz="2800" dirty="0">
                <a:latin typeface="Arial" panose="020B0604020202020204" pitchFamily="34" charset="0"/>
                <a:cs typeface="Arial" panose="020B0604020202020204" pitchFamily="34" charset="0"/>
              </a:rPr>
              <a:t>objects, properties of objects, relations among objects</a:t>
            </a:r>
          </a:p>
          <a:p>
            <a:pPr lvl="1">
              <a:lnSpc>
                <a:spcPts val="3500"/>
              </a:lnSpc>
            </a:pPr>
            <a:r>
              <a:rPr lang="en-US" altLang="ja-JP" sz="2800" dirty="0">
                <a:solidFill>
                  <a:srgbClr val="FF0000"/>
                </a:solidFill>
                <a:latin typeface="Arial" panose="020B0604020202020204" pitchFamily="34" charset="0"/>
                <a:cs typeface="Arial" panose="020B0604020202020204" pitchFamily="34" charset="0"/>
              </a:rPr>
              <a:t>logical vocabulary</a:t>
            </a:r>
            <a:r>
              <a:rPr lang="en-US" altLang="ja-JP" sz="2800" dirty="0">
                <a:latin typeface="Arial" panose="020B0604020202020204" pitchFamily="34" charset="0"/>
                <a:cs typeface="Arial" panose="020B0604020202020204" pitchFamily="34" charset="0"/>
              </a:rPr>
              <a:t>:</a:t>
            </a:r>
            <a:br>
              <a:rPr lang="en-US" altLang="ja-JP" sz="2800" dirty="0">
                <a:latin typeface="Arial" panose="020B0604020202020204" pitchFamily="34" charset="0"/>
                <a:cs typeface="Arial" panose="020B0604020202020204" pitchFamily="34" charset="0"/>
              </a:rPr>
            </a:br>
            <a:r>
              <a:rPr lang="en-US" altLang="ja-JP" sz="2800" dirty="0">
                <a:latin typeface="Arial" panose="020B0604020202020204" pitchFamily="34" charset="0"/>
                <a:cs typeface="Arial" panose="020B0604020202020204" pitchFamily="34" charset="0"/>
              </a:rPr>
              <a:t>symbols, operators, quantifiers (</a:t>
            </a:r>
            <a:r>
              <a:rPr lang="en-US" altLang="ja-JP" sz="2800" dirty="0">
                <a:latin typeface="Arial" panose="020B0604020202020204" pitchFamily="34" charset="0"/>
                <a:cs typeface="Arial" panose="020B0604020202020204" pitchFamily="34" charset="0"/>
                <a:sym typeface="Symbol" panose="05050102010706020507" pitchFamily="18" charset="2"/>
              </a:rPr>
              <a:t>, </a:t>
            </a:r>
            <a:r>
              <a:rPr lang="en-US" altLang="ja-JP" sz="2800" dirty="0">
                <a:latin typeface="Arial" panose="020B0604020202020204" pitchFamily="34" charset="0"/>
                <a:cs typeface="Arial" panose="020B0604020202020204" pitchFamily="34" charset="0"/>
              </a:rPr>
              <a:t>), links, etc.</a:t>
            </a:r>
          </a:p>
        </p:txBody>
      </p:sp>
    </p:spTree>
    <p:extLst>
      <p:ext uri="{BB962C8B-B14F-4D97-AF65-F5344CB8AC3E}">
        <p14:creationId xmlns:p14="http://schemas.microsoft.com/office/powerpoint/2010/main" val="243789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2. Model-Theoretic Semantics</a:t>
            </a:r>
            <a:endParaRPr kumimoji="1" lang="ja-JP" altLang="en-US" dirty="0">
              <a:latin typeface="Arial" panose="020B0604020202020204" pitchFamily="34" charset="0"/>
              <a:cs typeface="Arial" panose="020B0604020202020204" pitchFamily="34" charset="0"/>
            </a:endParaRPr>
          </a:p>
        </p:txBody>
      </p:sp>
      <p:pic>
        <p:nvPicPr>
          <p:cNvPr id="6" name="図 5">
            <a:extLst>
              <a:ext uri="{FF2B5EF4-FFF2-40B4-BE49-F238E27FC236}">
                <a16:creationId xmlns:a16="http://schemas.microsoft.com/office/drawing/2014/main" id="{F9AC36E5-CF87-4196-93CB-2DF55B657388}"/>
              </a:ext>
            </a:extLst>
          </p:cNvPr>
          <p:cNvPicPr>
            <a:picLocks noChangeAspect="1"/>
          </p:cNvPicPr>
          <p:nvPr/>
        </p:nvPicPr>
        <p:blipFill>
          <a:blip r:embed="rId3"/>
          <a:stretch>
            <a:fillRect/>
          </a:stretch>
        </p:blipFill>
        <p:spPr>
          <a:xfrm>
            <a:off x="1328737" y="1059268"/>
            <a:ext cx="9534525" cy="5543550"/>
          </a:xfrm>
          <a:prstGeom prst="rect">
            <a:avLst/>
          </a:prstGeom>
        </p:spPr>
      </p:pic>
    </p:spTree>
    <p:extLst>
      <p:ext uri="{BB962C8B-B14F-4D97-AF65-F5344CB8AC3E}">
        <p14:creationId xmlns:p14="http://schemas.microsoft.com/office/powerpoint/2010/main" val="1078173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2. Model-Theoretic Semantics</a:t>
            </a:r>
            <a:endParaRPr kumimoji="1" lang="ja-JP" altLang="en-US" dirty="0">
              <a:latin typeface="Arial" panose="020B0604020202020204" pitchFamily="34" charset="0"/>
              <a:cs typeface="Arial" panose="020B0604020202020204" pitchFamily="34" charset="0"/>
            </a:endParaRPr>
          </a:p>
        </p:txBody>
      </p:sp>
      <p:pic>
        <p:nvPicPr>
          <p:cNvPr id="6" name="図 5">
            <a:extLst>
              <a:ext uri="{FF2B5EF4-FFF2-40B4-BE49-F238E27FC236}">
                <a16:creationId xmlns:a16="http://schemas.microsoft.com/office/drawing/2014/main" id="{F9AC36E5-CF87-4196-93CB-2DF55B657388}"/>
              </a:ext>
            </a:extLst>
          </p:cNvPr>
          <p:cNvPicPr>
            <a:picLocks noChangeAspect="1"/>
          </p:cNvPicPr>
          <p:nvPr/>
        </p:nvPicPr>
        <p:blipFill rotWithShape="1">
          <a:blip r:embed="rId3"/>
          <a:srcRect b="26235"/>
          <a:stretch/>
        </p:blipFill>
        <p:spPr>
          <a:xfrm>
            <a:off x="1328737" y="1059268"/>
            <a:ext cx="9534525" cy="4089202"/>
          </a:xfrm>
          <a:prstGeom prst="rect">
            <a:avLst/>
          </a:prstGeom>
        </p:spPr>
      </p:pic>
      <p:sp>
        <p:nvSpPr>
          <p:cNvPr id="5" name="矢印: 右 4">
            <a:extLst>
              <a:ext uri="{FF2B5EF4-FFF2-40B4-BE49-F238E27FC236}">
                <a16:creationId xmlns:a16="http://schemas.microsoft.com/office/drawing/2014/main" id="{8157EE3F-4A5F-4233-B1A3-87DEF73D4077}"/>
              </a:ext>
            </a:extLst>
          </p:cNvPr>
          <p:cNvSpPr/>
          <p:nvPr/>
        </p:nvSpPr>
        <p:spPr>
          <a:xfrm rot="16200000">
            <a:off x="2718378" y="5269597"/>
            <a:ext cx="526774" cy="37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157AF316-D635-4F28-8ACF-6F87CC5C67EF}"/>
              </a:ext>
            </a:extLst>
          </p:cNvPr>
          <p:cNvSpPr/>
          <p:nvPr/>
        </p:nvSpPr>
        <p:spPr>
          <a:xfrm rot="16200000">
            <a:off x="8662358" y="5269597"/>
            <a:ext cx="526774" cy="37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A9A5EA0-890A-4CB1-A128-783439AED89C}"/>
              </a:ext>
            </a:extLst>
          </p:cNvPr>
          <p:cNvSpPr txBox="1"/>
          <p:nvPr/>
        </p:nvSpPr>
        <p:spPr>
          <a:xfrm>
            <a:off x="1906682" y="5751236"/>
            <a:ext cx="2150166" cy="954107"/>
          </a:xfrm>
          <a:prstGeom prst="rect">
            <a:avLst/>
          </a:prstGeom>
          <a:noFill/>
        </p:spPr>
        <p:txBody>
          <a:bodyPr wrap="square" rtlCol="0">
            <a:spAutoFit/>
          </a:bodyPr>
          <a:lstStyle/>
          <a:p>
            <a:pPr algn="ctr"/>
            <a:r>
              <a:rPr kumimoji="1" lang="en-US" altLang="ja-JP" sz="2800" dirty="0"/>
              <a:t>non-logical</a:t>
            </a:r>
          </a:p>
          <a:p>
            <a:pPr algn="ctr"/>
            <a:r>
              <a:rPr kumimoji="1" lang="en-US" altLang="ja-JP" sz="2800" dirty="0"/>
              <a:t>vocabulary</a:t>
            </a:r>
            <a:endParaRPr kumimoji="1" lang="ja-JP" altLang="en-US" sz="2800" dirty="0"/>
          </a:p>
        </p:txBody>
      </p:sp>
      <p:sp>
        <p:nvSpPr>
          <p:cNvPr id="9" name="テキスト ボックス 8">
            <a:extLst>
              <a:ext uri="{FF2B5EF4-FFF2-40B4-BE49-F238E27FC236}">
                <a16:creationId xmlns:a16="http://schemas.microsoft.com/office/drawing/2014/main" id="{4C6B38BB-2325-481F-822E-EBCC05EF61A1}"/>
              </a:ext>
            </a:extLst>
          </p:cNvPr>
          <p:cNvSpPr txBox="1"/>
          <p:nvPr/>
        </p:nvSpPr>
        <p:spPr>
          <a:xfrm>
            <a:off x="7850662" y="5751236"/>
            <a:ext cx="2150166" cy="523220"/>
          </a:xfrm>
          <a:prstGeom prst="rect">
            <a:avLst/>
          </a:prstGeom>
          <a:noFill/>
        </p:spPr>
        <p:txBody>
          <a:bodyPr wrap="square" rtlCol="0">
            <a:spAutoFit/>
          </a:bodyPr>
          <a:lstStyle/>
          <a:p>
            <a:pPr algn="ctr"/>
            <a:r>
              <a:rPr kumimoji="1" lang="en-US" altLang="ja-JP" sz="2800" dirty="0">
                <a:solidFill>
                  <a:srgbClr val="FF0000"/>
                </a:solidFill>
              </a:rPr>
              <a:t>denotation</a:t>
            </a:r>
            <a:endParaRPr kumimoji="1" lang="ja-JP" altLang="en-US" sz="2800" dirty="0">
              <a:solidFill>
                <a:srgbClr val="FF0000"/>
              </a:solidFill>
            </a:endParaRPr>
          </a:p>
        </p:txBody>
      </p:sp>
      <p:cxnSp>
        <p:nvCxnSpPr>
          <p:cNvPr id="10" name="直線矢印コネクタ 9">
            <a:extLst>
              <a:ext uri="{FF2B5EF4-FFF2-40B4-BE49-F238E27FC236}">
                <a16:creationId xmlns:a16="http://schemas.microsoft.com/office/drawing/2014/main" id="{0F0A56C1-AFB2-4B39-8D8D-771997299A90}"/>
              </a:ext>
            </a:extLst>
          </p:cNvPr>
          <p:cNvCxnSpPr>
            <a:cxnSpLocks/>
          </p:cNvCxnSpPr>
          <p:nvPr/>
        </p:nvCxnSpPr>
        <p:spPr>
          <a:xfrm flipV="1">
            <a:off x="4012476" y="5979813"/>
            <a:ext cx="3832861"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直線コネクタ 10">
            <a:extLst>
              <a:ext uri="{FF2B5EF4-FFF2-40B4-BE49-F238E27FC236}">
                <a16:creationId xmlns:a16="http://schemas.microsoft.com/office/drawing/2014/main" id="{8D378BC9-3363-4796-A39B-980FBACF7C6D}"/>
              </a:ext>
            </a:extLst>
          </p:cNvPr>
          <p:cNvCxnSpPr>
            <a:cxnSpLocks/>
          </p:cNvCxnSpPr>
          <p:nvPr/>
        </p:nvCxnSpPr>
        <p:spPr>
          <a:xfrm>
            <a:off x="1759228" y="1630020"/>
            <a:ext cx="87464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直線コネクタ 11">
            <a:extLst>
              <a:ext uri="{FF2B5EF4-FFF2-40B4-BE49-F238E27FC236}">
                <a16:creationId xmlns:a16="http://schemas.microsoft.com/office/drawing/2014/main" id="{EDE72AAF-0AE4-4E7A-AA05-73124FCDD86D}"/>
              </a:ext>
            </a:extLst>
          </p:cNvPr>
          <p:cNvCxnSpPr>
            <a:cxnSpLocks/>
          </p:cNvCxnSpPr>
          <p:nvPr/>
        </p:nvCxnSpPr>
        <p:spPr>
          <a:xfrm flipV="1">
            <a:off x="2726639" y="1630020"/>
            <a:ext cx="642728" cy="331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直線コネクタ 12">
            <a:extLst>
              <a:ext uri="{FF2B5EF4-FFF2-40B4-BE49-F238E27FC236}">
                <a16:creationId xmlns:a16="http://schemas.microsoft.com/office/drawing/2014/main" id="{093A2B4B-C97B-49E8-82AF-8DB1F35EC32B}"/>
              </a:ext>
            </a:extLst>
          </p:cNvPr>
          <p:cNvCxnSpPr>
            <a:cxnSpLocks/>
          </p:cNvCxnSpPr>
          <p:nvPr/>
        </p:nvCxnSpPr>
        <p:spPr>
          <a:xfrm flipV="1">
            <a:off x="3462135" y="1630020"/>
            <a:ext cx="579782" cy="331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4" name="直線コネクタ 13">
            <a:extLst>
              <a:ext uri="{FF2B5EF4-FFF2-40B4-BE49-F238E27FC236}">
                <a16:creationId xmlns:a16="http://schemas.microsoft.com/office/drawing/2014/main" id="{7622193E-8A9B-4008-9954-185F13FAE4CE}"/>
              </a:ext>
            </a:extLst>
          </p:cNvPr>
          <p:cNvCxnSpPr>
            <a:cxnSpLocks/>
          </p:cNvCxnSpPr>
          <p:nvPr/>
        </p:nvCxnSpPr>
        <p:spPr>
          <a:xfrm>
            <a:off x="4487522" y="1630020"/>
            <a:ext cx="80009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直線コネクタ 14">
            <a:extLst>
              <a:ext uri="{FF2B5EF4-FFF2-40B4-BE49-F238E27FC236}">
                <a16:creationId xmlns:a16="http://schemas.microsoft.com/office/drawing/2014/main" id="{F285589E-9005-40CB-A5B7-FF63320EC817}"/>
              </a:ext>
            </a:extLst>
          </p:cNvPr>
          <p:cNvCxnSpPr>
            <a:cxnSpLocks/>
          </p:cNvCxnSpPr>
          <p:nvPr/>
        </p:nvCxnSpPr>
        <p:spPr>
          <a:xfrm>
            <a:off x="1769167" y="1921568"/>
            <a:ext cx="66592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直線コネクタ 15">
            <a:extLst>
              <a:ext uri="{FF2B5EF4-FFF2-40B4-BE49-F238E27FC236}">
                <a16:creationId xmlns:a16="http://schemas.microsoft.com/office/drawing/2014/main" id="{004BB957-5C86-449D-9CE9-038D496A1AFC}"/>
              </a:ext>
            </a:extLst>
          </p:cNvPr>
          <p:cNvCxnSpPr>
            <a:cxnSpLocks/>
          </p:cNvCxnSpPr>
          <p:nvPr/>
        </p:nvCxnSpPr>
        <p:spPr>
          <a:xfrm>
            <a:off x="2481448" y="1905005"/>
            <a:ext cx="50031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7" name="直線コネクタ 16">
            <a:extLst>
              <a:ext uri="{FF2B5EF4-FFF2-40B4-BE49-F238E27FC236}">
                <a16:creationId xmlns:a16="http://schemas.microsoft.com/office/drawing/2014/main" id="{8B29DDAD-A080-46D3-8BB7-8B79444B8FCB}"/>
              </a:ext>
            </a:extLst>
          </p:cNvPr>
          <p:cNvCxnSpPr>
            <a:cxnSpLocks/>
          </p:cNvCxnSpPr>
          <p:nvPr/>
        </p:nvCxnSpPr>
        <p:spPr>
          <a:xfrm>
            <a:off x="3073748" y="1908320"/>
            <a:ext cx="37589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8" name="直線コネクタ 17">
            <a:extLst>
              <a:ext uri="{FF2B5EF4-FFF2-40B4-BE49-F238E27FC236}">
                <a16:creationId xmlns:a16="http://schemas.microsoft.com/office/drawing/2014/main" id="{4128CA90-13CB-4F44-BB0D-5F8203834893}"/>
              </a:ext>
            </a:extLst>
          </p:cNvPr>
          <p:cNvCxnSpPr>
            <a:cxnSpLocks/>
          </p:cNvCxnSpPr>
          <p:nvPr/>
        </p:nvCxnSpPr>
        <p:spPr>
          <a:xfrm>
            <a:off x="1801778" y="2199863"/>
            <a:ext cx="59739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直線コネクタ 18">
            <a:extLst>
              <a:ext uri="{FF2B5EF4-FFF2-40B4-BE49-F238E27FC236}">
                <a16:creationId xmlns:a16="http://schemas.microsoft.com/office/drawing/2014/main" id="{EC908B46-D3AE-4FDB-A858-DAD0730A9523}"/>
              </a:ext>
            </a:extLst>
          </p:cNvPr>
          <p:cNvCxnSpPr>
            <a:cxnSpLocks/>
          </p:cNvCxnSpPr>
          <p:nvPr/>
        </p:nvCxnSpPr>
        <p:spPr>
          <a:xfrm>
            <a:off x="2501350" y="2193239"/>
            <a:ext cx="87464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0" name="直線コネクタ 19">
            <a:extLst>
              <a:ext uri="{FF2B5EF4-FFF2-40B4-BE49-F238E27FC236}">
                <a16:creationId xmlns:a16="http://schemas.microsoft.com/office/drawing/2014/main" id="{95F0CCCB-F4DB-47C4-8E64-C0DD697D86A5}"/>
              </a:ext>
            </a:extLst>
          </p:cNvPr>
          <p:cNvCxnSpPr>
            <a:cxnSpLocks/>
          </p:cNvCxnSpPr>
          <p:nvPr/>
        </p:nvCxnSpPr>
        <p:spPr>
          <a:xfrm>
            <a:off x="3458821" y="2196554"/>
            <a:ext cx="79513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1" name="直線コネクタ 20">
            <a:extLst>
              <a:ext uri="{FF2B5EF4-FFF2-40B4-BE49-F238E27FC236}">
                <a16:creationId xmlns:a16="http://schemas.microsoft.com/office/drawing/2014/main" id="{890973CF-7662-4451-9467-88D227CDB96C}"/>
              </a:ext>
            </a:extLst>
          </p:cNvPr>
          <p:cNvCxnSpPr>
            <a:cxnSpLocks/>
          </p:cNvCxnSpPr>
          <p:nvPr/>
        </p:nvCxnSpPr>
        <p:spPr>
          <a:xfrm>
            <a:off x="1762024" y="2945303"/>
            <a:ext cx="59739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2" name="直線コネクタ 21">
            <a:extLst>
              <a:ext uri="{FF2B5EF4-FFF2-40B4-BE49-F238E27FC236}">
                <a16:creationId xmlns:a16="http://schemas.microsoft.com/office/drawing/2014/main" id="{DFC3ED79-FD46-4B79-B97B-EB553900A728}"/>
              </a:ext>
            </a:extLst>
          </p:cNvPr>
          <p:cNvCxnSpPr>
            <a:cxnSpLocks/>
          </p:cNvCxnSpPr>
          <p:nvPr/>
        </p:nvCxnSpPr>
        <p:spPr>
          <a:xfrm>
            <a:off x="1752737" y="3962406"/>
            <a:ext cx="54308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直線コネクタ 22">
            <a:extLst>
              <a:ext uri="{FF2B5EF4-FFF2-40B4-BE49-F238E27FC236}">
                <a16:creationId xmlns:a16="http://schemas.microsoft.com/office/drawing/2014/main" id="{2DB8551A-DD76-4023-AB6E-C8E8C2114252}"/>
              </a:ext>
            </a:extLst>
          </p:cNvPr>
          <p:cNvCxnSpPr>
            <a:cxnSpLocks/>
          </p:cNvCxnSpPr>
          <p:nvPr/>
        </p:nvCxnSpPr>
        <p:spPr>
          <a:xfrm>
            <a:off x="6652292" y="2998313"/>
            <a:ext cx="72284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4" name="直線コネクタ 23">
            <a:extLst>
              <a:ext uri="{FF2B5EF4-FFF2-40B4-BE49-F238E27FC236}">
                <a16:creationId xmlns:a16="http://schemas.microsoft.com/office/drawing/2014/main" id="{C296C6F3-40A4-474F-AD5A-2C7A43441977}"/>
              </a:ext>
            </a:extLst>
          </p:cNvPr>
          <p:cNvCxnSpPr>
            <a:cxnSpLocks/>
          </p:cNvCxnSpPr>
          <p:nvPr/>
        </p:nvCxnSpPr>
        <p:spPr>
          <a:xfrm>
            <a:off x="6661220" y="4055174"/>
            <a:ext cx="365360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5" name="直線コネクタ 24">
            <a:extLst>
              <a:ext uri="{FF2B5EF4-FFF2-40B4-BE49-F238E27FC236}">
                <a16:creationId xmlns:a16="http://schemas.microsoft.com/office/drawing/2014/main" id="{09D37C1F-7CB1-4847-AE09-1E11EDA1C397}"/>
              </a:ext>
            </a:extLst>
          </p:cNvPr>
          <p:cNvCxnSpPr>
            <a:cxnSpLocks/>
          </p:cNvCxnSpPr>
          <p:nvPr/>
        </p:nvCxnSpPr>
        <p:spPr>
          <a:xfrm>
            <a:off x="5754756" y="1639968"/>
            <a:ext cx="79513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6" name="直線コネクタ 25">
            <a:extLst>
              <a:ext uri="{FF2B5EF4-FFF2-40B4-BE49-F238E27FC236}">
                <a16:creationId xmlns:a16="http://schemas.microsoft.com/office/drawing/2014/main" id="{D26CFE54-E368-4C06-8338-1B242D4CB31E}"/>
              </a:ext>
            </a:extLst>
          </p:cNvPr>
          <p:cNvCxnSpPr>
            <a:cxnSpLocks/>
          </p:cNvCxnSpPr>
          <p:nvPr/>
        </p:nvCxnSpPr>
        <p:spPr>
          <a:xfrm>
            <a:off x="5767489" y="1951392"/>
            <a:ext cx="59739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7" name="直線コネクタ 26">
            <a:extLst>
              <a:ext uri="{FF2B5EF4-FFF2-40B4-BE49-F238E27FC236}">
                <a16:creationId xmlns:a16="http://schemas.microsoft.com/office/drawing/2014/main" id="{01296085-EF8C-4352-8AC0-B42792FD401C}"/>
              </a:ext>
            </a:extLst>
          </p:cNvPr>
          <p:cNvCxnSpPr>
            <a:cxnSpLocks/>
          </p:cNvCxnSpPr>
          <p:nvPr/>
        </p:nvCxnSpPr>
        <p:spPr>
          <a:xfrm>
            <a:off x="5750926" y="2223060"/>
            <a:ext cx="59739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8" name="テキスト ボックス 27">
            <a:extLst>
              <a:ext uri="{FF2B5EF4-FFF2-40B4-BE49-F238E27FC236}">
                <a16:creationId xmlns:a16="http://schemas.microsoft.com/office/drawing/2014/main" id="{8A102F84-B685-4777-A97B-1AE020DFD1A1}"/>
              </a:ext>
            </a:extLst>
          </p:cNvPr>
          <p:cNvSpPr txBox="1"/>
          <p:nvPr/>
        </p:nvSpPr>
        <p:spPr>
          <a:xfrm>
            <a:off x="4612159" y="5998370"/>
            <a:ext cx="2677866" cy="523220"/>
          </a:xfrm>
          <a:prstGeom prst="rect">
            <a:avLst/>
          </a:prstGeom>
          <a:noFill/>
        </p:spPr>
        <p:txBody>
          <a:bodyPr wrap="square" rtlCol="0">
            <a:spAutoFit/>
          </a:bodyPr>
          <a:lstStyle/>
          <a:p>
            <a:pPr algn="ctr"/>
            <a:r>
              <a:rPr kumimoji="1" lang="en-US" altLang="ja-JP" sz="2800" dirty="0">
                <a:solidFill>
                  <a:srgbClr val="FF0000"/>
                </a:solidFill>
              </a:rPr>
              <a:t>interpretation</a:t>
            </a:r>
            <a:endParaRPr kumimoji="1" lang="ja-JP" altLang="en-US" sz="2800" dirty="0">
              <a:solidFill>
                <a:srgbClr val="FF0000"/>
              </a:solidFill>
            </a:endParaRPr>
          </a:p>
        </p:txBody>
      </p:sp>
      <p:sp>
        <p:nvSpPr>
          <p:cNvPr id="29" name="テキスト ボックス 28">
            <a:extLst>
              <a:ext uri="{FF2B5EF4-FFF2-40B4-BE49-F238E27FC236}">
                <a16:creationId xmlns:a16="http://schemas.microsoft.com/office/drawing/2014/main" id="{73E18BE8-7FE4-468E-9FA6-289BCEE0A3C0}"/>
              </a:ext>
            </a:extLst>
          </p:cNvPr>
          <p:cNvSpPr txBox="1"/>
          <p:nvPr/>
        </p:nvSpPr>
        <p:spPr>
          <a:xfrm>
            <a:off x="8335112" y="2606168"/>
            <a:ext cx="1990795" cy="461660"/>
          </a:xfrm>
          <a:prstGeom prst="rect">
            <a:avLst/>
          </a:prstGeom>
          <a:noFill/>
        </p:spPr>
        <p:txBody>
          <a:bodyPr wrap="square" rtlCol="0">
            <a:spAutoFit/>
          </a:bodyPr>
          <a:lstStyle/>
          <a:p>
            <a:pPr algn="ctr"/>
            <a:r>
              <a:rPr kumimoji="1" lang="en-US" altLang="ja-JP" sz="2400" dirty="0">
                <a:solidFill>
                  <a:srgbClr val="FF0000"/>
                </a:solidFill>
              </a:rPr>
              <a:t>extensional</a:t>
            </a:r>
            <a:endParaRPr kumimoji="1" lang="ja-JP" altLang="en-US" sz="2400" dirty="0">
              <a:solidFill>
                <a:srgbClr val="FF0000"/>
              </a:solidFill>
            </a:endParaRPr>
          </a:p>
        </p:txBody>
      </p:sp>
      <p:sp>
        <p:nvSpPr>
          <p:cNvPr id="30" name="矢印: 右 29">
            <a:extLst>
              <a:ext uri="{FF2B5EF4-FFF2-40B4-BE49-F238E27FC236}">
                <a16:creationId xmlns:a16="http://schemas.microsoft.com/office/drawing/2014/main" id="{DB74B56C-F093-430B-BCAB-410F29164EA5}"/>
              </a:ext>
            </a:extLst>
          </p:cNvPr>
          <p:cNvSpPr/>
          <p:nvPr/>
        </p:nvSpPr>
        <p:spPr>
          <a:xfrm>
            <a:off x="7889303" y="2733359"/>
            <a:ext cx="437191" cy="260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C5157573-C9F0-4830-A981-BB574630A1AC}"/>
              </a:ext>
            </a:extLst>
          </p:cNvPr>
          <p:cNvSpPr/>
          <p:nvPr/>
        </p:nvSpPr>
        <p:spPr>
          <a:xfrm rot="16038739">
            <a:off x="8971547" y="3196739"/>
            <a:ext cx="437191" cy="260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1800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2. Model-Theoretic Semantics</a:t>
            </a:r>
            <a:endParaRPr kumimoji="1" lang="ja-JP" altLang="en-US" dirty="0">
              <a:latin typeface="Arial" panose="020B0604020202020204" pitchFamily="34" charset="0"/>
              <a:cs typeface="Arial" panose="020B0604020202020204" pitchFamily="34" charset="0"/>
            </a:endParaRPr>
          </a:p>
        </p:txBody>
      </p:sp>
      <p:pic>
        <p:nvPicPr>
          <p:cNvPr id="6" name="図 5">
            <a:extLst>
              <a:ext uri="{FF2B5EF4-FFF2-40B4-BE49-F238E27FC236}">
                <a16:creationId xmlns:a16="http://schemas.microsoft.com/office/drawing/2014/main" id="{F9AC36E5-CF87-4196-93CB-2DF55B657388}"/>
              </a:ext>
            </a:extLst>
          </p:cNvPr>
          <p:cNvPicPr>
            <a:picLocks noChangeAspect="1"/>
          </p:cNvPicPr>
          <p:nvPr/>
        </p:nvPicPr>
        <p:blipFill rotWithShape="1">
          <a:blip r:embed="rId3"/>
          <a:srcRect t="42747" b="26414"/>
          <a:stretch/>
        </p:blipFill>
        <p:spPr>
          <a:xfrm>
            <a:off x="1328737" y="1113187"/>
            <a:ext cx="9534525" cy="1709530"/>
          </a:xfrm>
          <a:prstGeom prst="rect">
            <a:avLst/>
          </a:prstGeom>
        </p:spPr>
      </p:pic>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04DE79FC-1773-4D52-B437-2D4FB03723C4}"/>
                  </a:ext>
                </a:extLst>
              </p:cNvPr>
              <p:cNvSpPr>
                <a:spLocks noGrp="1"/>
              </p:cNvSpPr>
              <p:nvPr>
                <p:ph idx="1"/>
              </p:nvPr>
            </p:nvSpPr>
            <p:spPr>
              <a:xfrm>
                <a:off x="735496" y="1265274"/>
                <a:ext cx="10783956" cy="5513213"/>
              </a:xfrm>
            </p:spPr>
            <p:txBody>
              <a:bodyPr>
                <a:normAutofit/>
              </a:bodyPr>
              <a:lstStyle/>
              <a:p>
                <a:pPr marL="0" indent="0">
                  <a:lnSpc>
                    <a:spcPts val="3500"/>
                  </a:lnSpc>
                  <a:buNone/>
                </a:pPr>
                <a:endParaRPr lang="en-US" altLang="ja-JP" sz="3200" i="1" dirty="0">
                  <a:latin typeface="Arial" panose="020B0604020202020204" pitchFamily="34" charset="0"/>
                  <a:cs typeface="Arial" panose="020B0604020202020204" pitchFamily="34" charset="0"/>
                </a:endParaRPr>
              </a:p>
              <a:p>
                <a:pPr marL="0" indent="0">
                  <a:lnSpc>
                    <a:spcPts val="3500"/>
                  </a:lnSpc>
                  <a:buNone/>
                </a:pPr>
                <a:endParaRPr lang="en-US" altLang="ja-JP" sz="3200" i="1" dirty="0">
                  <a:latin typeface="Arial" panose="020B0604020202020204" pitchFamily="34" charset="0"/>
                  <a:cs typeface="Arial" panose="020B0604020202020204" pitchFamily="34" charset="0"/>
                </a:endParaRPr>
              </a:p>
              <a:p>
                <a:pPr marL="0" indent="0">
                  <a:lnSpc>
                    <a:spcPts val="3500"/>
                  </a:lnSpc>
                  <a:buNone/>
                </a:pPr>
                <a:endParaRPr lang="en-US" altLang="ja-JP" sz="3200" i="1" dirty="0">
                  <a:latin typeface="Arial" panose="020B0604020202020204" pitchFamily="34" charset="0"/>
                  <a:cs typeface="Arial" panose="020B0604020202020204" pitchFamily="34" charset="0"/>
                </a:endParaRPr>
              </a:p>
              <a:p>
                <a:pPr marL="0" indent="0">
                  <a:lnSpc>
                    <a:spcPts val="3500"/>
                  </a:lnSpc>
                  <a:buNone/>
                </a:pPr>
                <a:r>
                  <a:rPr lang="en-US" altLang="ja-JP" sz="3200" i="1" dirty="0">
                    <a:latin typeface="Arial" panose="020B0604020202020204" pitchFamily="34" charset="0"/>
                    <a:cs typeface="Arial" panose="020B0604020202020204" pitchFamily="34" charset="0"/>
                  </a:rPr>
                  <a:t>Matthew likes </a:t>
                </a:r>
                <a:r>
                  <a:rPr lang="en-US" altLang="ja-JP" sz="3200" i="1" dirty="0" err="1">
                    <a:latin typeface="Arial" panose="020B0604020202020204" pitchFamily="34" charset="0"/>
                    <a:cs typeface="Arial" panose="020B0604020202020204" pitchFamily="34" charset="0"/>
                  </a:rPr>
                  <a:t>Frasca</a:t>
                </a:r>
                <a:r>
                  <a:rPr lang="en-US" altLang="ja-JP" sz="3200" dirty="0">
                    <a:latin typeface="Arial" panose="020B0604020202020204" pitchFamily="34" charset="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rPr>
                      <m:t>→</m:t>
                    </m:r>
                  </m:oMath>
                </a14:m>
                <a:r>
                  <a:rPr lang="en-US" altLang="ja-JP" sz="3200" dirty="0">
                    <a:latin typeface="Arial" panose="020B0604020202020204" pitchFamily="34" charset="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rPr>
                      <m:t>𝐿𝑖𝑘𝑒𝑠</m:t>
                    </m:r>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𝑎</m:t>
                        </m:r>
                        <m:r>
                          <a:rPr lang="en-US" altLang="ja-JP" sz="3200" b="0" i="1" smtClean="0">
                            <a:latin typeface="Cambria Math" panose="02040503050406030204" pitchFamily="18" charset="0"/>
                            <a:cs typeface="Arial" panose="020B0604020202020204" pitchFamily="34" charset="0"/>
                          </a:rPr>
                          <m:t>, </m:t>
                        </m:r>
                        <m:r>
                          <a:rPr lang="en-US" altLang="ja-JP" sz="3200" b="0" i="1" smtClean="0">
                            <a:latin typeface="Cambria Math" panose="02040503050406030204" pitchFamily="18" charset="0"/>
                            <a:cs typeface="Arial" panose="020B0604020202020204" pitchFamily="34" charset="0"/>
                          </a:rPr>
                          <m:t>𝑒</m:t>
                        </m:r>
                      </m:e>
                    </m:d>
                  </m:oMath>
                </a14:m>
                <a:r>
                  <a:rPr lang="en-US" altLang="ja-JP" sz="3200" dirty="0">
                    <a:latin typeface="Arial" panose="020B0604020202020204" pitchFamily="34" charset="0"/>
                    <a:cs typeface="Arial" panose="020B0604020202020204" pitchFamily="34" charset="0"/>
                  </a:rPr>
                  <a:t> </a:t>
                </a:r>
                <a14:m>
                  <m:oMath xmlns:m="http://schemas.openxmlformats.org/officeDocument/2006/math">
                    <m:r>
                      <a:rPr lang="en-US" altLang="ja-JP" sz="3200" i="1">
                        <a:latin typeface="Cambria Math" panose="02040503050406030204" pitchFamily="18" charset="0"/>
                        <a:cs typeface="Arial" panose="020B0604020202020204" pitchFamily="34" charset="0"/>
                      </a:rPr>
                      <m:t>→</m:t>
                    </m:r>
                  </m:oMath>
                </a14:m>
                <a:r>
                  <a:rPr lang="en-US" altLang="ja-JP" sz="3200" dirty="0">
                    <a:latin typeface="Arial" panose="020B0604020202020204" pitchFamily="34" charset="0"/>
                    <a:cs typeface="Arial" panose="020B0604020202020204" pitchFamily="34" charset="0"/>
                  </a:rPr>
                  <a:t> false</a:t>
                </a:r>
              </a:p>
              <a:p>
                <a:pPr marL="0" indent="0">
                  <a:lnSpc>
                    <a:spcPts val="3500"/>
                  </a:lnSpc>
                  <a:buNone/>
                </a:pPr>
                <a:endParaRPr lang="en-US" altLang="ja-JP" sz="3200" i="1" dirty="0">
                  <a:latin typeface="Arial" panose="020B0604020202020204" pitchFamily="34" charset="0"/>
                  <a:cs typeface="Arial" panose="020B0604020202020204" pitchFamily="34" charset="0"/>
                </a:endParaRPr>
              </a:p>
              <a:p>
                <a:pPr marL="0" indent="0">
                  <a:lnSpc>
                    <a:spcPts val="3500"/>
                  </a:lnSpc>
                  <a:buNone/>
                </a:pPr>
                <a:r>
                  <a:rPr lang="en-US" altLang="ja-JP" sz="3200" i="1" dirty="0">
                    <a:latin typeface="Arial" panose="020B0604020202020204" pitchFamily="34" charset="0"/>
                    <a:cs typeface="Arial" panose="020B0604020202020204" pitchFamily="34" charset="0"/>
                  </a:rPr>
                  <a:t>Katie likes the Rio and Matthew likes the Med.</a:t>
                </a:r>
              </a:p>
              <a:p>
                <a:pPr lvl="1">
                  <a:lnSpc>
                    <a:spcPts val="3500"/>
                  </a:lnSpc>
                </a:pPr>
                <a:r>
                  <a:rPr lang="en-US" altLang="ja-JP" sz="2800" i="1" dirty="0">
                    <a:latin typeface="Arial" panose="020B0604020202020204" pitchFamily="34" charset="0"/>
                    <a:cs typeface="Arial" panose="020B0604020202020204" pitchFamily="34" charset="0"/>
                  </a:rPr>
                  <a:t>Katie likes the Rio </a:t>
                </a:r>
                <a14:m>
                  <m:oMath xmlns:m="http://schemas.openxmlformats.org/officeDocument/2006/math">
                    <m:r>
                      <a:rPr lang="en-US" altLang="ja-JP" sz="2800" b="0" i="1" smtClean="0">
                        <a:latin typeface="Cambria Math" panose="02040503050406030204" pitchFamily="18" charset="0"/>
                        <a:cs typeface="Arial" panose="020B0604020202020204" pitchFamily="34" charset="0"/>
                      </a:rPr>
                      <m:t>→</m:t>
                    </m:r>
                  </m:oMath>
                </a14:m>
                <a:r>
                  <a:rPr lang="en-US" altLang="ja-JP" sz="2800" dirty="0">
                    <a:latin typeface="Arial" panose="020B0604020202020204" pitchFamily="34" charset="0"/>
                    <a:cs typeface="Arial" panose="020B0604020202020204" pitchFamily="34" charset="0"/>
                  </a:rPr>
                  <a:t> </a:t>
                </a:r>
                <a14:m>
                  <m:oMath xmlns:m="http://schemas.openxmlformats.org/officeDocument/2006/math">
                    <m:r>
                      <a:rPr lang="en-US" altLang="ja-JP" sz="2800" b="0" i="1" smtClean="0">
                        <a:latin typeface="Cambria Math" panose="02040503050406030204" pitchFamily="18" charset="0"/>
                        <a:cs typeface="Arial" panose="020B0604020202020204" pitchFamily="34" charset="0"/>
                      </a:rPr>
                      <m:t>𝐿𝑖𝑘𝑒𝑠</m:t>
                    </m:r>
                    <m:r>
                      <a:rPr lang="en-US" altLang="ja-JP" sz="2800" b="0" i="1" smtClean="0">
                        <a:latin typeface="Cambria Math" panose="02040503050406030204" pitchFamily="18" charset="0"/>
                        <a:cs typeface="Arial" panose="020B0604020202020204" pitchFamily="34" charset="0"/>
                      </a:rPr>
                      <m:t>(</m:t>
                    </m:r>
                    <m:r>
                      <a:rPr lang="en-US" altLang="ja-JP" sz="2800" b="0" i="1" smtClean="0">
                        <a:latin typeface="Cambria Math" panose="02040503050406030204" pitchFamily="18" charset="0"/>
                        <a:cs typeface="Arial" panose="020B0604020202020204" pitchFamily="34" charset="0"/>
                      </a:rPr>
                      <m:t>𝑐</m:t>
                    </m:r>
                    <m:r>
                      <a:rPr lang="en-US" altLang="ja-JP" sz="2800" b="0" i="1" smtClean="0">
                        <a:latin typeface="Cambria Math" panose="02040503050406030204" pitchFamily="18" charset="0"/>
                        <a:cs typeface="Arial" panose="020B0604020202020204" pitchFamily="34" charset="0"/>
                      </a:rPr>
                      <m:t>, </m:t>
                    </m:r>
                    <m:r>
                      <a:rPr lang="en-US" altLang="ja-JP" sz="2800" b="0" i="1" smtClean="0">
                        <a:latin typeface="Cambria Math" panose="02040503050406030204" pitchFamily="18" charset="0"/>
                        <a:cs typeface="Arial" panose="020B0604020202020204" pitchFamily="34" charset="0"/>
                      </a:rPr>
                      <m:t>𝑔</m:t>
                    </m:r>
                    <m:r>
                      <a:rPr lang="en-US" altLang="ja-JP" sz="2800" b="0" i="1" smtClean="0">
                        <a:latin typeface="Cambria Math" panose="02040503050406030204" pitchFamily="18" charset="0"/>
                        <a:cs typeface="Arial" panose="020B0604020202020204" pitchFamily="34" charset="0"/>
                      </a:rPr>
                      <m:t>)</m:t>
                    </m:r>
                  </m:oMath>
                </a14:m>
                <a:endParaRPr lang="en-US" altLang="ja-JP" sz="2800" dirty="0">
                  <a:latin typeface="Arial" panose="020B0604020202020204" pitchFamily="34" charset="0"/>
                  <a:cs typeface="Arial" panose="020B0604020202020204" pitchFamily="34" charset="0"/>
                </a:endParaRPr>
              </a:p>
              <a:p>
                <a:pPr lvl="1">
                  <a:lnSpc>
                    <a:spcPts val="3500"/>
                  </a:lnSpc>
                </a:pPr>
                <a:r>
                  <a:rPr lang="en-US" altLang="ja-JP" sz="2800" i="1" dirty="0">
                    <a:latin typeface="Arial" panose="020B0604020202020204" pitchFamily="34" charset="0"/>
                    <a:cs typeface="Arial" panose="020B0604020202020204" pitchFamily="34" charset="0"/>
                  </a:rPr>
                  <a:t>Matthew likes the Med </a:t>
                </a:r>
                <a14:m>
                  <m:oMath xmlns:m="http://schemas.openxmlformats.org/officeDocument/2006/math">
                    <m:r>
                      <a:rPr lang="en-US" altLang="ja-JP" sz="2800" i="1">
                        <a:latin typeface="Cambria Math" panose="02040503050406030204" pitchFamily="18" charset="0"/>
                        <a:cs typeface="Arial" panose="020B0604020202020204" pitchFamily="34" charset="0"/>
                      </a:rPr>
                      <m:t>→</m:t>
                    </m:r>
                  </m:oMath>
                </a14:m>
                <a:r>
                  <a:rPr lang="en-US" altLang="ja-JP" sz="2800" dirty="0">
                    <a:latin typeface="Arial" panose="020B0604020202020204" pitchFamily="34" charset="0"/>
                    <a:cs typeface="Arial" panose="020B0604020202020204" pitchFamily="34" charset="0"/>
                  </a:rPr>
                  <a:t> </a:t>
                </a:r>
                <a14:m>
                  <m:oMath xmlns:m="http://schemas.openxmlformats.org/officeDocument/2006/math">
                    <m:r>
                      <a:rPr lang="en-US" altLang="ja-JP" sz="2800" b="0" i="1" smtClean="0">
                        <a:latin typeface="Cambria Math" panose="02040503050406030204" pitchFamily="18" charset="0"/>
                        <a:cs typeface="Arial" panose="020B0604020202020204" pitchFamily="34" charset="0"/>
                      </a:rPr>
                      <m:t>𝐿𝑖𝑘𝑒𝑠</m:t>
                    </m:r>
                    <m:r>
                      <a:rPr lang="en-US" altLang="ja-JP" sz="2800" b="0" i="1" smtClean="0">
                        <a:latin typeface="Cambria Math" panose="02040503050406030204" pitchFamily="18" charset="0"/>
                        <a:cs typeface="Arial" panose="020B0604020202020204" pitchFamily="34" charset="0"/>
                      </a:rPr>
                      <m:t>(</m:t>
                    </m:r>
                    <m:r>
                      <a:rPr lang="en-US" altLang="ja-JP" sz="2800" b="0" i="1" smtClean="0">
                        <a:latin typeface="Cambria Math" panose="02040503050406030204" pitchFamily="18" charset="0"/>
                        <a:cs typeface="Arial" panose="020B0604020202020204" pitchFamily="34" charset="0"/>
                      </a:rPr>
                      <m:t>𝑎</m:t>
                    </m:r>
                    <m:r>
                      <a:rPr lang="en-US" altLang="ja-JP" sz="2800" b="0" i="1" smtClean="0">
                        <a:latin typeface="Cambria Math" panose="02040503050406030204" pitchFamily="18" charset="0"/>
                        <a:cs typeface="Arial" panose="020B0604020202020204" pitchFamily="34" charset="0"/>
                      </a:rPr>
                      <m:t>, </m:t>
                    </m:r>
                    <m:r>
                      <a:rPr lang="en-US" altLang="ja-JP" sz="2800" b="0" i="1" smtClean="0">
                        <a:latin typeface="Cambria Math" panose="02040503050406030204" pitchFamily="18" charset="0"/>
                        <a:cs typeface="Arial" panose="020B0604020202020204" pitchFamily="34" charset="0"/>
                      </a:rPr>
                      <m:t>𝑓</m:t>
                    </m:r>
                    <m:r>
                      <a:rPr lang="en-US" altLang="ja-JP" sz="2800" b="0" i="1" smtClean="0">
                        <a:latin typeface="Cambria Math" panose="02040503050406030204" pitchFamily="18" charset="0"/>
                        <a:cs typeface="Arial" panose="020B0604020202020204" pitchFamily="34" charset="0"/>
                      </a:rPr>
                      <m:t>)</m:t>
                    </m:r>
                  </m:oMath>
                </a14:m>
                <a:endParaRPr lang="en-US" altLang="ja-JP" sz="2800" dirty="0">
                  <a:latin typeface="Arial" panose="020B0604020202020204" pitchFamily="34" charset="0"/>
                  <a:cs typeface="Arial" panose="020B0604020202020204" pitchFamily="34" charset="0"/>
                </a:endParaRPr>
              </a:p>
              <a:p>
                <a:pPr lvl="1">
                  <a:lnSpc>
                    <a:spcPts val="3500"/>
                  </a:lnSpc>
                </a:pPr>
                <a:r>
                  <a:rPr lang="en-US" altLang="ja-JP" sz="2800" dirty="0">
                    <a:solidFill>
                      <a:srgbClr val="FF0000"/>
                    </a:solidFill>
                    <a:latin typeface="Arial" panose="020B0604020202020204" pitchFamily="34" charset="0"/>
                    <a:cs typeface="Arial" panose="020B0604020202020204" pitchFamily="34" charset="0"/>
                  </a:rPr>
                  <a:t>truth-conditional semantics</a:t>
                </a:r>
                <a:r>
                  <a:rPr lang="en-US" altLang="ja-JP" sz="2800" dirty="0">
                    <a:latin typeface="Arial" panose="020B0604020202020204" pitchFamily="34" charset="0"/>
                    <a:cs typeface="Arial" panose="020B0604020202020204" pitchFamily="34" charset="0"/>
                  </a:rPr>
                  <a:t>: method for determining the truth of a complex expression</a:t>
                </a:r>
              </a:p>
            </p:txBody>
          </p:sp>
        </mc:Choice>
        <mc:Fallback xmlns="">
          <p:sp>
            <p:nvSpPr>
              <p:cNvPr id="4" name="コンテンツ プレースホルダー 2">
                <a:extLst>
                  <a:ext uri="{FF2B5EF4-FFF2-40B4-BE49-F238E27FC236}">
                    <a16:creationId xmlns:a16="http://schemas.microsoft.com/office/drawing/2014/main" id="{04DE79FC-1773-4D52-B437-2D4FB03723C4}"/>
                  </a:ext>
                </a:extLst>
              </p:cNvPr>
              <p:cNvSpPr>
                <a:spLocks noGrp="1" noRot="1" noChangeAspect="1" noMove="1" noResize="1" noEditPoints="1" noAdjustHandles="1" noChangeArrowheads="1" noChangeShapeType="1" noTextEdit="1"/>
              </p:cNvSpPr>
              <p:nvPr>
                <p:ph idx="1"/>
              </p:nvPr>
            </p:nvSpPr>
            <p:spPr>
              <a:xfrm>
                <a:off x="735496" y="1265274"/>
                <a:ext cx="10783956" cy="5513213"/>
              </a:xfrm>
              <a:blipFill>
                <a:blip r:embed="rId4"/>
                <a:stretch>
                  <a:fillRect l="-1470" r="-19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65277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kumimoji="1" lang="en-US" altLang="ja-JP" dirty="0">
                <a:latin typeface="Arial" panose="020B0604020202020204" pitchFamily="34" charset="0"/>
                <a:cs typeface="Arial" panose="020B0604020202020204" pitchFamily="34" charset="0"/>
              </a:rPr>
              <a:t>Table of Contents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0. Introduction of Meaning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1. Computational Desiderata for Representations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2. Model-Theoretic Semantics</a:t>
            </a:r>
          </a:p>
          <a:p>
            <a:pPr marL="0" indent="0">
              <a:lnSpc>
                <a:spcPts val="3500"/>
              </a:lnSpc>
              <a:buNone/>
            </a:pPr>
            <a:r>
              <a:rPr lang="en-US" altLang="ja-JP" sz="3200" dirty="0">
                <a:latin typeface="Arial" panose="020B0604020202020204" pitchFamily="34" charset="0"/>
                <a:cs typeface="Arial" panose="020B0604020202020204" pitchFamily="34" charset="0"/>
              </a:rPr>
              <a:t>3. First-Order Logic</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4. Event and State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5. Description Logics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6. Summary</a:t>
            </a:r>
          </a:p>
        </p:txBody>
      </p:sp>
    </p:spTree>
    <p:extLst>
      <p:ext uri="{BB962C8B-B14F-4D97-AF65-F5344CB8AC3E}">
        <p14:creationId xmlns:p14="http://schemas.microsoft.com/office/powerpoint/2010/main" val="267570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kumimoji="1" lang="en-US" altLang="ja-JP" dirty="0">
                <a:latin typeface="Arial" panose="020B0604020202020204" pitchFamily="34" charset="0"/>
                <a:cs typeface="Arial" panose="020B0604020202020204" pitchFamily="34" charset="0"/>
              </a:rPr>
              <a:t>Table of Contents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lang="en-US" altLang="ja-JP" sz="3200" dirty="0">
                <a:latin typeface="Arial" panose="020B0604020202020204" pitchFamily="34" charset="0"/>
                <a:cs typeface="Arial" panose="020B0604020202020204" pitchFamily="34" charset="0"/>
              </a:rPr>
              <a:t>0. Introduction of Meaning Representations</a:t>
            </a:r>
          </a:p>
          <a:p>
            <a:pPr marL="0" indent="0">
              <a:lnSpc>
                <a:spcPts val="3500"/>
              </a:lnSpc>
              <a:buNone/>
            </a:pPr>
            <a:r>
              <a:rPr lang="en-US" altLang="ja-JP" sz="3200" dirty="0">
                <a:latin typeface="Arial" panose="020B0604020202020204" pitchFamily="34" charset="0"/>
                <a:cs typeface="Arial" panose="020B0604020202020204" pitchFamily="34" charset="0"/>
              </a:rPr>
              <a:t>1. Computational Desiderata for Representations</a:t>
            </a:r>
          </a:p>
          <a:p>
            <a:pPr marL="0" indent="0">
              <a:lnSpc>
                <a:spcPts val="3500"/>
              </a:lnSpc>
              <a:buNone/>
            </a:pPr>
            <a:r>
              <a:rPr kumimoji="1" lang="en-US" altLang="ja-JP" sz="3200" dirty="0">
                <a:latin typeface="Arial" panose="020B0604020202020204" pitchFamily="34" charset="0"/>
                <a:cs typeface="Arial" panose="020B0604020202020204" pitchFamily="34" charset="0"/>
              </a:rPr>
              <a:t>2. Model-Theoretic Semantics</a:t>
            </a:r>
          </a:p>
          <a:p>
            <a:pPr marL="0" indent="0">
              <a:lnSpc>
                <a:spcPts val="3500"/>
              </a:lnSpc>
              <a:buNone/>
            </a:pPr>
            <a:r>
              <a:rPr lang="en-US" altLang="ja-JP" sz="3200" dirty="0">
                <a:latin typeface="Arial" panose="020B0604020202020204" pitchFamily="34" charset="0"/>
                <a:cs typeface="Arial" panose="020B0604020202020204" pitchFamily="34" charset="0"/>
              </a:rPr>
              <a:t>3. First-Order Logic</a:t>
            </a:r>
          </a:p>
          <a:p>
            <a:pPr marL="0" indent="0">
              <a:lnSpc>
                <a:spcPts val="3500"/>
              </a:lnSpc>
              <a:buNone/>
            </a:pPr>
            <a:r>
              <a:rPr kumimoji="1" lang="en-US" altLang="ja-JP" sz="3200" dirty="0">
                <a:latin typeface="Arial" panose="020B0604020202020204" pitchFamily="34" charset="0"/>
                <a:cs typeface="Arial" panose="020B0604020202020204" pitchFamily="34" charset="0"/>
              </a:rPr>
              <a:t>4. Event and State Representations</a:t>
            </a:r>
          </a:p>
          <a:p>
            <a:pPr marL="0" indent="0">
              <a:lnSpc>
                <a:spcPts val="3500"/>
              </a:lnSpc>
              <a:buNone/>
            </a:pPr>
            <a:r>
              <a:rPr lang="en-US" altLang="ja-JP" sz="3200" dirty="0">
                <a:latin typeface="Arial" panose="020B0604020202020204" pitchFamily="34" charset="0"/>
                <a:cs typeface="Arial" panose="020B0604020202020204" pitchFamily="34" charset="0"/>
              </a:rPr>
              <a:t>5. Description Logics</a:t>
            </a:r>
          </a:p>
          <a:p>
            <a:pPr marL="0" indent="0">
              <a:lnSpc>
                <a:spcPts val="3500"/>
              </a:lnSpc>
              <a:buNone/>
            </a:pPr>
            <a:r>
              <a:rPr kumimoji="1" lang="en-US" altLang="ja-JP" sz="3200" dirty="0">
                <a:latin typeface="Arial" panose="020B0604020202020204" pitchFamily="34" charset="0"/>
                <a:cs typeface="Arial" panose="020B0604020202020204" pitchFamily="34" charset="0"/>
              </a:rPr>
              <a:t>6. Summary</a:t>
            </a:r>
          </a:p>
        </p:txBody>
      </p:sp>
    </p:spTree>
    <p:extLst>
      <p:ext uri="{BB962C8B-B14F-4D97-AF65-F5344CB8AC3E}">
        <p14:creationId xmlns:p14="http://schemas.microsoft.com/office/powerpoint/2010/main" val="1701380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3. First-Order Logic (FOL)</a:t>
            </a:r>
            <a:endParaRPr kumimoji="1" lang="ja-JP" altLang="en-US"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43F33A44-5E3B-4B5C-A1AB-D6F562283AE6}"/>
              </a:ext>
            </a:extLst>
          </p:cNvPr>
          <p:cNvPicPr>
            <a:picLocks noChangeAspect="1"/>
          </p:cNvPicPr>
          <p:nvPr/>
        </p:nvPicPr>
        <p:blipFill>
          <a:blip r:embed="rId3"/>
          <a:stretch>
            <a:fillRect/>
          </a:stretch>
        </p:blipFill>
        <p:spPr>
          <a:xfrm>
            <a:off x="1901992" y="1322726"/>
            <a:ext cx="8388016" cy="5112695"/>
          </a:xfrm>
          <a:prstGeom prst="rect">
            <a:avLst/>
          </a:prstGeom>
        </p:spPr>
      </p:pic>
    </p:spTree>
    <p:extLst>
      <p:ext uri="{BB962C8B-B14F-4D97-AF65-F5344CB8AC3E}">
        <p14:creationId xmlns:p14="http://schemas.microsoft.com/office/powerpoint/2010/main" val="2600094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3-1. Basic Elements of FOL</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a:lnSpc>
                    <a:spcPts val="3500"/>
                  </a:lnSpc>
                </a:pPr>
                <a:r>
                  <a:rPr lang="en-US" altLang="ja-JP" sz="3200" dirty="0">
                    <a:solidFill>
                      <a:srgbClr val="FF0000"/>
                    </a:solidFill>
                    <a:latin typeface="Arial" panose="020B0604020202020204" pitchFamily="34" charset="0"/>
                    <a:cs typeface="Arial" panose="020B0604020202020204" pitchFamily="34" charset="0"/>
                  </a:rPr>
                  <a:t>term</a:t>
                </a:r>
                <a:r>
                  <a:rPr lang="en-US" altLang="ja-JP" sz="3200" dirty="0">
                    <a:latin typeface="Arial" panose="020B0604020202020204" pitchFamily="34" charset="0"/>
                    <a:cs typeface="Arial" panose="020B0604020202020204" pitchFamily="34" charset="0"/>
                  </a:rPr>
                  <a:t>: device for referring objects</a:t>
                </a:r>
              </a:p>
              <a:p>
                <a:pPr lvl="1">
                  <a:lnSpc>
                    <a:spcPts val="3500"/>
                  </a:lnSpc>
                </a:pPr>
                <a:r>
                  <a:rPr lang="en-US" altLang="ja-JP" sz="2800" dirty="0">
                    <a:solidFill>
                      <a:srgbClr val="FF0000"/>
                    </a:solidFill>
                    <a:latin typeface="Arial" panose="020B0604020202020204" pitchFamily="34" charset="0"/>
                    <a:cs typeface="Arial" panose="020B0604020202020204" pitchFamily="34" charset="0"/>
                  </a:rPr>
                  <a:t>c</a:t>
                </a:r>
                <a:r>
                  <a:rPr kumimoji="1" lang="en-US" altLang="ja-JP" sz="2800" dirty="0">
                    <a:solidFill>
                      <a:srgbClr val="FF0000"/>
                    </a:solidFill>
                    <a:latin typeface="Arial" panose="020B0604020202020204" pitchFamily="34" charset="0"/>
                    <a:cs typeface="Arial" panose="020B0604020202020204" pitchFamily="34" charset="0"/>
                  </a:rPr>
                  <a:t>onstant</a:t>
                </a:r>
                <a:r>
                  <a:rPr kumimoji="1" lang="en-US" altLang="ja-JP" sz="2800" dirty="0">
                    <a:latin typeface="Arial" panose="020B0604020202020204" pitchFamily="34" charset="0"/>
                    <a:cs typeface="Arial" panose="020B0604020202020204" pitchFamily="34" charset="0"/>
                  </a:rPr>
                  <a:t>: refer to specific objects</a:t>
                </a:r>
                <a:endParaRPr lang="en-US" altLang="ja-JP" sz="2800" dirty="0">
                  <a:latin typeface="Arial" panose="020B0604020202020204" pitchFamily="34" charset="0"/>
                  <a:cs typeface="Arial" panose="020B0604020202020204" pitchFamily="34" charset="0"/>
                </a:endParaRPr>
              </a:p>
              <a:p>
                <a:pPr marL="457200" lvl="1" indent="0">
                  <a:lnSpc>
                    <a:spcPts val="3500"/>
                  </a:lnSpc>
                  <a:buNone/>
                </a:pPr>
                <a:r>
                  <a:rPr kumimoji="1" lang="en-US" altLang="ja-JP" sz="2800" dirty="0">
                    <a:latin typeface="Arial" panose="020B0604020202020204" pitchFamily="34" charset="0"/>
                    <a:cs typeface="Arial" panose="020B0604020202020204" pitchFamily="34" charset="0"/>
                  </a:rPr>
                  <a:t>	e.g. A, B, Maharani, Harry</a:t>
                </a:r>
              </a:p>
              <a:p>
                <a:pPr lvl="1">
                  <a:lnSpc>
                    <a:spcPts val="3500"/>
                  </a:lnSpc>
                </a:pPr>
                <a:r>
                  <a:rPr lang="en-US" altLang="ja-JP" sz="2800" dirty="0">
                    <a:solidFill>
                      <a:srgbClr val="FF0000"/>
                    </a:solidFill>
                    <a:latin typeface="Arial" panose="020B0604020202020204" pitchFamily="34" charset="0"/>
                    <a:cs typeface="Arial" panose="020B0604020202020204" pitchFamily="34" charset="0"/>
                  </a:rPr>
                  <a:t>function</a:t>
                </a:r>
                <a:r>
                  <a:rPr lang="en-US" altLang="ja-JP" sz="2800" dirty="0">
                    <a:latin typeface="Arial" panose="020B0604020202020204" pitchFamily="34" charset="0"/>
                    <a:cs typeface="Arial" panose="020B0604020202020204" pitchFamily="34" charset="0"/>
                  </a:rPr>
                  <a:t>: correspond to genitives</a:t>
                </a:r>
              </a:p>
              <a:p>
                <a:pPr marL="457200" lvl="1" indent="0">
                  <a:lnSpc>
                    <a:spcPts val="3500"/>
                  </a:lnSpc>
                  <a:buNone/>
                </a:pPr>
                <a:r>
                  <a:rPr lang="en-US" altLang="ja-JP" sz="2800" dirty="0">
                    <a:latin typeface="Arial" panose="020B0604020202020204" pitchFamily="34" charset="0"/>
                    <a:cs typeface="Arial" panose="020B0604020202020204" pitchFamily="34" charset="0"/>
                  </a:rPr>
                  <a:t>	e.g. </a:t>
                </a:r>
                <a14:m>
                  <m:oMath xmlns:m="http://schemas.openxmlformats.org/officeDocument/2006/math">
                    <m:r>
                      <a:rPr lang="en-US" altLang="ja-JP" sz="2800" b="0" i="1" smtClean="0">
                        <a:latin typeface="Cambria Math" panose="02040503050406030204" pitchFamily="18" charset="0"/>
                        <a:cs typeface="Arial" panose="020B0604020202020204" pitchFamily="34" charset="0"/>
                      </a:rPr>
                      <m:t>𝐿𝑜𝑐𝑎𝑡𝑖𝑜𝑛𝑂𝑓</m:t>
                    </m:r>
                    <m:r>
                      <a:rPr lang="en-US" altLang="ja-JP" sz="2800" b="0" i="1" smtClean="0">
                        <a:latin typeface="Cambria Math" panose="02040503050406030204" pitchFamily="18" charset="0"/>
                        <a:cs typeface="Arial" panose="020B0604020202020204" pitchFamily="34" charset="0"/>
                      </a:rPr>
                      <m:t>(</m:t>
                    </m:r>
                    <m:r>
                      <a:rPr lang="en-US" altLang="ja-JP" sz="2800" b="0" i="1" smtClean="0">
                        <a:latin typeface="Cambria Math" panose="02040503050406030204" pitchFamily="18" charset="0"/>
                        <a:cs typeface="Arial" panose="020B0604020202020204" pitchFamily="34" charset="0"/>
                      </a:rPr>
                      <m:t>𝐹𝑟𝑎𝑠𝑐𝑎</m:t>
                    </m:r>
                    <m:r>
                      <a:rPr lang="en-US" altLang="ja-JP" sz="2800" b="0" i="1" smtClean="0">
                        <a:latin typeface="Cambria Math" panose="02040503050406030204" pitchFamily="18" charset="0"/>
                        <a:cs typeface="Arial" panose="020B0604020202020204" pitchFamily="34" charset="0"/>
                      </a:rPr>
                      <m:t>)</m:t>
                    </m:r>
                  </m:oMath>
                </a14:m>
                <a:r>
                  <a:rPr lang="en-US" altLang="ja-JP" sz="2800" dirty="0">
                    <a:latin typeface="Arial" panose="020B0604020202020204" pitchFamily="34" charset="0"/>
                    <a:cs typeface="Arial" panose="020B0604020202020204" pitchFamily="34" charset="0"/>
                  </a:rPr>
                  <a:t> = </a:t>
                </a:r>
                <a:r>
                  <a:rPr lang="en-US" altLang="ja-JP" sz="2800" dirty="0" err="1">
                    <a:latin typeface="Arial" panose="020B0604020202020204" pitchFamily="34" charset="0"/>
                    <a:cs typeface="Arial" panose="020B0604020202020204" pitchFamily="34" charset="0"/>
                  </a:rPr>
                  <a:t>Frasca’s</a:t>
                </a:r>
                <a:r>
                  <a:rPr lang="en-US" altLang="ja-JP" sz="2800" dirty="0">
                    <a:latin typeface="Arial" panose="020B0604020202020204" pitchFamily="34" charset="0"/>
                    <a:cs typeface="Arial" panose="020B0604020202020204" pitchFamily="34" charset="0"/>
                  </a:rPr>
                  <a:t> location</a:t>
                </a:r>
              </a:p>
              <a:p>
                <a:pPr lvl="1">
                  <a:lnSpc>
                    <a:spcPts val="3500"/>
                  </a:lnSpc>
                </a:pPr>
                <a:r>
                  <a:rPr lang="en-US" altLang="ja-JP" sz="2800" dirty="0">
                    <a:solidFill>
                      <a:srgbClr val="FF0000"/>
                    </a:solidFill>
                    <a:latin typeface="Arial" panose="020B0604020202020204" pitchFamily="34" charset="0"/>
                    <a:cs typeface="Arial" panose="020B0604020202020204" pitchFamily="34" charset="0"/>
                  </a:rPr>
                  <a:t>v</a:t>
                </a:r>
                <a:r>
                  <a:rPr kumimoji="1" lang="en-US" altLang="ja-JP" sz="2800" dirty="0">
                    <a:solidFill>
                      <a:srgbClr val="FF0000"/>
                    </a:solidFill>
                    <a:latin typeface="Arial" panose="020B0604020202020204" pitchFamily="34" charset="0"/>
                    <a:cs typeface="Arial" panose="020B0604020202020204" pitchFamily="34" charset="0"/>
                  </a:rPr>
                  <a:t>ariable</a:t>
                </a:r>
                <a:r>
                  <a:rPr lang="en-US" altLang="ja-JP" sz="2800" dirty="0">
                    <a:latin typeface="Arial" panose="020B0604020202020204" pitchFamily="34" charset="0"/>
                    <a:cs typeface="Arial" panose="020B0604020202020204" pitchFamily="34" charset="0"/>
                  </a:rPr>
                  <a:t>: refer to </a:t>
                </a:r>
                <a:r>
                  <a:rPr kumimoji="1" lang="en-US" altLang="ja-JP" sz="2800" dirty="0">
                    <a:latin typeface="Arial" panose="020B0604020202020204" pitchFamily="34" charset="0"/>
                    <a:cs typeface="Arial" panose="020B0604020202020204" pitchFamily="34" charset="0"/>
                  </a:rPr>
                  <a:t>anonymous objects</a:t>
                </a:r>
                <a:endParaRPr lang="en-US" altLang="ja-JP" sz="2800" dirty="0">
                  <a:latin typeface="Arial" panose="020B0604020202020204" pitchFamily="34" charset="0"/>
                  <a:cs typeface="Arial" panose="020B0604020202020204" pitchFamily="34" charset="0"/>
                </a:endParaRPr>
              </a:p>
              <a:p>
                <a:pPr marL="457200" lvl="1" indent="0">
                  <a:lnSpc>
                    <a:spcPts val="3500"/>
                  </a:lnSpc>
                  <a:buNone/>
                </a:pPr>
                <a:r>
                  <a:rPr kumimoji="1" lang="en-US" altLang="ja-JP" sz="2800" dirty="0">
                    <a:latin typeface="Arial" panose="020B0604020202020204" pitchFamily="34" charset="0"/>
                    <a:cs typeface="Arial" panose="020B0604020202020204" pitchFamily="34" charset="0"/>
                  </a:rPr>
                  <a:t>	e.g. x, y</a:t>
                </a:r>
              </a:p>
              <a:p>
                <a:pPr marL="457200" lvl="1" indent="0">
                  <a:lnSpc>
                    <a:spcPts val="3500"/>
                  </a:lnSpc>
                  <a:buNone/>
                </a:pPr>
                <a:endParaRPr lang="en-US" altLang="ja-JP" sz="2800" dirty="0">
                  <a:latin typeface="Arial" panose="020B0604020202020204" pitchFamily="34" charset="0"/>
                  <a:cs typeface="Arial" panose="020B0604020202020204" pitchFamily="34" charset="0"/>
                </a:endParaRPr>
              </a:p>
              <a:p>
                <a:pPr>
                  <a:lnSpc>
                    <a:spcPts val="3500"/>
                  </a:lnSpc>
                </a:pPr>
                <a:r>
                  <a:rPr lang="en-US" altLang="ja-JP" sz="3200" dirty="0">
                    <a:latin typeface="Arial" panose="020B0604020202020204" pitchFamily="34" charset="0"/>
                    <a:cs typeface="Arial" panose="020B0604020202020204" pitchFamily="34" charset="0"/>
                  </a:rPr>
                  <a:t>predicate: symbol that refer to the relations</a:t>
                </a:r>
                <a:endParaRPr lang="en-US" altLang="ja-JP" dirty="0">
                  <a:latin typeface="Arial" panose="020B0604020202020204" pitchFamily="34" charset="0"/>
                  <a:cs typeface="Arial" panose="020B0604020202020204" pitchFamily="34" charset="0"/>
                </a:endParaRPr>
              </a:p>
              <a:p>
                <a:pPr marL="457200" lvl="1" indent="0">
                  <a:lnSpc>
                    <a:spcPts val="3500"/>
                  </a:lnSpc>
                  <a:buNone/>
                </a:pPr>
                <a:r>
                  <a:rPr lang="en-US" altLang="ja-JP" sz="2800" dirty="0">
                    <a:latin typeface="Arial" panose="020B0604020202020204" pitchFamily="34" charset="0"/>
                    <a:cs typeface="Arial" panose="020B0604020202020204" pitchFamily="34" charset="0"/>
                  </a:rPr>
                  <a:t>	e.g. </a:t>
                </a:r>
                <a14:m>
                  <m:oMath xmlns:m="http://schemas.openxmlformats.org/officeDocument/2006/math">
                    <m:r>
                      <a:rPr lang="en-US" altLang="ja-JP" sz="2800" b="0" i="1" smtClean="0">
                        <a:latin typeface="Cambria Math" panose="02040503050406030204" pitchFamily="18" charset="0"/>
                        <a:cs typeface="Arial" panose="020B0604020202020204" pitchFamily="34" charset="0"/>
                      </a:rPr>
                      <m:t>𝑆𝑒𝑟𝑣𝑒𝑠</m:t>
                    </m:r>
                    <m:r>
                      <a:rPr lang="en-US" altLang="ja-JP" sz="2800" b="0" i="1" smtClean="0">
                        <a:latin typeface="Cambria Math" panose="02040503050406030204" pitchFamily="18" charset="0"/>
                        <a:cs typeface="Arial" panose="020B0604020202020204" pitchFamily="34" charset="0"/>
                      </a:rPr>
                      <m:t>(</m:t>
                    </m:r>
                    <m:r>
                      <a:rPr lang="en-US" altLang="ja-JP" sz="2800" b="0" i="1" smtClean="0">
                        <a:latin typeface="Cambria Math" panose="02040503050406030204" pitchFamily="18" charset="0"/>
                        <a:cs typeface="Arial" panose="020B0604020202020204" pitchFamily="34" charset="0"/>
                      </a:rPr>
                      <m:t>𝑀𝑎h𝑎𝑟𝑎𝑛𝑖</m:t>
                    </m:r>
                    <m:r>
                      <a:rPr lang="en-US" altLang="ja-JP" sz="2800" b="0" i="1" smtClean="0">
                        <a:latin typeface="Cambria Math" panose="02040503050406030204" pitchFamily="18" charset="0"/>
                        <a:cs typeface="Arial" panose="020B0604020202020204" pitchFamily="34" charset="0"/>
                      </a:rPr>
                      <m:t>,  </m:t>
                    </m:r>
                    <m:r>
                      <a:rPr lang="en-US" altLang="ja-JP" sz="2800" b="0" i="1" smtClean="0">
                        <a:latin typeface="Cambria Math" panose="02040503050406030204" pitchFamily="18" charset="0"/>
                        <a:cs typeface="Arial" panose="020B0604020202020204" pitchFamily="34" charset="0"/>
                      </a:rPr>
                      <m:t>𝑉𝑒𝑔𝑒𝑡𝑎𝑟𝑖𝑎𝑛𝐹𝑜𝑜𝑑</m:t>
                    </m:r>
                    <m:r>
                      <a:rPr lang="en-US" altLang="ja-JP" sz="2800" b="0" i="1" smtClean="0">
                        <a:latin typeface="Cambria Math" panose="02040503050406030204" pitchFamily="18" charset="0"/>
                        <a:cs typeface="Arial" panose="020B0604020202020204" pitchFamily="34" charset="0"/>
                      </a:rPr>
                      <m:t>)</m:t>
                    </m:r>
                  </m:oMath>
                </a14:m>
                <a:endParaRPr lang="en-US" altLang="ja-JP" sz="2800" dirty="0">
                  <a:latin typeface="Arial" panose="020B0604020202020204" pitchFamily="34" charset="0"/>
                  <a:cs typeface="Arial" panose="020B0604020202020204" pitchFamily="34" charset="0"/>
                </a:endParaRP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6" y="1265274"/>
                <a:ext cx="10783956" cy="5227601"/>
              </a:xfrm>
              <a:blipFill>
                <a:blip r:embed="rId3"/>
                <a:stretch>
                  <a:fillRect l="-1300" t="-2334" b="-163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9930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3-1. Basic Elements of FOL</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lang="en-US" altLang="ja-JP" sz="3200" i="1" dirty="0">
                    <a:latin typeface="Arial" panose="020B0604020202020204" pitchFamily="34" charset="0"/>
                    <a:cs typeface="Arial" panose="020B0604020202020204" pitchFamily="34" charset="0"/>
                  </a:rPr>
                  <a:t>Maharani serves vegetarian food.</a:t>
                </a:r>
              </a:p>
              <a:p>
                <a:pPr marL="0" indent="0">
                  <a:lnSpc>
                    <a:spcPts val="3500"/>
                  </a:lnSpc>
                  <a:buNone/>
                </a:pPr>
                <a:r>
                  <a:rPr lang="en-US" altLang="ja-JP" sz="3200" dirty="0">
                    <a:latin typeface="Arial" panose="020B0604020202020204" pitchFamily="34" charset="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rPr>
                      <m:t>𝑆𝑒𝑟𝑣𝑒𝑠</m:t>
                    </m:r>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𝑀𝑎h𝑎𝑟𝑎𝑛𝑖</m:t>
                        </m:r>
                        <m:r>
                          <a:rPr lang="en-US" altLang="ja-JP" sz="3200" b="0" i="1" smtClean="0">
                            <a:latin typeface="Cambria Math" panose="02040503050406030204" pitchFamily="18" charset="0"/>
                            <a:cs typeface="Arial" panose="020B0604020202020204" pitchFamily="34" charset="0"/>
                          </a:rPr>
                          <m:t>, </m:t>
                        </m:r>
                        <m:r>
                          <a:rPr lang="en-US" altLang="ja-JP" sz="3200" b="0" i="1" smtClean="0">
                            <a:latin typeface="Cambria Math" panose="02040503050406030204" pitchFamily="18" charset="0"/>
                            <a:cs typeface="Arial" panose="020B0604020202020204" pitchFamily="34" charset="0"/>
                          </a:rPr>
                          <m:t>𝑉𝑒𝑔𝑒𝑡𝑎𝑟𝑖𝑎𝑛𝐹𝑜𝑜𝑑</m:t>
                        </m:r>
                      </m:e>
                    </m:d>
                  </m:oMath>
                </a14:m>
                <a:endParaRPr lang="en-US" altLang="ja-JP" sz="3200" b="0" dirty="0">
                  <a:latin typeface="Arial" panose="020B0604020202020204" pitchFamily="34" charset="0"/>
                  <a:cs typeface="Arial" panose="020B0604020202020204" pitchFamily="34" charset="0"/>
                </a:endParaRPr>
              </a:p>
              <a:p>
                <a:pPr marL="457200" lvl="1" indent="0">
                  <a:lnSpc>
                    <a:spcPts val="3500"/>
                  </a:lnSpc>
                  <a:buNone/>
                </a:pPr>
                <a:endParaRPr lang="en-US" altLang="ja-JP" sz="2800" dirty="0">
                  <a:latin typeface="Arial" panose="020B0604020202020204" pitchFamily="34" charset="0"/>
                  <a:cs typeface="Arial" panose="020B0604020202020204" pitchFamily="34" charset="0"/>
                </a:endParaRPr>
              </a:p>
              <a:p>
                <a:pPr marL="0" indent="0">
                  <a:lnSpc>
                    <a:spcPts val="3500"/>
                  </a:lnSpc>
                  <a:buNone/>
                </a:pPr>
                <a:r>
                  <a:rPr lang="en-US" altLang="ja-JP" sz="3200" i="1" dirty="0">
                    <a:latin typeface="Arial" panose="020B0604020202020204" pitchFamily="34" charset="0"/>
                    <a:cs typeface="Arial" panose="020B0604020202020204" pitchFamily="34" charset="0"/>
                  </a:rPr>
                  <a:t>Maharani is a restaurant.</a:t>
                </a:r>
              </a:p>
              <a:p>
                <a:pPr marL="0" indent="0">
                  <a:lnSpc>
                    <a:spcPts val="3500"/>
                  </a:lnSpc>
                  <a:buNone/>
                </a:pPr>
                <a:r>
                  <a:rPr lang="en-US" altLang="ja-JP" sz="3200" dirty="0">
                    <a:latin typeface="Arial" panose="020B0604020202020204" pitchFamily="34" charset="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rPr>
                      <m:t>𝑅𝑒𝑠𝑡𝑎𝑢𝑟𝑎𝑛𝑡</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𝑀𝑎h𝑎𝑟𝑎𝑛𝑖</m:t>
                    </m:r>
                    <m:r>
                      <a:rPr lang="en-US" altLang="ja-JP" sz="3200" b="0" i="1" smtClean="0">
                        <a:latin typeface="Cambria Math" panose="02040503050406030204" pitchFamily="18" charset="0"/>
                        <a:cs typeface="Arial" panose="020B0604020202020204" pitchFamily="34" charset="0"/>
                      </a:rPr>
                      <m:t>)</m:t>
                    </m:r>
                  </m:oMath>
                </a14:m>
                <a:endParaRPr lang="en-US" altLang="ja-JP" sz="3200" dirty="0">
                  <a:latin typeface="Arial" panose="020B0604020202020204" pitchFamily="34" charset="0"/>
                  <a:cs typeface="Arial" panose="020B0604020202020204" pitchFamily="34" charset="0"/>
                </a:endParaRPr>
              </a:p>
              <a:p>
                <a:pPr lvl="1">
                  <a:lnSpc>
                    <a:spcPts val="3500"/>
                  </a:lnSpc>
                </a:pPr>
                <a:endParaRPr lang="en-US" altLang="ja-JP" sz="2800" dirty="0">
                  <a:latin typeface="Arial" panose="020B0604020202020204" pitchFamily="34" charset="0"/>
                  <a:cs typeface="Arial" panose="020B0604020202020204" pitchFamily="34" charset="0"/>
                </a:endParaRPr>
              </a:p>
              <a:p>
                <a:pPr marL="0" indent="0">
                  <a:lnSpc>
                    <a:spcPts val="3500"/>
                  </a:lnSpc>
                  <a:buNone/>
                </a:pPr>
                <a:r>
                  <a:rPr lang="en-US" altLang="ja-JP" sz="3200" dirty="0">
                    <a:latin typeface="Arial" panose="020B0604020202020204" pitchFamily="34" charset="0"/>
                    <a:cs typeface="Arial" panose="020B0604020202020204" pitchFamily="34" charset="0"/>
                  </a:rPr>
                  <a:t>I only have five dollars and I don’t have a lot of time.</a:t>
                </a:r>
              </a:p>
              <a:p>
                <a:pPr marL="0" indent="0">
                  <a:lnSpc>
                    <a:spcPts val="3500"/>
                  </a:lnSpc>
                  <a:buNone/>
                </a:pPr>
                <a:r>
                  <a:rPr lang="en-US" altLang="ja-JP" sz="3200" dirty="0">
                    <a:latin typeface="Arial" panose="020B0604020202020204" pitchFamily="34" charset="0"/>
                    <a:cs typeface="Arial" panose="020B0604020202020204" pitchFamily="34" charset="0"/>
                  </a:rPr>
                  <a:t>	</a:t>
                </a:r>
                <a14:m>
                  <m:oMath xmlns:m="http://schemas.openxmlformats.org/officeDocument/2006/math">
                    <m:r>
                      <a:rPr lang="en-US" altLang="ja-JP" b="0" i="1" smtClean="0">
                        <a:latin typeface="Cambria Math" panose="02040503050406030204" pitchFamily="18" charset="0"/>
                        <a:cs typeface="Arial" panose="020B0604020202020204" pitchFamily="34" charset="0"/>
                      </a:rPr>
                      <m:t>𝐻𝑎𝑣𝑒</m:t>
                    </m:r>
                    <m:d>
                      <m:dPr>
                        <m:ctrlPr>
                          <a:rPr lang="en-US" altLang="ja-JP" b="0" i="1" smtClean="0">
                            <a:latin typeface="Cambria Math" panose="02040503050406030204" pitchFamily="18" charset="0"/>
                            <a:cs typeface="Arial" panose="020B0604020202020204" pitchFamily="34" charset="0"/>
                          </a:rPr>
                        </m:ctrlPr>
                      </m:dPr>
                      <m:e>
                        <m:r>
                          <a:rPr lang="en-US" altLang="ja-JP" b="0" i="1" smtClean="0">
                            <a:latin typeface="Cambria Math" panose="02040503050406030204" pitchFamily="18" charset="0"/>
                            <a:cs typeface="Arial" panose="020B0604020202020204" pitchFamily="34" charset="0"/>
                          </a:rPr>
                          <m:t>𝑆𝑝𝑒𝑎𝑘𝑒𝑟</m:t>
                        </m:r>
                        <m:r>
                          <a:rPr lang="en-US" altLang="ja-JP" b="0" i="1" smtClean="0">
                            <a:latin typeface="Cambria Math" panose="02040503050406030204" pitchFamily="18" charset="0"/>
                            <a:cs typeface="Arial" panose="020B0604020202020204" pitchFamily="34" charset="0"/>
                          </a:rPr>
                          <m:t>, </m:t>
                        </m:r>
                        <m:r>
                          <a:rPr lang="en-US" altLang="ja-JP" b="0" i="1" smtClean="0">
                            <a:latin typeface="Cambria Math" panose="02040503050406030204" pitchFamily="18" charset="0"/>
                            <a:cs typeface="Arial" panose="020B0604020202020204" pitchFamily="34" charset="0"/>
                          </a:rPr>
                          <m:t>𝐹𝑖𝑣𝑒𝐷𝑜𝑙𝑙𝑎𝑟𝑠</m:t>
                        </m:r>
                      </m:e>
                    </m:d>
                    <m:r>
                      <a:rPr lang="en-US" altLang="ja-JP" b="0" i="1" smtClean="0">
                        <a:latin typeface="Cambria Math" panose="02040503050406030204" pitchFamily="18" charset="0"/>
                        <a:cs typeface="Arial" panose="020B0604020202020204" pitchFamily="34" charset="0"/>
                        <a:sym typeface="Symbol" panose="05050102010706020507" pitchFamily="18" charset="2"/>
                      </a:rPr>
                      <m:t></m:t>
                    </m:r>
                    <m:r>
                      <a:rPr lang="en-US" altLang="ja-JP" b="0" i="1" smtClean="0">
                        <a:latin typeface="Cambria Math" panose="02040503050406030204" pitchFamily="18" charset="0"/>
                        <a:cs typeface="Arial" panose="020B0604020202020204" pitchFamily="34" charset="0"/>
                      </a:rPr>
                      <m:t>𝐻𝑎𝑣𝑒</m:t>
                    </m:r>
                    <m:r>
                      <a:rPr lang="en-US" altLang="ja-JP" b="0" i="1" smtClean="0">
                        <a:latin typeface="Cambria Math" panose="02040503050406030204" pitchFamily="18" charset="0"/>
                        <a:cs typeface="Arial" panose="020B0604020202020204" pitchFamily="34" charset="0"/>
                      </a:rPr>
                      <m:t>(</m:t>
                    </m:r>
                    <m:r>
                      <a:rPr lang="en-US" altLang="ja-JP" b="0" i="1" smtClean="0">
                        <a:latin typeface="Cambria Math" panose="02040503050406030204" pitchFamily="18" charset="0"/>
                        <a:cs typeface="Arial" panose="020B0604020202020204" pitchFamily="34" charset="0"/>
                      </a:rPr>
                      <m:t>𝑆𝑝𝑒𝑎𝑘𝑒𝑟</m:t>
                    </m:r>
                    <m:r>
                      <a:rPr lang="en-US" altLang="ja-JP" b="0" i="1" smtClean="0">
                        <a:latin typeface="Cambria Math" panose="02040503050406030204" pitchFamily="18" charset="0"/>
                        <a:cs typeface="Arial" panose="020B0604020202020204" pitchFamily="34" charset="0"/>
                      </a:rPr>
                      <m:t>, </m:t>
                    </m:r>
                    <m:r>
                      <a:rPr lang="en-US" altLang="ja-JP" b="0" i="1" smtClean="0">
                        <a:latin typeface="Cambria Math" panose="02040503050406030204" pitchFamily="18" charset="0"/>
                        <a:cs typeface="Arial" panose="020B0604020202020204" pitchFamily="34" charset="0"/>
                      </a:rPr>
                      <m:t>𝐿𝑜𝑡𝑂𝑓𝑇𝑖𝑚𝑒</m:t>
                    </m:r>
                    <m:r>
                      <a:rPr lang="en-US" altLang="ja-JP" b="0" i="1" smtClean="0">
                        <a:latin typeface="Cambria Math" panose="02040503050406030204" pitchFamily="18" charset="0"/>
                        <a:cs typeface="Arial" panose="020B0604020202020204" pitchFamily="34" charset="0"/>
                      </a:rPr>
                      <m:t>)</m:t>
                    </m:r>
                  </m:oMath>
                </a14:m>
                <a:endParaRPr lang="en-US" altLang="ja-JP" sz="3200" dirty="0">
                  <a:latin typeface="Arial" panose="020B0604020202020204" pitchFamily="34" charset="0"/>
                  <a:cs typeface="Arial" panose="020B0604020202020204" pitchFamily="34" charset="0"/>
                </a:endParaRPr>
              </a:p>
              <a:p>
                <a:pPr marL="0" indent="0">
                  <a:lnSpc>
                    <a:spcPts val="3500"/>
                  </a:lnSpc>
                  <a:buNone/>
                </a:pPr>
                <a:endParaRPr lang="en-US" altLang="ja-JP" sz="3200" dirty="0">
                  <a:latin typeface="Arial" panose="020B0604020202020204" pitchFamily="34" charset="0"/>
                  <a:cs typeface="Arial" panose="020B0604020202020204" pitchFamily="34" charset="0"/>
                </a:endParaRP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6" y="1265274"/>
                <a:ext cx="10783956" cy="5227601"/>
              </a:xfrm>
              <a:blipFill>
                <a:blip r:embed="rId3"/>
                <a:stretch>
                  <a:fillRect l="-1470" t="-2334"/>
                </a:stretch>
              </a:blipFill>
            </p:spPr>
            <p:txBody>
              <a:bodyPr/>
              <a:lstStyle/>
              <a:p>
                <a:r>
                  <a:rPr lang="ja-JP" altLang="en-US">
                    <a:noFill/>
                  </a:rPr>
                  <a:t> </a:t>
                </a:r>
              </a:p>
            </p:txBody>
          </p:sp>
        </mc:Fallback>
      </mc:AlternateContent>
      <p:sp>
        <p:nvSpPr>
          <p:cNvPr id="4" name="矢印: 右 3">
            <a:extLst>
              <a:ext uri="{FF2B5EF4-FFF2-40B4-BE49-F238E27FC236}">
                <a16:creationId xmlns:a16="http://schemas.microsoft.com/office/drawing/2014/main" id="{70FFD0B3-DF3F-4A21-906C-9F9A9531B3E8}"/>
              </a:ext>
            </a:extLst>
          </p:cNvPr>
          <p:cNvSpPr/>
          <p:nvPr/>
        </p:nvSpPr>
        <p:spPr>
          <a:xfrm rot="16200000">
            <a:off x="6250837" y="5714124"/>
            <a:ext cx="378442" cy="299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5A9D47B-7AEE-479C-AF72-A0DE61DE1872}"/>
              </a:ext>
            </a:extLst>
          </p:cNvPr>
          <p:cNvSpPr txBox="1"/>
          <p:nvPr/>
        </p:nvSpPr>
        <p:spPr>
          <a:xfrm>
            <a:off x="4655610" y="6079598"/>
            <a:ext cx="3568896" cy="523220"/>
          </a:xfrm>
          <a:prstGeom prst="rect">
            <a:avLst/>
          </a:prstGeom>
          <a:noFill/>
        </p:spPr>
        <p:txBody>
          <a:bodyPr wrap="square" rtlCol="0">
            <a:spAutoFit/>
          </a:bodyPr>
          <a:lstStyle/>
          <a:p>
            <a:r>
              <a:rPr kumimoji="1" lang="en-US" altLang="ja-JP" sz="2800" dirty="0">
                <a:solidFill>
                  <a:srgbClr val="FF0000"/>
                </a:solidFill>
                <a:latin typeface="Arial" panose="020B0604020202020204" pitchFamily="34" charset="0"/>
                <a:cs typeface="Arial" panose="020B0604020202020204" pitchFamily="34" charset="0"/>
              </a:rPr>
              <a:t>logical connectives</a:t>
            </a:r>
            <a:endParaRPr kumimoji="1" lang="ja-JP" altLang="en-US" sz="2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097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3-2. Variables and Quantifiers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a:lnSpc>
                <a:spcPts val="3500"/>
              </a:lnSpc>
            </a:pPr>
            <a:r>
              <a:rPr lang="en-US" altLang="ja-JP" sz="3200" dirty="0">
                <a:latin typeface="Arial" panose="020B0604020202020204" pitchFamily="34" charset="0"/>
                <a:cs typeface="Arial" panose="020B0604020202020204" pitchFamily="34" charset="0"/>
              </a:rPr>
              <a:t>variables: used in two ways through </a:t>
            </a:r>
            <a:r>
              <a:rPr lang="en-US" altLang="ja-JP" sz="3200" dirty="0">
                <a:solidFill>
                  <a:srgbClr val="FF0000"/>
                </a:solidFill>
                <a:latin typeface="Arial" panose="020B0604020202020204" pitchFamily="34" charset="0"/>
                <a:cs typeface="Arial" panose="020B0604020202020204" pitchFamily="34" charset="0"/>
              </a:rPr>
              <a:t>quantifiers</a:t>
            </a:r>
          </a:p>
          <a:p>
            <a:pPr lvl="1">
              <a:lnSpc>
                <a:spcPts val="3500"/>
              </a:lnSpc>
            </a:pPr>
            <a:r>
              <a:rPr lang="en-US" altLang="ja-JP" sz="2800" dirty="0">
                <a:latin typeface="Arial" panose="020B0604020202020204" pitchFamily="34" charset="0"/>
                <a:cs typeface="Arial" panose="020B0604020202020204" pitchFamily="34" charset="0"/>
              </a:rPr>
              <a:t>refer to particular anonymous objects</a:t>
            </a:r>
          </a:p>
          <a:p>
            <a:pPr lvl="1">
              <a:lnSpc>
                <a:spcPts val="3500"/>
              </a:lnSpc>
            </a:pPr>
            <a:r>
              <a:rPr lang="en-US" altLang="ja-JP" sz="2800" dirty="0">
                <a:latin typeface="Arial" panose="020B0604020202020204" pitchFamily="34" charset="0"/>
                <a:cs typeface="Arial" panose="020B0604020202020204" pitchFamily="34" charset="0"/>
              </a:rPr>
              <a:t>refer generically to all objects</a:t>
            </a:r>
          </a:p>
          <a:p>
            <a:pPr lvl="1">
              <a:lnSpc>
                <a:spcPts val="3500"/>
              </a:lnSpc>
            </a:pPr>
            <a:endParaRPr lang="en-US" altLang="ja-JP" sz="2800" dirty="0">
              <a:latin typeface="Arial" panose="020B0604020202020204" pitchFamily="34" charset="0"/>
              <a:cs typeface="Arial" panose="020B0604020202020204" pitchFamily="34" charset="0"/>
            </a:endParaRPr>
          </a:p>
          <a:p>
            <a:pPr>
              <a:lnSpc>
                <a:spcPts val="3500"/>
              </a:lnSpc>
            </a:pPr>
            <a:r>
              <a:rPr lang="en-US" altLang="ja-JP" sz="3200" dirty="0">
                <a:solidFill>
                  <a:srgbClr val="FF0000"/>
                </a:solidFill>
                <a:latin typeface="Arial" panose="020B0604020202020204" pitchFamily="34" charset="0"/>
                <a:cs typeface="Arial" panose="020B0604020202020204" pitchFamily="34" charset="0"/>
              </a:rPr>
              <a:t>quantifiers</a:t>
            </a:r>
            <a:r>
              <a:rPr lang="en-US" altLang="ja-JP" sz="3200" dirty="0">
                <a:latin typeface="Arial" panose="020B0604020202020204" pitchFamily="34" charset="0"/>
                <a:cs typeface="Arial" panose="020B0604020202020204" pitchFamily="34" charset="0"/>
              </a:rPr>
              <a:t>:</a:t>
            </a:r>
          </a:p>
          <a:p>
            <a:pPr lvl="1">
              <a:lnSpc>
                <a:spcPts val="3500"/>
              </a:lnSpc>
            </a:pPr>
            <a:r>
              <a:rPr lang="en-US" altLang="ja-JP" sz="2800" dirty="0">
                <a:latin typeface="Arial" panose="020B0604020202020204" pitchFamily="34" charset="0"/>
                <a:cs typeface="Arial" panose="020B0604020202020204" pitchFamily="34" charset="0"/>
                <a:sym typeface="Symbol" panose="05050102010706020507" pitchFamily="18" charset="2"/>
              </a:rPr>
              <a:t> </a:t>
            </a:r>
            <a:r>
              <a:rPr lang="en-US" altLang="ja-JP" sz="2800" dirty="0">
                <a:latin typeface="Arial" panose="020B0604020202020204" pitchFamily="34" charset="0"/>
                <a:cs typeface="Arial" panose="020B0604020202020204" pitchFamily="34" charset="0"/>
              </a:rPr>
              <a:t>(existential quantifier): there exists</a:t>
            </a:r>
          </a:p>
          <a:p>
            <a:pPr lvl="1">
              <a:lnSpc>
                <a:spcPts val="3500"/>
              </a:lnSpc>
            </a:pPr>
            <a:r>
              <a:rPr lang="en-US" altLang="ja-JP" sz="2800" dirty="0">
                <a:latin typeface="Arial" panose="020B0604020202020204" pitchFamily="34" charset="0"/>
                <a:cs typeface="Arial" panose="020B0604020202020204" pitchFamily="34" charset="0"/>
                <a:sym typeface="Symbol" panose="05050102010706020507" pitchFamily="18" charset="2"/>
              </a:rPr>
              <a:t> </a:t>
            </a:r>
            <a:r>
              <a:rPr lang="en-US" altLang="ja-JP" sz="2800" dirty="0">
                <a:latin typeface="Arial" panose="020B0604020202020204" pitchFamily="34" charset="0"/>
                <a:cs typeface="Arial" panose="020B0604020202020204" pitchFamily="34" charset="0"/>
              </a:rPr>
              <a:t>(universal quantifier) : for all</a:t>
            </a:r>
          </a:p>
        </p:txBody>
      </p:sp>
    </p:spTree>
    <p:extLst>
      <p:ext uri="{BB962C8B-B14F-4D97-AF65-F5344CB8AC3E}">
        <p14:creationId xmlns:p14="http://schemas.microsoft.com/office/powerpoint/2010/main" val="2316140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3-2. Variables and Quantifiers</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1062252" cy="5493335"/>
              </a:xfrm>
            </p:spPr>
            <p:txBody>
              <a:bodyPr>
                <a:normAutofit/>
              </a:bodyPr>
              <a:lstStyle/>
              <a:p>
                <a:pPr marL="0" indent="0">
                  <a:lnSpc>
                    <a:spcPts val="3500"/>
                  </a:lnSpc>
                  <a:buNone/>
                </a:pPr>
                <a:r>
                  <a:rPr lang="en-US" altLang="ja-JP" sz="3200" i="1" dirty="0">
                    <a:latin typeface="Arial" panose="020B0604020202020204" pitchFamily="34" charset="0"/>
                    <a:cs typeface="Arial" panose="020B0604020202020204" pitchFamily="34" charset="0"/>
                  </a:rPr>
                  <a:t>a restaurant that serves Mexican food near ICSI.</a:t>
                </a:r>
                <a:br>
                  <a:rPr lang="en-US" altLang="ja-JP" sz="3200" dirty="0">
                    <a:latin typeface="Arial" panose="020B0604020202020204" pitchFamily="34" charset="0"/>
                    <a:cs typeface="Arial" panose="020B0604020202020204" pitchFamily="34" charset="0"/>
                  </a:rPr>
                </a:br>
                <a:r>
                  <a:rPr lang="en-US" altLang="ja-JP" sz="3200" dirty="0">
                    <a:latin typeface="Arial" panose="020B0604020202020204" pitchFamily="34" charset="0"/>
                    <a:cs typeface="Arial" panose="020B0604020202020204" pitchFamily="34" charset="0"/>
                  </a:rPr>
                  <a:t>	</a:t>
                </a:r>
                <a14:m>
                  <m:oMath xmlns:m="http://schemas.openxmlformats.org/officeDocument/2006/math">
                    <m:r>
                      <a:rPr lang="en-US" altLang="ja-JP" i="1" smtClean="0">
                        <a:latin typeface="Cambria Math" panose="02040503050406030204" pitchFamily="18" charset="0"/>
                        <a:cs typeface="Arial" panose="020B0604020202020204" pitchFamily="34" charset="0"/>
                        <a:sym typeface="Symbol" panose="05050102010706020507" pitchFamily="18" charset="2"/>
                      </a:rPr>
                      <m:t></m:t>
                    </m:r>
                    <m:r>
                      <a:rPr lang="en-US" altLang="ja-JP" b="0" i="1" smtClean="0">
                        <a:latin typeface="Cambria Math" panose="02040503050406030204" pitchFamily="18" charset="0"/>
                        <a:cs typeface="Arial" panose="020B0604020202020204" pitchFamily="34" charset="0"/>
                        <a:sym typeface="Symbol" panose="05050102010706020507" pitchFamily="18" charset="2"/>
                      </a:rPr>
                      <m:t>𝑥</m:t>
                    </m:r>
                    <m:r>
                      <a:rPr lang="en-US" altLang="ja-JP" b="0" i="1" smtClean="0">
                        <a:latin typeface="Cambria Math" panose="02040503050406030204" pitchFamily="18" charset="0"/>
                        <a:cs typeface="Arial" panose="020B0604020202020204" pitchFamily="34" charset="0"/>
                        <a:sym typeface="Symbol" panose="05050102010706020507" pitchFamily="18" charset="2"/>
                      </a:rPr>
                      <m:t> </m:t>
                    </m:r>
                    <m:r>
                      <a:rPr lang="en-US" altLang="ja-JP" b="0" i="1" smtClean="0">
                        <a:latin typeface="Cambria Math" panose="02040503050406030204" pitchFamily="18" charset="0"/>
                        <a:cs typeface="Arial" panose="020B0604020202020204" pitchFamily="34" charset="0"/>
                        <a:sym typeface="Symbol" panose="05050102010706020507" pitchFamily="18" charset="2"/>
                      </a:rPr>
                      <m:t>𝑅𝑒𝑠𝑡𝑎𝑢𝑟𝑎𝑛𝑡</m:t>
                    </m:r>
                    <m:d>
                      <m:dPr>
                        <m:ctrlPr>
                          <a:rPr lang="en-US" altLang="ja-JP"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b="0" i="1" smtClean="0">
                            <a:latin typeface="Cambria Math" panose="02040503050406030204" pitchFamily="18" charset="0"/>
                            <a:cs typeface="Arial" panose="020B0604020202020204" pitchFamily="34" charset="0"/>
                            <a:sym typeface="Symbol" panose="05050102010706020507" pitchFamily="18" charset="2"/>
                          </a:rPr>
                          <m:t>𝑥</m:t>
                        </m:r>
                      </m:e>
                    </m:d>
                    <m:r>
                      <a:rPr lang="en-US" altLang="ja-JP" b="0" i="1" smtClean="0">
                        <a:latin typeface="Cambria Math" panose="02040503050406030204" pitchFamily="18" charset="0"/>
                        <a:cs typeface="Arial" panose="020B0604020202020204" pitchFamily="34" charset="0"/>
                        <a:sym typeface="Symbol" panose="05050102010706020507" pitchFamily="18" charset="2"/>
                      </a:rPr>
                      <m:t>  </m:t>
                    </m:r>
                    <m:r>
                      <a:rPr lang="en-US" altLang="ja-JP" b="0" i="1" smtClean="0">
                        <a:latin typeface="Cambria Math" panose="02040503050406030204" pitchFamily="18" charset="0"/>
                        <a:cs typeface="Arial" panose="020B0604020202020204" pitchFamily="34" charset="0"/>
                        <a:sym typeface="Symbol" panose="05050102010706020507" pitchFamily="18" charset="2"/>
                      </a:rPr>
                      <m:t>𝑆𝑒𝑟𝑣𝑒𝑠</m:t>
                    </m:r>
                    <m:d>
                      <m:dPr>
                        <m:ctrlPr>
                          <a:rPr lang="en-US" altLang="ja-JP"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b="0" i="1" smtClean="0">
                            <a:latin typeface="Cambria Math" panose="02040503050406030204" pitchFamily="18" charset="0"/>
                            <a:cs typeface="Arial" panose="020B0604020202020204" pitchFamily="34" charset="0"/>
                            <a:sym typeface="Symbol" panose="05050102010706020507" pitchFamily="18" charset="2"/>
                          </a:rPr>
                          <m:t>𝑥</m:t>
                        </m:r>
                        <m:r>
                          <a:rPr lang="en-US" altLang="ja-JP" b="0" i="1" smtClean="0">
                            <a:latin typeface="Cambria Math" panose="02040503050406030204" pitchFamily="18" charset="0"/>
                            <a:cs typeface="Arial" panose="020B0604020202020204" pitchFamily="34" charset="0"/>
                            <a:sym typeface="Symbol" panose="05050102010706020507" pitchFamily="18" charset="2"/>
                          </a:rPr>
                          <m:t>, </m:t>
                        </m:r>
                        <m:r>
                          <a:rPr lang="en-US" altLang="ja-JP" b="0" i="1" smtClean="0">
                            <a:latin typeface="Cambria Math" panose="02040503050406030204" pitchFamily="18" charset="0"/>
                            <a:cs typeface="Arial" panose="020B0604020202020204" pitchFamily="34" charset="0"/>
                            <a:sym typeface="Symbol" panose="05050102010706020507" pitchFamily="18" charset="2"/>
                          </a:rPr>
                          <m:t>𝑀𝑒𝑥𝑖𝑐𝑎𝑛𝐹𝑜𝑜𝑑</m:t>
                        </m:r>
                      </m:e>
                    </m:d>
                  </m:oMath>
                </a14:m>
                <a:br>
                  <a:rPr lang="en-US" altLang="ja-JP" b="0" dirty="0">
                    <a:latin typeface="Arial" panose="020B0604020202020204" pitchFamily="34" charset="0"/>
                    <a:cs typeface="Arial" panose="020B0604020202020204" pitchFamily="34" charset="0"/>
                    <a:sym typeface="Symbol" panose="05050102010706020507" pitchFamily="18" charset="2"/>
                  </a:rPr>
                </a:br>
                <a:r>
                  <a:rPr lang="en-US" altLang="ja-JP" b="0" dirty="0">
                    <a:latin typeface="Arial" panose="020B0604020202020204" pitchFamily="34" charset="0"/>
                    <a:cs typeface="Arial" panose="020B0604020202020204" pitchFamily="34" charset="0"/>
                    <a:sym typeface="Symbol" panose="05050102010706020507" pitchFamily="18" charset="2"/>
                  </a:rPr>
                  <a:t>	</a:t>
                </a:r>
                <a14:m>
                  <m:oMath xmlns:m="http://schemas.openxmlformats.org/officeDocument/2006/math">
                    <m:r>
                      <a:rPr lang="en-US" altLang="ja-JP" b="0" i="0" smtClean="0">
                        <a:latin typeface="Cambria Math" panose="02040503050406030204" pitchFamily="18" charset="0"/>
                        <a:cs typeface="Arial" panose="020B0604020202020204" pitchFamily="34" charset="0"/>
                        <a:sym typeface="Symbol" panose="05050102010706020507" pitchFamily="18" charset="2"/>
                      </a:rPr>
                      <m:t>                                    </m:t>
                    </m:r>
                    <m:r>
                      <a:rPr lang="en-US" altLang="ja-JP" b="0" i="1" smtClean="0">
                        <a:latin typeface="Cambria Math" panose="02040503050406030204" pitchFamily="18" charset="0"/>
                        <a:cs typeface="Arial" panose="020B0604020202020204" pitchFamily="34" charset="0"/>
                        <a:sym typeface="Symbol" panose="05050102010706020507" pitchFamily="18" charset="2"/>
                      </a:rPr>
                      <m:t>  </m:t>
                    </m:r>
                    <m:r>
                      <a:rPr lang="en-US" altLang="ja-JP" b="0" i="1" smtClean="0">
                        <a:latin typeface="Cambria Math" panose="02040503050406030204" pitchFamily="18" charset="0"/>
                        <a:cs typeface="Arial" panose="020B0604020202020204" pitchFamily="34" charset="0"/>
                        <a:sym typeface="Symbol" panose="05050102010706020507" pitchFamily="18" charset="2"/>
                      </a:rPr>
                      <m:t>𝑁𝑒𝑎𝑟</m:t>
                    </m:r>
                    <m:r>
                      <a:rPr lang="en-US" altLang="ja-JP" b="0" i="1" smtClean="0">
                        <a:latin typeface="Cambria Math" panose="02040503050406030204" pitchFamily="18" charset="0"/>
                        <a:cs typeface="Arial" panose="020B0604020202020204" pitchFamily="34" charset="0"/>
                        <a:sym typeface="Symbol" panose="05050102010706020507" pitchFamily="18" charset="2"/>
                      </a:rPr>
                      <m:t>((</m:t>
                    </m:r>
                    <m:r>
                      <a:rPr lang="en-US" altLang="ja-JP" b="0" i="1" smtClean="0">
                        <a:latin typeface="Cambria Math" panose="02040503050406030204" pitchFamily="18" charset="0"/>
                        <a:cs typeface="Arial" panose="020B0604020202020204" pitchFamily="34" charset="0"/>
                        <a:sym typeface="Symbol" panose="05050102010706020507" pitchFamily="18" charset="2"/>
                      </a:rPr>
                      <m:t>𝐿𝑜𝑐𝑎𝑡𝑖𝑜𝑛𝑂𝑓</m:t>
                    </m:r>
                    <m:d>
                      <m:dPr>
                        <m:ctrlPr>
                          <a:rPr lang="en-US" altLang="ja-JP"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b="0" i="1" smtClean="0">
                            <a:latin typeface="Cambria Math" panose="02040503050406030204" pitchFamily="18" charset="0"/>
                            <a:cs typeface="Arial" panose="020B0604020202020204" pitchFamily="34" charset="0"/>
                            <a:sym typeface="Symbol" panose="05050102010706020507" pitchFamily="18" charset="2"/>
                          </a:rPr>
                          <m:t>𝑥</m:t>
                        </m:r>
                      </m:e>
                    </m:d>
                    <m:r>
                      <a:rPr lang="en-US" altLang="ja-JP" b="0" i="1" smtClean="0">
                        <a:latin typeface="Cambria Math" panose="02040503050406030204" pitchFamily="18" charset="0"/>
                        <a:cs typeface="Arial" panose="020B0604020202020204" pitchFamily="34" charset="0"/>
                        <a:sym typeface="Symbol" panose="05050102010706020507" pitchFamily="18" charset="2"/>
                      </a:rPr>
                      <m:t>, </m:t>
                    </m:r>
                    <m:r>
                      <a:rPr lang="en-US" altLang="ja-JP" b="0" i="1" smtClean="0">
                        <a:latin typeface="Cambria Math" panose="02040503050406030204" pitchFamily="18" charset="0"/>
                        <a:cs typeface="Arial" panose="020B0604020202020204" pitchFamily="34" charset="0"/>
                        <a:sym typeface="Symbol" panose="05050102010706020507" pitchFamily="18" charset="2"/>
                      </a:rPr>
                      <m:t>𝐿𝑜𝑐𝑎𝑡𝑖𝑜𝑛𝑂𝑓</m:t>
                    </m:r>
                    <m:d>
                      <m:dPr>
                        <m:ctrlPr>
                          <a:rPr lang="en-US" altLang="ja-JP"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b="0" i="1" smtClean="0">
                            <a:latin typeface="Cambria Math" panose="02040503050406030204" pitchFamily="18" charset="0"/>
                            <a:cs typeface="Arial" panose="020B0604020202020204" pitchFamily="34" charset="0"/>
                            <a:sym typeface="Symbol" panose="05050102010706020507" pitchFamily="18" charset="2"/>
                          </a:rPr>
                          <m:t>𝐼𝐶𝑆𝐼</m:t>
                        </m:r>
                      </m:e>
                    </m:d>
                    <m:r>
                      <a:rPr lang="en-US" altLang="ja-JP" b="0" i="1" smtClean="0">
                        <a:latin typeface="Cambria Math" panose="02040503050406030204" pitchFamily="18" charset="0"/>
                        <a:cs typeface="Arial" panose="020B0604020202020204" pitchFamily="34" charset="0"/>
                        <a:sym typeface="Symbol" panose="05050102010706020507" pitchFamily="18" charset="2"/>
                      </a:rPr>
                      <m:t>)</m:t>
                    </m:r>
                  </m:oMath>
                </a14:m>
                <a:endParaRPr lang="en-US" altLang="ja-JP" dirty="0">
                  <a:latin typeface="Arial" panose="020B0604020202020204" pitchFamily="34" charset="0"/>
                  <a:cs typeface="Arial" panose="020B0604020202020204" pitchFamily="34" charset="0"/>
                </a:endParaRPr>
              </a:p>
              <a:p>
                <a:pPr lvl="1">
                  <a:lnSpc>
                    <a:spcPts val="3500"/>
                  </a:lnSpc>
                </a:pPr>
                <a:endParaRPr lang="en-US" altLang="ja-JP" sz="2800" i="1" dirty="0">
                  <a:latin typeface="Arial" panose="020B0604020202020204" pitchFamily="34" charset="0"/>
                  <a:cs typeface="Arial" panose="020B0604020202020204" pitchFamily="34" charset="0"/>
                </a:endParaRPr>
              </a:p>
              <a:p>
                <a:pPr marL="0" indent="0">
                  <a:lnSpc>
                    <a:spcPts val="3500"/>
                  </a:lnSpc>
                  <a:buNone/>
                </a:pPr>
                <a:r>
                  <a:rPr lang="en-US" altLang="ja-JP" sz="3200" i="1" dirty="0">
                    <a:latin typeface="Arial" panose="020B0604020202020204" pitchFamily="34" charset="0"/>
                    <a:cs typeface="Arial" panose="020B0604020202020204" pitchFamily="34" charset="0"/>
                  </a:rPr>
                  <a:t>All vegetarian restaurants serve vegetarian food.</a:t>
                </a:r>
              </a:p>
              <a:p>
                <a:pPr marL="0" indent="0">
                  <a:lnSpc>
                    <a:spcPts val="3500"/>
                  </a:lnSpc>
                  <a:buNone/>
                </a:pPr>
                <a:r>
                  <a:rPr lang="en-US" altLang="ja-JP" sz="3200" i="1" dirty="0">
                    <a:latin typeface="Arial" panose="020B0604020202020204" pitchFamily="34" charset="0"/>
                    <a:cs typeface="Arial" panose="020B0604020202020204" pitchFamily="34" charset="0"/>
                  </a:rPr>
                  <a:t>	</a:t>
                </a:r>
                <a14:m>
                  <m:oMath xmlns:m="http://schemas.openxmlformats.org/officeDocument/2006/math">
                    <m:r>
                      <a:rPr lang="en-US" altLang="ja-JP" i="1" smtClean="0">
                        <a:latin typeface="Cambria Math" panose="02040503050406030204" pitchFamily="18" charset="0"/>
                        <a:cs typeface="Arial" panose="020B0604020202020204" pitchFamily="34" charset="0"/>
                        <a:sym typeface="Symbol" panose="05050102010706020507" pitchFamily="18" charset="2"/>
                      </a:rPr>
                      <m:t></m:t>
                    </m:r>
                    <m:r>
                      <a:rPr lang="en-US" altLang="ja-JP" b="0" i="1" smtClean="0">
                        <a:latin typeface="Cambria Math" panose="02040503050406030204" pitchFamily="18" charset="0"/>
                        <a:cs typeface="Arial" panose="020B0604020202020204" pitchFamily="34" charset="0"/>
                        <a:sym typeface="Symbol" panose="05050102010706020507" pitchFamily="18" charset="2"/>
                      </a:rPr>
                      <m:t>𝑥</m:t>
                    </m:r>
                    <m:r>
                      <a:rPr lang="en-US" altLang="ja-JP" b="0" i="1" smtClean="0">
                        <a:latin typeface="Cambria Math" panose="02040503050406030204" pitchFamily="18" charset="0"/>
                        <a:cs typeface="Arial" panose="020B0604020202020204" pitchFamily="34" charset="0"/>
                        <a:sym typeface="Symbol" panose="05050102010706020507" pitchFamily="18" charset="2"/>
                      </a:rPr>
                      <m:t> </m:t>
                    </m:r>
                    <m:r>
                      <a:rPr lang="en-US" altLang="ja-JP" b="0" i="1" smtClean="0">
                        <a:latin typeface="Cambria Math" panose="02040503050406030204" pitchFamily="18" charset="0"/>
                        <a:cs typeface="Arial" panose="020B0604020202020204" pitchFamily="34" charset="0"/>
                        <a:sym typeface="Symbol" panose="05050102010706020507" pitchFamily="18" charset="2"/>
                      </a:rPr>
                      <m:t>𝑉𝑒𝑔𝑒𝑡𝑎𝑟𝑖𝑎𝑛𝑅𝑒𝑠𝑡𝑎𝑢𝑟𝑎𝑛𝑡</m:t>
                    </m:r>
                    <m:d>
                      <m:dPr>
                        <m:ctrlPr>
                          <a:rPr lang="en-US" altLang="ja-JP"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b="0" i="1" smtClean="0">
                            <a:latin typeface="Cambria Math" panose="02040503050406030204" pitchFamily="18" charset="0"/>
                            <a:cs typeface="Arial" panose="020B0604020202020204" pitchFamily="34" charset="0"/>
                            <a:sym typeface="Symbol" panose="05050102010706020507" pitchFamily="18" charset="2"/>
                          </a:rPr>
                          <m:t>𝑥</m:t>
                        </m:r>
                      </m:e>
                    </m:d>
                    <m:r>
                      <a:rPr lang="en-US" altLang="ja-JP" b="0" i="1" smtClean="0">
                        <a:latin typeface="Cambria Math" panose="02040503050406030204" pitchFamily="18" charset="0"/>
                        <a:cs typeface="Arial" panose="020B0604020202020204" pitchFamily="34" charset="0"/>
                        <a:sym typeface="Symbol" panose="05050102010706020507" pitchFamily="18" charset="2"/>
                      </a:rPr>
                      <m:t>⇒</m:t>
                    </m:r>
                    <m:r>
                      <a:rPr lang="en-US" altLang="ja-JP" b="0" i="1" smtClean="0">
                        <a:latin typeface="Cambria Math" panose="02040503050406030204" pitchFamily="18" charset="0"/>
                        <a:cs typeface="Arial" panose="020B0604020202020204" pitchFamily="34" charset="0"/>
                        <a:sym typeface="Symbol" panose="05050102010706020507" pitchFamily="18" charset="2"/>
                      </a:rPr>
                      <m:t>𝑆𝑒𝑟𝑣𝑒𝑠</m:t>
                    </m:r>
                    <m:r>
                      <a:rPr lang="en-US" altLang="ja-JP" b="0" i="1" smtClean="0">
                        <a:latin typeface="Cambria Math" panose="02040503050406030204" pitchFamily="18" charset="0"/>
                        <a:cs typeface="Arial" panose="020B0604020202020204" pitchFamily="34" charset="0"/>
                        <a:sym typeface="Symbol" panose="05050102010706020507" pitchFamily="18" charset="2"/>
                      </a:rPr>
                      <m:t>(</m:t>
                    </m:r>
                    <m:r>
                      <a:rPr lang="en-US" altLang="ja-JP" b="0" i="1" smtClean="0">
                        <a:latin typeface="Cambria Math" panose="02040503050406030204" pitchFamily="18" charset="0"/>
                        <a:cs typeface="Arial" panose="020B0604020202020204" pitchFamily="34" charset="0"/>
                        <a:sym typeface="Symbol" panose="05050102010706020507" pitchFamily="18" charset="2"/>
                      </a:rPr>
                      <m:t>𝑥</m:t>
                    </m:r>
                    <m:r>
                      <a:rPr lang="en-US" altLang="ja-JP" b="0" i="1" smtClean="0">
                        <a:latin typeface="Cambria Math" panose="02040503050406030204" pitchFamily="18" charset="0"/>
                        <a:cs typeface="Arial" panose="020B0604020202020204" pitchFamily="34" charset="0"/>
                        <a:sym typeface="Symbol" panose="05050102010706020507" pitchFamily="18" charset="2"/>
                      </a:rPr>
                      <m:t>, </m:t>
                    </m:r>
                    <m:r>
                      <a:rPr lang="en-US" altLang="ja-JP" b="0" i="1" smtClean="0">
                        <a:latin typeface="Cambria Math" panose="02040503050406030204" pitchFamily="18" charset="0"/>
                        <a:cs typeface="Arial" panose="020B0604020202020204" pitchFamily="34" charset="0"/>
                        <a:sym typeface="Symbol" panose="05050102010706020507" pitchFamily="18" charset="2"/>
                      </a:rPr>
                      <m:t>𝑉𝑒𝑔𝑒𝑡𝑎𝑟𝑖𝑎𝑛𝐹𝑜𝑜𝑑</m:t>
                    </m:r>
                    <m:r>
                      <a:rPr lang="en-US" altLang="ja-JP" b="0" i="1" smtClean="0">
                        <a:latin typeface="Cambria Math" panose="02040503050406030204" pitchFamily="18" charset="0"/>
                        <a:cs typeface="Arial" panose="020B0604020202020204" pitchFamily="34" charset="0"/>
                        <a:sym typeface="Symbol" panose="05050102010706020507" pitchFamily="18" charset="2"/>
                      </a:rPr>
                      <m:t>)</m:t>
                    </m:r>
                  </m:oMath>
                </a14:m>
                <a:endParaRPr lang="en-US" altLang="ja-JP" sz="3200" i="1" dirty="0">
                  <a:latin typeface="Arial" panose="020B0604020202020204" pitchFamily="34" charset="0"/>
                  <a:cs typeface="Arial" panose="020B0604020202020204" pitchFamily="34" charset="0"/>
                </a:endParaRP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6" y="1265274"/>
                <a:ext cx="11062252" cy="5493335"/>
              </a:xfrm>
              <a:blipFill>
                <a:blip r:embed="rId3"/>
                <a:stretch>
                  <a:fillRect l="-1433" t="-22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8558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3-3. Lambda Notation</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5" y="1265274"/>
                <a:ext cx="11350487" cy="5592726"/>
              </a:xfrm>
            </p:spPr>
            <p:txBody>
              <a:bodyPr>
                <a:normAutofit/>
              </a:bodyPr>
              <a:lstStyle/>
              <a:p>
                <a:pPr>
                  <a:lnSpc>
                    <a:spcPts val="3500"/>
                  </a:lnSpc>
                </a:pPr>
                <a:r>
                  <a:rPr lang="en-US" altLang="ja-JP" sz="3200" dirty="0">
                    <a:solidFill>
                      <a:srgbClr val="FF0000"/>
                    </a:solidFill>
                    <a:latin typeface="Arial" panose="020B0604020202020204" pitchFamily="34" charset="0"/>
                    <a:cs typeface="Arial" panose="020B0604020202020204" pitchFamily="34" charset="0"/>
                  </a:rPr>
                  <a:t>lambda notation</a:t>
                </a:r>
                <a:r>
                  <a:rPr lang="en-US" altLang="ja-JP" sz="3200" dirty="0">
                    <a:latin typeface="Arial" panose="020B0604020202020204" pitchFamily="34" charset="0"/>
                    <a:cs typeface="Arial" panose="020B0604020202020204" pitchFamily="34" charset="0"/>
                  </a:rPr>
                  <a:t>: way to abstract from FOL.</a:t>
                </a:r>
                <a:br>
                  <a:rPr lang="en-US" altLang="ja-JP" sz="3200" dirty="0">
                    <a:latin typeface="Arial" panose="020B0604020202020204" pitchFamily="34" charset="0"/>
                    <a:cs typeface="Arial" panose="020B0604020202020204" pitchFamily="34" charset="0"/>
                  </a:rPr>
                </a:br>
                <a:r>
                  <a:rPr lang="en-US" altLang="ja-JP" sz="3200" dirty="0">
                    <a:latin typeface="Arial" panose="020B0604020202020204" pitchFamily="34" charset="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sym typeface="Symbol" panose="05050102010706020507" pitchFamily="18" charset="2"/>
                      </a:rPr>
                      <m:t></m:t>
                    </m:r>
                    <m:r>
                      <a:rPr lang="en-US" altLang="ja-JP" sz="3200" b="0" i="1" smtClean="0">
                        <a:latin typeface="Cambria Math" panose="02040503050406030204" pitchFamily="18" charset="0"/>
                        <a:cs typeface="Arial" panose="020B0604020202020204" pitchFamily="34" charset="0"/>
                      </a:rPr>
                      <m:t>𝑥</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𝑃</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𝑥</m:t>
                    </m:r>
                    <m:r>
                      <a:rPr lang="en-US" altLang="ja-JP" sz="3200" b="0" i="1" smtClean="0">
                        <a:latin typeface="Cambria Math" panose="02040503050406030204" pitchFamily="18" charset="0"/>
                        <a:cs typeface="Arial" panose="020B0604020202020204" pitchFamily="34" charset="0"/>
                      </a:rPr>
                      <m:t>)</m:t>
                    </m:r>
                  </m:oMath>
                </a14:m>
                <a:endParaRPr lang="en-US" altLang="ja-JP" sz="3200" i="1" dirty="0">
                  <a:latin typeface="Arial" panose="020B0604020202020204" pitchFamily="34" charset="0"/>
                  <a:cs typeface="Arial" panose="020B0604020202020204" pitchFamily="34" charset="0"/>
                </a:endParaRPr>
              </a:p>
              <a:p>
                <a:pPr lvl="1">
                  <a:lnSpc>
                    <a:spcPts val="3500"/>
                  </a:lnSpc>
                </a:pPr>
                <a:endParaRPr lang="en-US" altLang="ja-JP" sz="2800" i="1" dirty="0">
                  <a:latin typeface="Arial" panose="020B0604020202020204" pitchFamily="34" charset="0"/>
                  <a:cs typeface="Arial" panose="020B0604020202020204" pitchFamily="34" charset="0"/>
                </a:endParaRPr>
              </a:p>
              <a:p>
                <a:pPr>
                  <a:lnSpc>
                    <a:spcPts val="3500"/>
                  </a:lnSpc>
                </a:pPr>
                <a:r>
                  <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rPr>
                  <a:t></a:t>
                </a:r>
                <a:r>
                  <a:rPr lang="en-US" altLang="ja-JP" sz="3200" dirty="0">
                    <a:solidFill>
                      <a:srgbClr val="FF0000"/>
                    </a:solidFill>
                    <a:latin typeface="Arial" panose="020B0604020202020204" pitchFamily="34" charset="0"/>
                    <a:cs typeface="Arial" panose="020B0604020202020204" pitchFamily="34" charset="0"/>
                  </a:rPr>
                  <a:t>-reduction</a:t>
                </a:r>
                <a:r>
                  <a:rPr lang="en-US" altLang="ja-JP" sz="3200" dirty="0">
                    <a:latin typeface="Arial" panose="020B0604020202020204" pitchFamily="34" charset="0"/>
                    <a:cs typeface="Arial" panose="020B0604020202020204" pitchFamily="34" charset="0"/>
                  </a:rPr>
                  <a:t>: apply to logical term to yield to new FOL</a:t>
                </a:r>
                <a:br>
                  <a:rPr lang="en-US" altLang="ja-JP" sz="3200" dirty="0">
                    <a:latin typeface="Arial" panose="020B0604020202020204" pitchFamily="34" charset="0"/>
                    <a:cs typeface="Arial" panose="020B0604020202020204" pitchFamily="34" charset="0"/>
                  </a:rPr>
                </a:br>
                <a:r>
                  <a:rPr lang="en-US" altLang="ja-JP" sz="3200" dirty="0">
                    <a:latin typeface="Arial" panose="020B0604020202020204" pitchFamily="34" charset="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sym typeface="Symbol" panose="05050102010706020507" pitchFamily="18" charset="2"/>
                      </a:rPr>
                      <m:t></m:t>
                    </m:r>
                    <m:r>
                      <a:rPr lang="en-US" altLang="ja-JP" sz="3200" b="0" i="1" smtClean="0">
                        <a:latin typeface="Cambria Math" panose="02040503050406030204" pitchFamily="18" charset="0"/>
                        <a:cs typeface="Arial" panose="020B0604020202020204" pitchFamily="34" charset="0"/>
                      </a:rPr>
                      <m:t>𝑥</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𝑃</m:t>
                    </m:r>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𝑥</m:t>
                        </m:r>
                      </m:e>
                    </m:d>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𝐴</m:t>
                        </m:r>
                      </m:e>
                    </m:d>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𝑃</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𝐴</m:t>
                    </m:r>
                    <m:r>
                      <a:rPr lang="en-US" altLang="ja-JP" sz="3200" b="0" i="1" smtClean="0">
                        <a:latin typeface="Cambria Math" panose="02040503050406030204" pitchFamily="18" charset="0"/>
                        <a:cs typeface="Arial" panose="020B0604020202020204" pitchFamily="34" charset="0"/>
                      </a:rPr>
                      <m:t>)</m:t>
                    </m:r>
                  </m:oMath>
                </a14:m>
                <a:endParaRPr lang="en-US" altLang="ja-JP" sz="3200" dirty="0">
                  <a:latin typeface="Arial" panose="020B0604020202020204" pitchFamily="34" charset="0"/>
                  <a:cs typeface="Arial" panose="020B0604020202020204" pitchFamily="34" charset="0"/>
                </a:endParaRPr>
              </a:p>
              <a:p>
                <a:pPr lvl="1">
                  <a:lnSpc>
                    <a:spcPts val="3500"/>
                  </a:lnSpc>
                </a:pPr>
                <a:endParaRPr lang="en-US" altLang="ja-JP" sz="2800" dirty="0">
                  <a:latin typeface="Arial" panose="020B0604020202020204" pitchFamily="34" charset="0"/>
                  <a:cs typeface="Arial" panose="020B0604020202020204" pitchFamily="34" charset="0"/>
                </a:endParaRPr>
              </a:p>
              <a:p>
                <a:pPr>
                  <a:lnSpc>
                    <a:spcPts val="3500"/>
                  </a:lnSpc>
                </a:pPr>
                <a:r>
                  <a:rPr lang="en-US" altLang="ja-JP" sz="3200" dirty="0">
                    <a:solidFill>
                      <a:srgbClr val="FF0000"/>
                    </a:solidFill>
                    <a:latin typeface="Arial" panose="020B0604020202020204" pitchFamily="34" charset="0"/>
                    <a:cs typeface="Arial" panose="020B0604020202020204" pitchFamily="34" charset="0"/>
                  </a:rPr>
                  <a:t>currying</a:t>
                </a:r>
                <a:r>
                  <a:rPr lang="en-US" altLang="ja-JP" sz="3200" dirty="0">
                    <a:latin typeface="Arial" panose="020B0604020202020204" pitchFamily="34" charset="0"/>
                    <a:cs typeface="Arial" panose="020B0604020202020204" pitchFamily="34" charset="0"/>
                  </a:rPr>
                  <a:t>: way of converting a predicate with multiple arguments into a sequence of single-argument predicates</a:t>
                </a:r>
                <a:br>
                  <a:rPr lang="en-US" altLang="ja-JP" sz="3200" dirty="0">
                    <a:latin typeface="Arial" panose="020B0604020202020204" pitchFamily="34" charset="0"/>
                    <a:cs typeface="Arial" panose="020B0604020202020204" pitchFamily="34" charset="0"/>
                  </a:rPr>
                </a:br>
                <a:r>
                  <a:rPr lang="en-US" altLang="ja-JP" sz="3200" dirty="0">
                    <a:latin typeface="Arial" panose="020B0604020202020204" pitchFamily="34" charset="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sym typeface="Symbol" panose="05050102010706020507" pitchFamily="18" charset="2"/>
                      </a:rPr>
                      <m:t></m:t>
                    </m:r>
                    <m:r>
                      <a:rPr lang="en-US" altLang="ja-JP" sz="3200" b="0" i="1" smtClean="0">
                        <a:latin typeface="Cambria Math" panose="02040503050406030204" pitchFamily="18" charset="0"/>
                        <a:cs typeface="Arial" panose="020B0604020202020204" pitchFamily="34" charset="0"/>
                      </a:rPr>
                      <m:t>𝑥</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𝑦</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𝑁𝑒𝑎𝑟</m:t>
                    </m:r>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𝑥</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𝑦</m:t>
                        </m:r>
                      </m:e>
                    </m:d>
                  </m:oMath>
                </a14:m>
                <a:br>
                  <a:rPr lang="en-US" altLang="ja-JP" sz="3200" b="0" dirty="0">
                    <a:latin typeface="Arial" panose="020B0604020202020204" pitchFamily="34" charset="0"/>
                    <a:cs typeface="Arial" panose="020B0604020202020204" pitchFamily="34" charset="0"/>
                  </a:rPr>
                </a:br>
                <a:r>
                  <a:rPr lang="en-US" altLang="ja-JP" sz="3200" b="0" dirty="0">
                    <a:latin typeface="Arial" panose="020B0604020202020204" pitchFamily="34" charset="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sym typeface="Symbol" panose="05050102010706020507" pitchFamily="18" charset="2"/>
                      </a:rPr>
                      <m:t></m:t>
                    </m:r>
                    <m:r>
                      <a:rPr lang="en-US" altLang="ja-JP" sz="3200" b="0" i="1" smtClean="0">
                        <a:latin typeface="Cambria Math" panose="02040503050406030204" pitchFamily="18" charset="0"/>
                        <a:cs typeface="Arial" panose="020B0604020202020204" pitchFamily="34" charset="0"/>
                      </a:rPr>
                      <m:t>𝑥</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𝑦</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𝑁𝑒𝑎𝑟</m:t>
                    </m:r>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𝑥</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𝑦</m:t>
                        </m:r>
                      </m:e>
                    </m:d>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𝐵𝑎𝑐𝑎𝑟𝑜</m:t>
                        </m:r>
                      </m:e>
                    </m:d>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m:t>
                    </m:r>
                    <m:r>
                      <a:rPr lang="en-US" altLang="ja-JP" sz="3200" b="0" i="1" smtClean="0">
                        <a:latin typeface="Cambria Math" panose="02040503050406030204" pitchFamily="18" charset="0"/>
                        <a:cs typeface="Arial" panose="020B0604020202020204" pitchFamily="34" charset="0"/>
                      </a:rPr>
                      <m:t>𝑦</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𝑁𝑒𝑎𝑟</m:t>
                    </m:r>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𝐵𝑎𝑐𝑎𝑟𝑜</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𝑦</m:t>
                        </m:r>
                      </m:e>
                    </m:d>
                  </m:oMath>
                </a14:m>
                <a:br>
                  <a:rPr lang="en-US" altLang="ja-JP" sz="3200" b="0" dirty="0">
                    <a:latin typeface="Arial" panose="020B0604020202020204" pitchFamily="34" charset="0"/>
                    <a:cs typeface="Arial" panose="020B0604020202020204" pitchFamily="34" charset="0"/>
                  </a:rPr>
                </a:br>
                <a:r>
                  <a:rPr lang="en-US" altLang="ja-JP" sz="3200" b="0" dirty="0">
                    <a:latin typeface="Arial" panose="020B0604020202020204" pitchFamily="34" charset="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sym typeface="Symbol" panose="05050102010706020507" pitchFamily="18" charset="2"/>
                      </a:rPr>
                      <m:t></m:t>
                    </m:r>
                    <m:r>
                      <a:rPr lang="en-US" altLang="ja-JP" sz="3200" b="0" i="1" smtClean="0">
                        <a:latin typeface="Cambria Math" panose="02040503050406030204" pitchFamily="18" charset="0"/>
                        <a:cs typeface="Arial" panose="020B0604020202020204" pitchFamily="34" charset="0"/>
                      </a:rPr>
                      <m:t>𝑦</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𝑁𝑒𝑎𝑟</m:t>
                    </m:r>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𝐵𝑎𝑐𝑎𝑟𝑜</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𝑦</m:t>
                        </m:r>
                      </m:e>
                    </m:d>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𝐶𝑒𝑛𝑡𝑟𝑜</m:t>
                        </m:r>
                      </m:e>
                    </m:d>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𝑁𝑒𝑎𝑟</m:t>
                    </m:r>
                    <m:r>
                      <a:rPr lang="en-US" altLang="ja-JP" sz="3200" b="0" i="1" smtClean="0">
                        <a:latin typeface="Cambria Math" panose="02040503050406030204" pitchFamily="18" charset="0"/>
                        <a:cs typeface="Arial" panose="020B0604020202020204" pitchFamily="34" charset="0"/>
                      </a:rPr>
                      <m:t>(</m:t>
                    </m:r>
                    <m:r>
                      <a:rPr lang="en-US" altLang="ja-JP" sz="3200" b="0" i="1" smtClean="0">
                        <a:latin typeface="Cambria Math" panose="02040503050406030204" pitchFamily="18" charset="0"/>
                        <a:cs typeface="Arial" panose="020B0604020202020204" pitchFamily="34" charset="0"/>
                      </a:rPr>
                      <m:t>𝐵𝑎𝑐𝑎𝑟𝑜</m:t>
                    </m:r>
                    <m:r>
                      <a:rPr lang="en-US" altLang="ja-JP" sz="3200" b="0" i="1" smtClean="0">
                        <a:latin typeface="Cambria Math" panose="02040503050406030204" pitchFamily="18" charset="0"/>
                        <a:cs typeface="Arial" panose="020B0604020202020204" pitchFamily="34" charset="0"/>
                      </a:rPr>
                      <m:t>, </m:t>
                    </m:r>
                    <m:r>
                      <a:rPr lang="en-US" altLang="ja-JP" sz="3200" b="0" i="1" smtClean="0">
                        <a:latin typeface="Cambria Math" panose="02040503050406030204" pitchFamily="18" charset="0"/>
                        <a:cs typeface="Arial" panose="020B0604020202020204" pitchFamily="34" charset="0"/>
                      </a:rPr>
                      <m:t>𝐶𝑒𝑛𝑡𝑟𝑜</m:t>
                    </m:r>
                    <m:r>
                      <a:rPr lang="en-US" altLang="ja-JP" sz="3200" b="0" i="1" smtClean="0">
                        <a:latin typeface="Cambria Math" panose="02040503050406030204" pitchFamily="18" charset="0"/>
                        <a:cs typeface="Arial" panose="020B0604020202020204" pitchFamily="34" charset="0"/>
                      </a:rPr>
                      <m:t>)</m:t>
                    </m:r>
                  </m:oMath>
                </a14:m>
                <a:endParaRPr lang="en-US" altLang="ja-JP" sz="3200" b="0" dirty="0">
                  <a:latin typeface="Arial" panose="020B0604020202020204" pitchFamily="34" charset="0"/>
                  <a:cs typeface="Arial" panose="020B0604020202020204" pitchFamily="34" charset="0"/>
                </a:endParaRPr>
              </a:p>
            </p:txBody>
          </p:sp>
        </mc:Choice>
        <mc:Fallback>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5" y="1265274"/>
                <a:ext cx="11350487" cy="5592726"/>
              </a:xfrm>
              <a:blipFill>
                <a:blip r:embed="rId3"/>
                <a:stretch>
                  <a:fillRect l="-1235" t="-21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4291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3-4. The Semantics of FOL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a:lnSpc>
                <a:spcPts val="3500"/>
              </a:lnSpc>
            </a:pPr>
            <a:r>
              <a:rPr lang="en-US" altLang="ja-JP" sz="3200" dirty="0">
                <a:latin typeface="Arial" panose="020B0604020202020204" pitchFamily="34" charset="0"/>
                <a:cs typeface="Arial" panose="020B0604020202020204" pitchFamily="34" charset="0"/>
              </a:rPr>
              <a:t>FOL employs the model-theoretic approach to let non-logical vocabularies acquire their meanings</a:t>
            </a:r>
          </a:p>
          <a:p>
            <a:pPr lvl="1">
              <a:lnSpc>
                <a:spcPts val="3500"/>
              </a:lnSpc>
            </a:pPr>
            <a:endParaRPr lang="en-US" altLang="ja-JP" sz="2800" dirty="0">
              <a:latin typeface="Arial" panose="020B0604020202020204" pitchFamily="34" charset="0"/>
              <a:cs typeface="Arial" panose="020B0604020202020204" pitchFamily="34" charset="0"/>
            </a:endParaRPr>
          </a:p>
          <a:p>
            <a:pPr>
              <a:lnSpc>
                <a:spcPts val="3500"/>
              </a:lnSpc>
            </a:pPr>
            <a:r>
              <a:rPr lang="en-US" altLang="ja-JP" sz="3200" dirty="0">
                <a:latin typeface="Arial" panose="020B0604020202020204" pitchFamily="34" charset="0"/>
                <a:cs typeface="Arial" panose="020B0604020202020204" pitchFamily="34" charset="0"/>
              </a:rPr>
              <a:t>The interpretation of formulas involving logical connectives is based on the truth table</a:t>
            </a:r>
          </a:p>
        </p:txBody>
      </p:sp>
      <p:pic>
        <p:nvPicPr>
          <p:cNvPr id="5" name="図 4">
            <a:extLst>
              <a:ext uri="{FF2B5EF4-FFF2-40B4-BE49-F238E27FC236}">
                <a16:creationId xmlns:a16="http://schemas.microsoft.com/office/drawing/2014/main" id="{DF278674-0930-4B94-B340-7E8B7BFFB32F}"/>
              </a:ext>
            </a:extLst>
          </p:cNvPr>
          <p:cNvPicPr>
            <a:picLocks noChangeAspect="1"/>
          </p:cNvPicPr>
          <p:nvPr/>
        </p:nvPicPr>
        <p:blipFill>
          <a:blip r:embed="rId3"/>
          <a:stretch>
            <a:fillRect/>
          </a:stretch>
        </p:blipFill>
        <p:spPr>
          <a:xfrm>
            <a:off x="1309687" y="3813257"/>
            <a:ext cx="9572625" cy="2143125"/>
          </a:xfrm>
          <a:prstGeom prst="rect">
            <a:avLst/>
          </a:prstGeom>
        </p:spPr>
      </p:pic>
    </p:spTree>
    <p:extLst>
      <p:ext uri="{BB962C8B-B14F-4D97-AF65-F5344CB8AC3E}">
        <p14:creationId xmlns:p14="http://schemas.microsoft.com/office/powerpoint/2010/main" val="233251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3-5. Inference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443639"/>
          </a:xfrm>
        </p:spPr>
        <p:txBody>
          <a:bodyPr>
            <a:normAutofit/>
          </a:bodyPr>
          <a:lstStyle/>
          <a:p>
            <a:pPr>
              <a:lnSpc>
                <a:spcPts val="3500"/>
              </a:lnSpc>
            </a:pPr>
            <a:r>
              <a:rPr lang="en-US" altLang="ja-JP" sz="3200" dirty="0">
                <a:solidFill>
                  <a:srgbClr val="FF0000"/>
                </a:solidFill>
                <a:latin typeface="Arial" panose="020B0604020202020204" pitchFamily="34" charset="0"/>
                <a:cs typeface="Arial" panose="020B0604020202020204" pitchFamily="34" charset="0"/>
              </a:rPr>
              <a:t>modus ponens</a:t>
            </a:r>
            <a:r>
              <a:rPr lang="en-US" altLang="ja-JP" sz="3200" b="0" dirty="0">
                <a:latin typeface="Arial" panose="020B0604020202020204" pitchFamily="34" charset="0"/>
                <a:cs typeface="Arial" panose="020B0604020202020204" pitchFamily="34" charset="0"/>
              </a:rPr>
              <a:t>:</a:t>
            </a:r>
            <a:r>
              <a:rPr lang="en-US" altLang="ja-JP" sz="3200" dirty="0">
                <a:latin typeface="Arial" panose="020B0604020202020204" pitchFamily="34" charset="0"/>
                <a:cs typeface="Arial" panose="020B0604020202020204" pitchFamily="34" charset="0"/>
              </a:rPr>
              <a:t> a form of inference by if-then reasoning</a:t>
            </a:r>
          </a:p>
          <a:p>
            <a:pPr marL="457200" lvl="1" indent="0">
              <a:lnSpc>
                <a:spcPts val="3500"/>
              </a:lnSpc>
              <a:buNone/>
            </a:pPr>
            <a:r>
              <a:rPr lang="en-US" altLang="ja-JP" sz="2800" dirty="0">
                <a:latin typeface="Arial" panose="020B0604020202020204" pitchFamily="34" charset="0"/>
                <a:cs typeface="Arial" panose="020B0604020202020204" pitchFamily="34" charset="0"/>
              </a:rPr>
              <a:t>			</a:t>
            </a:r>
          </a:p>
          <a:p>
            <a:pPr marL="457200" lvl="1" indent="0">
              <a:lnSpc>
                <a:spcPts val="3500"/>
              </a:lnSpc>
              <a:buNone/>
            </a:pPr>
            <a:r>
              <a:rPr lang="en-US" altLang="ja-JP" sz="2800" dirty="0">
                <a:latin typeface="Arial" panose="020B0604020202020204" pitchFamily="34" charset="0"/>
                <a:cs typeface="Arial" panose="020B0604020202020204" pitchFamily="34" charset="0"/>
              </a:rPr>
              <a:t>			If the </a:t>
            </a:r>
            <a:r>
              <a:rPr lang="en-US" altLang="ja-JP" sz="2800" dirty="0">
                <a:solidFill>
                  <a:srgbClr val="FF0000"/>
                </a:solidFill>
                <a:latin typeface="Arial" panose="020B0604020202020204" pitchFamily="34" charset="0"/>
                <a:cs typeface="Arial" panose="020B0604020202020204" pitchFamily="34" charset="0"/>
              </a:rPr>
              <a:t>antecedent</a:t>
            </a:r>
            <a:r>
              <a:rPr lang="en-US" altLang="ja-JP" sz="2800" dirty="0">
                <a:latin typeface="Arial" panose="020B0604020202020204" pitchFamily="34" charset="0"/>
                <a:cs typeface="Arial" panose="020B0604020202020204" pitchFamily="34" charset="0"/>
              </a:rPr>
              <a:t> (</a:t>
            </a:r>
            <a:r>
              <a:rPr lang="en-US" altLang="ja-JP" sz="2800" dirty="0">
                <a:latin typeface="Arial" panose="020B0604020202020204" pitchFamily="34" charset="0"/>
                <a:cs typeface="Arial" panose="020B0604020202020204" pitchFamily="34" charset="0"/>
                <a:sym typeface="Symbol" panose="05050102010706020507" pitchFamily="18" charset="2"/>
              </a:rPr>
              <a:t>) is true,</a:t>
            </a:r>
            <a:endParaRPr lang="en-US" altLang="ja-JP" sz="2800" dirty="0">
              <a:latin typeface="Arial" panose="020B0604020202020204" pitchFamily="34" charset="0"/>
              <a:cs typeface="Arial" panose="020B0604020202020204" pitchFamily="34" charset="0"/>
            </a:endParaRPr>
          </a:p>
          <a:p>
            <a:pPr marL="457200" lvl="1" indent="0">
              <a:lnSpc>
                <a:spcPts val="3500"/>
              </a:lnSpc>
              <a:buNone/>
            </a:pPr>
            <a:r>
              <a:rPr lang="en-US" altLang="ja-JP" sz="2800" dirty="0">
                <a:latin typeface="Arial" panose="020B0604020202020204" pitchFamily="34" charset="0"/>
                <a:cs typeface="Arial" panose="020B0604020202020204" pitchFamily="34" charset="0"/>
              </a:rPr>
              <a:t>			then the </a:t>
            </a:r>
            <a:r>
              <a:rPr lang="en-US" altLang="ja-JP" sz="2800" dirty="0">
                <a:solidFill>
                  <a:srgbClr val="FF0000"/>
                </a:solidFill>
                <a:latin typeface="Arial" panose="020B0604020202020204" pitchFamily="34" charset="0"/>
                <a:cs typeface="Arial" panose="020B0604020202020204" pitchFamily="34" charset="0"/>
              </a:rPr>
              <a:t>consequent</a:t>
            </a:r>
            <a:r>
              <a:rPr lang="en-US" altLang="ja-JP" sz="2800" dirty="0">
                <a:latin typeface="Arial" panose="020B0604020202020204" pitchFamily="34" charset="0"/>
                <a:cs typeface="Arial" panose="020B0604020202020204" pitchFamily="34" charset="0"/>
              </a:rPr>
              <a:t> (</a:t>
            </a:r>
            <a:r>
              <a:rPr lang="en-US" altLang="ja-JP" sz="2800" dirty="0">
                <a:latin typeface="Arial" panose="020B0604020202020204" pitchFamily="34" charset="0"/>
                <a:cs typeface="Arial" panose="020B0604020202020204" pitchFamily="34" charset="0"/>
                <a:sym typeface="Symbol" panose="05050102010706020507" pitchFamily="18" charset="2"/>
              </a:rPr>
              <a:t></a:t>
            </a:r>
            <a:r>
              <a:rPr lang="en-US" altLang="ja-JP" sz="2800" dirty="0">
                <a:latin typeface="Arial" panose="020B0604020202020204" pitchFamily="34" charset="0"/>
                <a:cs typeface="Arial" panose="020B0604020202020204" pitchFamily="34" charset="0"/>
              </a:rPr>
              <a:t>) can be inferred</a:t>
            </a:r>
          </a:p>
          <a:p>
            <a:pPr marL="457200" lvl="1" indent="0">
              <a:lnSpc>
                <a:spcPts val="3500"/>
              </a:lnSpc>
              <a:buNone/>
            </a:pPr>
            <a:endParaRPr lang="en-US" altLang="ja-JP" sz="2800" dirty="0">
              <a:latin typeface="Arial" panose="020B0604020202020204" pitchFamily="34" charset="0"/>
              <a:cs typeface="Arial" panose="020B0604020202020204" pitchFamily="34" charset="0"/>
            </a:endParaRPr>
          </a:p>
          <a:p>
            <a:pPr>
              <a:lnSpc>
                <a:spcPts val="3500"/>
              </a:lnSpc>
            </a:pPr>
            <a:r>
              <a:rPr lang="en-US" altLang="ja-JP" sz="3200" dirty="0">
                <a:latin typeface="Arial" panose="020B0604020202020204" pitchFamily="34" charset="0"/>
                <a:cs typeface="Arial" panose="020B0604020202020204" pitchFamily="34" charset="0"/>
              </a:rPr>
              <a:t>Example of using modus ponens:</a:t>
            </a:r>
          </a:p>
          <a:p>
            <a:pPr lvl="1">
              <a:lnSpc>
                <a:spcPts val="3500"/>
              </a:lnSpc>
            </a:pPr>
            <a:endParaRPr lang="en-US" altLang="ja-JP" sz="2800" dirty="0">
              <a:latin typeface="Arial" panose="020B0604020202020204" pitchFamily="34" charset="0"/>
              <a:cs typeface="Arial" panose="020B0604020202020204" pitchFamily="34" charset="0"/>
            </a:endParaRPr>
          </a:p>
          <a:p>
            <a:pPr lvl="1">
              <a:lnSpc>
                <a:spcPts val="3500"/>
              </a:lnSpc>
            </a:pPr>
            <a:endParaRPr lang="en-US" altLang="ja-JP" sz="2800" dirty="0">
              <a:latin typeface="Arial" panose="020B0604020202020204" pitchFamily="34" charset="0"/>
              <a:cs typeface="Arial" panose="020B0604020202020204" pitchFamily="34" charset="0"/>
            </a:endParaRPr>
          </a:p>
          <a:p>
            <a:pPr lvl="1">
              <a:lnSpc>
                <a:spcPts val="3500"/>
              </a:lnSpc>
            </a:pPr>
            <a:endParaRPr lang="en-US" altLang="ja-JP" sz="2800"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0769BD49-E715-446C-B0A0-BF0610AAE441}"/>
              </a:ext>
            </a:extLst>
          </p:cNvPr>
          <p:cNvPicPr>
            <a:picLocks noChangeAspect="1"/>
          </p:cNvPicPr>
          <p:nvPr/>
        </p:nvPicPr>
        <p:blipFill>
          <a:blip r:embed="rId3"/>
          <a:stretch>
            <a:fillRect/>
          </a:stretch>
        </p:blipFill>
        <p:spPr>
          <a:xfrm>
            <a:off x="1791318" y="2047298"/>
            <a:ext cx="1652625" cy="1381702"/>
          </a:xfrm>
          <a:prstGeom prst="rect">
            <a:avLst/>
          </a:prstGeom>
        </p:spPr>
      </p:pic>
      <p:pic>
        <p:nvPicPr>
          <p:cNvPr id="7" name="図 6">
            <a:extLst>
              <a:ext uri="{FF2B5EF4-FFF2-40B4-BE49-F238E27FC236}">
                <a16:creationId xmlns:a16="http://schemas.microsoft.com/office/drawing/2014/main" id="{CD8053BD-EC05-44D1-8A4E-17874379AED8}"/>
              </a:ext>
            </a:extLst>
          </p:cNvPr>
          <p:cNvPicPr>
            <a:picLocks noChangeAspect="1"/>
          </p:cNvPicPr>
          <p:nvPr/>
        </p:nvPicPr>
        <p:blipFill>
          <a:blip r:embed="rId4"/>
          <a:stretch>
            <a:fillRect/>
          </a:stretch>
        </p:blipFill>
        <p:spPr>
          <a:xfrm>
            <a:off x="1791318" y="4624507"/>
            <a:ext cx="8436047" cy="1425999"/>
          </a:xfrm>
          <a:prstGeom prst="rect">
            <a:avLst/>
          </a:prstGeom>
        </p:spPr>
      </p:pic>
    </p:spTree>
    <p:extLst>
      <p:ext uri="{BB962C8B-B14F-4D97-AF65-F5344CB8AC3E}">
        <p14:creationId xmlns:p14="http://schemas.microsoft.com/office/powerpoint/2010/main" val="9504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3-5. Inference</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592726"/>
              </a:xfrm>
            </p:spPr>
            <p:txBody>
              <a:bodyPr>
                <a:normAutofit/>
              </a:bodyPr>
              <a:lstStyle/>
              <a:p>
                <a:pPr>
                  <a:lnSpc>
                    <a:spcPts val="3500"/>
                  </a:lnSpc>
                </a:pPr>
                <a:r>
                  <a:rPr lang="en-US" altLang="ja-JP" sz="3200" dirty="0">
                    <a:solidFill>
                      <a:srgbClr val="FF0000"/>
                    </a:solidFill>
                    <a:latin typeface="Arial" panose="020B0604020202020204" pitchFamily="34" charset="0"/>
                    <a:cs typeface="Arial" panose="020B0604020202020204" pitchFamily="34" charset="0"/>
                  </a:rPr>
                  <a:t>forward chaining</a:t>
                </a:r>
                <a:r>
                  <a:rPr lang="en-US" altLang="ja-JP" sz="3200" dirty="0">
                    <a:latin typeface="Arial" panose="020B0604020202020204" pitchFamily="34" charset="0"/>
                    <a:cs typeface="Arial" panose="020B0604020202020204" pitchFamily="34" charset="0"/>
                  </a:rPr>
                  <a:t>:</a:t>
                </a:r>
              </a:p>
              <a:p>
                <a:pPr lvl="1">
                  <a:lnSpc>
                    <a:spcPts val="3500"/>
                  </a:lnSpc>
                </a:pPr>
                <a:r>
                  <a:rPr lang="en-US" altLang="ja-JP" sz="2800" dirty="0">
                    <a:latin typeface="Arial" panose="020B0604020202020204" pitchFamily="34" charset="0"/>
                    <a:cs typeface="Arial" panose="020B0604020202020204" pitchFamily="34" charset="0"/>
                  </a:rPr>
                  <a:t>If </a:t>
                </a:r>
                <a14:m>
                  <m:oMath xmlns:m="http://schemas.openxmlformats.org/officeDocument/2006/math">
                    <m:r>
                      <a:rPr lang="en-US" altLang="ja-JP" sz="2800" i="1" smtClean="0">
                        <a:latin typeface="Cambria Math" panose="02040503050406030204" pitchFamily="18" charset="0"/>
                        <a:cs typeface="Arial" panose="020B0604020202020204" pitchFamily="34" charset="0"/>
                        <a:sym typeface="Symbol" panose="05050102010706020507" pitchFamily="18" charset="2"/>
                      </a:rPr>
                      <m:t></m:t>
                    </m:r>
                    <m:r>
                      <a:rPr lang="en-US" altLang="ja-JP" sz="2800" b="0" i="1" smtClean="0">
                        <a:latin typeface="Cambria Math" panose="02040503050406030204" pitchFamily="18" charset="0"/>
                        <a:cs typeface="Arial" panose="020B0604020202020204" pitchFamily="34" charset="0"/>
                        <a:sym typeface="Symbol" panose="05050102010706020507" pitchFamily="18" charset="2"/>
                      </a:rPr>
                      <m:t>⇒</m:t>
                    </m:r>
                    <m:r>
                      <a:rPr lang="en-US" altLang="ja-JP" sz="2800" i="1" smtClean="0">
                        <a:latin typeface="Cambria Math" panose="02040503050406030204" pitchFamily="18" charset="0"/>
                        <a:cs typeface="Arial" panose="020B0604020202020204" pitchFamily="34" charset="0"/>
                        <a:sym typeface="Symbol" panose="05050102010706020507" pitchFamily="18" charset="2"/>
                      </a:rPr>
                      <m:t></m:t>
                    </m:r>
                  </m:oMath>
                </a14:m>
                <a:r>
                  <a:rPr lang="en-US" altLang="ja-JP" sz="2800" dirty="0">
                    <a:latin typeface="Arial" panose="020B0604020202020204" pitchFamily="34" charset="0"/>
                    <a:cs typeface="Arial" panose="020B0604020202020204" pitchFamily="34" charset="0"/>
                  </a:rPr>
                  <a:t> and </a:t>
                </a:r>
                <a14:m>
                  <m:oMath xmlns:m="http://schemas.openxmlformats.org/officeDocument/2006/math">
                    <m:r>
                      <a:rPr lang="en-US" altLang="ja-JP" sz="2800" i="1" smtClean="0">
                        <a:latin typeface="Cambria Math" panose="02040503050406030204" pitchFamily="18" charset="0"/>
                        <a:cs typeface="Arial" panose="020B0604020202020204" pitchFamily="34" charset="0"/>
                        <a:sym typeface="Symbol" panose="05050102010706020507" pitchFamily="18" charset="2"/>
                      </a:rPr>
                      <m:t></m:t>
                    </m:r>
                  </m:oMath>
                </a14:m>
                <a:r>
                  <a:rPr lang="en-US" altLang="ja-JP" sz="2800" dirty="0">
                    <a:latin typeface="Arial" panose="020B0604020202020204" pitchFamily="34" charset="0"/>
                    <a:cs typeface="Arial" panose="020B0604020202020204" pitchFamily="34" charset="0"/>
                  </a:rPr>
                  <a:t>, then </a:t>
                </a:r>
                <a:r>
                  <a:rPr lang="en-US" altLang="ja-JP" sz="2800" dirty="0">
                    <a:latin typeface="Arial" panose="020B0604020202020204" pitchFamily="34" charset="0"/>
                    <a:cs typeface="Arial" panose="020B0604020202020204" pitchFamily="34" charset="0"/>
                    <a:sym typeface="Symbol" panose="05050102010706020507" pitchFamily="18" charset="2"/>
                  </a:rPr>
                  <a:t></a:t>
                </a:r>
              </a:p>
              <a:p>
                <a:pPr lvl="1">
                  <a:lnSpc>
                    <a:spcPts val="3500"/>
                  </a:lnSpc>
                </a:pPr>
                <a:r>
                  <a:rPr lang="en-US" altLang="ja-JP" sz="2800" dirty="0">
                    <a:latin typeface="Arial" panose="020B0604020202020204" pitchFamily="34" charset="0"/>
                    <a:cs typeface="Arial" panose="020B0604020202020204" pitchFamily="34" charset="0"/>
                  </a:rPr>
                  <a:t>A new fast is added to the KB</a:t>
                </a:r>
                <a:br>
                  <a:rPr lang="en-US" altLang="ja-JP" sz="2800" dirty="0">
                    <a:latin typeface="Arial" panose="020B0604020202020204" pitchFamily="34" charset="0"/>
                    <a:cs typeface="Arial" panose="020B0604020202020204" pitchFamily="34" charset="0"/>
                  </a:rPr>
                </a:br>
                <a14:m>
                  <m:oMath xmlns:m="http://schemas.openxmlformats.org/officeDocument/2006/math">
                    <m:r>
                      <a:rPr lang="en-US" altLang="ja-JP" sz="2800" b="0" i="1" smtClean="0">
                        <a:latin typeface="Cambria Math" panose="02040503050406030204" pitchFamily="18" charset="0"/>
                        <a:cs typeface="Arial" panose="020B0604020202020204" pitchFamily="34" charset="0"/>
                      </a:rPr>
                      <m:t>→</m:t>
                    </m:r>
                  </m:oMath>
                </a14:m>
                <a:r>
                  <a:rPr lang="en-US" altLang="ja-JP" sz="2800" dirty="0">
                    <a:latin typeface="Arial" panose="020B0604020202020204" pitchFamily="34" charset="0"/>
                    <a:cs typeface="Arial" panose="020B0604020202020204" pitchFamily="34" charset="0"/>
                  </a:rPr>
                  <a:t> All applicable rules are found and applied</a:t>
                </a:r>
                <a:br>
                  <a:rPr lang="en-US" altLang="ja-JP" sz="2800" dirty="0">
                    <a:latin typeface="Arial" panose="020B0604020202020204" pitchFamily="34" charset="0"/>
                    <a:cs typeface="Arial" panose="020B0604020202020204" pitchFamily="34" charset="0"/>
                  </a:rPr>
                </a:br>
                <a14:m>
                  <m:oMath xmlns:m="http://schemas.openxmlformats.org/officeDocument/2006/math">
                    <m:r>
                      <a:rPr lang="en-US" altLang="ja-JP" sz="2800" b="0" i="1" smtClean="0">
                        <a:latin typeface="Cambria Math" panose="02040503050406030204" pitchFamily="18" charset="0"/>
                        <a:cs typeface="Arial" panose="020B0604020202020204" pitchFamily="34" charset="0"/>
                      </a:rPr>
                      <m:t>→</m:t>
                    </m:r>
                  </m:oMath>
                </a14:m>
                <a:r>
                  <a:rPr lang="en-US" altLang="ja-JP" sz="2800" dirty="0">
                    <a:latin typeface="Arial" panose="020B0604020202020204" pitchFamily="34" charset="0"/>
                    <a:cs typeface="Arial" panose="020B0604020202020204" pitchFamily="34" charset="0"/>
                  </a:rPr>
                  <a:t> Results (new facts) are added to the KB</a:t>
                </a:r>
                <a:br>
                  <a:rPr lang="en-US" altLang="ja-JP" sz="2800" dirty="0">
                    <a:latin typeface="Arial" panose="020B0604020202020204" pitchFamily="34" charset="0"/>
                    <a:cs typeface="Arial" panose="020B0604020202020204" pitchFamily="34" charset="0"/>
                  </a:rPr>
                </a:br>
                <a14:m>
                  <m:oMath xmlns:m="http://schemas.openxmlformats.org/officeDocument/2006/math">
                    <m:r>
                      <a:rPr lang="en-US" altLang="ja-JP" sz="2800" b="0" i="1" smtClean="0">
                        <a:latin typeface="Cambria Math" panose="02040503050406030204" pitchFamily="18" charset="0"/>
                        <a:cs typeface="Arial" panose="020B0604020202020204" pitchFamily="34" charset="0"/>
                      </a:rPr>
                      <m:t>→</m:t>
                    </m:r>
                  </m:oMath>
                </a14:m>
                <a:r>
                  <a:rPr lang="en-US" altLang="ja-JP" sz="2800" dirty="0">
                    <a:latin typeface="Arial" panose="020B0604020202020204" pitchFamily="34" charset="0"/>
                    <a:cs typeface="Arial" panose="020B0604020202020204" pitchFamily="34" charset="0"/>
                  </a:rPr>
                  <a:t> Repeat until no further facts are deduced</a:t>
                </a:r>
              </a:p>
              <a:p>
                <a:pPr lvl="1">
                  <a:lnSpc>
                    <a:spcPts val="3500"/>
                  </a:lnSpc>
                </a:pPr>
                <a:endParaRPr lang="en-US" altLang="ja-JP" sz="2800" dirty="0">
                  <a:latin typeface="Arial" panose="020B0604020202020204" pitchFamily="34" charset="0"/>
                  <a:cs typeface="Arial" panose="020B0604020202020204" pitchFamily="34" charset="0"/>
                </a:endParaRPr>
              </a:p>
              <a:p>
                <a:pPr>
                  <a:lnSpc>
                    <a:spcPts val="3500"/>
                  </a:lnSpc>
                </a:pPr>
                <a:r>
                  <a:rPr lang="en-US" altLang="ja-JP" sz="3200" dirty="0">
                    <a:solidFill>
                      <a:srgbClr val="FF0000"/>
                    </a:solidFill>
                    <a:latin typeface="Arial" panose="020B0604020202020204" pitchFamily="34" charset="0"/>
                    <a:cs typeface="Arial" panose="020B0604020202020204" pitchFamily="34" charset="0"/>
                  </a:rPr>
                  <a:t>backward chaining</a:t>
                </a:r>
                <a:r>
                  <a:rPr lang="en-US" altLang="ja-JP" sz="3200" dirty="0">
                    <a:latin typeface="Arial" panose="020B0604020202020204" pitchFamily="34" charset="0"/>
                    <a:cs typeface="Arial" panose="020B0604020202020204" pitchFamily="34" charset="0"/>
                  </a:rPr>
                  <a:t>:</a:t>
                </a:r>
              </a:p>
              <a:p>
                <a:pPr lvl="1">
                  <a:lnSpc>
                    <a:spcPts val="3500"/>
                  </a:lnSpc>
                </a:pPr>
                <a:r>
                  <a:rPr lang="en-US" altLang="ja-JP" sz="2800" dirty="0">
                    <a:latin typeface="Arial" panose="020B0604020202020204" pitchFamily="34" charset="0"/>
                    <a:cs typeface="Arial" panose="020B0604020202020204" pitchFamily="34" charset="0"/>
                  </a:rPr>
                  <a:t>See if </a:t>
                </a:r>
                <a14:m>
                  <m:oMath xmlns:m="http://schemas.openxmlformats.org/officeDocument/2006/math">
                    <m:r>
                      <a:rPr lang="en-US" altLang="ja-JP" sz="2800" i="1" smtClean="0">
                        <a:latin typeface="Cambria Math" panose="02040503050406030204" pitchFamily="18" charset="0"/>
                        <a:cs typeface="Arial" panose="020B0604020202020204" pitchFamily="34" charset="0"/>
                        <a:sym typeface="Symbol" panose="05050102010706020507" pitchFamily="18" charset="2"/>
                      </a:rPr>
                      <m:t></m:t>
                    </m:r>
                  </m:oMath>
                </a14:m>
                <a:r>
                  <a:rPr lang="en-US" altLang="ja-JP" sz="2800" dirty="0">
                    <a:latin typeface="Arial" panose="020B0604020202020204" pitchFamily="34" charset="0"/>
                    <a:cs typeface="Arial" panose="020B0604020202020204" pitchFamily="34" charset="0"/>
                  </a:rPr>
                  <a:t> is in the KB</a:t>
                </a:r>
                <a:br>
                  <a:rPr lang="en-US" altLang="ja-JP" sz="2800" dirty="0">
                    <a:latin typeface="Arial" panose="020B0604020202020204" pitchFamily="34" charset="0"/>
                    <a:cs typeface="Arial" panose="020B0604020202020204" pitchFamily="34" charset="0"/>
                  </a:rPr>
                </a:br>
                <a14:m>
                  <m:oMath xmlns:m="http://schemas.openxmlformats.org/officeDocument/2006/math">
                    <m:r>
                      <a:rPr lang="en-US" altLang="ja-JP" sz="2800" b="0" i="1" smtClean="0">
                        <a:latin typeface="Cambria Math" panose="02040503050406030204" pitchFamily="18" charset="0"/>
                        <a:cs typeface="Arial" panose="020B0604020202020204" pitchFamily="34" charset="0"/>
                      </a:rPr>
                      <m:t>→</m:t>
                    </m:r>
                  </m:oMath>
                </a14:m>
                <a:r>
                  <a:rPr lang="en-US" altLang="ja-JP" sz="2800" dirty="0">
                    <a:latin typeface="Arial" panose="020B0604020202020204" pitchFamily="34" charset="0"/>
                    <a:cs typeface="Arial" panose="020B0604020202020204" pitchFamily="34" charset="0"/>
                  </a:rPr>
                  <a:t> If not, search for applicable rules in the KB</a:t>
                </a:r>
                <a:br>
                  <a:rPr lang="en-US" altLang="ja-JP" sz="2800" dirty="0">
                    <a:latin typeface="Arial" panose="020B0604020202020204" pitchFamily="34" charset="0"/>
                    <a:cs typeface="Arial" panose="020B0604020202020204" pitchFamily="34" charset="0"/>
                  </a:rPr>
                </a:br>
                <a14:m>
                  <m:oMath xmlns:m="http://schemas.openxmlformats.org/officeDocument/2006/math">
                    <m:r>
                      <a:rPr lang="en-US" altLang="ja-JP" sz="2800" b="0" i="1" smtClean="0">
                        <a:latin typeface="Cambria Math" panose="02040503050406030204" pitchFamily="18" charset="0"/>
                        <a:cs typeface="Arial" panose="020B0604020202020204" pitchFamily="34" charset="0"/>
                      </a:rPr>
                      <m:t>→</m:t>
                    </m:r>
                  </m:oMath>
                </a14:m>
                <a:r>
                  <a:rPr lang="en-US" altLang="ja-JP" sz="2800" dirty="0">
                    <a:latin typeface="Arial" panose="020B0604020202020204" pitchFamily="34" charset="0"/>
                    <a:cs typeface="Arial" panose="020B0604020202020204" pitchFamily="34" charset="0"/>
                  </a:rPr>
                  <a:t> See if </a:t>
                </a:r>
                <a14:m>
                  <m:oMath xmlns:m="http://schemas.openxmlformats.org/officeDocument/2006/math">
                    <m:r>
                      <a:rPr lang="en-US" altLang="ja-JP" sz="2800" i="1" smtClean="0">
                        <a:latin typeface="Cambria Math" panose="02040503050406030204" pitchFamily="18" charset="0"/>
                        <a:cs typeface="Arial" panose="020B0604020202020204" pitchFamily="34" charset="0"/>
                        <a:sym typeface="Symbol" panose="05050102010706020507" pitchFamily="18" charset="2"/>
                      </a:rPr>
                      <m:t></m:t>
                    </m:r>
                  </m:oMath>
                </a14:m>
                <a:r>
                  <a:rPr lang="en-US" altLang="ja-JP" sz="2800" dirty="0">
                    <a:latin typeface="Arial" panose="020B0604020202020204" pitchFamily="34" charset="0"/>
                    <a:cs typeface="Arial" panose="020B0604020202020204" pitchFamily="34" charset="0"/>
                  </a:rPr>
                  <a:t> is true</a:t>
                </a: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6" y="1265274"/>
                <a:ext cx="10783956" cy="5592726"/>
              </a:xfrm>
              <a:blipFill>
                <a:blip r:embed="rId3"/>
                <a:stretch>
                  <a:fillRect l="-1300" t="-2181"/>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631D1E34-0462-4D82-94F5-DDE322CD73E9}"/>
              </a:ext>
            </a:extLst>
          </p:cNvPr>
          <p:cNvPicPr>
            <a:picLocks noChangeAspect="1"/>
          </p:cNvPicPr>
          <p:nvPr/>
        </p:nvPicPr>
        <p:blipFill>
          <a:blip r:embed="rId4"/>
          <a:stretch>
            <a:fillRect/>
          </a:stretch>
        </p:blipFill>
        <p:spPr>
          <a:xfrm>
            <a:off x="9085929" y="1444197"/>
            <a:ext cx="1652625" cy="1381702"/>
          </a:xfrm>
          <a:prstGeom prst="rect">
            <a:avLst/>
          </a:prstGeom>
        </p:spPr>
      </p:pic>
    </p:spTree>
    <p:extLst>
      <p:ext uri="{BB962C8B-B14F-4D97-AF65-F5344CB8AC3E}">
        <p14:creationId xmlns:p14="http://schemas.microsoft.com/office/powerpoint/2010/main" val="2150947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3-5. Inference</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443639"/>
              </a:xfrm>
            </p:spPr>
            <p:txBody>
              <a:bodyPr>
                <a:normAutofit/>
              </a:bodyPr>
              <a:lstStyle/>
              <a:p>
                <a:pPr>
                  <a:lnSpc>
                    <a:spcPts val="3500"/>
                  </a:lnSpc>
                </a:pPr>
                <a:r>
                  <a:rPr lang="en-US" altLang="ja-JP" sz="3200" dirty="0">
                    <a:solidFill>
                      <a:srgbClr val="FF0000"/>
                    </a:solidFill>
                    <a:latin typeface="Arial" panose="020B0604020202020204" pitchFamily="34" charset="0"/>
                    <a:cs typeface="Arial" panose="020B0604020202020204" pitchFamily="34" charset="0"/>
                  </a:rPr>
                  <a:t>abduction</a:t>
                </a:r>
                <a:r>
                  <a:rPr lang="en-US" altLang="ja-JP" sz="3200" dirty="0">
                    <a:latin typeface="Arial" panose="020B0604020202020204" pitchFamily="34" charset="0"/>
                    <a:cs typeface="Arial" panose="020B0604020202020204" pitchFamily="34" charset="0"/>
                  </a:rPr>
                  <a:t>: plausible reasoning from </a:t>
                </a:r>
                <a:r>
                  <a:rPr lang="en-US" altLang="ja-JP" sz="3200" dirty="0">
                    <a:latin typeface="Arial" panose="020B0604020202020204" pitchFamily="34" charset="0"/>
                    <a:cs typeface="Arial" panose="020B0604020202020204" pitchFamily="34" charset="0"/>
                    <a:sym typeface="Symbol" panose="05050102010706020507" pitchFamily="18" charset="2"/>
                  </a:rPr>
                  <a:t> to </a:t>
                </a:r>
                <a:endParaRPr lang="en-US" altLang="ja-JP" sz="3200" dirty="0">
                  <a:latin typeface="Arial" panose="020B0604020202020204" pitchFamily="34" charset="0"/>
                  <a:cs typeface="Arial" panose="020B0604020202020204" pitchFamily="34" charset="0"/>
                </a:endParaRPr>
              </a:p>
              <a:p>
                <a:pPr lvl="1">
                  <a:lnSpc>
                    <a:spcPts val="3500"/>
                  </a:lnSpc>
                </a:pPr>
                <a:r>
                  <a:rPr lang="en-US" altLang="ja-JP" sz="2800" dirty="0">
                    <a:latin typeface="Arial" panose="020B0604020202020204" pitchFamily="34" charset="0"/>
                    <a:cs typeface="Arial" panose="020B0604020202020204" pitchFamily="34" charset="0"/>
                  </a:rPr>
                  <a:t>if </a:t>
                </a:r>
                <a14:m>
                  <m:oMath xmlns:m="http://schemas.openxmlformats.org/officeDocument/2006/math">
                    <m:r>
                      <a:rPr lang="en-US" altLang="ja-JP" sz="2800" i="1" smtClean="0">
                        <a:latin typeface="Cambria Math" panose="02040503050406030204" pitchFamily="18" charset="0"/>
                        <a:cs typeface="Arial" panose="020B0604020202020204" pitchFamily="34" charset="0"/>
                        <a:sym typeface="Symbol" panose="05050102010706020507" pitchFamily="18" charset="2"/>
                      </a:rPr>
                      <m:t></m:t>
                    </m:r>
                    <m:r>
                      <a:rPr lang="en-US" altLang="ja-JP" sz="2800" b="0" i="1" smtClean="0">
                        <a:latin typeface="Cambria Math" panose="02040503050406030204" pitchFamily="18" charset="0"/>
                        <a:cs typeface="Arial" panose="020B0604020202020204" pitchFamily="34" charset="0"/>
                        <a:sym typeface="Symbol" panose="05050102010706020507" pitchFamily="18" charset="2"/>
                      </a:rPr>
                      <m:t>⇒</m:t>
                    </m:r>
                    <m:r>
                      <a:rPr lang="en-US" altLang="ja-JP" sz="2800" i="1" smtClean="0">
                        <a:latin typeface="Cambria Math" panose="02040503050406030204" pitchFamily="18" charset="0"/>
                        <a:cs typeface="Arial" panose="020B0604020202020204" pitchFamily="34" charset="0"/>
                        <a:sym typeface="Symbol" panose="05050102010706020507" pitchFamily="18" charset="2"/>
                      </a:rPr>
                      <m:t></m:t>
                    </m:r>
                  </m:oMath>
                </a14:m>
                <a:r>
                  <a:rPr lang="en-US" altLang="ja-JP" sz="2800" dirty="0">
                    <a:latin typeface="Arial" panose="020B0604020202020204" pitchFamily="34" charset="0"/>
                    <a:cs typeface="Arial" panose="020B0604020202020204" pitchFamily="34" charset="0"/>
                    <a:sym typeface="Symbol" panose="05050102010706020507" pitchFamily="18" charset="2"/>
                  </a:rPr>
                  <a:t> and </a:t>
                </a:r>
                <a14:m>
                  <m:oMath xmlns:m="http://schemas.openxmlformats.org/officeDocument/2006/math">
                    <m:r>
                      <a:rPr lang="en-US" altLang="ja-JP" sz="2800" i="1" smtClean="0">
                        <a:latin typeface="Cambria Math" panose="02040503050406030204" pitchFamily="18" charset="0"/>
                        <a:cs typeface="Arial" panose="020B0604020202020204" pitchFamily="34" charset="0"/>
                        <a:sym typeface="Symbol" panose="05050102010706020507" pitchFamily="18" charset="2"/>
                      </a:rPr>
                      <m:t></m:t>
                    </m:r>
                  </m:oMath>
                </a14:m>
                <a:r>
                  <a:rPr lang="en-US" altLang="ja-JP" sz="2800" dirty="0">
                    <a:latin typeface="Arial" panose="020B0604020202020204" pitchFamily="34" charset="0"/>
                    <a:cs typeface="Arial" panose="020B0604020202020204" pitchFamily="34" charset="0"/>
                    <a:sym typeface="Symbol" panose="05050102010706020507" pitchFamily="18" charset="2"/>
                  </a:rPr>
                  <a:t>, then  is plausible</a:t>
                </a:r>
              </a:p>
              <a:p>
                <a:pPr lvl="1">
                  <a:lnSpc>
                    <a:spcPts val="3500"/>
                  </a:lnSpc>
                </a:pPr>
                <a:endParaRPr lang="en-US" altLang="ja-JP" sz="2800" dirty="0">
                  <a:latin typeface="Arial" panose="020B0604020202020204" pitchFamily="34" charset="0"/>
                  <a:cs typeface="Arial" panose="020B0604020202020204" pitchFamily="34" charset="0"/>
                  <a:sym typeface="Symbol" panose="05050102010706020507" pitchFamily="18" charset="2"/>
                </a:endParaRPr>
              </a:p>
              <a:p>
                <a:pPr lvl="1">
                  <a:lnSpc>
                    <a:spcPts val="3500"/>
                  </a:lnSpc>
                </a:pPr>
                <a:endParaRPr lang="en-US" altLang="ja-JP" dirty="0">
                  <a:latin typeface="Arial" panose="020B0604020202020204" pitchFamily="34" charset="0"/>
                  <a:cs typeface="Arial" panose="020B0604020202020204" pitchFamily="34" charset="0"/>
                  <a:sym typeface="Symbol" panose="05050102010706020507" pitchFamily="18" charset="2"/>
                </a:endParaRPr>
              </a:p>
              <a:p>
                <a:pPr>
                  <a:lnSpc>
                    <a:spcPts val="3500"/>
                  </a:lnSpc>
                </a:pPr>
                <a:r>
                  <a:rPr lang="en-US" altLang="ja-JP" sz="3200" dirty="0">
                    <a:latin typeface="Arial" panose="020B0604020202020204" pitchFamily="34" charset="0"/>
                    <a:cs typeface="Arial" panose="020B0604020202020204" pitchFamily="34" charset="0"/>
                  </a:rPr>
                  <a:t>Neither forward and backward chaining are </a:t>
                </a:r>
                <a:r>
                  <a:rPr lang="en-US" altLang="ja-JP" sz="3200" dirty="0">
                    <a:solidFill>
                      <a:srgbClr val="FF0000"/>
                    </a:solidFill>
                    <a:latin typeface="Arial" panose="020B0604020202020204" pitchFamily="34" charset="0"/>
                    <a:cs typeface="Arial" panose="020B0604020202020204" pitchFamily="34" charset="0"/>
                  </a:rPr>
                  <a:t>complete</a:t>
                </a:r>
              </a:p>
              <a:p>
                <a:pPr lvl="1">
                  <a:lnSpc>
                    <a:spcPts val="3500"/>
                  </a:lnSpc>
                </a:pPr>
                <a:r>
                  <a:rPr lang="en-US" altLang="ja-JP" sz="2800" dirty="0">
                    <a:latin typeface="Arial" panose="020B0604020202020204" pitchFamily="34" charset="0"/>
                    <a:cs typeface="Arial" panose="020B0604020202020204" pitchFamily="34" charset="0"/>
                  </a:rPr>
                  <a:t>There are valid inferences that cannot be found by them</a:t>
                </a:r>
              </a:p>
              <a:p>
                <a:pPr>
                  <a:lnSpc>
                    <a:spcPts val="3500"/>
                  </a:lnSpc>
                </a:pPr>
                <a:r>
                  <a:rPr lang="en-US" altLang="ja-JP" sz="3200" dirty="0">
                    <a:solidFill>
                      <a:srgbClr val="FF0000"/>
                    </a:solidFill>
                    <a:latin typeface="Arial" panose="020B0604020202020204" pitchFamily="34" charset="0"/>
                    <a:cs typeface="Arial" panose="020B0604020202020204" pitchFamily="34" charset="0"/>
                  </a:rPr>
                  <a:t>resolution</a:t>
                </a:r>
                <a:r>
                  <a:rPr lang="en-US" altLang="ja-JP" sz="3200" dirty="0">
                    <a:latin typeface="Arial" panose="020B0604020202020204" pitchFamily="34" charset="0"/>
                    <a:cs typeface="Arial" panose="020B0604020202020204" pitchFamily="34" charset="0"/>
                  </a:rPr>
                  <a:t> is sound and complete</a:t>
                </a:r>
              </a:p>
              <a:p>
                <a:pPr lvl="1">
                  <a:lnSpc>
                    <a:spcPts val="3500"/>
                  </a:lnSpc>
                </a:pPr>
                <a:r>
                  <a:rPr lang="en-US" altLang="ja-JP" sz="2800" dirty="0">
                    <a:latin typeface="Arial" panose="020B0604020202020204" pitchFamily="34" charset="0"/>
                    <a:cs typeface="Arial" panose="020B0604020202020204" pitchFamily="34" charset="0"/>
                  </a:rPr>
                  <a:t>but far more computationally expensive</a:t>
                </a:r>
              </a:p>
              <a:p>
                <a:pPr lvl="1">
                  <a:lnSpc>
                    <a:spcPts val="3500"/>
                  </a:lnSpc>
                </a:pPr>
                <a:endParaRPr lang="en-US" altLang="ja-JP" sz="2800" dirty="0">
                  <a:latin typeface="Arial" panose="020B0604020202020204" pitchFamily="34" charset="0"/>
                  <a:cs typeface="Arial" panose="020B0604020202020204" pitchFamily="34" charset="0"/>
                </a:endParaRP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6" y="1265274"/>
                <a:ext cx="10783956" cy="5443639"/>
              </a:xfrm>
              <a:blipFill>
                <a:blip r:embed="rId3"/>
                <a:stretch>
                  <a:fillRect l="-1300" t="-2240"/>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678DAD9B-5A6A-4204-8892-3E16497FA18C}"/>
              </a:ext>
            </a:extLst>
          </p:cNvPr>
          <p:cNvPicPr>
            <a:picLocks noChangeAspect="1"/>
          </p:cNvPicPr>
          <p:nvPr/>
        </p:nvPicPr>
        <p:blipFill>
          <a:blip r:embed="rId4"/>
          <a:stretch>
            <a:fillRect/>
          </a:stretch>
        </p:blipFill>
        <p:spPr>
          <a:xfrm>
            <a:off x="7297599" y="1888272"/>
            <a:ext cx="1652625" cy="1381702"/>
          </a:xfrm>
          <a:prstGeom prst="rect">
            <a:avLst/>
          </a:prstGeom>
        </p:spPr>
      </p:pic>
    </p:spTree>
    <p:extLst>
      <p:ext uri="{BB962C8B-B14F-4D97-AF65-F5344CB8AC3E}">
        <p14:creationId xmlns:p14="http://schemas.microsoft.com/office/powerpoint/2010/main" val="21551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kumimoji="1" lang="en-US" altLang="ja-JP" dirty="0">
                <a:latin typeface="Arial" panose="020B0604020202020204" pitchFamily="34" charset="0"/>
                <a:cs typeface="Arial" panose="020B0604020202020204" pitchFamily="34" charset="0"/>
              </a:rPr>
              <a:t>Table of Contents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lang="en-US" altLang="ja-JP" sz="3200" dirty="0">
                <a:latin typeface="Arial" panose="020B0604020202020204" pitchFamily="34" charset="0"/>
                <a:cs typeface="Arial" panose="020B0604020202020204" pitchFamily="34" charset="0"/>
              </a:rPr>
              <a:t>0. Introduction of Meaning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1. Computational Desiderata for Representations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2. Model-Theoretic Semantics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3. First-Order Logic</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4. Event and State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5. Description Logics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6. Summary</a:t>
            </a:r>
          </a:p>
        </p:txBody>
      </p:sp>
    </p:spTree>
    <p:extLst>
      <p:ext uri="{BB962C8B-B14F-4D97-AF65-F5344CB8AC3E}">
        <p14:creationId xmlns:p14="http://schemas.microsoft.com/office/powerpoint/2010/main" val="272713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kumimoji="1" lang="en-US" altLang="ja-JP" dirty="0">
                <a:latin typeface="Arial" panose="020B0604020202020204" pitchFamily="34" charset="0"/>
                <a:cs typeface="Arial" panose="020B0604020202020204" pitchFamily="34" charset="0"/>
              </a:rPr>
              <a:t>Table of Contents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0. Introduction of Meaning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1. Computational Desiderata for Representations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2. Model-Theoretic Semantics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3. First-Order Logic</a:t>
            </a:r>
          </a:p>
          <a:p>
            <a:pPr marL="0" indent="0">
              <a:lnSpc>
                <a:spcPts val="3500"/>
              </a:lnSpc>
              <a:buNone/>
            </a:pPr>
            <a:r>
              <a:rPr kumimoji="1" lang="en-US" altLang="ja-JP" sz="3200" dirty="0">
                <a:latin typeface="Arial" panose="020B0604020202020204" pitchFamily="34" charset="0"/>
                <a:cs typeface="Arial" panose="020B0604020202020204" pitchFamily="34" charset="0"/>
              </a:rPr>
              <a:t>4. Event and State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5. Description Logics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6. Summary</a:t>
            </a:r>
          </a:p>
        </p:txBody>
      </p:sp>
    </p:spTree>
    <p:extLst>
      <p:ext uri="{BB962C8B-B14F-4D97-AF65-F5344CB8AC3E}">
        <p14:creationId xmlns:p14="http://schemas.microsoft.com/office/powerpoint/2010/main" val="3848739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4. Event and State Representations</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443639"/>
              </a:xfrm>
            </p:spPr>
            <p:txBody>
              <a:bodyPr>
                <a:normAutofit/>
              </a:bodyPr>
              <a:lstStyle/>
              <a:p>
                <a:pPr>
                  <a:lnSpc>
                    <a:spcPts val="3500"/>
                  </a:lnSpc>
                </a:pPr>
                <a:r>
                  <a:rPr lang="en-US" altLang="ja-JP" sz="3200" dirty="0">
                    <a:solidFill>
                      <a:srgbClr val="FF0000"/>
                    </a:solidFill>
                    <a:latin typeface="Arial" panose="020B0604020202020204" pitchFamily="34" charset="0"/>
                    <a:cs typeface="Arial" panose="020B0604020202020204" pitchFamily="34" charset="0"/>
                  </a:rPr>
                  <a:t>state</a:t>
                </a:r>
                <a:r>
                  <a:rPr lang="en-US" altLang="ja-JP" sz="3200" dirty="0">
                    <a:latin typeface="Arial" panose="020B0604020202020204" pitchFamily="34" charset="0"/>
                    <a:cs typeface="Arial" panose="020B0604020202020204" pitchFamily="34" charset="0"/>
                  </a:rPr>
                  <a:t>: conditions that remain unchanged</a:t>
                </a:r>
              </a:p>
              <a:p>
                <a:pPr>
                  <a:lnSpc>
                    <a:spcPts val="3500"/>
                  </a:lnSpc>
                </a:pPr>
                <a:r>
                  <a:rPr lang="en-US" altLang="ja-JP" sz="3200" dirty="0">
                    <a:solidFill>
                      <a:srgbClr val="FF0000"/>
                    </a:solidFill>
                    <a:latin typeface="Arial" panose="020B0604020202020204" pitchFamily="34" charset="0"/>
                    <a:cs typeface="Arial" panose="020B0604020202020204" pitchFamily="34" charset="0"/>
                  </a:rPr>
                  <a:t>event</a:t>
                </a:r>
                <a:r>
                  <a:rPr lang="en-US" altLang="ja-JP" sz="3200" dirty="0">
                    <a:latin typeface="Arial" panose="020B0604020202020204" pitchFamily="34" charset="0"/>
                    <a:cs typeface="Arial" panose="020B0604020202020204" pitchFamily="34" charset="0"/>
                  </a:rPr>
                  <a:t>: changes in some state of affairs</a:t>
                </a:r>
              </a:p>
              <a:p>
                <a:pPr lvl="1">
                  <a:lnSpc>
                    <a:spcPts val="3500"/>
                  </a:lnSpc>
                </a:pPr>
                <a:endParaRPr lang="en-US" altLang="ja-JP" sz="2800" dirty="0">
                  <a:latin typeface="Arial" panose="020B0604020202020204" pitchFamily="34" charset="0"/>
                  <a:cs typeface="Arial" panose="020B0604020202020204" pitchFamily="34" charset="0"/>
                </a:endParaRPr>
              </a:p>
              <a:p>
                <a:pPr>
                  <a:lnSpc>
                    <a:spcPts val="3500"/>
                  </a:lnSpc>
                </a:pPr>
                <a:r>
                  <a:rPr lang="en-US" altLang="ja-JP" sz="3200" dirty="0">
                    <a:latin typeface="Arial" panose="020B0604020202020204" pitchFamily="34" charset="0"/>
                    <a:cs typeface="Arial" panose="020B0604020202020204" pitchFamily="34" charset="0"/>
                  </a:rPr>
                  <a:t>Predicates in FOL have fixed </a:t>
                </a:r>
                <a:r>
                  <a:rPr lang="en-US" altLang="ja-JP" sz="3200" dirty="0">
                    <a:solidFill>
                      <a:srgbClr val="FF0000"/>
                    </a:solidFill>
                    <a:latin typeface="Arial" panose="020B0604020202020204" pitchFamily="34" charset="0"/>
                    <a:cs typeface="Arial" panose="020B0604020202020204" pitchFamily="34" charset="0"/>
                  </a:rPr>
                  <a:t>arity</a:t>
                </a:r>
                <a:endParaRPr lang="en-US" altLang="ja-JP" dirty="0">
                  <a:solidFill>
                    <a:srgbClr val="FF0000"/>
                  </a:solidFill>
                  <a:latin typeface="Arial" panose="020B0604020202020204" pitchFamily="34" charset="0"/>
                  <a:cs typeface="Arial" panose="020B0604020202020204" pitchFamily="34" charset="0"/>
                </a:endParaRPr>
              </a:p>
              <a:p>
                <a:pPr marL="0" indent="0">
                  <a:lnSpc>
                    <a:spcPts val="3500"/>
                  </a:lnSpc>
                  <a:buNone/>
                </a:pPr>
                <a:r>
                  <a:rPr lang="en-US" altLang="ja-JP" sz="3200" b="1" dirty="0">
                    <a:latin typeface="Arial" panose="020B0604020202020204" pitchFamily="34" charset="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rPr>
                      <m:t>𝑆𝑒𝑟𝑣𝑒𝑠</m:t>
                    </m:r>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𝐿𝑒𝑎𝑓</m:t>
                        </m:r>
                        <m:r>
                          <a:rPr lang="en-US" altLang="ja-JP" sz="3200" b="0" i="1" smtClean="0">
                            <a:latin typeface="Cambria Math" panose="02040503050406030204" pitchFamily="18" charset="0"/>
                            <a:cs typeface="Arial" panose="020B0604020202020204" pitchFamily="34" charset="0"/>
                          </a:rPr>
                          <m:t>,  </m:t>
                        </m:r>
                        <m:r>
                          <a:rPr lang="en-US" altLang="ja-JP" sz="3200" b="0" i="1" smtClean="0">
                            <a:latin typeface="Cambria Math" panose="02040503050406030204" pitchFamily="18" charset="0"/>
                            <a:cs typeface="Arial" panose="020B0604020202020204" pitchFamily="34" charset="0"/>
                          </a:rPr>
                          <m:t>𝑉𝑒𝑔𝑒𝑡𝑎𝑟𝑖𝑎𝑛𝐹𝑎𝑟𝑒</m:t>
                        </m:r>
                      </m:e>
                    </m:d>
                  </m:oMath>
                </a14:m>
                <a:endParaRPr lang="en-US" altLang="ja-JP" sz="3200" b="0" dirty="0">
                  <a:latin typeface="Arial" panose="020B0604020202020204" pitchFamily="34" charset="0"/>
                  <a:cs typeface="Arial" panose="020B0604020202020204" pitchFamily="34" charset="0"/>
                </a:endParaRPr>
              </a:p>
              <a:p>
                <a:pPr lvl="1">
                  <a:lnSpc>
                    <a:spcPts val="3500"/>
                  </a:lnSpc>
                </a:pPr>
                <a:endParaRPr lang="en-US" altLang="ja-JP" sz="2800" dirty="0">
                  <a:latin typeface="Arial" panose="020B0604020202020204" pitchFamily="34" charset="0"/>
                  <a:cs typeface="Arial" panose="020B0604020202020204" pitchFamily="34" charset="0"/>
                </a:endParaRPr>
              </a:p>
              <a:p>
                <a:pPr>
                  <a:lnSpc>
                    <a:spcPts val="3500"/>
                  </a:lnSpc>
                </a:pPr>
                <a:r>
                  <a:rPr lang="en-US" altLang="ja-JP" sz="3200" dirty="0">
                    <a:latin typeface="Arial" panose="020B0604020202020204" pitchFamily="34" charset="0"/>
                    <a:cs typeface="Arial" panose="020B0604020202020204" pitchFamily="34" charset="0"/>
                  </a:rPr>
                  <a:t>Choosing the number of arguments for </a:t>
                </a:r>
                <a:r>
                  <a:rPr lang="en-US" altLang="ja-JP" sz="3200" i="1" dirty="0">
                    <a:latin typeface="Arial" panose="020B0604020202020204" pitchFamily="34" charset="0"/>
                    <a:cs typeface="Arial" panose="020B0604020202020204" pitchFamily="34" charset="0"/>
                  </a:rPr>
                  <a:t>eat</a:t>
                </a:r>
                <a:r>
                  <a:rPr lang="en-US" altLang="ja-JP" sz="3200" dirty="0">
                    <a:latin typeface="Arial" panose="020B0604020202020204" pitchFamily="34" charset="0"/>
                    <a:cs typeface="Arial" panose="020B0604020202020204" pitchFamily="34" charset="0"/>
                  </a:rPr>
                  <a:t> is tricky</a:t>
                </a:r>
              </a:p>
              <a:p>
                <a:pPr lvl="1">
                  <a:lnSpc>
                    <a:spcPts val="3500"/>
                  </a:lnSpc>
                </a:pPr>
                <a:r>
                  <a:rPr lang="en-US" altLang="ja-JP" sz="2800" dirty="0">
                    <a:latin typeface="Arial" panose="020B0604020202020204" pitchFamily="34" charset="0"/>
                    <a:cs typeface="Arial" panose="020B0604020202020204" pitchFamily="34" charset="0"/>
                  </a:rPr>
                  <a:t>I ate.</a:t>
                </a:r>
              </a:p>
              <a:p>
                <a:pPr lvl="1">
                  <a:lnSpc>
                    <a:spcPts val="3500"/>
                  </a:lnSpc>
                </a:pPr>
                <a:r>
                  <a:rPr lang="en-US" altLang="ja-JP" sz="2800" dirty="0">
                    <a:latin typeface="Arial" panose="020B0604020202020204" pitchFamily="34" charset="0"/>
                    <a:cs typeface="Arial" panose="020B0604020202020204" pitchFamily="34" charset="0"/>
                  </a:rPr>
                  <a:t>I ate a turkey sandwich.</a:t>
                </a:r>
              </a:p>
              <a:p>
                <a:pPr lvl="1">
                  <a:lnSpc>
                    <a:spcPts val="3500"/>
                  </a:lnSpc>
                </a:pPr>
                <a:r>
                  <a:rPr lang="en-US" altLang="ja-JP" sz="2800" dirty="0">
                    <a:latin typeface="Arial" panose="020B0604020202020204" pitchFamily="34" charset="0"/>
                    <a:cs typeface="Arial" panose="020B0604020202020204" pitchFamily="34" charset="0"/>
                  </a:rPr>
                  <a:t>I ate a turkey sandwich for lunch at my desk.</a:t>
                </a: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6" y="1265274"/>
                <a:ext cx="10783956" cy="5443639"/>
              </a:xfrm>
              <a:blipFill>
                <a:blip r:embed="rId3"/>
                <a:stretch>
                  <a:fillRect l="-1300" t="-2240" b="-10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86826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4. Event and State Representations</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443639"/>
              </a:xfrm>
            </p:spPr>
            <p:txBody>
              <a:bodyPr>
                <a:normAutofit/>
              </a:bodyPr>
              <a:lstStyle/>
              <a:p>
                <a:pPr>
                  <a:lnSpc>
                    <a:spcPts val="3500"/>
                  </a:lnSpc>
                </a:pPr>
                <a:r>
                  <a:rPr lang="en-US" altLang="ja-JP" sz="3200" dirty="0">
                    <a:solidFill>
                      <a:srgbClr val="FF0000"/>
                    </a:solidFill>
                    <a:latin typeface="Arial" panose="020B0604020202020204" pitchFamily="34" charset="0"/>
                    <a:cs typeface="Arial" panose="020B0604020202020204" pitchFamily="34" charset="0"/>
                  </a:rPr>
                  <a:t>neo-</a:t>
                </a:r>
                <a:r>
                  <a:rPr lang="en-US" altLang="ja-JP" sz="3200" dirty="0" err="1">
                    <a:solidFill>
                      <a:srgbClr val="FF0000"/>
                    </a:solidFill>
                    <a:latin typeface="Arial" panose="020B0604020202020204" pitchFamily="34" charset="0"/>
                    <a:cs typeface="Arial" panose="020B0604020202020204" pitchFamily="34" charset="0"/>
                  </a:rPr>
                  <a:t>Davidsonian</a:t>
                </a:r>
                <a:r>
                  <a:rPr lang="en-US" altLang="ja-JP" sz="3200" dirty="0">
                    <a:latin typeface="Arial" panose="020B0604020202020204" pitchFamily="34" charset="0"/>
                    <a:cs typeface="Arial" panose="020B0604020202020204" pitchFamily="34" charset="0"/>
                  </a:rPr>
                  <a:t> event representations:</a:t>
                </a:r>
              </a:p>
              <a:p>
                <a:pPr lvl="1">
                  <a:lnSpc>
                    <a:spcPts val="3500"/>
                  </a:lnSpc>
                </a:pPr>
                <a:r>
                  <a:rPr lang="en-US" altLang="ja-JP" sz="2800" dirty="0">
                    <a:latin typeface="Arial" panose="020B0604020202020204" pitchFamily="34" charset="0"/>
                    <a:cs typeface="Arial" panose="020B0604020202020204" pitchFamily="34" charset="0"/>
                  </a:rPr>
                  <a:t>Donald Davidson introduced the notion of an </a:t>
                </a:r>
                <a:r>
                  <a:rPr lang="en-US" altLang="ja-JP" sz="2800" dirty="0">
                    <a:solidFill>
                      <a:srgbClr val="FF0000"/>
                    </a:solidFill>
                    <a:latin typeface="Arial" panose="020B0604020202020204" pitchFamily="34" charset="0"/>
                    <a:cs typeface="Arial" panose="020B0604020202020204" pitchFamily="34" charset="0"/>
                  </a:rPr>
                  <a:t>event variable</a:t>
                </a:r>
              </a:p>
              <a:p>
                <a:pPr lvl="1">
                  <a:lnSpc>
                    <a:spcPts val="3500"/>
                  </a:lnSpc>
                </a:pPr>
                <a:r>
                  <a:rPr lang="en-US" altLang="ja-JP" sz="2800" dirty="0">
                    <a:solidFill>
                      <a:srgbClr val="00B0F0"/>
                    </a:solidFill>
                    <a:latin typeface="Arial" panose="020B0604020202020204" pitchFamily="34" charset="0"/>
                    <a:cs typeface="Arial" panose="020B0604020202020204" pitchFamily="34" charset="0"/>
                  </a:rPr>
                  <a:t>e</a:t>
                </a:r>
                <a:r>
                  <a:rPr lang="en-US" altLang="ja-JP" sz="2800" dirty="0">
                    <a:latin typeface="Arial" panose="020B0604020202020204" pitchFamily="34" charset="0"/>
                    <a:cs typeface="Arial" panose="020B0604020202020204" pitchFamily="34" charset="0"/>
                  </a:rPr>
                  <a:t>: event variable</a:t>
                </a:r>
              </a:p>
              <a:p>
                <a:pPr marL="0" indent="0">
                  <a:lnSpc>
                    <a:spcPts val="3500"/>
                  </a:lnSpc>
                  <a:buNone/>
                </a:pPr>
                <a:endParaRPr lang="en-US" altLang="ja-JP" sz="2800" dirty="0">
                  <a:latin typeface="Arial" panose="020B0604020202020204" pitchFamily="34" charset="0"/>
                  <a:cs typeface="Arial" panose="020B0604020202020204" pitchFamily="34" charset="0"/>
                </a:endParaRPr>
              </a:p>
              <a:p>
                <a:pPr marL="0" indent="0">
                  <a:lnSpc>
                    <a:spcPts val="3500"/>
                  </a:lnSpc>
                  <a:buNone/>
                </a:pPr>
                <a:r>
                  <a:rPr lang="en-US" altLang="ja-JP" sz="3200" i="1" dirty="0">
                    <a:latin typeface="Arial" panose="020B0604020202020204" pitchFamily="34" charset="0"/>
                    <a:cs typeface="Arial" panose="020B0604020202020204" pitchFamily="34" charset="0"/>
                  </a:rPr>
                  <a:t>I ate a turkey sandwich for lunch at my desk.</a:t>
                </a:r>
              </a:p>
              <a:p>
                <a:pPr marL="0" indent="0">
                  <a:lnSpc>
                    <a:spcPts val="3500"/>
                  </a:lnSpc>
                  <a:buNone/>
                </a:pPr>
                <a:r>
                  <a:rPr lang="en-US" altLang="ja-JP" dirty="0">
                    <a:cs typeface="Arial" panose="020B0604020202020204" pitchFamily="34" charset="0"/>
                    <a:sym typeface="Symbol" panose="05050102010706020507" pitchFamily="18" charset="2"/>
                  </a:rPr>
                  <a:t>	</a:t>
                </a:r>
                <a14:m>
                  <m:oMath xmlns:m="http://schemas.openxmlformats.org/officeDocument/2006/math">
                    <m:r>
                      <a:rPr lang="en-US" altLang="ja-JP" sz="3200" i="1" smtClean="0">
                        <a:latin typeface="Cambria Math" panose="02040503050406030204" pitchFamily="18" charset="0"/>
                        <a:cs typeface="Arial" panose="020B0604020202020204" pitchFamily="34" charset="0"/>
                        <a:sym typeface="Symbol" panose="05050102010706020507" pitchFamily="18" charset="2"/>
                      </a:rPr>
                      <m:t></m:t>
                    </m:r>
                    <m:r>
                      <a:rPr lang="en-US" altLang="ja-JP" sz="3200" b="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𝑒</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𝐸𝑎𝑡𝑖𝑛𝑔</m:t>
                    </m:r>
                    <m:d>
                      <m:dPr>
                        <m:ctrlPr>
                          <a:rPr lang="en-US" altLang="ja-JP" sz="3200"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sz="3200" b="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𝑒</m:t>
                        </m:r>
                      </m:e>
                    </m:d>
                    <m:r>
                      <a:rPr lang="en-US" altLang="ja-JP" sz="3200" b="0" i="1" smtClean="0">
                        <a:latin typeface="Cambria Math" panose="02040503050406030204" pitchFamily="18" charset="0"/>
                        <a:cs typeface="Arial" panose="020B0604020202020204" pitchFamily="34" charset="0"/>
                        <a:sym typeface="Symbol" panose="05050102010706020507" pitchFamily="18" charset="2"/>
                      </a:rPr>
                      <m:t>  </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𝐸𝑎𝑡𝑒𝑟</m:t>
                    </m:r>
                    <m:d>
                      <m:dPr>
                        <m:ctrlPr>
                          <a:rPr lang="en-US" altLang="ja-JP" sz="3200"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sz="3200" b="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𝑒</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𝑆𝑝𝑒𝑎𝑘𝑒𝑟</m:t>
                        </m:r>
                      </m:e>
                    </m:d>
                  </m:oMath>
                </a14:m>
                <a:br>
                  <a:rPr lang="en-US" altLang="ja-JP" sz="3200" b="0" i="1" dirty="0">
                    <a:latin typeface="Cambria Math" panose="02040503050406030204" pitchFamily="18" charset="0"/>
                    <a:cs typeface="Arial" panose="020B0604020202020204" pitchFamily="34" charset="0"/>
                    <a:sym typeface="Symbol" panose="05050102010706020507" pitchFamily="18" charset="2"/>
                  </a:rPr>
                </a:br>
                <a:r>
                  <a:rPr lang="en-US" altLang="ja-JP" sz="3200" b="0" i="1" dirty="0">
                    <a:latin typeface="Cambria Math" panose="02040503050406030204" pitchFamily="18" charset="0"/>
                    <a:cs typeface="Arial" panose="020B0604020202020204" pitchFamily="34" charset="0"/>
                    <a:sym typeface="Symbol" panose="05050102010706020507" pitchFamily="18" charset="2"/>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𝐸𝑎𝑡𝑒𝑛</m:t>
                    </m:r>
                    <m:d>
                      <m:dPr>
                        <m:ctrlPr>
                          <a:rPr lang="en-US" altLang="ja-JP" sz="3200"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sz="3200" b="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𝑒</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𝑇𝑢𝑟𝑘𝑒𝑦𝑆𝑎𝑛𝑑𝑤𝑖𝑐h</m:t>
                        </m:r>
                      </m:e>
                    </m:d>
                  </m:oMath>
                </a14:m>
                <a:br>
                  <a:rPr lang="en-US" altLang="ja-JP" sz="3200" b="0" i="1" dirty="0">
                    <a:latin typeface="Cambria Math" panose="02040503050406030204" pitchFamily="18" charset="0"/>
                    <a:cs typeface="Arial" panose="020B0604020202020204" pitchFamily="34" charset="0"/>
                    <a:sym typeface="Symbol" panose="05050102010706020507" pitchFamily="18" charset="2"/>
                  </a:rPr>
                </a:br>
                <a:r>
                  <a:rPr lang="en-US" altLang="ja-JP" sz="3200" b="0" i="1" dirty="0">
                    <a:latin typeface="Cambria Math" panose="02040503050406030204" pitchFamily="18" charset="0"/>
                    <a:cs typeface="Arial" panose="020B0604020202020204" pitchFamily="34" charset="0"/>
                    <a:sym typeface="Symbol" panose="05050102010706020507" pitchFamily="18" charset="2"/>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𝑀𝑒𝑎𝑙</m:t>
                    </m:r>
                    <m:d>
                      <m:dPr>
                        <m:ctrlPr>
                          <a:rPr lang="en-US" altLang="ja-JP" sz="3200"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sz="3200" b="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𝑒</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𝐿𝑢𝑛𝑐h</m:t>
                        </m:r>
                      </m:e>
                    </m:d>
                  </m:oMath>
                </a14:m>
                <a:br>
                  <a:rPr lang="en-US" altLang="ja-JP" sz="3200" b="0" i="1" dirty="0">
                    <a:latin typeface="Cambria Math" panose="02040503050406030204" pitchFamily="18" charset="0"/>
                    <a:cs typeface="Arial" panose="020B0604020202020204" pitchFamily="34" charset="0"/>
                    <a:sym typeface="Symbol" panose="05050102010706020507" pitchFamily="18" charset="2"/>
                  </a:rPr>
                </a:br>
                <a:r>
                  <a:rPr lang="en-US" altLang="ja-JP" sz="3200" b="0" i="1" dirty="0">
                    <a:latin typeface="Cambria Math" panose="02040503050406030204" pitchFamily="18" charset="0"/>
                    <a:cs typeface="Arial" panose="020B0604020202020204" pitchFamily="34" charset="0"/>
                    <a:sym typeface="Symbol" panose="05050102010706020507" pitchFamily="18" charset="2"/>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𝐿𝑜𝑐𝑎𝑡𝑖𝑜𝑛</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m:t>
                    </m:r>
                    <m:r>
                      <a:rPr lang="en-US" altLang="ja-JP" sz="3200" b="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𝑒</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𝐷𝑒𝑠𝑘</m:t>
                    </m:r>
                    <m:r>
                      <a:rPr lang="en-US" altLang="ja-JP" sz="3200" b="0" i="1" smtClean="0">
                        <a:latin typeface="Cambria Math" panose="02040503050406030204" pitchFamily="18" charset="0"/>
                        <a:cs typeface="Arial" panose="020B0604020202020204" pitchFamily="34" charset="0"/>
                        <a:sym typeface="Symbol" panose="05050102010706020507" pitchFamily="18" charset="2"/>
                      </a:rPr>
                      <m:t>)</m:t>
                    </m:r>
                  </m:oMath>
                </a14:m>
                <a:endParaRPr lang="en-US" altLang="ja-JP" b="0" i="1" dirty="0">
                  <a:latin typeface="Cambria Math" panose="02040503050406030204" pitchFamily="18" charset="0"/>
                  <a:cs typeface="Arial" panose="020B0604020202020204" pitchFamily="34" charset="0"/>
                  <a:sym typeface="Symbol" panose="05050102010706020507" pitchFamily="18" charset="2"/>
                </a:endParaRP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6" y="1265274"/>
                <a:ext cx="10783956" cy="5443639"/>
              </a:xfrm>
              <a:blipFill>
                <a:blip r:embed="rId3"/>
                <a:stretch>
                  <a:fillRect l="-1470" t="-22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821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4-1. Representing Time</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a:lnSpc>
                    <a:spcPts val="3500"/>
                  </a:lnSpc>
                </a:pPr>
                <a:r>
                  <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rPr>
                  <a:t>temporal logic</a:t>
                </a:r>
                <a:r>
                  <a:rPr lang="en-US" altLang="ja-JP" sz="3200" dirty="0">
                    <a:latin typeface="Arial" panose="020B0604020202020204" pitchFamily="34" charset="0"/>
                    <a:cs typeface="Arial" panose="020B0604020202020204" pitchFamily="34" charset="0"/>
                    <a:sym typeface="Symbol" panose="05050102010706020507" pitchFamily="18" charset="2"/>
                  </a:rPr>
                  <a:t>: the representation of time information</a:t>
                </a:r>
              </a:p>
              <a:p>
                <a:pPr>
                  <a:lnSpc>
                    <a:spcPts val="3500"/>
                  </a:lnSpc>
                </a:pPr>
                <a:r>
                  <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rPr>
                  <a:t>tense logic</a:t>
                </a:r>
                <a:r>
                  <a:rPr lang="en-US" altLang="ja-JP" sz="3200" dirty="0">
                    <a:latin typeface="Arial" panose="020B0604020202020204" pitchFamily="34" charset="0"/>
                    <a:cs typeface="Arial" panose="020B0604020202020204" pitchFamily="34" charset="0"/>
                    <a:sym typeface="Symbol" panose="05050102010706020507" pitchFamily="18" charset="2"/>
                  </a:rPr>
                  <a:t>: the ways verb tenses convey temporal info</a:t>
                </a:r>
              </a:p>
              <a:p>
                <a:pPr>
                  <a:lnSpc>
                    <a:spcPts val="3500"/>
                  </a:lnSpc>
                </a:pPr>
                <a:endParaRPr lang="en-US" altLang="ja-JP" sz="3200" dirty="0">
                  <a:latin typeface="Arial" panose="020B0604020202020204" pitchFamily="34" charset="0"/>
                  <a:cs typeface="Arial" panose="020B0604020202020204" pitchFamily="34" charset="0"/>
                  <a:sym typeface="Symbol" panose="05050102010706020507" pitchFamily="18" charset="2"/>
                </a:endParaRPr>
              </a:p>
              <a:p>
                <a:pPr>
                  <a:lnSpc>
                    <a:spcPts val="3500"/>
                  </a:lnSpc>
                </a:pPr>
                <a:r>
                  <a:rPr lang="en-US" altLang="ja-JP" sz="3200" dirty="0">
                    <a:latin typeface="Arial" panose="020B0604020202020204" pitchFamily="34" charset="0"/>
                    <a:cs typeface="Arial" panose="020B0604020202020204" pitchFamily="34" charset="0"/>
                    <a:sym typeface="Symbol" panose="05050102010706020507" pitchFamily="18" charset="2"/>
                  </a:rPr>
                  <a:t>Sentences below have the same kind of event, but differ in verb tense</a:t>
                </a:r>
              </a:p>
              <a:p>
                <a:pPr lvl="1">
                  <a:lnSpc>
                    <a:spcPts val="3500"/>
                  </a:lnSpc>
                </a:pPr>
                <a:r>
                  <a:rPr lang="en-US" altLang="ja-JP" sz="2800" dirty="0">
                    <a:latin typeface="Arial" panose="020B0604020202020204" pitchFamily="34" charset="0"/>
                    <a:cs typeface="Arial" panose="020B0604020202020204" pitchFamily="34" charset="0"/>
                    <a:sym typeface="Symbol" panose="05050102010706020507" pitchFamily="18" charset="2"/>
                  </a:rPr>
                  <a:t>I arrived in New York.</a:t>
                </a:r>
              </a:p>
              <a:p>
                <a:pPr lvl="1">
                  <a:lnSpc>
                    <a:spcPts val="3500"/>
                  </a:lnSpc>
                </a:pPr>
                <a:r>
                  <a:rPr lang="en-US" altLang="ja-JP" sz="2800" dirty="0">
                    <a:latin typeface="Arial" panose="020B0604020202020204" pitchFamily="34" charset="0"/>
                    <a:cs typeface="Arial" panose="020B0604020202020204" pitchFamily="34" charset="0"/>
                    <a:sym typeface="Symbol" panose="05050102010706020507" pitchFamily="18" charset="2"/>
                  </a:rPr>
                  <a:t>I am arriving in New York.</a:t>
                </a:r>
              </a:p>
              <a:p>
                <a:pPr lvl="1">
                  <a:lnSpc>
                    <a:spcPts val="3500"/>
                  </a:lnSpc>
                </a:pPr>
                <a:r>
                  <a:rPr lang="en-US" altLang="ja-JP" sz="2800" dirty="0">
                    <a:latin typeface="Arial" panose="020B0604020202020204" pitchFamily="34" charset="0"/>
                    <a:cs typeface="Arial" panose="020B0604020202020204" pitchFamily="34" charset="0"/>
                    <a:sym typeface="Symbol" panose="05050102010706020507" pitchFamily="18" charset="2"/>
                  </a:rPr>
                  <a:t>I will arrive in New York.</a:t>
                </a:r>
              </a:p>
              <a:p>
                <a:pPr lvl="1">
                  <a:lnSpc>
                    <a:spcPts val="3500"/>
                  </a:lnSpc>
                </a:pPr>
                <a:endParaRPr lang="en-US" altLang="ja-JP" sz="2800" dirty="0">
                  <a:latin typeface="Arial" panose="020B0604020202020204" pitchFamily="34" charset="0"/>
                  <a:cs typeface="Arial" panose="020B0604020202020204" pitchFamily="34" charset="0"/>
                  <a:sym typeface="Symbol" panose="05050102010706020507" pitchFamily="18" charset="2"/>
                </a:endParaRPr>
              </a:p>
              <a:p>
                <a:pPr marL="0" indent="0">
                  <a:lnSpc>
                    <a:spcPts val="3500"/>
                  </a:lnSpc>
                  <a:buNone/>
                </a:pPr>
                <a14:m>
                  <m:oMathPara xmlns:m="http://schemas.openxmlformats.org/officeDocument/2006/math">
                    <m:oMathParaPr>
                      <m:jc m:val="centerGroup"/>
                    </m:oMathParaPr>
                    <m:oMath xmlns:m="http://schemas.openxmlformats.org/officeDocument/2006/math">
                      <m:r>
                        <a:rPr lang="en-US" altLang="ja-JP" sz="3000" b="0" i="1" smtClean="0">
                          <a:latin typeface="Cambria Math" panose="02040503050406030204" pitchFamily="18" charset="0"/>
                          <a:cs typeface="Arial" panose="020B0604020202020204" pitchFamily="34" charset="0"/>
                          <a:sym typeface="Symbol" panose="05050102010706020507" pitchFamily="18" charset="2"/>
                        </a:rPr>
                        <m:t></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𝑒</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𝐴𝑟𝑟𝑖𝑣𝑖𝑛𝑔</m:t>
                      </m:r>
                      <m:d>
                        <m:dPr>
                          <m:ctrlPr>
                            <a:rPr lang="en-US" altLang="ja-JP" sz="3000"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sz="3000" b="0" i="1" smtClean="0">
                              <a:latin typeface="Cambria Math" panose="02040503050406030204" pitchFamily="18" charset="0"/>
                              <a:cs typeface="Arial" panose="020B0604020202020204" pitchFamily="34" charset="0"/>
                              <a:sym typeface="Symbol" panose="05050102010706020507" pitchFamily="18" charset="2"/>
                            </a:rPr>
                            <m:t>𝑒</m:t>
                          </m:r>
                        </m:e>
                      </m:d>
                      <m:r>
                        <a:rPr lang="en-US" altLang="ja-JP" sz="3000" b="0" i="1" smtClean="0">
                          <a:latin typeface="Cambria Math" panose="02040503050406030204" pitchFamily="18" charset="0"/>
                          <a:cs typeface="Arial" panose="020B0604020202020204" pitchFamily="34" charset="0"/>
                          <a:sym typeface="Symbol" panose="05050102010706020507" pitchFamily="18" charset="2"/>
                        </a:rPr>
                        <m:t>  </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𝐴𝑟𝑟𝑖𝑣𝑒𝑟</m:t>
                      </m:r>
                      <m:d>
                        <m:dPr>
                          <m:ctrlPr>
                            <a:rPr lang="en-US" altLang="ja-JP" sz="3000"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sz="3000" b="0" i="1" smtClean="0">
                              <a:latin typeface="Cambria Math" panose="02040503050406030204" pitchFamily="18" charset="0"/>
                              <a:cs typeface="Arial" panose="020B0604020202020204" pitchFamily="34" charset="0"/>
                              <a:sym typeface="Symbol" panose="05050102010706020507" pitchFamily="18" charset="2"/>
                            </a:rPr>
                            <m:t>𝑒</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𝑆𝑝𝑒𝑎𝑘𝑒𝑟</m:t>
                          </m:r>
                        </m:e>
                      </m:d>
                      <m:r>
                        <a:rPr lang="en-US" altLang="ja-JP" sz="3000" b="0" i="1" smtClean="0">
                          <a:latin typeface="Cambria Math" panose="02040503050406030204" pitchFamily="18" charset="0"/>
                          <a:cs typeface="Arial" panose="020B0604020202020204" pitchFamily="34" charset="0"/>
                          <a:sym typeface="Symbol" panose="05050102010706020507" pitchFamily="18" charset="2"/>
                        </a:rPr>
                        <m:t>  </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𝐷𝑒𝑠𝑡𝑖𝑛𝑎𝑡𝑖𝑜𝑛</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𝑒</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𝑁𝑒𝑤𝑌𝑜𝑟𝑘</m:t>
                      </m:r>
                      <m:r>
                        <a:rPr lang="en-US" altLang="ja-JP" sz="3000" b="0" i="1" smtClean="0">
                          <a:latin typeface="Cambria Math" panose="02040503050406030204" pitchFamily="18" charset="0"/>
                          <a:cs typeface="Arial" panose="020B0604020202020204" pitchFamily="34" charset="0"/>
                          <a:sym typeface="Symbol" panose="05050102010706020507" pitchFamily="18" charset="2"/>
                        </a:rPr>
                        <m:t>)</m:t>
                      </m:r>
                    </m:oMath>
                  </m:oMathPara>
                </a14:m>
                <a:endParaRPr lang="en-US" altLang="ja-JP" sz="3000" b="0" dirty="0">
                  <a:latin typeface="Cambria Math" panose="02040503050406030204" pitchFamily="18" charset="0"/>
                  <a:cs typeface="Arial" panose="020B0604020202020204" pitchFamily="34" charset="0"/>
                  <a:sym typeface="Symbol" panose="05050102010706020507" pitchFamily="18" charset="2"/>
                </a:endParaRPr>
              </a:p>
              <a:p>
                <a:pPr>
                  <a:lnSpc>
                    <a:spcPts val="3500"/>
                  </a:lnSpc>
                </a:pPr>
                <a:endParaRPr lang="en-US" altLang="ja-JP" sz="3200" dirty="0">
                  <a:latin typeface="Arial" panose="020B0604020202020204" pitchFamily="34" charset="0"/>
                  <a:cs typeface="Arial" panose="020B0604020202020204" pitchFamily="34" charset="0"/>
                  <a:sym typeface="Symbol" panose="05050102010706020507" pitchFamily="18" charset="2"/>
                </a:endParaRP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6" y="1265273"/>
                <a:ext cx="11270974" cy="5493335"/>
              </a:xfrm>
              <a:blipFill>
                <a:blip r:embed="rId3"/>
                <a:stretch>
                  <a:fillRect l="-1244" t="-22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74289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4-1. Representing Time</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marL="0" indent="0">
                  <a:lnSpc>
                    <a:spcPts val="3500"/>
                  </a:lnSpc>
                  <a:buNone/>
                </a:pPr>
                <a:r>
                  <a:rPr lang="en-US" altLang="ja-JP" sz="3200" i="1" dirty="0">
                    <a:latin typeface="Arial" panose="020B0604020202020204" pitchFamily="34" charset="0"/>
                    <a:cs typeface="Arial" panose="020B0604020202020204" pitchFamily="34" charset="0"/>
                    <a:sym typeface="Symbol" panose="05050102010706020507" pitchFamily="18" charset="2"/>
                  </a:rPr>
                  <a:t>I arrived in New York.</a:t>
                </a:r>
              </a:p>
              <a:p>
                <a:pPr marL="0" indent="0">
                  <a:lnSpc>
                    <a:spcPts val="3500"/>
                  </a:lnSpc>
                  <a:buNone/>
                </a:pPr>
                <a14:m>
                  <m:oMath xmlns:m="http://schemas.openxmlformats.org/officeDocument/2006/math">
                    <m:r>
                      <a:rPr lang="en-US" altLang="ja-JP" sz="2600" i="1" smtClean="0">
                        <a:latin typeface="Cambria Math" panose="02040503050406030204" pitchFamily="18" charset="0"/>
                        <a:cs typeface="Arial" panose="020B0604020202020204" pitchFamily="34" charset="0"/>
                        <a:sym typeface="Symbol" panose="05050102010706020507" pitchFamily="18" charset="2"/>
                      </a:rPr>
                      <m:t></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𝑒</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𝑖</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solidFill>
                          <a:schemeClr val="accent2"/>
                        </a:solidFill>
                        <a:latin typeface="Cambria Math" panose="02040503050406030204" pitchFamily="18" charset="0"/>
                        <a:cs typeface="Arial" panose="020B0604020202020204" pitchFamily="34" charset="0"/>
                        <a:sym typeface="Symbol" panose="05050102010706020507" pitchFamily="18" charset="2"/>
                      </a:rPr>
                      <m:t>𝑛</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𝐴𝑟𝑟𝑖𝑣𝑖𝑛𝑔</m:t>
                    </m:r>
                    <m:d>
                      <m:dPr>
                        <m:ctrlPr>
                          <a:rPr lang="en-US" altLang="ja-JP" sz="2600"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sz="2600" b="0" i="1" smtClean="0">
                            <a:latin typeface="Cambria Math" panose="02040503050406030204" pitchFamily="18" charset="0"/>
                            <a:cs typeface="Arial" panose="020B0604020202020204" pitchFamily="34" charset="0"/>
                            <a:sym typeface="Symbol" panose="05050102010706020507" pitchFamily="18" charset="2"/>
                          </a:rPr>
                          <m:t>𝑒</m:t>
                        </m:r>
                      </m:e>
                    </m:d>
                    <m:r>
                      <a:rPr lang="en-US" altLang="ja-JP" sz="2600" b="0" i="1" smtClean="0">
                        <a:latin typeface="Cambria Math" panose="02040503050406030204" pitchFamily="18" charset="0"/>
                        <a:cs typeface="Arial" panose="020B0604020202020204" pitchFamily="34" charset="0"/>
                        <a:sym typeface="Symbol" panose="05050102010706020507" pitchFamily="18" charset="2"/>
                      </a:rPr>
                      <m:t>  </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𝐴𝑟𝑟𝑖𝑣𝑒𝑟</m:t>
                    </m:r>
                    <m:d>
                      <m:dPr>
                        <m:ctrlPr>
                          <a:rPr lang="en-US" altLang="ja-JP" sz="2600"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sz="2600" b="0" i="1" smtClean="0">
                            <a:latin typeface="Cambria Math" panose="02040503050406030204" pitchFamily="18" charset="0"/>
                            <a:cs typeface="Arial" panose="020B0604020202020204" pitchFamily="34" charset="0"/>
                            <a:sym typeface="Symbol" panose="05050102010706020507" pitchFamily="18" charset="2"/>
                          </a:rPr>
                          <m:t>𝑒</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𝑆𝑝𝑒𝑎𝑘𝑒𝑟</m:t>
                        </m:r>
                      </m:e>
                    </m:d>
                    <m:r>
                      <a:rPr lang="en-US" altLang="ja-JP" sz="2600" b="0" i="1" smtClean="0">
                        <a:latin typeface="Cambria Math" panose="02040503050406030204" pitchFamily="18" charset="0"/>
                        <a:cs typeface="Arial" panose="020B0604020202020204" pitchFamily="34" charset="0"/>
                        <a:sym typeface="Symbol" panose="05050102010706020507" pitchFamily="18" charset="2"/>
                      </a:rPr>
                      <m:t>  </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𝐷𝑒𝑠𝑡𝑖𝑛𝑎𝑡𝑖𝑜𝑛</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𝑒</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𝑁𝑒𝑤𝑌𝑜𝑟𝑘</m:t>
                    </m:r>
                  </m:oMath>
                </a14:m>
                <a:r>
                  <a:rPr lang="en-US" altLang="ja-JP" sz="2600" b="0" dirty="0">
                    <a:latin typeface="Cambria Math" panose="02040503050406030204" pitchFamily="18" charset="0"/>
                    <a:cs typeface="Arial" panose="020B0604020202020204" pitchFamily="34" charset="0"/>
                    <a:sym typeface="Symbol" panose="05050102010706020507" pitchFamily="18" charset="2"/>
                  </a:rPr>
                  <a:t>)</a:t>
                </a:r>
                <a:br>
                  <a:rPr lang="en-US" altLang="ja-JP" sz="2600" b="0" dirty="0">
                    <a:latin typeface="Cambria Math" panose="02040503050406030204" pitchFamily="18" charset="0"/>
                    <a:cs typeface="Arial" panose="020B0604020202020204" pitchFamily="34" charset="0"/>
                    <a:sym typeface="Symbol" panose="05050102010706020507" pitchFamily="18" charset="2"/>
                  </a:rPr>
                </a:br>
                <a:r>
                  <a:rPr lang="en-US" altLang="ja-JP" sz="2600" b="0" dirty="0">
                    <a:latin typeface="Cambria Math" panose="02040503050406030204" pitchFamily="18" charset="0"/>
                    <a:cs typeface="Arial" panose="020B0604020202020204" pitchFamily="34" charset="0"/>
                    <a:sym typeface="Symbol" panose="05050102010706020507" pitchFamily="18" charset="2"/>
                  </a:rPr>
                  <a:t>		    </a:t>
                </a:r>
                <a14:m>
                  <m:oMath xmlns:m="http://schemas.openxmlformats.org/officeDocument/2006/math">
                    <m:r>
                      <a:rPr lang="en-US" altLang="ja-JP" sz="26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𝐼𝑛𝑡𝑒𝑟𝑣𝑎𝑙𝑂𝑓</m:t>
                    </m:r>
                    <m:d>
                      <m:dPr>
                        <m:ctrlPr>
                          <a:rPr lang="en-US" altLang="ja-JP" sz="2600"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sz="2600" b="0" i="1" smtClean="0">
                            <a:latin typeface="Cambria Math" panose="02040503050406030204" pitchFamily="18" charset="0"/>
                            <a:cs typeface="Arial" panose="020B0604020202020204" pitchFamily="34" charset="0"/>
                            <a:sym typeface="Symbol" panose="05050102010706020507" pitchFamily="18" charset="2"/>
                          </a:rPr>
                          <m:t>𝑒</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𝑖</m:t>
                        </m:r>
                      </m:e>
                    </m:d>
                    <m:r>
                      <a:rPr lang="en-US" altLang="ja-JP" sz="2600" b="0" i="1" smtClean="0">
                        <a:latin typeface="Cambria Math" panose="02040503050406030204" pitchFamily="18" charset="0"/>
                        <a:cs typeface="Arial" panose="020B0604020202020204" pitchFamily="34" charset="0"/>
                        <a:sym typeface="Symbol" panose="05050102010706020507" pitchFamily="18" charset="2"/>
                      </a:rPr>
                      <m:t>  </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𝐸𝑛𝑑𝑃𝑜𝑖𝑛𝑡</m:t>
                    </m:r>
                    <m:d>
                      <m:dPr>
                        <m:ctrlPr>
                          <a:rPr lang="en-US" altLang="ja-JP" sz="2600" b="0" i="1" smtClean="0">
                            <a:latin typeface="Cambria Math" panose="02040503050406030204" pitchFamily="18" charset="0"/>
                            <a:cs typeface="Arial" panose="020B0604020202020204" pitchFamily="34" charset="0"/>
                            <a:sym typeface="Symbol" panose="05050102010706020507" pitchFamily="18" charset="2"/>
                          </a:rPr>
                        </m:ctrlPr>
                      </m:dPr>
                      <m:e>
                        <m:r>
                          <a:rPr lang="en-US" altLang="ja-JP" sz="2600" b="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𝑖</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solidFill>
                              <a:schemeClr val="accent2"/>
                            </a:solidFill>
                            <a:latin typeface="Cambria Math" panose="02040503050406030204" pitchFamily="18" charset="0"/>
                            <a:cs typeface="Arial" panose="020B0604020202020204" pitchFamily="34" charset="0"/>
                            <a:sym typeface="Symbol" panose="05050102010706020507" pitchFamily="18" charset="2"/>
                          </a:rPr>
                          <m:t>𝑛</m:t>
                        </m:r>
                      </m:e>
                    </m:d>
                    <m:r>
                      <a:rPr lang="en-US" altLang="ja-JP" sz="2600" b="0" i="1" smtClean="0">
                        <a:latin typeface="Cambria Math" panose="02040503050406030204" pitchFamily="18" charset="0"/>
                        <a:cs typeface="Arial" panose="020B0604020202020204" pitchFamily="34" charset="0"/>
                        <a:sym typeface="Symbol" panose="05050102010706020507" pitchFamily="18" charset="2"/>
                      </a:rPr>
                      <m:t>  </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𝑃𝑟𝑒𝑐𝑒𝑑𝑒𝑠</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m:t>
                    </m:r>
                    <m:r>
                      <a:rPr lang="en-US" altLang="ja-JP" sz="2600" b="0" i="1" smtClean="0">
                        <a:solidFill>
                          <a:schemeClr val="accent2"/>
                        </a:solidFill>
                        <a:latin typeface="Cambria Math" panose="02040503050406030204" pitchFamily="18" charset="0"/>
                        <a:cs typeface="Arial" panose="020B0604020202020204" pitchFamily="34" charset="0"/>
                        <a:sym typeface="Symbol" panose="05050102010706020507" pitchFamily="18" charset="2"/>
                      </a:rPr>
                      <m:t>𝑛</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𝑁𝑜𝑤</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m:t>
                    </m:r>
                  </m:oMath>
                </a14:m>
                <a:endParaRPr lang="en-US" altLang="ja-JP" sz="2600" dirty="0">
                  <a:latin typeface="Cambria Math" panose="02040503050406030204" pitchFamily="18" charset="0"/>
                  <a:cs typeface="Arial" panose="020B0604020202020204" pitchFamily="34" charset="0"/>
                  <a:sym typeface="Symbol" panose="05050102010706020507" pitchFamily="18" charset="2"/>
                </a:endParaRPr>
              </a:p>
              <a:p>
                <a:pPr lvl="1">
                  <a:lnSpc>
                    <a:spcPts val="2500"/>
                  </a:lnSpc>
                </a:pPr>
                <a:endParaRPr lang="en-US" altLang="ja-JP" sz="2800" dirty="0">
                  <a:latin typeface="Cambria Math" panose="02040503050406030204" pitchFamily="18" charset="0"/>
                  <a:cs typeface="Arial" panose="020B0604020202020204" pitchFamily="34" charset="0"/>
                  <a:sym typeface="Symbol" panose="05050102010706020507" pitchFamily="18" charset="2"/>
                </a:endParaRPr>
              </a:p>
              <a:p>
                <a:pPr marL="0" indent="0">
                  <a:lnSpc>
                    <a:spcPts val="3500"/>
                  </a:lnSpc>
                  <a:buNone/>
                </a:pPr>
                <a:r>
                  <a:rPr lang="en-US" altLang="ja-JP" sz="3200" i="1" dirty="0">
                    <a:latin typeface="Arial" panose="020B0604020202020204" pitchFamily="34" charset="0"/>
                    <a:cs typeface="Arial" panose="020B0604020202020204" pitchFamily="34" charset="0"/>
                    <a:sym typeface="Symbol" panose="05050102010706020507" pitchFamily="18" charset="2"/>
                  </a:rPr>
                  <a:t>I am arriving in New York.</a:t>
                </a:r>
              </a:p>
              <a:p>
                <a:pPr marL="0" indent="0">
                  <a:lnSpc>
                    <a:spcPts val="3500"/>
                  </a:lnSpc>
                  <a:buNone/>
                </a:pPr>
                <a14:m>
                  <m:oMath xmlns:m="http://schemas.openxmlformats.org/officeDocument/2006/math">
                    <m:r>
                      <a:rPr lang="en-US" altLang="ja-JP" sz="2600" i="1">
                        <a:latin typeface="Cambria Math" panose="02040503050406030204" pitchFamily="18" charset="0"/>
                        <a:cs typeface="Arial" panose="020B0604020202020204" pitchFamily="34" charset="0"/>
                        <a:sym typeface="Symbol" panose="05050102010706020507" pitchFamily="18" charset="2"/>
                      </a:rPr>
                      <m:t></m:t>
                    </m:r>
                    <m:r>
                      <a:rPr lang="en-US" altLang="ja-JP" sz="2600" i="1">
                        <a:latin typeface="Cambria Math" panose="02040503050406030204" pitchFamily="18" charset="0"/>
                        <a:cs typeface="Arial" panose="020B0604020202020204" pitchFamily="34" charset="0"/>
                        <a:sym typeface="Symbol" panose="05050102010706020507" pitchFamily="18" charset="2"/>
                      </a:rPr>
                      <m:t>𝑒</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𝑖</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smtClean="0">
                        <a:solidFill>
                          <a:schemeClr val="accent2"/>
                        </a:solidFill>
                        <a:latin typeface="Cambria Math" panose="02040503050406030204" pitchFamily="18" charset="0"/>
                        <a:cs typeface="Arial" panose="020B0604020202020204" pitchFamily="34" charset="0"/>
                        <a:sym typeface="Symbol" panose="05050102010706020507" pitchFamily="18" charset="2"/>
                      </a:rPr>
                      <m:t>𝑛</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a:latin typeface="Cambria Math" panose="02040503050406030204" pitchFamily="18" charset="0"/>
                        <a:cs typeface="Arial" panose="020B0604020202020204" pitchFamily="34" charset="0"/>
                        <a:sym typeface="Symbol" panose="05050102010706020507" pitchFamily="18" charset="2"/>
                      </a:rPr>
                      <m:t>𝐴𝑟𝑟𝑖𝑣𝑖𝑛𝑔</m:t>
                    </m:r>
                    <m:d>
                      <m:dPr>
                        <m:ctrlPr>
                          <a:rPr lang="en-US" altLang="ja-JP" sz="2600" i="1">
                            <a:latin typeface="Cambria Math" panose="02040503050406030204" pitchFamily="18" charset="0"/>
                            <a:cs typeface="Arial" panose="020B0604020202020204" pitchFamily="34" charset="0"/>
                            <a:sym typeface="Symbol" panose="05050102010706020507" pitchFamily="18" charset="2"/>
                          </a:rPr>
                        </m:ctrlPr>
                      </m:dPr>
                      <m:e>
                        <m:r>
                          <a:rPr lang="en-US" altLang="ja-JP" sz="2600" i="1">
                            <a:latin typeface="Cambria Math" panose="02040503050406030204" pitchFamily="18" charset="0"/>
                            <a:cs typeface="Arial" panose="020B0604020202020204" pitchFamily="34" charset="0"/>
                            <a:sym typeface="Symbol" panose="05050102010706020507" pitchFamily="18" charset="2"/>
                          </a:rPr>
                          <m:t>𝑒</m:t>
                        </m:r>
                      </m:e>
                    </m:d>
                    <m:r>
                      <a:rPr lang="en-US" altLang="ja-JP" sz="2600" i="1">
                        <a:latin typeface="Cambria Math" panose="02040503050406030204" pitchFamily="18" charset="0"/>
                        <a:cs typeface="Arial" panose="020B0604020202020204" pitchFamily="34" charset="0"/>
                        <a:sym typeface="Symbol" panose="05050102010706020507" pitchFamily="18" charset="2"/>
                      </a:rPr>
                      <m:t>  </m:t>
                    </m:r>
                    <m:r>
                      <a:rPr lang="en-US" altLang="ja-JP" sz="2600" i="1">
                        <a:latin typeface="Cambria Math" panose="02040503050406030204" pitchFamily="18" charset="0"/>
                        <a:cs typeface="Arial" panose="020B0604020202020204" pitchFamily="34" charset="0"/>
                        <a:sym typeface="Symbol" panose="05050102010706020507" pitchFamily="18" charset="2"/>
                      </a:rPr>
                      <m:t>𝐴𝑟𝑟𝑖𝑣𝑒𝑟</m:t>
                    </m:r>
                    <m:d>
                      <m:dPr>
                        <m:ctrlPr>
                          <a:rPr lang="en-US" altLang="ja-JP" sz="2600" i="1">
                            <a:latin typeface="Cambria Math" panose="02040503050406030204" pitchFamily="18" charset="0"/>
                            <a:cs typeface="Arial" panose="020B0604020202020204" pitchFamily="34" charset="0"/>
                            <a:sym typeface="Symbol" panose="05050102010706020507" pitchFamily="18" charset="2"/>
                          </a:rPr>
                        </m:ctrlPr>
                      </m:dPr>
                      <m:e>
                        <m:r>
                          <a:rPr lang="en-US" altLang="ja-JP" sz="2600" i="1">
                            <a:latin typeface="Cambria Math" panose="02040503050406030204" pitchFamily="18" charset="0"/>
                            <a:cs typeface="Arial" panose="020B0604020202020204" pitchFamily="34" charset="0"/>
                            <a:sym typeface="Symbol" panose="05050102010706020507" pitchFamily="18" charset="2"/>
                          </a:rPr>
                          <m:t>𝑒</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a:latin typeface="Cambria Math" panose="02040503050406030204" pitchFamily="18" charset="0"/>
                            <a:cs typeface="Arial" panose="020B0604020202020204" pitchFamily="34" charset="0"/>
                            <a:sym typeface="Symbol" panose="05050102010706020507" pitchFamily="18" charset="2"/>
                          </a:rPr>
                          <m:t>𝑆𝑝𝑒𝑎𝑘𝑒𝑟</m:t>
                        </m:r>
                      </m:e>
                    </m:d>
                    <m:r>
                      <a:rPr lang="en-US" altLang="ja-JP" sz="2600" i="1">
                        <a:latin typeface="Cambria Math" panose="02040503050406030204" pitchFamily="18" charset="0"/>
                        <a:cs typeface="Arial" panose="020B0604020202020204" pitchFamily="34" charset="0"/>
                        <a:sym typeface="Symbol" panose="05050102010706020507" pitchFamily="18" charset="2"/>
                      </a:rPr>
                      <m:t>  </m:t>
                    </m:r>
                    <m:r>
                      <a:rPr lang="en-US" altLang="ja-JP" sz="2600" i="1">
                        <a:latin typeface="Cambria Math" panose="02040503050406030204" pitchFamily="18" charset="0"/>
                        <a:cs typeface="Arial" panose="020B0604020202020204" pitchFamily="34" charset="0"/>
                        <a:sym typeface="Symbol" panose="05050102010706020507" pitchFamily="18" charset="2"/>
                      </a:rPr>
                      <m:t>𝐷𝑒𝑠𝑡𝑖𝑛𝑎𝑡𝑖𝑜𝑛</m:t>
                    </m:r>
                    <m:r>
                      <a:rPr lang="en-US" altLang="ja-JP" sz="2600" i="1">
                        <a:latin typeface="Cambria Math" panose="02040503050406030204" pitchFamily="18" charset="0"/>
                        <a:cs typeface="Arial" panose="020B0604020202020204" pitchFamily="34" charset="0"/>
                        <a:sym typeface="Symbol" panose="05050102010706020507" pitchFamily="18" charset="2"/>
                      </a:rPr>
                      <m:t>(</m:t>
                    </m:r>
                    <m:r>
                      <a:rPr lang="en-US" altLang="ja-JP" sz="2600" i="1">
                        <a:latin typeface="Cambria Math" panose="02040503050406030204" pitchFamily="18" charset="0"/>
                        <a:cs typeface="Arial" panose="020B0604020202020204" pitchFamily="34" charset="0"/>
                        <a:sym typeface="Symbol" panose="05050102010706020507" pitchFamily="18" charset="2"/>
                      </a:rPr>
                      <m:t>𝑒</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a:latin typeface="Cambria Math" panose="02040503050406030204" pitchFamily="18" charset="0"/>
                        <a:cs typeface="Arial" panose="020B0604020202020204" pitchFamily="34" charset="0"/>
                        <a:sym typeface="Symbol" panose="05050102010706020507" pitchFamily="18" charset="2"/>
                      </a:rPr>
                      <m:t>𝑁𝑒𝑤𝑌𝑜𝑟𝑘</m:t>
                    </m:r>
                  </m:oMath>
                </a14:m>
                <a:r>
                  <a:rPr lang="en-US" altLang="ja-JP" sz="2600" dirty="0">
                    <a:latin typeface="Cambria Math" panose="02040503050406030204" pitchFamily="18" charset="0"/>
                    <a:cs typeface="Arial" panose="020B0604020202020204" pitchFamily="34" charset="0"/>
                    <a:sym typeface="Symbol" panose="05050102010706020507" pitchFamily="18" charset="2"/>
                  </a:rPr>
                  <a:t>)</a:t>
                </a:r>
                <a:br>
                  <a:rPr lang="en-US" altLang="ja-JP" sz="2600" dirty="0">
                    <a:latin typeface="Cambria Math" panose="02040503050406030204" pitchFamily="18" charset="0"/>
                    <a:cs typeface="Arial" panose="020B0604020202020204" pitchFamily="34" charset="0"/>
                    <a:sym typeface="Symbol" panose="05050102010706020507" pitchFamily="18" charset="2"/>
                  </a:rPr>
                </a:br>
                <a:r>
                  <a:rPr lang="en-US" altLang="ja-JP" sz="2600" dirty="0">
                    <a:latin typeface="Cambria Math" panose="02040503050406030204" pitchFamily="18" charset="0"/>
                    <a:cs typeface="Arial" panose="020B0604020202020204" pitchFamily="34" charset="0"/>
                    <a:sym typeface="Symbol" panose="05050102010706020507" pitchFamily="18" charset="2"/>
                  </a:rPr>
                  <a:t>				         </a:t>
                </a:r>
                <a14:m>
                  <m:oMath xmlns:m="http://schemas.openxmlformats.org/officeDocument/2006/math">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a:latin typeface="Cambria Math" panose="02040503050406030204" pitchFamily="18" charset="0"/>
                        <a:cs typeface="Arial" panose="020B0604020202020204" pitchFamily="34" charset="0"/>
                        <a:sym typeface="Symbol" panose="05050102010706020507" pitchFamily="18" charset="2"/>
                      </a:rPr>
                      <m:t>𝐼𝑛𝑡𝑒𝑟𝑣𝑎𝑙𝑂𝑓</m:t>
                    </m:r>
                    <m:d>
                      <m:dPr>
                        <m:ctrlPr>
                          <a:rPr lang="en-US" altLang="ja-JP" sz="2600" i="1">
                            <a:latin typeface="Cambria Math" panose="02040503050406030204" pitchFamily="18" charset="0"/>
                            <a:cs typeface="Arial" panose="020B0604020202020204" pitchFamily="34" charset="0"/>
                            <a:sym typeface="Symbol" panose="05050102010706020507" pitchFamily="18" charset="2"/>
                          </a:rPr>
                        </m:ctrlPr>
                      </m:dPr>
                      <m:e>
                        <m:r>
                          <a:rPr lang="en-US" altLang="ja-JP" sz="2600" i="1">
                            <a:latin typeface="Cambria Math" panose="02040503050406030204" pitchFamily="18" charset="0"/>
                            <a:cs typeface="Arial" panose="020B0604020202020204" pitchFamily="34" charset="0"/>
                            <a:sym typeface="Symbol" panose="05050102010706020507" pitchFamily="18" charset="2"/>
                          </a:rPr>
                          <m:t>𝑒</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𝑖</m:t>
                        </m:r>
                      </m:e>
                    </m:d>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𝑀𝑒𝑚𝑏𝑒𝑟𝑂𝑓</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m:t>
                    </m:r>
                    <m:r>
                      <a:rPr lang="en-US" altLang="ja-JP" sz="2600" b="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𝑖</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𝑁𝑜𝑤</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m:t>
                    </m:r>
                  </m:oMath>
                </a14:m>
                <a:endParaRPr lang="en-US" altLang="ja-JP" sz="2600" dirty="0">
                  <a:latin typeface="Arial" panose="020B0604020202020204" pitchFamily="34" charset="0"/>
                  <a:cs typeface="Arial" panose="020B0604020202020204" pitchFamily="34" charset="0"/>
                  <a:sym typeface="Symbol" panose="05050102010706020507" pitchFamily="18" charset="2"/>
                </a:endParaRPr>
              </a:p>
              <a:p>
                <a:pPr lvl="1">
                  <a:lnSpc>
                    <a:spcPts val="2500"/>
                  </a:lnSpc>
                </a:pPr>
                <a:endParaRPr lang="en-US" altLang="ja-JP" dirty="0">
                  <a:latin typeface="Arial" panose="020B0604020202020204" pitchFamily="34" charset="0"/>
                  <a:cs typeface="Arial" panose="020B0604020202020204" pitchFamily="34" charset="0"/>
                  <a:sym typeface="Symbol" panose="05050102010706020507" pitchFamily="18" charset="2"/>
                </a:endParaRPr>
              </a:p>
              <a:p>
                <a:pPr marL="0" indent="0">
                  <a:lnSpc>
                    <a:spcPts val="3500"/>
                  </a:lnSpc>
                  <a:buNone/>
                </a:pPr>
                <a:r>
                  <a:rPr lang="en-US" altLang="ja-JP" sz="3200" i="1" dirty="0">
                    <a:latin typeface="Arial" panose="020B0604020202020204" pitchFamily="34" charset="0"/>
                    <a:cs typeface="Arial" panose="020B0604020202020204" pitchFamily="34" charset="0"/>
                    <a:sym typeface="Symbol" panose="05050102010706020507" pitchFamily="18" charset="2"/>
                  </a:rPr>
                  <a:t>I will arrive in New York.</a:t>
                </a:r>
                <a:br>
                  <a:rPr lang="en-US" altLang="ja-JP" sz="3200" i="1" dirty="0">
                    <a:latin typeface="Arial" panose="020B0604020202020204" pitchFamily="34" charset="0"/>
                    <a:cs typeface="Arial" panose="020B0604020202020204" pitchFamily="34" charset="0"/>
                    <a:sym typeface="Symbol" panose="05050102010706020507" pitchFamily="18" charset="2"/>
                  </a:rPr>
                </a:br>
                <a14:m>
                  <m:oMath xmlns:m="http://schemas.openxmlformats.org/officeDocument/2006/math">
                    <m:r>
                      <a:rPr lang="en-US" altLang="ja-JP" sz="2600" i="1">
                        <a:latin typeface="Cambria Math" panose="02040503050406030204" pitchFamily="18" charset="0"/>
                        <a:cs typeface="Arial" panose="020B0604020202020204" pitchFamily="34" charset="0"/>
                        <a:sym typeface="Symbol" panose="05050102010706020507" pitchFamily="18" charset="2"/>
                      </a:rPr>
                      <m:t></m:t>
                    </m:r>
                    <m:r>
                      <a:rPr lang="en-US" altLang="ja-JP" sz="2600" i="1">
                        <a:latin typeface="Cambria Math" panose="02040503050406030204" pitchFamily="18" charset="0"/>
                        <a:cs typeface="Arial" panose="020B0604020202020204" pitchFamily="34" charset="0"/>
                        <a:sym typeface="Symbol" panose="05050102010706020507" pitchFamily="18" charset="2"/>
                      </a:rPr>
                      <m:t>𝑒</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𝑖</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smtClean="0">
                        <a:solidFill>
                          <a:schemeClr val="accent2"/>
                        </a:solidFill>
                        <a:latin typeface="Cambria Math" panose="02040503050406030204" pitchFamily="18" charset="0"/>
                        <a:cs typeface="Arial" panose="020B0604020202020204" pitchFamily="34" charset="0"/>
                        <a:sym typeface="Symbol" panose="05050102010706020507" pitchFamily="18" charset="2"/>
                      </a:rPr>
                      <m:t>𝑛</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a:latin typeface="Cambria Math" panose="02040503050406030204" pitchFamily="18" charset="0"/>
                        <a:cs typeface="Arial" panose="020B0604020202020204" pitchFamily="34" charset="0"/>
                        <a:sym typeface="Symbol" panose="05050102010706020507" pitchFamily="18" charset="2"/>
                      </a:rPr>
                      <m:t>𝐴𝑟𝑟𝑖𝑣𝑖𝑛𝑔</m:t>
                    </m:r>
                    <m:d>
                      <m:dPr>
                        <m:ctrlPr>
                          <a:rPr lang="en-US" altLang="ja-JP" sz="2600" i="1">
                            <a:latin typeface="Cambria Math" panose="02040503050406030204" pitchFamily="18" charset="0"/>
                            <a:cs typeface="Arial" panose="020B0604020202020204" pitchFamily="34" charset="0"/>
                            <a:sym typeface="Symbol" panose="05050102010706020507" pitchFamily="18" charset="2"/>
                          </a:rPr>
                        </m:ctrlPr>
                      </m:dPr>
                      <m:e>
                        <m:r>
                          <a:rPr lang="en-US" altLang="ja-JP" sz="2600" i="1">
                            <a:latin typeface="Cambria Math" panose="02040503050406030204" pitchFamily="18" charset="0"/>
                            <a:cs typeface="Arial" panose="020B0604020202020204" pitchFamily="34" charset="0"/>
                            <a:sym typeface="Symbol" panose="05050102010706020507" pitchFamily="18" charset="2"/>
                          </a:rPr>
                          <m:t>𝑒</m:t>
                        </m:r>
                      </m:e>
                    </m:d>
                    <m:r>
                      <a:rPr lang="en-US" altLang="ja-JP" sz="2600" i="1">
                        <a:latin typeface="Cambria Math" panose="02040503050406030204" pitchFamily="18" charset="0"/>
                        <a:cs typeface="Arial" panose="020B0604020202020204" pitchFamily="34" charset="0"/>
                        <a:sym typeface="Symbol" panose="05050102010706020507" pitchFamily="18" charset="2"/>
                      </a:rPr>
                      <m:t>  </m:t>
                    </m:r>
                    <m:r>
                      <a:rPr lang="en-US" altLang="ja-JP" sz="2600" i="1">
                        <a:latin typeface="Cambria Math" panose="02040503050406030204" pitchFamily="18" charset="0"/>
                        <a:cs typeface="Arial" panose="020B0604020202020204" pitchFamily="34" charset="0"/>
                        <a:sym typeface="Symbol" panose="05050102010706020507" pitchFamily="18" charset="2"/>
                      </a:rPr>
                      <m:t>𝐴𝑟𝑟𝑖𝑣𝑒𝑟</m:t>
                    </m:r>
                    <m:d>
                      <m:dPr>
                        <m:ctrlPr>
                          <a:rPr lang="en-US" altLang="ja-JP" sz="2600" i="1">
                            <a:latin typeface="Cambria Math" panose="02040503050406030204" pitchFamily="18" charset="0"/>
                            <a:cs typeface="Arial" panose="020B0604020202020204" pitchFamily="34" charset="0"/>
                            <a:sym typeface="Symbol" panose="05050102010706020507" pitchFamily="18" charset="2"/>
                          </a:rPr>
                        </m:ctrlPr>
                      </m:dPr>
                      <m:e>
                        <m:r>
                          <a:rPr lang="en-US" altLang="ja-JP" sz="2600" i="1">
                            <a:latin typeface="Cambria Math" panose="02040503050406030204" pitchFamily="18" charset="0"/>
                            <a:cs typeface="Arial" panose="020B0604020202020204" pitchFamily="34" charset="0"/>
                            <a:sym typeface="Symbol" panose="05050102010706020507" pitchFamily="18" charset="2"/>
                          </a:rPr>
                          <m:t>𝑒</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a:latin typeface="Cambria Math" panose="02040503050406030204" pitchFamily="18" charset="0"/>
                            <a:cs typeface="Arial" panose="020B0604020202020204" pitchFamily="34" charset="0"/>
                            <a:sym typeface="Symbol" panose="05050102010706020507" pitchFamily="18" charset="2"/>
                          </a:rPr>
                          <m:t>𝑆𝑝𝑒𝑎𝑘𝑒𝑟</m:t>
                        </m:r>
                      </m:e>
                    </m:d>
                    <m:r>
                      <a:rPr lang="en-US" altLang="ja-JP" sz="2600" i="1">
                        <a:latin typeface="Cambria Math" panose="02040503050406030204" pitchFamily="18" charset="0"/>
                        <a:cs typeface="Arial" panose="020B0604020202020204" pitchFamily="34" charset="0"/>
                        <a:sym typeface="Symbol" panose="05050102010706020507" pitchFamily="18" charset="2"/>
                      </a:rPr>
                      <m:t>  </m:t>
                    </m:r>
                    <m:r>
                      <a:rPr lang="en-US" altLang="ja-JP" sz="2600" i="1">
                        <a:latin typeface="Cambria Math" panose="02040503050406030204" pitchFamily="18" charset="0"/>
                        <a:cs typeface="Arial" panose="020B0604020202020204" pitchFamily="34" charset="0"/>
                        <a:sym typeface="Symbol" panose="05050102010706020507" pitchFamily="18" charset="2"/>
                      </a:rPr>
                      <m:t>𝐷𝑒𝑠𝑡𝑖𝑛𝑎𝑡𝑖𝑜𝑛</m:t>
                    </m:r>
                    <m:r>
                      <a:rPr lang="en-US" altLang="ja-JP" sz="2600" i="1">
                        <a:latin typeface="Cambria Math" panose="02040503050406030204" pitchFamily="18" charset="0"/>
                        <a:cs typeface="Arial" panose="020B0604020202020204" pitchFamily="34" charset="0"/>
                        <a:sym typeface="Symbol" panose="05050102010706020507" pitchFamily="18" charset="2"/>
                      </a:rPr>
                      <m:t>(</m:t>
                    </m:r>
                    <m:r>
                      <a:rPr lang="en-US" altLang="ja-JP" sz="2600" i="1">
                        <a:latin typeface="Cambria Math" panose="02040503050406030204" pitchFamily="18" charset="0"/>
                        <a:cs typeface="Arial" panose="020B0604020202020204" pitchFamily="34" charset="0"/>
                        <a:sym typeface="Symbol" panose="05050102010706020507" pitchFamily="18" charset="2"/>
                      </a:rPr>
                      <m:t>𝑒</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a:latin typeface="Cambria Math" panose="02040503050406030204" pitchFamily="18" charset="0"/>
                        <a:cs typeface="Arial" panose="020B0604020202020204" pitchFamily="34" charset="0"/>
                        <a:sym typeface="Symbol" panose="05050102010706020507" pitchFamily="18" charset="2"/>
                      </a:rPr>
                      <m:t>𝑁𝑒𝑤𝑌𝑜𝑟𝑘</m:t>
                    </m:r>
                  </m:oMath>
                </a14:m>
                <a:r>
                  <a:rPr lang="en-US" altLang="ja-JP" sz="2600" dirty="0">
                    <a:latin typeface="Cambria Math" panose="02040503050406030204" pitchFamily="18" charset="0"/>
                    <a:cs typeface="Arial" panose="020B0604020202020204" pitchFamily="34" charset="0"/>
                    <a:sym typeface="Symbol" panose="05050102010706020507" pitchFamily="18" charset="2"/>
                  </a:rPr>
                  <a:t>)</a:t>
                </a:r>
                <a:br>
                  <a:rPr lang="en-US" altLang="ja-JP" sz="2600" dirty="0">
                    <a:latin typeface="Cambria Math" panose="02040503050406030204" pitchFamily="18" charset="0"/>
                    <a:cs typeface="Arial" panose="020B0604020202020204" pitchFamily="34" charset="0"/>
                    <a:sym typeface="Symbol" panose="05050102010706020507" pitchFamily="18" charset="2"/>
                  </a:rPr>
                </a:br>
                <a:r>
                  <a:rPr lang="en-US" altLang="ja-JP" sz="2600" dirty="0">
                    <a:latin typeface="Cambria Math" panose="02040503050406030204" pitchFamily="18" charset="0"/>
                    <a:cs typeface="Arial" panose="020B0604020202020204" pitchFamily="34" charset="0"/>
                    <a:sym typeface="Symbol" panose="05050102010706020507" pitchFamily="18" charset="2"/>
                  </a:rPr>
                  <a:t>		   </a:t>
                </a:r>
                <a14:m>
                  <m:oMath xmlns:m="http://schemas.openxmlformats.org/officeDocument/2006/math">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a:latin typeface="Cambria Math" panose="02040503050406030204" pitchFamily="18" charset="0"/>
                        <a:cs typeface="Arial" panose="020B0604020202020204" pitchFamily="34" charset="0"/>
                        <a:sym typeface="Symbol" panose="05050102010706020507" pitchFamily="18" charset="2"/>
                      </a:rPr>
                      <m:t>𝐼𝑛𝑡𝑒𝑟𝑣𝑎𝑙𝑂𝑓</m:t>
                    </m:r>
                    <m:d>
                      <m:dPr>
                        <m:ctrlPr>
                          <a:rPr lang="en-US" altLang="ja-JP" sz="2600" i="1">
                            <a:latin typeface="Cambria Math" panose="02040503050406030204" pitchFamily="18" charset="0"/>
                            <a:cs typeface="Arial" panose="020B0604020202020204" pitchFamily="34" charset="0"/>
                            <a:sym typeface="Symbol" panose="05050102010706020507" pitchFamily="18" charset="2"/>
                          </a:rPr>
                        </m:ctrlPr>
                      </m:dPr>
                      <m:e>
                        <m:r>
                          <a:rPr lang="en-US" altLang="ja-JP" sz="2600" i="1">
                            <a:latin typeface="Cambria Math" panose="02040503050406030204" pitchFamily="18" charset="0"/>
                            <a:cs typeface="Arial" panose="020B0604020202020204" pitchFamily="34" charset="0"/>
                            <a:sym typeface="Symbol" panose="05050102010706020507" pitchFamily="18" charset="2"/>
                          </a:rPr>
                          <m:t>𝑒</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𝑖</m:t>
                        </m:r>
                      </m:e>
                    </m:d>
                    <m:r>
                      <a:rPr lang="en-US" altLang="ja-JP" sz="2600" i="1">
                        <a:latin typeface="Cambria Math" panose="02040503050406030204" pitchFamily="18" charset="0"/>
                        <a:cs typeface="Arial" panose="020B0604020202020204" pitchFamily="34" charset="0"/>
                        <a:sym typeface="Symbol" panose="05050102010706020507" pitchFamily="18" charset="2"/>
                      </a:rPr>
                      <m:t>  </m:t>
                    </m:r>
                    <m:r>
                      <a:rPr lang="en-US" altLang="ja-JP" sz="2600" i="1">
                        <a:latin typeface="Cambria Math" panose="02040503050406030204" pitchFamily="18" charset="0"/>
                        <a:cs typeface="Arial" panose="020B0604020202020204" pitchFamily="34" charset="0"/>
                        <a:sym typeface="Symbol" panose="05050102010706020507" pitchFamily="18" charset="2"/>
                      </a:rPr>
                      <m:t>𝐸𝑛𝑑𝑃𝑜𝑖𝑛𝑡</m:t>
                    </m:r>
                    <m:d>
                      <m:dPr>
                        <m:ctrlPr>
                          <a:rPr lang="en-US" altLang="ja-JP" sz="2600" i="1">
                            <a:latin typeface="Cambria Math" panose="02040503050406030204" pitchFamily="18" charset="0"/>
                            <a:cs typeface="Arial" panose="020B0604020202020204" pitchFamily="34" charset="0"/>
                            <a:sym typeface="Symbol" panose="05050102010706020507" pitchFamily="18" charset="2"/>
                          </a:rPr>
                        </m:ctrlPr>
                      </m:dPr>
                      <m:e>
                        <m:r>
                          <a:rPr lang="en-US" altLang="ja-JP" sz="2600" i="1" smtClean="0">
                            <a:solidFill>
                              <a:srgbClr val="00B0F0"/>
                            </a:solidFill>
                            <a:latin typeface="Cambria Math" panose="02040503050406030204" pitchFamily="18" charset="0"/>
                            <a:cs typeface="Arial" panose="020B0604020202020204" pitchFamily="34" charset="0"/>
                            <a:sym typeface="Symbol" panose="05050102010706020507" pitchFamily="18" charset="2"/>
                          </a:rPr>
                          <m:t>𝑖</m:t>
                        </m:r>
                        <m:r>
                          <a:rPr lang="en-US" altLang="ja-JP" sz="2600" i="1">
                            <a:latin typeface="Cambria Math" panose="02040503050406030204" pitchFamily="18" charset="0"/>
                            <a:cs typeface="Arial" panose="020B0604020202020204" pitchFamily="34" charset="0"/>
                            <a:sym typeface="Symbol" panose="05050102010706020507" pitchFamily="18" charset="2"/>
                          </a:rPr>
                          <m:t>, </m:t>
                        </m:r>
                        <m:r>
                          <a:rPr lang="en-US" altLang="ja-JP" sz="2600" i="1" smtClean="0">
                            <a:solidFill>
                              <a:schemeClr val="accent2"/>
                            </a:solidFill>
                            <a:latin typeface="Cambria Math" panose="02040503050406030204" pitchFamily="18" charset="0"/>
                            <a:cs typeface="Arial" panose="020B0604020202020204" pitchFamily="34" charset="0"/>
                            <a:sym typeface="Symbol" panose="05050102010706020507" pitchFamily="18" charset="2"/>
                          </a:rPr>
                          <m:t>𝑛</m:t>
                        </m:r>
                      </m:e>
                    </m:d>
                    <m:r>
                      <a:rPr lang="en-US" altLang="ja-JP" sz="2600" i="1">
                        <a:latin typeface="Cambria Math" panose="02040503050406030204" pitchFamily="18" charset="0"/>
                        <a:cs typeface="Arial" panose="020B0604020202020204" pitchFamily="34" charset="0"/>
                        <a:sym typeface="Symbol" panose="05050102010706020507" pitchFamily="18" charset="2"/>
                      </a:rPr>
                      <m:t>  </m:t>
                    </m:r>
                    <m:r>
                      <a:rPr lang="en-US" altLang="ja-JP" sz="2600" i="1">
                        <a:latin typeface="Cambria Math" panose="02040503050406030204" pitchFamily="18" charset="0"/>
                        <a:cs typeface="Arial" panose="020B0604020202020204" pitchFamily="34" charset="0"/>
                        <a:sym typeface="Symbol" panose="05050102010706020507" pitchFamily="18" charset="2"/>
                      </a:rPr>
                      <m:t>𝑃𝑟𝑒𝑐𝑒𝑑𝑒𝑠</m:t>
                    </m:r>
                    <m:r>
                      <a:rPr lang="en-US" altLang="ja-JP" sz="2600" i="1">
                        <a:latin typeface="Cambria Math" panose="02040503050406030204" pitchFamily="18" charset="0"/>
                        <a:cs typeface="Arial" panose="020B0604020202020204" pitchFamily="34" charset="0"/>
                        <a:sym typeface="Symbol" panose="05050102010706020507" pitchFamily="18" charset="2"/>
                      </a:rPr>
                      <m:t>(</m:t>
                    </m:r>
                    <m:r>
                      <a:rPr lang="en-US" altLang="ja-JP" sz="2600" i="1">
                        <a:latin typeface="Cambria Math" panose="02040503050406030204" pitchFamily="18" charset="0"/>
                        <a:cs typeface="Arial" panose="020B0604020202020204" pitchFamily="34" charset="0"/>
                        <a:sym typeface="Symbol" panose="05050102010706020507" pitchFamily="18" charset="2"/>
                      </a:rPr>
                      <m:t>𝑁𝑜𝑤</m:t>
                    </m:r>
                    <m:r>
                      <a:rPr lang="en-US" altLang="ja-JP" sz="2600" b="0" i="1" smtClean="0">
                        <a:latin typeface="Cambria Math" panose="02040503050406030204" pitchFamily="18" charset="0"/>
                        <a:cs typeface="Arial" panose="020B0604020202020204" pitchFamily="34" charset="0"/>
                        <a:sym typeface="Symbol" panose="05050102010706020507" pitchFamily="18" charset="2"/>
                      </a:rPr>
                      <m:t>,  </m:t>
                    </m:r>
                    <m:r>
                      <a:rPr lang="en-US" altLang="ja-JP" sz="2600" b="0" i="1" smtClean="0">
                        <a:solidFill>
                          <a:schemeClr val="accent2"/>
                        </a:solidFill>
                        <a:latin typeface="Cambria Math" panose="02040503050406030204" pitchFamily="18" charset="0"/>
                        <a:cs typeface="Arial" panose="020B0604020202020204" pitchFamily="34" charset="0"/>
                        <a:sym typeface="Symbol" panose="05050102010706020507" pitchFamily="18" charset="2"/>
                      </a:rPr>
                      <m:t>𝑛</m:t>
                    </m:r>
                    <m:r>
                      <a:rPr lang="en-US" altLang="ja-JP" sz="2600" i="1">
                        <a:latin typeface="Cambria Math" panose="02040503050406030204" pitchFamily="18" charset="0"/>
                        <a:cs typeface="Arial" panose="020B0604020202020204" pitchFamily="34" charset="0"/>
                        <a:sym typeface="Symbol" panose="05050102010706020507" pitchFamily="18" charset="2"/>
                      </a:rPr>
                      <m:t>)</m:t>
                    </m:r>
                  </m:oMath>
                </a14:m>
                <a:endParaRPr lang="en-US" altLang="ja-JP" sz="2600" dirty="0">
                  <a:latin typeface="Arial" panose="020B0604020202020204" pitchFamily="34" charset="0"/>
                  <a:cs typeface="Arial" panose="020B0604020202020204" pitchFamily="34" charset="0"/>
                  <a:sym typeface="Symbol" panose="05050102010706020507" pitchFamily="18" charset="2"/>
                </a:endParaRP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6" y="1265273"/>
                <a:ext cx="11270974" cy="5493335"/>
              </a:xfrm>
              <a:blipFill>
                <a:blip r:embed="rId3"/>
                <a:stretch>
                  <a:fillRect l="-1406" t="-22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753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4-1. Representing Time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a:lnSpc>
                <a:spcPts val="3500"/>
              </a:lnSpc>
            </a:pPr>
            <a:r>
              <a:rPr lang="en-US" altLang="ja-JP" sz="3200" dirty="0">
                <a:latin typeface="Arial" panose="020B0604020202020204" pitchFamily="34" charset="0"/>
                <a:cs typeface="Arial" panose="020B0604020202020204" pitchFamily="34" charset="0"/>
                <a:sym typeface="Symbol" panose="05050102010706020507" pitchFamily="18" charset="2"/>
              </a:rPr>
              <a:t>Reichenbach introduced the notion </a:t>
            </a:r>
            <a:r>
              <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rPr>
              <a:t>reference point</a:t>
            </a:r>
          </a:p>
          <a:p>
            <a:pPr lvl="1">
              <a:lnSpc>
                <a:spcPts val="3500"/>
              </a:lnSpc>
            </a:pPr>
            <a:r>
              <a:rPr lang="en-US" altLang="ja-JP" sz="2800" dirty="0">
                <a:latin typeface="Arial" panose="020B0604020202020204" pitchFamily="34" charset="0"/>
                <a:cs typeface="Arial" panose="020B0604020202020204" pitchFamily="34" charset="0"/>
                <a:sym typeface="Symbol" panose="05050102010706020507" pitchFamily="18" charset="2"/>
              </a:rPr>
              <a:t>When Mary’s flight departed, I ate lunch.</a:t>
            </a:r>
          </a:p>
          <a:p>
            <a:pPr lvl="1">
              <a:lnSpc>
                <a:spcPts val="3500"/>
              </a:lnSpc>
            </a:pPr>
            <a:r>
              <a:rPr lang="en-US" altLang="ja-JP" sz="2800" dirty="0">
                <a:latin typeface="Arial" panose="020B0604020202020204" pitchFamily="34" charset="0"/>
                <a:cs typeface="Arial" panose="020B0604020202020204" pitchFamily="34" charset="0"/>
                <a:sym typeface="Symbol" panose="05050102010706020507" pitchFamily="18" charset="2"/>
              </a:rPr>
              <a:t>When Mary’s flight departed, I had eaten lunch.</a:t>
            </a:r>
          </a:p>
        </p:txBody>
      </p:sp>
      <p:pic>
        <p:nvPicPr>
          <p:cNvPr id="7" name="図 6">
            <a:extLst>
              <a:ext uri="{FF2B5EF4-FFF2-40B4-BE49-F238E27FC236}">
                <a16:creationId xmlns:a16="http://schemas.microsoft.com/office/drawing/2014/main" id="{38815A76-64E7-4756-BFF4-9D4D46BB19E7}"/>
              </a:ext>
            </a:extLst>
          </p:cNvPr>
          <p:cNvPicPr>
            <a:picLocks noChangeAspect="1"/>
          </p:cNvPicPr>
          <p:nvPr/>
        </p:nvPicPr>
        <p:blipFill>
          <a:blip r:embed="rId3"/>
          <a:stretch>
            <a:fillRect/>
          </a:stretch>
        </p:blipFill>
        <p:spPr>
          <a:xfrm>
            <a:off x="1754012" y="2987758"/>
            <a:ext cx="6879224" cy="3615060"/>
          </a:xfrm>
          <a:prstGeom prst="rect">
            <a:avLst/>
          </a:prstGeom>
        </p:spPr>
      </p:pic>
      <p:sp>
        <p:nvSpPr>
          <p:cNvPr id="4" name="テキスト ボックス 3">
            <a:extLst>
              <a:ext uri="{FF2B5EF4-FFF2-40B4-BE49-F238E27FC236}">
                <a16:creationId xmlns:a16="http://schemas.microsoft.com/office/drawing/2014/main" id="{88D8AA5C-B764-4D7F-8CE4-C395A7B0D21C}"/>
              </a:ext>
            </a:extLst>
          </p:cNvPr>
          <p:cNvSpPr txBox="1"/>
          <p:nvPr/>
        </p:nvSpPr>
        <p:spPr>
          <a:xfrm>
            <a:off x="8764560" y="4102790"/>
            <a:ext cx="2300472" cy="1384995"/>
          </a:xfrm>
          <a:prstGeom prst="rect">
            <a:avLst/>
          </a:prstGeom>
          <a:noFill/>
        </p:spPr>
        <p:txBody>
          <a:bodyPr wrap="square" rtlCol="0">
            <a:spAutoFit/>
          </a:bodyPr>
          <a:lstStyle/>
          <a:p>
            <a:r>
              <a:rPr kumimoji="1" lang="en-US" altLang="ja-JP" sz="2800" dirty="0">
                <a:latin typeface="Arial" panose="020B0604020202020204" pitchFamily="34" charset="0"/>
                <a:cs typeface="Arial" panose="020B0604020202020204" pitchFamily="34" charset="0"/>
              </a:rPr>
              <a:t>U:</a:t>
            </a:r>
            <a:r>
              <a:rPr kumimoji="1" lang="ja-JP" altLang="en-US" sz="2800" dirty="0">
                <a:latin typeface="Arial" panose="020B0604020202020204" pitchFamily="34" charset="0"/>
                <a:cs typeface="Arial" panose="020B0604020202020204" pitchFamily="34" charset="0"/>
              </a:rPr>
              <a:t> </a:t>
            </a:r>
            <a:r>
              <a:rPr kumimoji="1" lang="en-US" altLang="ja-JP" sz="2800" dirty="0">
                <a:latin typeface="Arial" panose="020B0604020202020204" pitchFamily="34" charset="0"/>
                <a:cs typeface="Arial" panose="020B0604020202020204" pitchFamily="34" charset="0"/>
              </a:rPr>
              <a:t>utterance</a:t>
            </a:r>
          </a:p>
          <a:p>
            <a:r>
              <a:rPr kumimoji="1" lang="en-US" altLang="ja-JP" sz="2800" dirty="0">
                <a:latin typeface="Arial" panose="020B0604020202020204" pitchFamily="34" charset="0"/>
                <a:cs typeface="Arial" panose="020B0604020202020204" pitchFamily="34" charset="0"/>
              </a:rPr>
              <a:t>E: event</a:t>
            </a:r>
          </a:p>
          <a:p>
            <a:r>
              <a:rPr kumimoji="1" lang="en-US" altLang="ja-JP" sz="2800" dirty="0">
                <a:latin typeface="Arial" panose="020B0604020202020204" pitchFamily="34" charset="0"/>
                <a:cs typeface="Arial" panose="020B0604020202020204" pitchFamily="34" charset="0"/>
              </a:rPr>
              <a:t>R: reference</a:t>
            </a:r>
            <a:endParaRPr kumimoji="1" lang="ja-JP"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6618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4-2. Aspect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a:lnSpc>
                <a:spcPts val="3500"/>
              </a:lnSpc>
            </a:pPr>
            <a:r>
              <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rPr>
              <a:t>stative</a:t>
            </a:r>
            <a:r>
              <a:rPr lang="en-US" altLang="ja-JP" sz="3200" dirty="0">
                <a:latin typeface="Arial" panose="020B0604020202020204" pitchFamily="34" charset="0"/>
                <a:cs typeface="Arial" panose="020B0604020202020204" pitchFamily="34" charset="0"/>
                <a:sym typeface="Symbol" panose="05050102010706020507" pitchFamily="18" charset="2"/>
              </a:rPr>
              <a:t>: at a single point in time</a:t>
            </a:r>
          </a:p>
          <a:p>
            <a:pPr marL="457200" lvl="1" indent="0">
              <a:lnSpc>
                <a:spcPts val="3500"/>
              </a:lnSpc>
              <a:buNone/>
            </a:pPr>
            <a:r>
              <a:rPr lang="en-US" altLang="ja-JP" sz="2800" dirty="0">
                <a:latin typeface="Arial" panose="020B0604020202020204" pitchFamily="34" charset="0"/>
                <a:cs typeface="Arial" panose="020B0604020202020204" pitchFamily="34" charset="0"/>
                <a:sym typeface="Symbol" panose="05050102010706020507" pitchFamily="18" charset="2"/>
              </a:rPr>
              <a:t>I know my departure gate.</a:t>
            </a:r>
          </a:p>
          <a:p>
            <a:pPr>
              <a:lnSpc>
                <a:spcPts val="3500"/>
              </a:lnSpc>
            </a:pPr>
            <a:r>
              <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rPr>
              <a:t>activity</a:t>
            </a:r>
            <a:r>
              <a:rPr lang="en-US" altLang="ja-JP" sz="3200" dirty="0">
                <a:latin typeface="Arial" panose="020B0604020202020204" pitchFamily="34" charset="0"/>
                <a:cs typeface="Arial" panose="020B0604020202020204" pitchFamily="34" charset="0"/>
                <a:sym typeface="Symbol" panose="05050102010706020507" pitchFamily="18" charset="2"/>
              </a:rPr>
              <a:t>: no particular end point, over some span of time</a:t>
            </a:r>
          </a:p>
          <a:p>
            <a:pPr marL="457200" lvl="1" indent="0">
              <a:lnSpc>
                <a:spcPts val="3500"/>
              </a:lnSpc>
              <a:buNone/>
            </a:pPr>
            <a:r>
              <a:rPr lang="en-US" altLang="ja-JP" sz="2800" dirty="0">
                <a:latin typeface="Arial" panose="020B0604020202020204" pitchFamily="34" charset="0"/>
                <a:cs typeface="Arial" panose="020B0604020202020204" pitchFamily="34" charset="0"/>
                <a:sym typeface="Symbol" panose="05050102010706020507" pitchFamily="18" charset="2"/>
              </a:rPr>
              <a:t>John is flying</a:t>
            </a:r>
          </a:p>
          <a:p>
            <a:pPr>
              <a:lnSpc>
                <a:spcPts val="3500"/>
              </a:lnSpc>
            </a:pPr>
            <a:r>
              <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rPr>
              <a:t>accomplishment</a:t>
            </a:r>
            <a:r>
              <a:rPr lang="en-US" altLang="ja-JP" sz="3200" dirty="0">
                <a:latin typeface="Arial" panose="020B0604020202020204" pitchFamily="34" charset="0"/>
                <a:cs typeface="Arial" panose="020B0604020202020204" pitchFamily="34" charset="0"/>
                <a:sym typeface="Symbol" panose="05050102010706020507" pitchFamily="18" charset="2"/>
              </a:rPr>
              <a:t>: </a:t>
            </a:r>
          </a:p>
          <a:p>
            <a:pPr marL="457200" lvl="1" indent="0">
              <a:lnSpc>
                <a:spcPts val="3500"/>
              </a:lnSpc>
              <a:buNone/>
            </a:pPr>
            <a:r>
              <a:rPr lang="en-US" altLang="ja-JP" sz="2800" dirty="0">
                <a:latin typeface="Arial" panose="020B0604020202020204" pitchFamily="34" charset="0"/>
                <a:cs typeface="Arial" panose="020B0604020202020204" pitchFamily="34" charset="0"/>
                <a:sym typeface="Symbol" panose="05050102010706020507" pitchFamily="18" charset="2"/>
              </a:rPr>
              <a:t>Sally booked her flight</a:t>
            </a:r>
          </a:p>
          <a:p>
            <a:pPr>
              <a:lnSpc>
                <a:spcPts val="3500"/>
              </a:lnSpc>
            </a:pPr>
            <a:r>
              <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rPr>
              <a:t>achievement</a:t>
            </a:r>
            <a:r>
              <a:rPr lang="en-US" altLang="ja-JP" sz="3200" dirty="0">
                <a:latin typeface="Arial" panose="020B0604020202020204" pitchFamily="34" charset="0"/>
                <a:cs typeface="Arial" panose="020B0604020202020204" pitchFamily="34" charset="0"/>
                <a:sym typeface="Symbol" panose="05050102010706020507" pitchFamily="18" charset="2"/>
              </a:rPr>
              <a:t>: </a:t>
            </a:r>
          </a:p>
          <a:p>
            <a:pPr marL="457200" lvl="1" indent="0">
              <a:lnSpc>
                <a:spcPts val="3500"/>
              </a:lnSpc>
              <a:buNone/>
            </a:pPr>
            <a:r>
              <a:rPr lang="en-US" altLang="ja-JP" sz="2800" dirty="0">
                <a:latin typeface="Arial" panose="020B0604020202020204" pitchFamily="34" charset="0"/>
                <a:cs typeface="Arial" panose="020B0604020202020204" pitchFamily="34" charset="0"/>
                <a:sym typeface="Symbol" panose="05050102010706020507" pitchFamily="18" charset="2"/>
              </a:rPr>
              <a:t>She found her gate</a:t>
            </a:r>
          </a:p>
          <a:p>
            <a:pPr marL="457200" lvl="1" indent="0">
              <a:lnSpc>
                <a:spcPts val="3500"/>
              </a:lnSpc>
              <a:buNone/>
            </a:pPr>
            <a:endParaRPr lang="en-US" altLang="ja-JP" sz="2800" dirty="0">
              <a:latin typeface="Arial" panose="020B0604020202020204" pitchFamily="34" charset="0"/>
              <a:cs typeface="Arial" panose="020B0604020202020204" pitchFamily="34" charset="0"/>
              <a:sym typeface="Symbol" panose="05050102010706020507" pitchFamily="18" charset="2"/>
            </a:endParaRPr>
          </a:p>
          <a:p>
            <a:pPr>
              <a:lnSpc>
                <a:spcPts val="3500"/>
              </a:lnSpc>
            </a:pPr>
            <a:r>
              <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rPr>
              <a:t>telic eventualities</a:t>
            </a:r>
            <a:r>
              <a:rPr lang="en-US" altLang="ja-JP" sz="3200" dirty="0">
                <a:latin typeface="Arial" panose="020B0604020202020204" pitchFamily="34" charset="0"/>
                <a:cs typeface="Arial" panose="020B0604020202020204" pitchFamily="34" charset="0"/>
                <a:sym typeface="Symbol" panose="05050102010706020507" pitchFamily="18" charset="2"/>
              </a:rPr>
              <a:t>: accomplishment + achievement</a:t>
            </a:r>
          </a:p>
        </p:txBody>
      </p:sp>
    </p:spTree>
    <p:extLst>
      <p:ext uri="{BB962C8B-B14F-4D97-AF65-F5344CB8AC3E}">
        <p14:creationId xmlns:p14="http://schemas.microsoft.com/office/powerpoint/2010/main" val="994716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kumimoji="1" lang="en-US" altLang="ja-JP" dirty="0">
                <a:latin typeface="Arial" panose="020B0604020202020204" pitchFamily="34" charset="0"/>
                <a:cs typeface="Arial" panose="020B0604020202020204" pitchFamily="34" charset="0"/>
              </a:rPr>
              <a:t>Table of Contents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0. Introduction of Meaning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1. Computational Desiderata for Representations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2. Model-Theoretic Semantics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3. First-Order Logic</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4. Event and State Representations</a:t>
            </a:r>
          </a:p>
          <a:p>
            <a:pPr marL="0" indent="0">
              <a:lnSpc>
                <a:spcPts val="3500"/>
              </a:lnSpc>
              <a:buNone/>
            </a:pPr>
            <a:r>
              <a:rPr lang="en-US" altLang="ja-JP" sz="3200" dirty="0">
                <a:latin typeface="Arial" panose="020B0604020202020204" pitchFamily="34" charset="0"/>
                <a:cs typeface="Arial" panose="020B0604020202020204" pitchFamily="34" charset="0"/>
              </a:rPr>
              <a:t>5. Description Logics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6. Summary</a:t>
            </a:r>
          </a:p>
        </p:txBody>
      </p:sp>
    </p:spTree>
    <p:extLst>
      <p:ext uri="{BB962C8B-B14F-4D97-AF65-F5344CB8AC3E}">
        <p14:creationId xmlns:p14="http://schemas.microsoft.com/office/powerpoint/2010/main" val="4144988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a:lnSpc>
                <a:spcPts val="3500"/>
              </a:lnSpc>
            </a:pPr>
            <a:r>
              <a:rPr lang="en-US" altLang="ja-JP" sz="3200" dirty="0">
                <a:latin typeface="Arial" panose="020B0604020202020204" pitchFamily="34" charset="0"/>
                <a:cs typeface="Arial" panose="020B0604020202020204" pitchFamily="34" charset="0"/>
                <a:sym typeface="Symbol" panose="05050102010706020507" pitchFamily="18" charset="2"/>
              </a:rPr>
              <a:t>DL: useful and computationally tractable subsets of FOL</a:t>
            </a:r>
          </a:p>
          <a:p>
            <a:pPr lvl="1">
              <a:lnSpc>
                <a:spcPts val="3500"/>
              </a:lnSpc>
            </a:pPr>
            <a:endParaRPr lang="en-US" altLang="ja-JP" sz="2800" dirty="0">
              <a:latin typeface="Arial" panose="020B0604020202020204" pitchFamily="34" charset="0"/>
              <a:cs typeface="Arial" panose="020B0604020202020204" pitchFamily="34" charset="0"/>
              <a:sym typeface="Symbol" panose="05050102010706020507" pitchFamily="18" charset="2"/>
            </a:endParaRPr>
          </a:p>
          <a:p>
            <a:pPr>
              <a:lnSpc>
                <a:spcPts val="3500"/>
              </a:lnSpc>
            </a:pPr>
            <a:r>
              <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rPr>
              <a:t>terminology</a:t>
            </a:r>
            <a:r>
              <a:rPr lang="en-US" altLang="ja-JP" sz="3200" dirty="0">
                <a:latin typeface="Arial" panose="020B0604020202020204" pitchFamily="34" charset="0"/>
                <a:cs typeface="Arial" panose="020B0604020202020204" pitchFamily="34" charset="0"/>
                <a:sym typeface="Symbol" panose="05050102010706020507" pitchFamily="18" charset="2"/>
              </a:rPr>
              <a:t>: set of categories, or concepts</a:t>
            </a:r>
          </a:p>
          <a:p>
            <a:pPr marL="457200" lvl="1" indent="0">
              <a:lnSpc>
                <a:spcPts val="3500"/>
              </a:lnSpc>
              <a:buNone/>
            </a:pPr>
            <a:endParaRPr lang="en-US" altLang="ja-JP" sz="2800" dirty="0">
              <a:latin typeface="Arial" panose="020B0604020202020204" pitchFamily="34" charset="0"/>
              <a:cs typeface="Arial" panose="020B0604020202020204" pitchFamily="34" charset="0"/>
              <a:sym typeface="Symbol" panose="05050102010706020507" pitchFamily="18" charset="2"/>
            </a:endParaRPr>
          </a:p>
          <a:p>
            <a:pPr>
              <a:lnSpc>
                <a:spcPts val="3500"/>
              </a:lnSpc>
            </a:pPr>
            <a:r>
              <a:rPr lang="en-US" altLang="ja-JP" sz="3200" dirty="0">
                <a:latin typeface="Arial" panose="020B0604020202020204" pitchFamily="34" charset="0"/>
                <a:cs typeface="Arial" panose="020B0604020202020204" pitchFamily="34" charset="0"/>
                <a:sym typeface="Symbol" panose="05050102010706020507" pitchFamily="18" charset="2"/>
              </a:rPr>
              <a:t>knowledge base = </a:t>
            </a:r>
            <a:r>
              <a:rPr lang="en-US" altLang="ja-JP" sz="3200" dirty="0" err="1">
                <a:solidFill>
                  <a:srgbClr val="FF0000"/>
                </a:solidFill>
                <a:latin typeface="Arial" panose="020B0604020202020204" pitchFamily="34" charset="0"/>
                <a:cs typeface="Arial" panose="020B0604020202020204" pitchFamily="34" charset="0"/>
                <a:sym typeface="Symbol" panose="05050102010706020507" pitchFamily="18" charset="2"/>
              </a:rPr>
              <a:t>TBox</a:t>
            </a:r>
            <a:r>
              <a:rPr lang="en-US" altLang="ja-JP" sz="3200" dirty="0">
                <a:latin typeface="Arial" panose="020B0604020202020204" pitchFamily="34" charset="0"/>
                <a:cs typeface="Arial" panose="020B0604020202020204" pitchFamily="34" charset="0"/>
                <a:sym typeface="Symbol" panose="05050102010706020507" pitchFamily="18" charset="2"/>
              </a:rPr>
              <a:t> + </a:t>
            </a:r>
            <a:r>
              <a:rPr lang="en-US" altLang="ja-JP" sz="3200" dirty="0" err="1">
                <a:solidFill>
                  <a:srgbClr val="FF0000"/>
                </a:solidFill>
                <a:latin typeface="Arial" panose="020B0604020202020204" pitchFamily="34" charset="0"/>
                <a:cs typeface="Arial" panose="020B0604020202020204" pitchFamily="34" charset="0"/>
                <a:sym typeface="Symbol" panose="05050102010706020507" pitchFamily="18" charset="2"/>
              </a:rPr>
              <a:t>ABox</a:t>
            </a:r>
            <a:endPar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endParaRPr>
          </a:p>
          <a:p>
            <a:pPr lvl="1">
              <a:lnSpc>
                <a:spcPts val="3500"/>
              </a:lnSpc>
            </a:pPr>
            <a:r>
              <a:rPr lang="en-US" altLang="ja-JP" sz="2800" dirty="0" err="1">
                <a:latin typeface="Arial" panose="020B0604020202020204" pitchFamily="34" charset="0"/>
                <a:cs typeface="Arial" panose="020B0604020202020204" pitchFamily="34" charset="0"/>
                <a:sym typeface="Symbol" panose="05050102010706020507" pitchFamily="18" charset="2"/>
              </a:rPr>
              <a:t>TBox</a:t>
            </a:r>
            <a:r>
              <a:rPr lang="en-US" altLang="ja-JP" sz="2800" dirty="0">
                <a:latin typeface="Arial" panose="020B0604020202020204" pitchFamily="34" charset="0"/>
                <a:cs typeface="Arial" panose="020B0604020202020204" pitchFamily="34" charset="0"/>
                <a:sym typeface="Symbol" panose="05050102010706020507" pitchFamily="18" charset="2"/>
              </a:rPr>
              <a:t> contains the terminology</a:t>
            </a:r>
          </a:p>
          <a:p>
            <a:pPr lvl="1">
              <a:lnSpc>
                <a:spcPts val="3500"/>
              </a:lnSpc>
            </a:pPr>
            <a:r>
              <a:rPr lang="en-US" altLang="ja-JP" sz="2800" dirty="0" err="1">
                <a:latin typeface="Arial" panose="020B0604020202020204" pitchFamily="34" charset="0"/>
                <a:cs typeface="Arial" panose="020B0604020202020204" pitchFamily="34" charset="0"/>
                <a:sym typeface="Symbol" panose="05050102010706020507" pitchFamily="18" charset="2"/>
              </a:rPr>
              <a:t>ABox</a:t>
            </a:r>
            <a:r>
              <a:rPr lang="en-US" altLang="ja-JP" sz="2800" dirty="0">
                <a:latin typeface="Arial" panose="020B0604020202020204" pitchFamily="34" charset="0"/>
                <a:cs typeface="Arial" panose="020B0604020202020204" pitchFamily="34" charset="0"/>
                <a:sym typeface="Symbol" panose="05050102010706020507" pitchFamily="18" charset="2"/>
              </a:rPr>
              <a:t> contains facts about individuals</a:t>
            </a:r>
          </a:p>
          <a:p>
            <a:pPr lvl="1">
              <a:lnSpc>
                <a:spcPts val="3500"/>
              </a:lnSpc>
            </a:pPr>
            <a:endParaRPr lang="en-US" altLang="ja-JP" sz="2800" dirty="0">
              <a:latin typeface="Arial" panose="020B0604020202020204" pitchFamily="34" charset="0"/>
              <a:cs typeface="Arial" panose="020B0604020202020204" pitchFamily="34" charset="0"/>
              <a:sym typeface="Symbol" panose="05050102010706020507" pitchFamily="18" charset="2"/>
            </a:endParaRPr>
          </a:p>
          <a:p>
            <a:pPr>
              <a:lnSpc>
                <a:spcPts val="3500"/>
              </a:lnSpc>
            </a:pPr>
            <a:r>
              <a:rPr lang="en-US" altLang="ja-JP" sz="3200" dirty="0">
                <a:solidFill>
                  <a:srgbClr val="FF0000"/>
                </a:solidFill>
                <a:latin typeface="Arial" panose="020B0604020202020204" pitchFamily="34" charset="0"/>
                <a:cs typeface="Arial" panose="020B0604020202020204" pitchFamily="34" charset="0"/>
                <a:sym typeface="Symbol" panose="05050102010706020507" pitchFamily="18" charset="2"/>
              </a:rPr>
              <a:t>ontology</a:t>
            </a:r>
            <a:r>
              <a:rPr lang="en-US" altLang="ja-JP" sz="3200" dirty="0">
                <a:latin typeface="Arial" panose="020B0604020202020204" pitchFamily="34" charset="0"/>
                <a:cs typeface="Arial" panose="020B0604020202020204" pitchFamily="34" charset="0"/>
                <a:sym typeface="Symbol" panose="05050102010706020507" pitchFamily="18" charset="2"/>
              </a:rPr>
              <a:t>: hierarchical organization that the terminology is arranged into</a:t>
            </a:r>
            <a:endParaRPr lang="en-US" altLang="ja-JP" dirty="0">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583444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a:lnSpc>
                    <a:spcPts val="3500"/>
                  </a:lnSpc>
                </a:pPr>
                <a:r>
                  <a:rPr lang="en-US" altLang="ja-JP" sz="3200" dirty="0">
                    <a:latin typeface="Arial" panose="020B0604020202020204" pitchFamily="34" charset="0"/>
                    <a:cs typeface="Arial" panose="020B0604020202020204" pitchFamily="34" charset="0"/>
                    <a:sym typeface="Symbol" panose="05050102010706020507" pitchFamily="18" charset="2"/>
                  </a:rPr>
                  <a:t>domain concepts</a:t>
                </a:r>
              </a:p>
              <a:p>
                <a:pPr marL="457200" lvl="1" indent="0">
                  <a:lnSpc>
                    <a:spcPts val="3500"/>
                  </a:lnSpc>
                  <a:buNone/>
                </a:pPr>
                <a:r>
                  <a:rPr lang="en-US" altLang="ja-JP" sz="2800" dirty="0">
                    <a:latin typeface="Arial" panose="020B0604020202020204" pitchFamily="34" charset="0"/>
                    <a:cs typeface="Arial" panose="020B0604020202020204" pitchFamily="34" charset="0"/>
                    <a:sym typeface="Symbol" panose="05050102010706020507" pitchFamily="18" charset="2"/>
                  </a:rPr>
                  <a:t>FOL: </a:t>
                </a:r>
                <a14:m>
                  <m:oMath xmlns:m="http://schemas.openxmlformats.org/officeDocument/2006/math">
                    <m:r>
                      <a:rPr lang="en-US" altLang="ja-JP" sz="2800" b="0" i="1" smtClean="0">
                        <a:latin typeface="Cambria Math" panose="02040503050406030204" pitchFamily="18" charset="0"/>
                        <a:cs typeface="Arial" panose="020B0604020202020204" pitchFamily="34" charset="0"/>
                        <a:sym typeface="Symbol" panose="05050102010706020507" pitchFamily="18" charset="2"/>
                      </a:rPr>
                      <m:t>𝑅𝑒𝑠𝑡𝑎𝑢𝑟𝑎𝑛𝑡</m:t>
                    </m:r>
                    <m:r>
                      <a:rPr lang="en-US" altLang="ja-JP" sz="2800" b="0" i="1" smtClean="0">
                        <a:latin typeface="Cambria Math" panose="02040503050406030204" pitchFamily="18" charset="0"/>
                        <a:cs typeface="Arial" panose="020B0604020202020204" pitchFamily="34" charset="0"/>
                        <a:sym typeface="Symbol" panose="05050102010706020507" pitchFamily="18" charset="2"/>
                      </a:rPr>
                      <m:t>(</m:t>
                    </m:r>
                    <m:r>
                      <a:rPr lang="en-US" altLang="ja-JP" sz="2800" b="0" i="1" smtClean="0">
                        <a:latin typeface="Cambria Math" panose="02040503050406030204" pitchFamily="18" charset="0"/>
                        <a:cs typeface="Arial" panose="020B0604020202020204" pitchFamily="34" charset="0"/>
                        <a:sym typeface="Symbol" panose="05050102010706020507" pitchFamily="18" charset="2"/>
                      </a:rPr>
                      <m:t>𝑥</m:t>
                    </m:r>
                    <m:r>
                      <a:rPr lang="en-US" altLang="ja-JP" sz="2800" b="0" i="1" smtClean="0">
                        <a:latin typeface="Cambria Math" panose="02040503050406030204" pitchFamily="18" charset="0"/>
                        <a:cs typeface="Arial" panose="020B0604020202020204" pitchFamily="34" charset="0"/>
                        <a:sym typeface="Symbol" panose="05050102010706020507" pitchFamily="18" charset="2"/>
                      </a:rPr>
                      <m:t>)</m:t>
                    </m:r>
                  </m:oMath>
                </a14:m>
                <a:r>
                  <a:rPr lang="en-US" altLang="ja-JP" sz="2800" dirty="0">
                    <a:latin typeface="Arial" panose="020B0604020202020204" pitchFamily="34" charset="0"/>
                    <a:cs typeface="Arial" panose="020B0604020202020204" pitchFamily="34" charset="0"/>
                    <a:sym typeface="Symbol" panose="05050102010706020507" pitchFamily="18" charset="2"/>
                  </a:rPr>
                  <a:t>	DL: </a:t>
                </a:r>
                <a:r>
                  <a:rPr lang="en-US" altLang="ja-JP" sz="2800" dirty="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Restaurant</a:t>
                </a:r>
              </a:p>
              <a:p>
                <a:pPr lvl="1">
                  <a:lnSpc>
                    <a:spcPts val="3500"/>
                  </a:lnSpc>
                </a:pPr>
                <a:endParaRPr lang="en-US" altLang="ja-JP" sz="2800" dirty="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endParaRPr>
              </a:p>
              <a:p>
                <a:pPr>
                  <a:lnSpc>
                    <a:spcPts val="3500"/>
                  </a:lnSpc>
                </a:pP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the fact about a domain element</a:t>
                </a:r>
              </a:p>
              <a:p>
                <a:pPr lvl="1">
                  <a:lnSpc>
                    <a:spcPts val="3500"/>
                  </a:lnSpc>
                </a:pPr>
                <a:r>
                  <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FOL: </a:t>
                </a:r>
                <a14:m>
                  <m:oMath xmlns:m="http://schemas.openxmlformats.org/officeDocument/2006/math">
                    <m:r>
                      <a:rPr lang="en-US" altLang="ja-JP" sz="2800" b="0" i="1" smtClean="0">
                        <a:latin typeface="Cambria Math" panose="02040503050406030204" pitchFamily="18" charset="0"/>
                        <a:ea typeface="Tahoma" panose="020B0604030504040204" pitchFamily="34" charset="0"/>
                        <a:cs typeface="Arial" panose="020B0604020202020204" pitchFamily="34" charset="0"/>
                        <a:sym typeface="Symbol" panose="05050102010706020507" pitchFamily="18" charset="2"/>
                      </a:rPr>
                      <m:t>𝑅𝑒𝑠𝑡𝑎𝑢𝑟𝑎𝑛𝑡</m:t>
                    </m:r>
                    <m:r>
                      <a:rPr lang="en-US" altLang="ja-JP" sz="2800" b="0" i="1" smtClean="0">
                        <a:latin typeface="Cambria Math" panose="02040503050406030204" pitchFamily="18" charset="0"/>
                        <a:ea typeface="Tahoma" panose="020B0604030504040204" pitchFamily="34" charset="0"/>
                        <a:cs typeface="Arial" panose="020B0604020202020204" pitchFamily="34" charset="0"/>
                        <a:sym typeface="Symbol" panose="05050102010706020507" pitchFamily="18" charset="2"/>
                      </a:rPr>
                      <m:t>(</m:t>
                    </m:r>
                    <m:r>
                      <a:rPr lang="en-US" altLang="ja-JP" sz="2800" b="0" i="1" smtClean="0">
                        <a:latin typeface="Cambria Math" panose="02040503050406030204" pitchFamily="18" charset="0"/>
                        <a:ea typeface="Tahoma" panose="020B0604030504040204" pitchFamily="34" charset="0"/>
                        <a:cs typeface="Arial" panose="020B0604020202020204" pitchFamily="34" charset="0"/>
                        <a:sym typeface="Symbol" panose="05050102010706020507" pitchFamily="18" charset="2"/>
                      </a:rPr>
                      <m:t>𝐹𝑟𝑎𝑠𝑐𝑎</m:t>
                    </m:r>
                    <m:r>
                      <a:rPr lang="en-US" altLang="ja-JP" sz="2800" b="0" i="1" smtClean="0">
                        <a:latin typeface="Cambria Math" panose="02040503050406030204" pitchFamily="18" charset="0"/>
                        <a:ea typeface="Tahoma" panose="020B0604030504040204" pitchFamily="34" charset="0"/>
                        <a:cs typeface="Arial" panose="020B0604020202020204" pitchFamily="34" charset="0"/>
                        <a:sym typeface="Symbol" panose="05050102010706020507" pitchFamily="18" charset="2"/>
                      </a:rPr>
                      <m:t>)</m:t>
                    </m:r>
                  </m:oMath>
                </a14:m>
                <a:r>
                  <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	DL: </a:t>
                </a:r>
                <a:r>
                  <a:rPr lang="en-US" altLang="ja-JP" sz="2800" dirty="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Restaurant(</a:t>
                </a:r>
                <a:r>
                  <a:rPr lang="en-US" altLang="ja-JP" sz="2800" dirty="0" err="1">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Frasca</a:t>
                </a:r>
                <a:r>
                  <a:rPr lang="en-US" altLang="ja-JP" sz="2800" dirty="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6" y="1265273"/>
                <a:ext cx="11270974" cy="5493335"/>
              </a:xfrm>
              <a:blipFill>
                <a:blip r:embed="rId3"/>
                <a:stretch>
                  <a:fillRect l="-1244" t="-22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770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Introduction of Meaning Representations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a:lnSpc>
                <a:spcPts val="3500"/>
              </a:lnSpc>
            </a:pPr>
            <a:r>
              <a:rPr kumimoji="1" lang="en-US" altLang="ja-JP" sz="3200" dirty="0">
                <a:solidFill>
                  <a:srgbClr val="FF0000"/>
                </a:solidFill>
                <a:latin typeface="Arial" panose="020B0604020202020204" pitchFamily="34" charset="0"/>
                <a:cs typeface="Arial" panose="020B0604020202020204" pitchFamily="34" charset="0"/>
              </a:rPr>
              <a:t>meaning representations </a:t>
            </a:r>
            <a:r>
              <a:rPr kumimoji="1" lang="en-US" altLang="ja-JP" sz="3200" dirty="0">
                <a:latin typeface="Arial" panose="020B0604020202020204" pitchFamily="34" charset="0"/>
                <a:cs typeface="Arial" panose="020B0604020202020204" pitchFamily="34" charset="0"/>
              </a:rPr>
              <a:t>(MR): </a:t>
            </a:r>
            <a:r>
              <a:rPr lang="en-US" altLang="ja-JP" sz="3200" dirty="0">
                <a:latin typeface="Arial" panose="020B0604020202020204" pitchFamily="34" charset="0"/>
                <a:cs typeface="Arial" panose="020B0604020202020204" pitchFamily="34" charset="0"/>
              </a:rPr>
              <a:t>F</a:t>
            </a:r>
            <a:r>
              <a:rPr kumimoji="1" lang="en-US" altLang="ja-JP" sz="3200" dirty="0">
                <a:latin typeface="Arial" panose="020B0604020202020204" pitchFamily="34" charset="0"/>
                <a:cs typeface="Arial" panose="020B0604020202020204" pitchFamily="34" charset="0"/>
              </a:rPr>
              <a:t>ormal structures to capture the meaning of linguistic expressions</a:t>
            </a:r>
          </a:p>
          <a:p>
            <a:pPr>
              <a:lnSpc>
                <a:spcPts val="3500"/>
              </a:lnSpc>
            </a:pPr>
            <a:endParaRPr lang="en-US" altLang="ja-JP" sz="3200" dirty="0">
              <a:latin typeface="Arial" panose="020B0604020202020204" pitchFamily="34" charset="0"/>
              <a:cs typeface="Arial" panose="020B0604020202020204" pitchFamily="34" charset="0"/>
            </a:endParaRPr>
          </a:p>
          <a:p>
            <a:pPr>
              <a:lnSpc>
                <a:spcPts val="3500"/>
              </a:lnSpc>
            </a:pPr>
            <a:r>
              <a:rPr kumimoji="1" lang="en-US" altLang="ja-JP" sz="3200" dirty="0">
                <a:latin typeface="Arial" panose="020B0604020202020204" pitchFamily="34" charset="0"/>
                <a:cs typeface="Arial" panose="020B0604020202020204" pitchFamily="34" charset="0"/>
              </a:rPr>
              <a:t>Tasks below require representations that link the linguistic elements to the knowledge of the world</a:t>
            </a:r>
          </a:p>
          <a:p>
            <a:pPr lvl="1">
              <a:lnSpc>
                <a:spcPts val="3500"/>
              </a:lnSpc>
            </a:pPr>
            <a:r>
              <a:rPr kumimoji="1" lang="en-US" altLang="ja-JP" sz="2800" dirty="0">
                <a:latin typeface="Arial" panose="020B0604020202020204" pitchFamily="34" charset="0"/>
                <a:cs typeface="Arial" panose="020B0604020202020204" pitchFamily="34" charset="0"/>
              </a:rPr>
              <a:t>Deciding what to order at a restaurant by reading a menu</a:t>
            </a:r>
          </a:p>
          <a:p>
            <a:pPr lvl="1">
              <a:lnSpc>
                <a:spcPts val="3500"/>
              </a:lnSpc>
            </a:pPr>
            <a:r>
              <a:rPr lang="en-US" altLang="ja-JP" sz="2800" dirty="0">
                <a:latin typeface="Arial" panose="020B0604020202020204" pitchFamily="34" charset="0"/>
                <a:cs typeface="Arial" panose="020B0604020202020204" pitchFamily="34" charset="0"/>
              </a:rPr>
              <a:t>Giving advice about where to go to dinner</a:t>
            </a:r>
          </a:p>
          <a:p>
            <a:pPr lvl="1">
              <a:lnSpc>
                <a:spcPts val="3500"/>
              </a:lnSpc>
            </a:pPr>
            <a:r>
              <a:rPr kumimoji="1" lang="en-US" altLang="ja-JP" sz="2800" dirty="0">
                <a:latin typeface="Arial" panose="020B0604020202020204" pitchFamily="34" charset="0"/>
                <a:cs typeface="Arial" panose="020B0604020202020204" pitchFamily="34" charset="0"/>
              </a:rPr>
              <a:t>Following a recipe</a:t>
            </a:r>
          </a:p>
          <a:p>
            <a:pPr lvl="1">
              <a:lnSpc>
                <a:spcPts val="3500"/>
              </a:lnSpc>
            </a:pPr>
            <a:r>
              <a:rPr kumimoji="1" lang="en-US" altLang="ja-JP" sz="2800" dirty="0">
                <a:latin typeface="Arial" panose="020B0604020202020204" pitchFamily="34" charset="0"/>
                <a:cs typeface="Arial" panose="020B0604020202020204" pitchFamily="34" charset="0"/>
              </a:rPr>
              <a:t>Learning to use a new software by reading the manual</a:t>
            </a:r>
          </a:p>
          <a:p>
            <a:pPr lvl="1">
              <a:lnSpc>
                <a:spcPts val="3500"/>
              </a:lnSpc>
            </a:pPr>
            <a:r>
              <a:rPr kumimoji="1" lang="en-US" altLang="ja-JP" sz="2800" dirty="0">
                <a:latin typeface="Arial" panose="020B0604020202020204" pitchFamily="34" charset="0"/>
                <a:cs typeface="Arial" panose="020B0604020202020204" pitchFamily="34" charset="0"/>
              </a:rPr>
              <a:t>Giving advice on using software</a:t>
            </a:r>
          </a:p>
        </p:txBody>
      </p:sp>
    </p:spTree>
    <p:extLst>
      <p:ext uri="{BB962C8B-B14F-4D97-AF65-F5344CB8AC3E}">
        <p14:creationId xmlns:p14="http://schemas.microsoft.com/office/powerpoint/2010/main" val="537369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a:lnSpc>
                <a:spcPts val="3500"/>
              </a:lnSpc>
            </a:pP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There are 2 ways to arrange categories into a hierarchical structure</a:t>
            </a:r>
          </a:p>
          <a:p>
            <a:pPr marL="971550" lvl="1" indent="-514350">
              <a:lnSpc>
                <a:spcPts val="3500"/>
              </a:lnSpc>
              <a:buFont typeface="+mj-lt"/>
              <a:buAutoNum type="arabicPeriod"/>
            </a:pPr>
            <a:r>
              <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Directly assert relations between categories that are related hierarchically</a:t>
            </a:r>
          </a:p>
          <a:p>
            <a:pPr marL="971550" lvl="1" indent="-514350">
              <a:lnSpc>
                <a:spcPts val="3500"/>
              </a:lnSpc>
              <a:buFont typeface="+mj-lt"/>
              <a:buAutoNum type="arabicPeriod"/>
            </a:pPr>
            <a:r>
              <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Provide complete definitions for concepts and then rely on inference to provide hierarchical relationships</a:t>
            </a:r>
          </a:p>
        </p:txBody>
      </p:sp>
    </p:spTree>
    <p:extLst>
      <p:ext uri="{BB962C8B-B14F-4D97-AF65-F5344CB8AC3E}">
        <p14:creationId xmlns:p14="http://schemas.microsoft.com/office/powerpoint/2010/main" val="3394681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a:lnSpc>
                <a:spcPts val="3500"/>
              </a:lnSpc>
            </a:pPr>
            <a:r>
              <a:rPr lang="en-US" altLang="ja-JP" sz="3200" dirty="0">
                <a:solidFill>
                  <a:srgbClr val="FF0000"/>
                </a:solidFill>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subsumption</a:t>
            </a: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 relations: to specify a hierarchical structure</a:t>
            </a:r>
          </a:p>
          <a:p>
            <a:pPr>
              <a:lnSpc>
                <a:spcPts val="3500"/>
              </a:lnSpc>
            </a:pPr>
            <a:endPar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endParaRPr>
          </a:p>
        </p:txBody>
      </p:sp>
      <p:pic>
        <p:nvPicPr>
          <p:cNvPr id="5" name="図 4">
            <a:extLst>
              <a:ext uri="{FF2B5EF4-FFF2-40B4-BE49-F238E27FC236}">
                <a16:creationId xmlns:a16="http://schemas.microsoft.com/office/drawing/2014/main" id="{4CE95A67-B790-48A7-B5CA-F3164BC8D359}"/>
              </a:ext>
            </a:extLst>
          </p:cNvPr>
          <p:cNvPicPr>
            <a:picLocks noChangeAspect="1"/>
          </p:cNvPicPr>
          <p:nvPr/>
        </p:nvPicPr>
        <p:blipFill>
          <a:blip r:embed="rId3"/>
          <a:stretch>
            <a:fillRect/>
          </a:stretch>
        </p:blipFill>
        <p:spPr>
          <a:xfrm>
            <a:off x="2917566" y="3463101"/>
            <a:ext cx="6906833" cy="3295507"/>
          </a:xfrm>
          <a:prstGeom prst="rect">
            <a:avLst/>
          </a:prstGeom>
        </p:spPr>
      </p:pic>
      <p:pic>
        <p:nvPicPr>
          <p:cNvPr id="7" name="図 6">
            <a:extLst>
              <a:ext uri="{FF2B5EF4-FFF2-40B4-BE49-F238E27FC236}">
                <a16:creationId xmlns:a16="http://schemas.microsoft.com/office/drawing/2014/main" id="{F013D508-4EAE-4EBD-A838-1F37151CF71C}"/>
              </a:ext>
            </a:extLst>
          </p:cNvPr>
          <p:cNvPicPr>
            <a:picLocks noChangeAspect="1"/>
          </p:cNvPicPr>
          <p:nvPr/>
        </p:nvPicPr>
        <p:blipFill>
          <a:blip r:embed="rId4"/>
          <a:stretch>
            <a:fillRect/>
          </a:stretch>
        </p:blipFill>
        <p:spPr>
          <a:xfrm>
            <a:off x="3430582" y="1861634"/>
            <a:ext cx="5330836" cy="1483142"/>
          </a:xfrm>
          <a:prstGeom prst="rect">
            <a:avLst/>
          </a:prstGeom>
        </p:spPr>
      </p:pic>
    </p:spTree>
    <p:extLst>
      <p:ext uri="{BB962C8B-B14F-4D97-AF65-F5344CB8AC3E}">
        <p14:creationId xmlns:p14="http://schemas.microsoft.com/office/powerpoint/2010/main" val="1697088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a:lnSpc>
                <a:spcPts val="3500"/>
              </a:lnSpc>
            </a:pP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Chinese restaurants can’t also be Italian restaurants.</a:t>
            </a:r>
          </a:p>
          <a:p>
            <a:pPr lvl="1">
              <a:lnSpc>
                <a:spcPts val="3500"/>
              </a:lnSpc>
            </a:pPr>
            <a:endPar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endParaRPr>
          </a:p>
          <a:p>
            <a:pPr lvl="1">
              <a:lnSpc>
                <a:spcPts val="3500"/>
              </a:lnSpc>
            </a:pPr>
            <a:endPar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endParaRPr>
          </a:p>
          <a:p>
            <a:pPr>
              <a:lnSpc>
                <a:spcPts val="3500"/>
              </a:lnSpc>
            </a:pP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To specify that a set of </a:t>
            </a:r>
            <a:r>
              <a:rPr lang="en-US" altLang="ja-JP" sz="3200" dirty="0" err="1">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subconcepts</a:t>
            </a: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 covers a category</a:t>
            </a:r>
          </a:p>
        </p:txBody>
      </p:sp>
      <p:pic>
        <p:nvPicPr>
          <p:cNvPr id="9" name="図 8">
            <a:extLst>
              <a:ext uri="{FF2B5EF4-FFF2-40B4-BE49-F238E27FC236}">
                <a16:creationId xmlns:a16="http://schemas.microsoft.com/office/drawing/2014/main" id="{B9522104-3E49-4F14-A4B3-FB9AEC5D9896}"/>
              </a:ext>
            </a:extLst>
          </p:cNvPr>
          <p:cNvPicPr>
            <a:picLocks noChangeAspect="1"/>
          </p:cNvPicPr>
          <p:nvPr/>
        </p:nvPicPr>
        <p:blipFill>
          <a:blip r:embed="rId3"/>
          <a:stretch>
            <a:fillRect/>
          </a:stretch>
        </p:blipFill>
        <p:spPr>
          <a:xfrm>
            <a:off x="1570622" y="1948865"/>
            <a:ext cx="6419652" cy="505577"/>
          </a:xfrm>
          <a:prstGeom prst="rect">
            <a:avLst/>
          </a:prstGeom>
        </p:spPr>
      </p:pic>
      <p:pic>
        <p:nvPicPr>
          <p:cNvPr id="11" name="図 10">
            <a:extLst>
              <a:ext uri="{FF2B5EF4-FFF2-40B4-BE49-F238E27FC236}">
                <a16:creationId xmlns:a16="http://schemas.microsoft.com/office/drawing/2014/main" id="{F9237535-2CF7-4394-930C-FDD545B5DA1F}"/>
              </a:ext>
            </a:extLst>
          </p:cNvPr>
          <p:cNvPicPr>
            <a:picLocks noChangeAspect="1"/>
          </p:cNvPicPr>
          <p:nvPr/>
        </p:nvPicPr>
        <p:blipFill>
          <a:blip r:embed="rId4"/>
          <a:stretch>
            <a:fillRect/>
          </a:stretch>
        </p:blipFill>
        <p:spPr>
          <a:xfrm>
            <a:off x="1695314" y="3569027"/>
            <a:ext cx="8886556" cy="1002973"/>
          </a:xfrm>
          <a:prstGeom prst="rect">
            <a:avLst/>
          </a:prstGeom>
        </p:spPr>
      </p:pic>
    </p:spTree>
    <p:extLst>
      <p:ext uri="{BB962C8B-B14F-4D97-AF65-F5344CB8AC3E}">
        <p14:creationId xmlns:p14="http://schemas.microsoft.com/office/powerpoint/2010/main" val="3782496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a:lnSpc>
                <a:spcPts val="3500"/>
              </a:lnSpc>
            </a:pP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We don’t know anything about what</a:t>
            </a:r>
            <a:b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b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makes a restaurant a restaurant</a:t>
            </a:r>
          </a:p>
          <a:p>
            <a:pPr lvl="1">
              <a:lnSpc>
                <a:spcPts val="3500"/>
              </a:lnSpc>
            </a:pPr>
            <a:endPar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endParaRPr>
          </a:p>
          <a:p>
            <a:pPr>
              <a:lnSpc>
                <a:spcPts val="3500"/>
              </a:lnSpc>
            </a:pP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Needs for what it means to be a</a:t>
            </a:r>
            <a:b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b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member of any of these categories</a:t>
            </a:r>
          </a:p>
          <a:p>
            <a:pPr lvl="1">
              <a:lnSpc>
                <a:spcPts val="3500"/>
              </a:lnSpc>
            </a:pPr>
            <a:endPar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endParaRPr>
          </a:p>
          <a:p>
            <a:pPr>
              <a:lnSpc>
                <a:spcPts val="3500"/>
              </a:lnSpc>
            </a:pP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In DL, such statements come in the form of relations between the concepts</a:t>
            </a:r>
          </a:p>
        </p:txBody>
      </p:sp>
      <p:pic>
        <p:nvPicPr>
          <p:cNvPr id="6" name="図 5">
            <a:extLst>
              <a:ext uri="{FF2B5EF4-FFF2-40B4-BE49-F238E27FC236}">
                <a16:creationId xmlns:a16="http://schemas.microsoft.com/office/drawing/2014/main" id="{AACDA3E0-103C-4701-B733-1740117BC169}"/>
              </a:ext>
            </a:extLst>
          </p:cNvPr>
          <p:cNvPicPr>
            <a:picLocks noChangeAspect="1"/>
          </p:cNvPicPr>
          <p:nvPr/>
        </p:nvPicPr>
        <p:blipFill>
          <a:blip r:embed="rId3"/>
          <a:stretch>
            <a:fillRect/>
          </a:stretch>
        </p:blipFill>
        <p:spPr>
          <a:xfrm>
            <a:off x="7555882" y="1265273"/>
            <a:ext cx="4534811" cy="2163727"/>
          </a:xfrm>
          <a:prstGeom prst="rect">
            <a:avLst/>
          </a:prstGeom>
        </p:spPr>
      </p:pic>
    </p:spTree>
    <p:extLst>
      <p:ext uri="{BB962C8B-B14F-4D97-AF65-F5344CB8AC3E}">
        <p14:creationId xmlns:p14="http://schemas.microsoft.com/office/powerpoint/2010/main" val="2094039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a:lnSpc>
                <a:spcPts val="3500"/>
              </a:lnSpc>
            </a:pPr>
            <a:r>
              <a:rPr lang="en-US" altLang="ja-JP" sz="3200" dirty="0" err="1">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hasCuisine</a:t>
            </a: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 relation: what kinds of food restaurants serve</a:t>
            </a:r>
          </a:p>
          <a:p>
            <a:pPr>
              <a:lnSpc>
                <a:spcPts val="3500"/>
              </a:lnSpc>
            </a:pPr>
            <a:r>
              <a:rPr lang="en-US" altLang="ja-JP" sz="3200" dirty="0" err="1">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hasPriceRange</a:t>
            </a: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 relation: how pricey restaurants tend to be</a:t>
            </a:r>
          </a:p>
        </p:txBody>
      </p:sp>
      <p:pic>
        <p:nvPicPr>
          <p:cNvPr id="5" name="図 4">
            <a:extLst>
              <a:ext uri="{FF2B5EF4-FFF2-40B4-BE49-F238E27FC236}">
                <a16:creationId xmlns:a16="http://schemas.microsoft.com/office/drawing/2014/main" id="{5FF3E889-A2F4-4EA1-B1E4-3DC4A6C9FA8E}"/>
              </a:ext>
            </a:extLst>
          </p:cNvPr>
          <p:cNvPicPr>
            <a:picLocks noChangeAspect="1"/>
          </p:cNvPicPr>
          <p:nvPr/>
        </p:nvPicPr>
        <p:blipFill>
          <a:blip r:embed="rId3"/>
          <a:stretch>
            <a:fillRect/>
          </a:stretch>
        </p:blipFill>
        <p:spPr>
          <a:xfrm>
            <a:off x="892670" y="2772687"/>
            <a:ext cx="10406660" cy="2112134"/>
          </a:xfrm>
          <a:prstGeom prst="rect">
            <a:avLst/>
          </a:prstGeom>
        </p:spPr>
      </p:pic>
    </p:spTree>
    <p:extLst>
      <p:ext uri="{BB962C8B-B14F-4D97-AF65-F5344CB8AC3E}">
        <p14:creationId xmlns:p14="http://schemas.microsoft.com/office/powerpoint/2010/main" val="3838704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a:lnSpc>
                <a:spcPts val="3500"/>
              </a:lnSpc>
            </a:pP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Italian restaurants serve Italian cuisine.</a:t>
            </a:r>
          </a:p>
          <a:p>
            <a:pPr lvl="1">
              <a:lnSpc>
                <a:spcPts val="3500"/>
              </a:lnSpc>
            </a:pPr>
            <a:endPar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endParaRPr>
          </a:p>
          <a:p>
            <a:pPr lvl="1">
              <a:lnSpc>
                <a:spcPts val="3500"/>
              </a:lnSpc>
            </a:pPr>
            <a:endPar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endParaRPr>
          </a:p>
          <a:p>
            <a:pPr>
              <a:lnSpc>
                <a:spcPts val="3500"/>
              </a:lnSpc>
            </a:pP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When translated into FOL:</a:t>
            </a:r>
          </a:p>
        </p:txBody>
      </p:sp>
      <p:pic>
        <p:nvPicPr>
          <p:cNvPr id="6" name="図 5">
            <a:extLst>
              <a:ext uri="{FF2B5EF4-FFF2-40B4-BE49-F238E27FC236}">
                <a16:creationId xmlns:a16="http://schemas.microsoft.com/office/drawing/2014/main" id="{BB3AAF80-8188-47EE-B3A0-9210912CD94D}"/>
              </a:ext>
            </a:extLst>
          </p:cNvPr>
          <p:cNvPicPr>
            <a:picLocks noChangeAspect="1"/>
          </p:cNvPicPr>
          <p:nvPr/>
        </p:nvPicPr>
        <p:blipFill>
          <a:blip r:embed="rId3"/>
          <a:stretch>
            <a:fillRect/>
          </a:stretch>
        </p:blipFill>
        <p:spPr>
          <a:xfrm>
            <a:off x="1287605" y="1946996"/>
            <a:ext cx="8690455" cy="505259"/>
          </a:xfrm>
          <a:prstGeom prst="rect">
            <a:avLst/>
          </a:prstGeom>
        </p:spPr>
      </p:pic>
      <p:pic>
        <p:nvPicPr>
          <p:cNvPr id="8" name="図 7">
            <a:extLst>
              <a:ext uri="{FF2B5EF4-FFF2-40B4-BE49-F238E27FC236}">
                <a16:creationId xmlns:a16="http://schemas.microsoft.com/office/drawing/2014/main" id="{77A14954-2A36-445A-BF54-C16A6B6D32EF}"/>
              </a:ext>
            </a:extLst>
          </p:cNvPr>
          <p:cNvPicPr>
            <a:picLocks noChangeAspect="1"/>
          </p:cNvPicPr>
          <p:nvPr/>
        </p:nvPicPr>
        <p:blipFill>
          <a:blip r:embed="rId4"/>
          <a:stretch>
            <a:fillRect/>
          </a:stretch>
        </p:blipFill>
        <p:spPr>
          <a:xfrm>
            <a:off x="1287605" y="3330229"/>
            <a:ext cx="9575549" cy="1157484"/>
          </a:xfrm>
          <a:prstGeom prst="rect">
            <a:avLst/>
          </a:prstGeom>
        </p:spPr>
      </p:pic>
    </p:spTree>
    <p:extLst>
      <p:ext uri="{BB962C8B-B14F-4D97-AF65-F5344CB8AC3E}">
        <p14:creationId xmlns:p14="http://schemas.microsoft.com/office/powerpoint/2010/main" val="2536166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9CF4ED78-4214-482D-BB15-FED7D52F352D}"/>
              </a:ext>
            </a:extLst>
          </p:cNvPr>
          <p:cNvPicPr>
            <a:picLocks noChangeAspect="1"/>
          </p:cNvPicPr>
          <p:nvPr/>
        </p:nvPicPr>
        <p:blipFill>
          <a:blip r:embed="rId3"/>
          <a:stretch>
            <a:fillRect/>
          </a:stretch>
        </p:blipFill>
        <p:spPr>
          <a:xfrm>
            <a:off x="1008466" y="1942873"/>
            <a:ext cx="10448038" cy="1024551"/>
          </a:xfrm>
          <a:prstGeom prst="rect">
            <a:avLst/>
          </a:prstGeom>
        </p:spPr>
      </p:pic>
      <p:pic>
        <p:nvPicPr>
          <p:cNvPr id="9" name="図 8">
            <a:extLst>
              <a:ext uri="{FF2B5EF4-FFF2-40B4-BE49-F238E27FC236}">
                <a16:creationId xmlns:a16="http://schemas.microsoft.com/office/drawing/2014/main" id="{FADC63BC-02C3-464B-88ED-F80A8B901BA5}"/>
              </a:ext>
            </a:extLst>
          </p:cNvPr>
          <p:cNvPicPr>
            <a:picLocks noChangeAspect="1"/>
          </p:cNvPicPr>
          <p:nvPr/>
        </p:nvPicPr>
        <p:blipFill>
          <a:blip r:embed="rId4"/>
          <a:stretch>
            <a:fillRect/>
          </a:stretch>
        </p:blipFill>
        <p:spPr>
          <a:xfrm>
            <a:off x="1598012" y="3890577"/>
            <a:ext cx="9268327" cy="1723759"/>
          </a:xfrm>
          <a:prstGeom prst="rect">
            <a:avLst/>
          </a:prstGeom>
        </p:spPr>
      </p:pic>
    </p:spTree>
    <p:extLst>
      <p:ext uri="{BB962C8B-B14F-4D97-AF65-F5344CB8AC3E}">
        <p14:creationId xmlns:p14="http://schemas.microsoft.com/office/powerpoint/2010/main" val="2710395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marL="0" indent="0">
              <a:lnSpc>
                <a:spcPts val="3500"/>
              </a:lnSpc>
              <a:buNone/>
            </a:pPr>
            <a:r>
              <a:rPr lang="en-US" altLang="ja-JP" sz="3200" u="sng"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Inference</a:t>
            </a:r>
          </a:p>
          <a:p>
            <a:pPr>
              <a:lnSpc>
                <a:spcPts val="3500"/>
              </a:lnSpc>
            </a:pPr>
            <a:r>
              <a:rPr lang="en-US" altLang="ja-JP" sz="3200" dirty="0">
                <a:solidFill>
                  <a:srgbClr val="FF0000"/>
                </a:solidFill>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subsumption</a:t>
            </a: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 determine whether a superset/subset relationship exists between two concepts</a:t>
            </a:r>
          </a:p>
          <a:p>
            <a:pPr lvl="1">
              <a:lnSpc>
                <a:spcPts val="3500"/>
              </a:lnSpc>
            </a:pPr>
            <a:endPar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endParaRPr>
          </a:p>
          <a:p>
            <a:pPr lvl="1">
              <a:lnSpc>
                <a:spcPts val="3500"/>
              </a:lnSpc>
            </a:pPr>
            <a:endPar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endParaRPr>
          </a:p>
          <a:p>
            <a:pPr lvl="1">
              <a:lnSpc>
                <a:spcPts val="3500"/>
              </a:lnSpc>
            </a:pPr>
            <a:endPar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endParaRPr>
          </a:p>
          <a:p>
            <a:pPr>
              <a:lnSpc>
                <a:spcPts val="3500"/>
              </a:lnSpc>
            </a:pP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What if we pose the following question to the system</a:t>
            </a:r>
          </a:p>
        </p:txBody>
      </p:sp>
      <p:pic>
        <p:nvPicPr>
          <p:cNvPr id="6" name="図 5">
            <a:extLst>
              <a:ext uri="{FF2B5EF4-FFF2-40B4-BE49-F238E27FC236}">
                <a16:creationId xmlns:a16="http://schemas.microsoft.com/office/drawing/2014/main" id="{E49309F1-6880-420D-B06D-EBBCC647B140}"/>
              </a:ext>
            </a:extLst>
          </p:cNvPr>
          <p:cNvPicPr>
            <a:picLocks noChangeAspect="1"/>
          </p:cNvPicPr>
          <p:nvPr/>
        </p:nvPicPr>
        <p:blipFill>
          <a:blip r:embed="rId3"/>
          <a:stretch>
            <a:fillRect/>
          </a:stretch>
        </p:blipFill>
        <p:spPr>
          <a:xfrm>
            <a:off x="1113581" y="3265070"/>
            <a:ext cx="9317798" cy="512906"/>
          </a:xfrm>
          <a:prstGeom prst="rect">
            <a:avLst/>
          </a:prstGeom>
        </p:spPr>
      </p:pic>
      <p:pic>
        <p:nvPicPr>
          <p:cNvPr id="8" name="図 7">
            <a:extLst>
              <a:ext uri="{FF2B5EF4-FFF2-40B4-BE49-F238E27FC236}">
                <a16:creationId xmlns:a16="http://schemas.microsoft.com/office/drawing/2014/main" id="{738D3914-9D31-4C3D-BB4D-77DE3060ADDA}"/>
              </a:ext>
            </a:extLst>
          </p:cNvPr>
          <p:cNvPicPr>
            <a:picLocks noChangeAspect="1"/>
          </p:cNvPicPr>
          <p:nvPr/>
        </p:nvPicPr>
        <p:blipFill>
          <a:blip r:embed="rId4"/>
          <a:stretch>
            <a:fillRect/>
          </a:stretch>
        </p:blipFill>
        <p:spPr>
          <a:xfrm>
            <a:off x="1113581" y="4986737"/>
            <a:ext cx="5413244" cy="1034531"/>
          </a:xfrm>
          <a:prstGeom prst="rect">
            <a:avLst/>
          </a:prstGeom>
        </p:spPr>
      </p:pic>
    </p:spTree>
    <p:extLst>
      <p:ext uri="{BB962C8B-B14F-4D97-AF65-F5344CB8AC3E}">
        <p14:creationId xmlns:p14="http://schemas.microsoft.com/office/powerpoint/2010/main" val="2648570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marL="0" indent="0">
              <a:lnSpc>
                <a:spcPts val="3500"/>
              </a:lnSpc>
              <a:buNone/>
            </a:pPr>
            <a:r>
              <a:rPr lang="en-US" altLang="ja-JP" sz="3200" u="sng"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Inference</a:t>
            </a:r>
          </a:p>
          <a:p>
            <a:pPr>
              <a:lnSpc>
                <a:spcPts val="3500"/>
              </a:lnSpc>
            </a:pPr>
            <a:r>
              <a:rPr lang="en-US" altLang="ja-JP" sz="3200" dirty="0">
                <a:solidFill>
                  <a:srgbClr val="FF0000"/>
                </a:solidFill>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implied hierarchy</a:t>
            </a: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 a related reasoning task, repeated application of the subsumption operator</a:t>
            </a:r>
          </a:p>
        </p:txBody>
      </p:sp>
      <p:pic>
        <p:nvPicPr>
          <p:cNvPr id="5" name="図 4">
            <a:extLst>
              <a:ext uri="{FF2B5EF4-FFF2-40B4-BE49-F238E27FC236}">
                <a16:creationId xmlns:a16="http://schemas.microsoft.com/office/drawing/2014/main" id="{8B2E248F-7702-4BD6-81F7-73B786C23ECE}"/>
              </a:ext>
            </a:extLst>
          </p:cNvPr>
          <p:cNvPicPr>
            <a:picLocks noChangeAspect="1"/>
          </p:cNvPicPr>
          <p:nvPr/>
        </p:nvPicPr>
        <p:blipFill>
          <a:blip r:embed="rId3"/>
          <a:stretch>
            <a:fillRect/>
          </a:stretch>
        </p:blipFill>
        <p:spPr>
          <a:xfrm>
            <a:off x="2237613" y="2827421"/>
            <a:ext cx="7716774" cy="3931187"/>
          </a:xfrm>
          <a:prstGeom prst="rect">
            <a:avLst/>
          </a:prstGeom>
        </p:spPr>
      </p:pic>
    </p:spTree>
    <p:extLst>
      <p:ext uri="{BB962C8B-B14F-4D97-AF65-F5344CB8AC3E}">
        <p14:creationId xmlns:p14="http://schemas.microsoft.com/office/powerpoint/2010/main" val="1397787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marL="0" indent="0">
              <a:lnSpc>
                <a:spcPts val="3500"/>
              </a:lnSpc>
              <a:buNone/>
            </a:pPr>
            <a:r>
              <a:rPr lang="en-US" altLang="ja-JP" sz="3200" u="sng"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Inference</a:t>
            </a:r>
          </a:p>
          <a:p>
            <a:pPr>
              <a:lnSpc>
                <a:spcPts val="3500"/>
              </a:lnSpc>
            </a:pPr>
            <a:r>
              <a:rPr lang="en-US" altLang="ja-JP" sz="3200" dirty="0">
                <a:solidFill>
                  <a:srgbClr val="FF0000"/>
                </a:solidFill>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instance checking</a:t>
            </a:r>
            <a:r>
              <a:rPr lang="en-US" altLang="ja-JP" sz="32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 ask if an individual can be a member of a particular category</a:t>
            </a:r>
          </a:p>
        </p:txBody>
      </p:sp>
      <p:pic>
        <p:nvPicPr>
          <p:cNvPr id="5" name="図 4">
            <a:extLst>
              <a:ext uri="{FF2B5EF4-FFF2-40B4-BE49-F238E27FC236}">
                <a16:creationId xmlns:a16="http://schemas.microsoft.com/office/drawing/2014/main" id="{D914663A-40B1-44A7-AA0F-204135EC74B0}"/>
              </a:ext>
            </a:extLst>
          </p:cNvPr>
          <p:cNvPicPr>
            <a:picLocks noChangeAspect="1"/>
          </p:cNvPicPr>
          <p:nvPr/>
        </p:nvPicPr>
        <p:blipFill>
          <a:blip r:embed="rId3"/>
          <a:stretch>
            <a:fillRect/>
          </a:stretch>
        </p:blipFill>
        <p:spPr>
          <a:xfrm>
            <a:off x="3147561" y="3429000"/>
            <a:ext cx="5896878" cy="1088265"/>
          </a:xfrm>
          <a:prstGeom prst="rect">
            <a:avLst/>
          </a:prstGeom>
        </p:spPr>
      </p:pic>
    </p:spTree>
    <p:extLst>
      <p:ext uri="{BB962C8B-B14F-4D97-AF65-F5344CB8AC3E}">
        <p14:creationId xmlns:p14="http://schemas.microsoft.com/office/powerpoint/2010/main" val="200500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Introduction of Meaning Representations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503274"/>
          </a:xfrm>
        </p:spPr>
        <p:txBody>
          <a:bodyPr>
            <a:normAutofit/>
          </a:bodyPr>
          <a:lstStyle/>
          <a:p>
            <a:pPr marL="0" indent="0">
              <a:lnSpc>
                <a:spcPts val="3500"/>
              </a:lnSpc>
              <a:buNone/>
            </a:pPr>
            <a:endParaRPr lang="en-US" altLang="ja-JP" sz="3200" dirty="0">
              <a:latin typeface="Arial" panose="020B0604020202020204" pitchFamily="34" charset="0"/>
              <a:cs typeface="Arial" panose="020B0604020202020204" pitchFamily="34" charset="0"/>
            </a:endParaRPr>
          </a:p>
          <a:p>
            <a:pPr>
              <a:lnSpc>
                <a:spcPts val="3500"/>
              </a:lnSpc>
            </a:pPr>
            <a:r>
              <a:rPr kumimoji="1" lang="en-US" altLang="ja-JP" sz="3200" dirty="0">
                <a:latin typeface="Arial" panose="020B0604020202020204" pitchFamily="34" charset="0"/>
                <a:cs typeface="Arial" panose="020B0604020202020204" pitchFamily="34" charset="0"/>
              </a:rPr>
              <a:t>MRs for </a:t>
            </a:r>
            <a:r>
              <a:rPr kumimoji="1" lang="en-US" altLang="ja-JP" sz="3200" i="1" dirty="0">
                <a:latin typeface="Arial" panose="020B0604020202020204" pitchFamily="34" charset="0"/>
                <a:cs typeface="Arial" panose="020B0604020202020204" pitchFamily="34" charset="0"/>
              </a:rPr>
              <a:t>I have a car</a:t>
            </a:r>
            <a:endParaRPr lang="en-US" altLang="ja-JP" i="1" dirty="0">
              <a:latin typeface="Arial" panose="020B0604020202020204" pitchFamily="34" charset="0"/>
              <a:cs typeface="Arial" panose="020B0604020202020204" pitchFamily="34" charset="0"/>
            </a:endParaRPr>
          </a:p>
          <a:p>
            <a:pPr>
              <a:lnSpc>
                <a:spcPts val="3500"/>
              </a:lnSpc>
            </a:pPr>
            <a:endParaRPr kumimoji="1" lang="en-US" altLang="ja-JP" sz="2800" dirty="0">
              <a:latin typeface="Arial" panose="020B0604020202020204" pitchFamily="34" charset="0"/>
              <a:cs typeface="Arial" panose="020B0604020202020204" pitchFamily="34" charset="0"/>
            </a:endParaRPr>
          </a:p>
          <a:p>
            <a:pPr>
              <a:lnSpc>
                <a:spcPts val="3500"/>
              </a:lnSpc>
            </a:pPr>
            <a:endParaRPr lang="en-US" altLang="ja-JP" dirty="0">
              <a:latin typeface="Arial" panose="020B0604020202020204" pitchFamily="34" charset="0"/>
              <a:cs typeface="Arial" panose="020B0604020202020204" pitchFamily="34" charset="0"/>
            </a:endParaRPr>
          </a:p>
          <a:p>
            <a:pPr marL="0" indent="0">
              <a:lnSpc>
                <a:spcPts val="3500"/>
              </a:lnSpc>
              <a:buNone/>
            </a:pPr>
            <a:endParaRPr kumimoji="1" lang="en-US" altLang="ja-JP" sz="2800" dirty="0">
              <a:latin typeface="Arial" panose="020B0604020202020204" pitchFamily="34" charset="0"/>
              <a:cs typeface="Arial" panose="020B0604020202020204" pitchFamily="34" charset="0"/>
            </a:endParaRPr>
          </a:p>
          <a:p>
            <a:pPr marL="0" indent="0">
              <a:lnSpc>
                <a:spcPts val="3500"/>
              </a:lnSpc>
              <a:buNone/>
            </a:pPr>
            <a:endParaRPr kumimoji="1" lang="en-US" altLang="ja-JP" sz="2800" dirty="0">
              <a:latin typeface="Arial" panose="020B0604020202020204" pitchFamily="34" charset="0"/>
              <a:cs typeface="Arial" panose="020B0604020202020204" pitchFamily="34" charset="0"/>
            </a:endParaRPr>
          </a:p>
          <a:p>
            <a:pPr marL="0" indent="0">
              <a:lnSpc>
                <a:spcPts val="3500"/>
              </a:lnSpc>
              <a:buNone/>
            </a:pPr>
            <a:endParaRPr kumimoji="1" lang="en-US" altLang="ja-JP" sz="2800"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1A394260-C49A-4532-B308-1B565254F8A0}"/>
              </a:ext>
            </a:extLst>
          </p:cNvPr>
          <p:cNvPicPr>
            <a:picLocks noChangeAspect="1"/>
          </p:cNvPicPr>
          <p:nvPr/>
        </p:nvPicPr>
        <p:blipFill>
          <a:blip r:embed="rId3"/>
          <a:stretch>
            <a:fillRect/>
          </a:stretch>
        </p:blipFill>
        <p:spPr>
          <a:xfrm>
            <a:off x="1066647" y="2341021"/>
            <a:ext cx="8925650" cy="2175958"/>
          </a:xfrm>
          <a:prstGeom prst="rect">
            <a:avLst/>
          </a:prstGeom>
        </p:spPr>
      </p:pic>
      <p:sp>
        <p:nvSpPr>
          <p:cNvPr id="4" name="テキスト ボックス 3">
            <a:extLst>
              <a:ext uri="{FF2B5EF4-FFF2-40B4-BE49-F238E27FC236}">
                <a16:creationId xmlns:a16="http://schemas.microsoft.com/office/drawing/2014/main" id="{2EBE3045-0B1D-4647-8F42-94BD6AA8C9A0}"/>
              </a:ext>
            </a:extLst>
          </p:cNvPr>
          <p:cNvSpPr txBox="1"/>
          <p:nvPr/>
        </p:nvSpPr>
        <p:spPr>
          <a:xfrm>
            <a:off x="9892439" y="2316572"/>
            <a:ext cx="1958164" cy="954107"/>
          </a:xfrm>
          <a:prstGeom prst="rect">
            <a:avLst/>
          </a:prstGeom>
          <a:noFill/>
        </p:spPr>
        <p:txBody>
          <a:bodyPr wrap="square" rtlCol="0">
            <a:spAutoFit/>
          </a:bodyPr>
          <a:lstStyle/>
          <a:p>
            <a:pPr algn="ctr"/>
            <a:r>
              <a:rPr kumimoji="1" lang="en-US" altLang="ja-JP" sz="2800" dirty="0">
                <a:solidFill>
                  <a:srgbClr val="FF0000"/>
                </a:solidFill>
                <a:latin typeface="Arial" panose="020B0604020202020204" pitchFamily="34" charset="0"/>
                <a:cs typeface="Arial" panose="020B0604020202020204" pitchFamily="34" charset="0"/>
              </a:rPr>
              <a:t>First-Order</a:t>
            </a:r>
          </a:p>
          <a:p>
            <a:pPr algn="ctr"/>
            <a:r>
              <a:rPr kumimoji="1" lang="en-US" altLang="ja-JP" sz="2800" dirty="0">
                <a:solidFill>
                  <a:srgbClr val="FF0000"/>
                </a:solidFill>
                <a:latin typeface="Arial" panose="020B0604020202020204" pitchFamily="34" charset="0"/>
                <a:cs typeface="Arial" panose="020B0604020202020204" pitchFamily="34" charset="0"/>
              </a:rPr>
              <a:t>Logic</a:t>
            </a:r>
            <a:endParaRPr kumimoji="1" lang="ja-JP" altLang="en-US" sz="2800" dirty="0">
              <a:solidFill>
                <a:srgbClr val="FF0000"/>
              </a:solidFill>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3DF25177-631F-431D-A689-7CDF4B225D46}"/>
              </a:ext>
            </a:extLst>
          </p:cNvPr>
          <p:cNvSpPr txBox="1"/>
          <p:nvPr/>
        </p:nvSpPr>
        <p:spPr>
          <a:xfrm>
            <a:off x="2159792" y="5128237"/>
            <a:ext cx="3054530" cy="954107"/>
          </a:xfrm>
          <a:prstGeom prst="rect">
            <a:avLst/>
          </a:prstGeom>
          <a:noFill/>
        </p:spPr>
        <p:txBody>
          <a:bodyPr wrap="square" rtlCol="0">
            <a:spAutoFit/>
          </a:bodyPr>
          <a:lstStyle/>
          <a:p>
            <a:pPr algn="ctr"/>
            <a:r>
              <a:rPr kumimoji="1" lang="en-US" altLang="ja-JP" sz="2800" dirty="0">
                <a:solidFill>
                  <a:srgbClr val="FF0000"/>
                </a:solidFill>
                <a:latin typeface="Arial" panose="020B0604020202020204" pitchFamily="34" charset="0"/>
                <a:cs typeface="Arial" panose="020B0604020202020204" pitchFamily="34" charset="0"/>
              </a:rPr>
              <a:t>Abstract Meaning</a:t>
            </a:r>
          </a:p>
          <a:p>
            <a:pPr algn="ctr"/>
            <a:r>
              <a:rPr kumimoji="1" lang="en-US" altLang="ja-JP" sz="2800" dirty="0">
                <a:solidFill>
                  <a:srgbClr val="FF0000"/>
                </a:solidFill>
                <a:latin typeface="Arial" panose="020B0604020202020204" pitchFamily="34" charset="0"/>
                <a:cs typeface="Arial" panose="020B0604020202020204" pitchFamily="34" charset="0"/>
              </a:rPr>
              <a:t>Representation</a:t>
            </a:r>
            <a:endParaRPr kumimoji="1" lang="ja-JP" altLang="en-US" sz="2800" dirty="0">
              <a:solidFill>
                <a:srgbClr val="FF0000"/>
              </a:solidFill>
              <a:latin typeface="Arial" panose="020B0604020202020204" pitchFamily="34" charset="0"/>
              <a:cs typeface="Arial" panose="020B0604020202020204" pitchFamily="34" charset="0"/>
            </a:endParaRPr>
          </a:p>
        </p:txBody>
      </p:sp>
      <p:sp>
        <p:nvSpPr>
          <p:cNvPr id="7" name="矢印: 右 6">
            <a:extLst>
              <a:ext uri="{FF2B5EF4-FFF2-40B4-BE49-F238E27FC236}">
                <a16:creationId xmlns:a16="http://schemas.microsoft.com/office/drawing/2014/main" id="{B4EC5544-57E1-436A-9D88-F4E0490839CE}"/>
              </a:ext>
            </a:extLst>
          </p:cNvPr>
          <p:cNvSpPr/>
          <p:nvPr/>
        </p:nvSpPr>
        <p:spPr>
          <a:xfrm rot="10800000">
            <a:off x="9120578" y="2605190"/>
            <a:ext cx="526774" cy="37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A5959786-8FAD-49A1-9253-0E97E97F094C}"/>
              </a:ext>
            </a:extLst>
          </p:cNvPr>
          <p:cNvSpPr/>
          <p:nvPr/>
        </p:nvSpPr>
        <p:spPr>
          <a:xfrm rot="16200000">
            <a:off x="3423671" y="4596500"/>
            <a:ext cx="526774" cy="37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E306F2FD-7C64-4E05-9593-6729AB2C81EB}"/>
              </a:ext>
            </a:extLst>
          </p:cNvPr>
          <p:cNvSpPr/>
          <p:nvPr/>
        </p:nvSpPr>
        <p:spPr>
          <a:xfrm rot="16200000">
            <a:off x="8053121" y="4591930"/>
            <a:ext cx="526774" cy="37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F60104-C8B6-40CA-A8B4-66B11F415BA4}"/>
              </a:ext>
            </a:extLst>
          </p:cNvPr>
          <p:cNvSpPr txBox="1"/>
          <p:nvPr/>
        </p:nvSpPr>
        <p:spPr>
          <a:xfrm>
            <a:off x="6603520" y="5128237"/>
            <a:ext cx="4315904" cy="954107"/>
          </a:xfrm>
          <a:prstGeom prst="rect">
            <a:avLst/>
          </a:prstGeom>
          <a:noFill/>
        </p:spPr>
        <p:txBody>
          <a:bodyPr wrap="square" rtlCol="0">
            <a:spAutoFit/>
          </a:bodyPr>
          <a:lstStyle/>
          <a:p>
            <a:pPr algn="ctr"/>
            <a:r>
              <a:rPr kumimoji="1" lang="en-US" altLang="ja-JP" sz="2800" dirty="0">
                <a:solidFill>
                  <a:srgbClr val="FF0000"/>
                </a:solidFill>
                <a:latin typeface="Arial" panose="020B0604020202020204" pitchFamily="34" charset="0"/>
                <a:cs typeface="Arial" panose="020B0604020202020204" pitchFamily="34" charset="0"/>
              </a:rPr>
              <a:t>framed-based</a:t>
            </a:r>
            <a:r>
              <a:rPr kumimoji="1" lang="en-US" altLang="ja-JP" sz="2800" dirty="0">
                <a:latin typeface="Arial" panose="020B0604020202020204" pitchFamily="34" charset="0"/>
                <a:cs typeface="Arial" panose="020B0604020202020204" pitchFamily="34" charset="0"/>
              </a:rPr>
              <a:t> or </a:t>
            </a:r>
            <a:r>
              <a:rPr kumimoji="1" lang="en-US" altLang="ja-JP" sz="2800" dirty="0">
                <a:solidFill>
                  <a:srgbClr val="FF0000"/>
                </a:solidFill>
                <a:latin typeface="Arial" panose="020B0604020202020204" pitchFamily="34" charset="0"/>
                <a:cs typeface="Arial" panose="020B0604020202020204" pitchFamily="34" charset="0"/>
              </a:rPr>
              <a:t>slot-filler</a:t>
            </a:r>
            <a:r>
              <a:rPr kumimoji="1" lang="en-US" altLang="ja-JP" sz="2800" dirty="0">
                <a:latin typeface="Arial" panose="020B0604020202020204" pitchFamily="34" charset="0"/>
                <a:cs typeface="Arial" panose="020B0604020202020204" pitchFamily="34" charset="0"/>
              </a:rPr>
              <a:t> representation</a:t>
            </a:r>
            <a:endParaRPr kumimoji="1" lang="ja-JP"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223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5. Description Logics (DL)</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3"/>
            <a:ext cx="11270974" cy="5493335"/>
          </a:xfrm>
        </p:spPr>
        <p:txBody>
          <a:bodyPr>
            <a:normAutofit/>
          </a:bodyPr>
          <a:lstStyle/>
          <a:p>
            <a:pPr marL="0" indent="0">
              <a:lnSpc>
                <a:spcPts val="3500"/>
              </a:lnSpc>
              <a:buNone/>
            </a:pPr>
            <a:r>
              <a:rPr lang="en-US" altLang="ja-JP" sz="3200" u="sng"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OWL and the Semantic Web</a:t>
            </a:r>
          </a:p>
          <a:p>
            <a:pPr>
              <a:lnSpc>
                <a:spcPts val="3500"/>
              </a:lnSpc>
            </a:pPr>
            <a:r>
              <a:rPr lang="en-US" altLang="ja-JP" sz="3200" dirty="0">
                <a:solidFill>
                  <a:srgbClr val="FF0000"/>
                </a:solidFill>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Web Ontology Language (OWL)</a:t>
            </a:r>
          </a:p>
          <a:p>
            <a:pPr lvl="1">
              <a:lnSpc>
                <a:spcPts val="3500"/>
              </a:lnSpc>
            </a:pPr>
            <a:r>
              <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OWL embodies a DL</a:t>
            </a:r>
          </a:p>
          <a:p>
            <a:pPr lvl="1">
              <a:lnSpc>
                <a:spcPts val="3500"/>
              </a:lnSpc>
            </a:pPr>
            <a:r>
              <a:rPr lang="en-US" altLang="ja-JP" sz="2800" dirty="0">
                <a:latin typeface="Arial" panose="020B0604020202020204" pitchFamily="34" charset="0"/>
                <a:ea typeface="Tahoma" panose="020B0604030504040204" pitchFamily="34" charset="0"/>
                <a:cs typeface="Arial" panose="020B0604020202020204" pitchFamily="34" charset="0"/>
                <a:sym typeface="Symbol" panose="05050102010706020507" pitchFamily="18" charset="2"/>
              </a:rPr>
              <a:t>This is one of the key components of Semantic Web</a:t>
            </a:r>
          </a:p>
        </p:txBody>
      </p:sp>
    </p:spTree>
    <p:extLst>
      <p:ext uri="{BB962C8B-B14F-4D97-AF65-F5344CB8AC3E}">
        <p14:creationId xmlns:p14="http://schemas.microsoft.com/office/powerpoint/2010/main" val="2396296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kumimoji="1" lang="en-US" altLang="ja-JP" dirty="0">
                <a:latin typeface="Arial" panose="020B0604020202020204" pitchFamily="34" charset="0"/>
                <a:cs typeface="Arial" panose="020B0604020202020204" pitchFamily="34" charset="0"/>
              </a:rPr>
              <a:t>Table of Contents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0. Introduction of Meaning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1. Computational Desiderata for Representations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2. Model-Theoretic Semantics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3. First-Order Logic</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4. Event and State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5. Description Logics</a:t>
            </a:r>
          </a:p>
          <a:p>
            <a:pPr marL="0" indent="0">
              <a:lnSpc>
                <a:spcPts val="3500"/>
              </a:lnSpc>
              <a:buNone/>
            </a:pPr>
            <a:r>
              <a:rPr kumimoji="1" lang="en-US" altLang="ja-JP" sz="3200" dirty="0">
                <a:latin typeface="Arial" panose="020B0604020202020204" pitchFamily="34" charset="0"/>
                <a:cs typeface="Arial" panose="020B0604020202020204" pitchFamily="34" charset="0"/>
              </a:rPr>
              <a:t>6. Summary</a:t>
            </a:r>
          </a:p>
        </p:txBody>
      </p:sp>
    </p:spTree>
    <p:extLst>
      <p:ext uri="{BB962C8B-B14F-4D97-AF65-F5344CB8AC3E}">
        <p14:creationId xmlns:p14="http://schemas.microsoft.com/office/powerpoint/2010/main" val="38166526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6. Summary</a:t>
            </a:r>
            <a:endParaRPr kumimoji="1" lang="ja-JP" altLang="en-US" dirty="0">
              <a:latin typeface="Arial" panose="020B0604020202020204" pitchFamily="34" charset="0"/>
              <a:cs typeface="Arial" panose="020B0604020202020204" pitchFamily="34" charset="0"/>
            </a:endParaRPr>
          </a:p>
        </p:txBody>
      </p:sp>
      <p:pic>
        <p:nvPicPr>
          <p:cNvPr id="7" name="図 6">
            <a:extLst>
              <a:ext uri="{FF2B5EF4-FFF2-40B4-BE49-F238E27FC236}">
                <a16:creationId xmlns:a16="http://schemas.microsoft.com/office/drawing/2014/main" id="{4266A55C-25F6-4E3B-BDDD-17427E954BB3}"/>
              </a:ext>
            </a:extLst>
          </p:cNvPr>
          <p:cNvPicPr>
            <a:picLocks noChangeAspect="1"/>
          </p:cNvPicPr>
          <p:nvPr/>
        </p:nvPicPr>
        <p:blipFill>
          <a:blip r:embed="rId3"/>
          <a:stretch>
            <a:fillRect/>
          </a:stretch>
        </p:blipFill>
        <p:spPr>
          <a:xfrm>
            <a:off x="1655531" y="1095153"/>
            <a:ext cx="8880937" cy="4700425"/>
          </a:xfrm>
          <a:prstGeom prst="rect">
            <a:avLst/>
          </a:prstGeom>
        </p:spPr>
      </p:pic>
    </p:spTree>
    <p:extLst>
      <p:ext uri="{BB962C8B-B14F-4D97-AF65-F5344CB8AC3E}">
        <p14:creationId xmlns:p14="http://schemas.microsoft.com/office/powerpoint/2010/main" val="625022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6. Summary</a:t>
            </a:r>
            <a:endParaRPr kumimoji="1" lang="ja-JP" altLang="en-US" dirty="0">
              <a:latin typeface="Arial" panose="020B0604020202020204" pitchFamily="34" charset="0"/>
              <a:cs typeface="Arial" panose="020B0604020202020204" pitchFamily="34" charset="0"/>
            </a:endParaRPr>
          </a:p>
        </p:txBody>
      </p:sp>
      <p:pic>
        <p:nvPicPr>
          <p:cNvPr id="4" name="図 3">
            <a:extLst>
              <a:ext uri="{FF2B5EF4-FFF2-40B4-BE49-F238E27FC236}">
                <a16:creationId xmlns:a16="http://schemas.microsoft.com/office/drawing/2014/main" id="{A56E66DC-CCC7-491C-86B7-99BDA547786F}"/>
              </a:ext>
            </a:extLst>
          </p:cNvPr>
          <p:cNvPicPr>
            <a:picLocks noChangeAspect="1"/>
          </p:cNvPicPr>
          <p:nvPr/>
        </p:nvPicPr>
        <p:blipFill rotWithShape="1">
          <a:blip r:embed="rId3"/>
          <a:srcRect b="67044"/>
          <a:stretch/>
        </p:blipFill>
        <p:spPr>
          <a:xfrm>
            <a:off x="1655530" y="1095153"/>
            <a:ext cx="8880937" cy="2766984"/>
          </a:xfrm>
          <a:prstGeom prst="rect">
            <a:avLst/>
          </a:prstGeom>
        </p:spPr>
      </p:pic>
      <p:pic>
        <p:nvPicPr>
          <p:cNvPr id="6" name="図 5">
            <a:extLst>
              <a:ext uri="{FF2B5EF4-FFF2-40B4-BE49-F238E27FC236}">
                <a16:creationId xmlns:a16="http://schemas.microsoft.com/office/drawing/2014/main" id="{9FBD22E4-B8A9-4BE0-BDA6-4425F9B7DB51}"/>
              </a:ext>
            </a:extLst>
          </p:cNvPr>
          <p:cNvPicPr>
            <a:picLocks noChangeAspect="1"/>
          </p:cNvPicPr>
          <p:nvPr/>
        </p:nvPicPr>
        <p:blipFill rotWithShape="1">
          <a:blip r:embed="rId3"/>
          <a:srcRect t="91136"/>
          <a:stretch/>
        </p:blipFill>
        <p:spPr>
          <a:xfrm>
            <a:off x="1655529" y="3862137"/>
            <a:ext cx="8880937" cy="744286"/>
          </a:xfrm>
          <a:prstGeom prst="rect">
            <a:avLst/>
          </a:prstGeom>
        </p:spPr>
      </p:pic>
    </p:spTree>
    <p:extLst>
      <p:ext uri="{BB962C8B-B14F-4D97-AF65-F5344CB8AC3E}">
        <p14:creationId xmlns:p14="http://schemas.microsoft.com/office/powerpoint/2010/main" val="364165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Introduction of Meaning Representations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a:lnSpc>
                <a:spcPts val="3500"/>
              </a:lnSpc>
            </a:pPr>
            <a:r>
              <a:rPr kumimoji="1" lang="en-US" altLang="ja-JP" sz="3200" dirty="0">
                <a:latin typeface="Arial" panose="020B0604020202020204" pitchFamily="34" charset="0"/>
                <a:cs typeface="Arial" panose="020B0604020202020204" pitchFamily="34" charset="0"/>
              </a:rPr>
              <a:t>They can be viewed from 2 perspectives</a:t>
            </a:r>
          </a:p>
          <a:p>
            <a:pPr lvl="1">
              <a:lnSpc>
                <a:spcPts val="3500"/>
              </a:lnSpc>
            </a:pPr>
            <a:r>
              <a:rPr kumimoji="1" lang="en-US" altLang="ja-JP" sz="2800" dirty="0">
                <a:latin typeface="Arial" panose="020B0604020202020204" pitchFamily="34" charset="0"/>
                <a:cs typeface="Arial" panose="020B0604020202020204" pitchFamily="34" charset="0"/>
              </a:rPr>
              <a:t>As representations of the meaning of the particular linguistic inputs </a:t>
            </a:r>
            <a:r>
              <a:rPr kumimoji="1" lang="en-US" altLang="ja-JP" sz="2800" i="1" dirty="0">
                <a:latin typeface="Arial" panose="020B0604020202020204" pitchFamily="34" charset="0"/>
                <a:cs typeface="Arial" panose="020B0604020202020204" pitchFamily="34" charset="0"/>
              </a:rPr>
              <a:t>I have a car</a:t>
            </a:r>
          </a:p>
          <a:p>
            <a:pPr lvl="1">
              <a:lnSpc>
                <a:spcPts val="3500"/>
              </a:lnSpc>
            </a:pPr>
            <a:r>
              <a:rPr kumimoji="1" lang="en-US" altLang="ja-JP" sz="2800" dirty="0">
                <a:latin typeface="Arial" panose="020B0604020202020204" pitchFamily="34" charset="0"/>
                <a:cs typeface="Arial" panose="020B0604020202020204" pitchFamily="34" charset="0"/>
              </a:rPr>
              <a:t>As representations of the state of affairs in some world</a:t>
            </a:r>
          </a:p>
          <a:p>
            <a:pPr>
              <a:lnSpc>
                <a:spcPts val="3500"/>
              </a:lnSpc>
            </a:pPr>
            <a:endParaRPr lang="en-US" altLang="ja-JP" sz="3200" b="1" dirty="0">
              <a:latin typeface="Arial" panose="020B0604020202020204" pitchFamily="34" charset="0"/>
              <a:cs typeface="Arial" panose="020B0604020202020204" pitchFamily="34" charset="0"/>
            </a:endParaRPr>
          </a:p>
          <a:p>
            <a:pPr>
              <a:lnSpc>
                <a:spcPts val="3500"/>
              </a:lnSpc>
            </a:pPr>
            <a:r>
              <a:rPr lang="en-US" altLang="ja-JP" sz="3200" dirty="0">
                <a:solidFill>
                  <a:srgbClr val="FF0000"/>
                </a:solidFill>
                <a:latin typeface="Arial" panose="020B0604020202020204" pitchFamily="34" charset="0"/>
                <a:cs typeface="Arial" panose="020B0604020202020204" pitchFamily="34" charset="0"/>
              </a:rPr>
              <a:t>s</a:t>
            </a:r>
            <a:r>
              <a:rPr kumimoji="1" lang="en-US" altLang="ja-JP" sz="3200" dirty="0">
                <a:solidFill>
                  <a:srgbClr val="FF0000"/>
                </a:solidFill>
                <a:latin typeface="Arial" panose="020B0604020202020204" pitchFamily="34" charset="0"/>
                <a:cs typeface="Arial" panose="020B0604020202020204" pitchFamily="34" charset="0"/>
              </a:rPr>
              <a:t>emantic parsing</a:t>
            </a:r>
            <a:r>
              <a:rPr lang="en-US" altLang="ja-JP" sz="3200" dirty="0">
                <a:solidFill>
                  <a:srgbClr val="FF0000"/>
                </a:solidFill>
                <a:latin typeface="Arial" panose="020B0604020202020204" pitchFamily="34" charset="0"/>
                <a:cs typeface="Arial" panose="020B0604020202020204" pitchFamily="34" charset="0"/>
              </a:rPr>
              <a:t> </a:t>
            </a:r>
            <a:r>
              <a:rPr lang="en-US" altLang="ja-JP" sz="3200" dirty="0">
                <a:latin typeface="Arial" panose="020B0604020202020204" pitchFamily="34" charset="0"/>
                <a:cs typeface="Arial" panose="020B0604020202020204" pitchFamily="34" charset="0"/>
              </a:rPr>
              <a:t>/ </a:t>
            </a:r>
            <a:r>
              <a:rPr lang="en-US" altLang="ja-JP" sz="3200" dirty="0">
                <a:solidFill>
                  <a:srgbClr val="FF0000"/>
                </a:solidFill>
                <a:latin typeface="Arial" panose="020B0604020202020204" pitchFamily="34" charset="0"/>
                <a:cs typeface="Arial" panose="020B0604020202020204" pitchFamily="34" charset="0"/>
              </a:rPr>
              <a:t>semantic analysis</a:t>
            </a:r>
            <a:r>
              <a:rPr lang="en-US" altLang="ja-JP" sz="3200" dirty="0">
                <a:latin typeface="Arial" panose="020B0604020202020204" pitchFamily="34" charset="0"/>
                <a:cs typeface="Arial" panose="020B0604020202020204" pitchFamily="34" charset="0"/>
              </a:rPr>
              <a:t>: process to create representations and assign to linguistic inputs</a:t>
            </a:r>
          </a:p>
          <a:p>
            <a:pPr>
              <a:lnSpc>
                <a:spcPts val="3500"/>
              </a:lnSpc>
            </a:pPr>
            <a:endParaRPr kumimoji="1" lang="en-US" altLang="ja-JP" sz="3200" dirty="0">
              <a:latin typeface="Arial" panose="020B0604020202020204" pitchFamily="34" charset="0"/>
              <a:cs typeface="Arial" panose="020B0604020202020204" pitchFamily="34" charset="0"/>
            </a:endParaRPr>
          </a:p>
          <a:p>
            <a:pPr>
              <a:lnSpc>
                <a:spcPts val="3500"/>
              </a:lnSpc>
            </a:pPr>
            <a:r>
              <a:rPr lang="en-US" altLang="ja-JP" sz="3200" dirty="0">
                <a:solidFill>
                  <a:srgbClr val="FF0000"/>
                </a:solidFill>
                <a:latin typeface="Arial" panose="020B0604020202020204" pitchFamily="34" charset="0"/>
                <a:cs typeface="Arial" panose="020B0604020202020204" pitchFamily="34" charset="0"/>
              </a:rPr>
              <a:t>computational semantics</a:t>
            </a:r>
            <a:r>
              <a:rPr lang="en-US" altLang="ja-JP" sz="3200" dirty="0">
                <a:latin typeface="Arial" panose="020B0604020202020204" pitchFamily="34" charset="0"/>
                <a:cs typeface="Arial" panose="020B0604020202020204" pitchFamily="34" charset="0"/>
              </a:rPr>
              <a:t>:</a:t>
            </a:r>
            <a:r>
              <a:rPr lang="en-US" altLang="ja-JP" sz="3200" b="1" dirty="0">
                <a:latin typeface="Arial" panose="020B0604020202020204" pitchFamily="34" charset="0"/>
                <a:cs typeface="Arial" panose="020B0604020202020204" pitchFamily="34" charset="0"/>
              </a:rPr>
              <a:t> </a:t>
            </a:r>
            <a:r>
              <a:rPr lang="en-US" altLang="ja-JP" sz="3200" dirty="0">
                <a:latin typeface="Arial" panose="020B0604020202020204" pitchFamily="34" charset="0"/>
                <a:cs typeface="Arial" panose="020B0604020202020204" pitchFamily="34" charset="0"/>
              </a:rPr>
              <a:t>designing meaning representations + associated semantic parsers</a:t>
            </a:r>
          </a:p>
        </p:txBody>
      </p:sp>
    </p:spTree>
    <p:extLst>
      <p:ext uri="{BB962C8B-B14F-4D97-AF65-F5344CB8AC3E}">
        <p14:creationId xmlns:p14="http://schemas.microsoft.com/office/powerpoint/2010/main" val="20044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kumimoji="1" lang="en-US" altLang="ja-JP" dirty="0">
                <a:latin typeface="Arial" panose="020B0604020202020204" pitchFamily="34" charset="0"/>
                <a:cs typeface="Arial" panose="020B0604020202020204" pitchFamily="34" charset="0"/>
              </a:rPr>
              <a:t>Table of Contents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227601"/>
          </a:xfrm>
        </p:spPr>
        <p:txBody>
          <a:bodyPr>
            <a:normAutofit/>
          </a:bodyPr>
          <a:lstStyle/>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0. Introduction of Meaning Representations</a:t>
            </a:r>
          </a:p>
          <a:p>
            <a:pPr marL="0" indent="0">
              <a:lnSpc>
                <a:spcPts val="3500"/>
              </a:lnSpc>
              <a:buNone/>
            </a:pPr>
            <a:r>
              <a:rPr lang="en-US" altLang="ja-JP" sz="3200" dirty="0">
                <a:latin typeface="Arial" panose="020B0604020202020204" pitchFamily="34" charset="0"/>
                <a:cs typeface="Arial" panose="020B0604020202020204" pitchFamily="34" charset="0"/>
              </a:rPr>
              <a:t>1. Computational Desiderata for Representations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2. Model-Theoretic Semantics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3. First-Order Logic</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4. Event and State Representations</a:t>
            </a:r>
          </a:p>
          <a:p>
            <a:pPr marL="0" indent="0">
              <a:lnSpc>
                <a:spcPts val="3500"/>
              </a:lnSpc>
              <a:buNone/>
            </a:pPr>
            <a:r>
              <a:rPr lang="en-US" altLang="ja-JP" sz="3200" dirty="0">
                <a:solidFill>
                  <a:schemeClr val="bg1">
                    <a:lumMod val="95000"/>
                  </a:schemeClr>
                </a:solidFill>
                <a:latin typeface="Arial" panose="020B0604020202020204" pitchFamily="34" charset="0"/>
                <a:cs typeface="Arial" panose="020B0604020202020204" pitchFamily="34" charset="0"/>
              </a:rPr>
              <a:t>5. Description Logics</a:t>
            </a:r>
          </a:p>
          <a:p>
            <a:pPr marL="0" indent="0">
              <a:lnSpc>
                <a:spcPts val="3500"/>
              </a:lnSpc>
              <a:buNone/>
            </a:pPr>
            <a:r>
              <a:rPr kumimoji="1" lang="en-US" altLang="ja-JP" sz="3200" dirty="0">
                <a:solidFill>
                  <a:schemeClr val="bg1">
                    <a:lumMod val="95000"/>
                  </a:schemeClr>
                </a:solidFill>
                <a:latin typeface="Arial" panose="020B0604020202020204" pitchFamily="34" charset="0"/>
                <a:cs typeface="Arial" panose="020B0604020202020204" pitchFamily="34" charset="0"/>
              </a:rPr>
              <a:t>6. Summary</a:t>
            </a:r>
          </a:p>
        </p:txBody>
      </p:sp>
    </p:spTree>
    <p:extLst>
      <p:ext uri="{BB962C8B-B14F-4D97-AF65-F5344CB8AC3E}">
        <p14:creationId xmlns:p14="http://schemas.microsoft.com/office/powerpoint/2010/main" val="315654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1. Desiderata for Representations</a:t>
            </a:r>
            <a:endParaRPr kumimoji="1" lang="ja-JP"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5" y="1265274"/>
                <a:ext cx="11127641" cy="5592726"/>
              </a:xfrm>
            </p:spPr>
            <p:txBody>
              <a:bodyPr>
                <a:normAutofit/>
              </a:bodyPr>
              <a:lstStyle/>
              <a:p>
                <a:pPr marL="0" indent="0">
                  <a:lnSpc>
                    <a:spcPts val="3500"/>
                  </a:lnSpc>
                  <a:buNone/>
                </a:pPr>
                <a:r>
                  <a:rPr kumimoji="1" lang="en-US" altLang="ja-JP" sz="3200" dirty="0">
                    <a:latin typeface="Arial" panose="020B0604020202020204" pitchFamily="34" charset="0"/>
                    <a:cs typeface="Arial" panose="020B0604020202020204" pitchFamily="34" charset="0"/>
                  </a:rPr>
                  <a:t>Consider a system that gives restaurant advice to tourists based on a knowledge base (KB).</a:t>
                </a:r>
              </a:p>
              <a:p>
                <a:pPr lvl="1">
                  <a:lnSpc>
                    <a:spcPts val="3500"/>
                  </a:lnSpc>
                </a:pPr>
                <a:endParaRPr lang="en-US" altLang="ja-JP" sz="2800" dirty="0">
                  <a:latin typeface="Arial" panose="020B0604020202020204" pitchFamily="34" charset="0"/>
                  <a:cs typeface="Arial" panose="020B0604020202020204" pitchFamily="34" charset="0"/>
                </a:endParaRPr>
              </a:p>
              <a:p>
                <a:pPr marL="0" indent="0">
                  <a:lnSpc>
                    <a:spcPts val="3500"/>
                  </a:lnSpc>
                  <a:buNone/>
                </a:pPr>
                <a:r>
                  <a:rPr kumimoji="1" lang="en-US" altLang="ja-JP" sz="3200" u="sng" dirty="0">
                    <a:latin typeface="Arial" panose="020B0604020202020204" pitchFamily="34" charset="0"/>
                    <a:cs typeface="Arial" panose="020B0604020202020204" pitchFamily="34" charset="0"/>
                  </a:rPr>
                  <a:t>1. </a:t>
                </a:r>
                <a:r>
                  <a:rPr kumimoji="1" lang="en-US" altLang="ja-JP" sz="3200" b="1" u="sng" dirty="0">
                    <a:latin typeface="Arial" panose="020B0604020202020204" pitchFamily="34" charset="0"/>
                    <a:cs typeface="Arial" panose="020B0604020202020204" pitchFamily="34" charset="0"/>
                  </a:rPr>
                  <a:t>Verifiability</a:t>
                </a:r>
              </a:p>
              <a:p>
                <a:pPr lvl="1">
                  <a:lnSpc>
                    <a:spcPts val="3500"/>
                  </a:lnSpc>
                </a:pPr>
                <a:r>
                  <a:rPr lang="en-US" altLang="ja-JP" sz="2800" dirty="0">
                    <a:latin typeface="Arial" panose="020B0604020202020204" pitchFamily="34" charset="0"/>
                    <a:cs typeface="Arial" panose="020B0604020202020204" pitchFamily="34" charset="0"/>
                  </a:rPr>
                  <a:t>The system can compare the state of affairs described by MR to ones in some world as models in a KB</a:t>
                </a:r>
              </a:p>
              <a:p>
                <a:pPr lvl="1">
                  <a:lnSpc>
                    <a:spcPts val="3500"/>
                  </a:lnSpc>
                </a:pPr>
                <a:endParaRPr lang="en-US" altLang="ja-JP" sz="2800" dirty="0">
                  <a:latin typeface="Arial" panose="020B0604020202020204" pitchFamily="34" charset="0"/>
                  <a:cs typeface="Arial" panose="020B0604020202020204" pitchFamily="34" charset="0"/>
                </a:endParaRPr>
              </a:p>
              <a:p>
                <a:pPr marL="0" indent="0">
                  <a:lnSpc>
                    <a:spcPts val="3500"/>
                  </a:lnSpc>
                  <a:buNone/>
                </a:pPr>
                <a:r>
                  <a:rPr lang="en-US" altLang="ja-JP" sz="3200" i="1" dirty="0">
                    <a:latin typeface="Arial" panose="020B0604020202020204" pitchFamily="34" charset="0"/>
                    <a:cs typeface="Arial" panose="020B0604020202020204" pitchFamily="34" charset="0"/>
                  </a:rPr>
                  <a:t>Does Maharani serve vegetarian food?</a:t>
                </a:r>
              </a:p>
              <a:p>
                <a:pPr marL="0" indent="0">
                  <a:lnSpc>
                    <a:spcPts val="3500"/>
                  </a:lnSpc>
                  <a:buNone/>
                </a:pPr>
                <a:r>
                  <a:rPr lang="en-US" altLang="ja-JP" sz="3200" dirty="0">
                    <a:latin typeface="Arial" panose="020B0604020202020204" pitchFamily="34" charset="0"/>
                    <a:cs typeface="Arial" panose="020B0604020202020204" pitchFamily="34" charset="0"/>
                  </a:rPr>
                  <a:t>	</a:t>
                </a:r>
                <a14:m>
                  <m:oMath xmlns:m="http://schemas.openxmlformats.org/officeDocument/2006/math">
                    <m:r>
                      <a:rPr lang="en-US" altLang="ja-JP" sz="3200" b="0" i="1" smtClean="0">
                        <a:latin typeface="Cambria Math" panose="02040503050406030204" pitchFamily="18" charset="0"/>
                        <a:cs typeface="Arial" panose="020B0604020202020204" pitchFamily="34" charset="0"/>
                      </a:rPr>
                      <m:t>𝑆𝑒𝑟𝑣𝑒𝑠</m:t>
                    </m:r>
                    <m:d>
                      <m:dPr>
                        <m:ctrlPr>
                          <a:rPr lang="en-US" altLang="ja-JP" sz="3200" b="0" i="1" smtClean="0">
                            <a:latin typeface="Cambria Math" panose="02040503050406030204" pitchFamily="18" charset="0"/>
                            <a:cs typeface="Arial" panose="020B0604020202020204" pitchFamily="34" charset="0"/>
                          </a:rPr>
                        </m:ctrlPr>
                      </m:dPr>
                      <m:e>
                        <m:r>
                          <a:rPr lang="en-US" altLang="ja-JP" sz="3200" b="0" i="1" smtClean="0">
                            <a:latin typeface="Cambria Math" panose="02040503050406030204" pitchFamily="18" charset="0"/>
                            <a:cs typeface="Arial" panose="020B0604020202020204" pitchFamily="34" charset="0"/>
                          </a:rPr>
                          <m:t>𝑀𝑎h𝑎𝑟𝑎𝑛𝑖</m:t>
                        </m:r>
                        <m:r>
                          <a:rPr lang="en-US" altLang="ja-JP" sz="3200" b="0" i="1" smtClean="0">
                            <a:latin typeface="Cambria Math" panose="02040503050406030204" pitchFamily="18" charset="0"/>
                            <a:cs typeface="Arial" panose="020B0604020202020204" pitchFamily="34" charset="0"/>
                          </a:rPr>
                          <m:t>, </m:t>
                        </m:r>
                        <m:r>
                          <a:rPr lang="en-US" altLang="ja-JP" sz="3200" b="0" i="1" smtClean="0">
                            <a:latin typeface="Cambria Math" panose="02040503050406030204" pitchFamily="18" charset="0"/>
                            <a:cs typeface="Arial" panose="020B0604020202020204" pitchFamily="34" charset="0"/>
                          </a:rPr>
                          <m:t>𝑉𝑒𝑔𝑒𝑡𝑎𝑟𝑖𝑎𝑛𝐹𝑜𝑜𝑑</m:t>
                        </m:r>
                      </m:e>
                    </m:d>
                  </m:oMath>
                </a14:m>
                <a:endParaRPr lang="en-US" altLang="ja-JP" sz="3200" b="0" dirty="0">
                  <a:latin typeface="Arial" panose="020B0604020202020204" pitchFamily="34" charset="0"/>
                  <a:cs typeface="Arial" panose="020B0604020202020204" pitchFamily="34" charset="0"/>
                </a:endParaRPr>
              </a:p>
              <a:p>
                <a:pPr marL="0" indent="0">
                  <a:lnSpc>
                    <a:spcPts val="3500"/>
                  </a:lnSpc>
                  <a:buNone/>
                </a:pPr>
                <a:r>
                  <a:rPr lang="en-US" altLang="ja-JP" sz="3200" b="0" dirty="0">
                    <a:latin typeface="Arial" panose="020B0604020202020204" pitchFamily="34" charset="0"/>
                    <a:cs typeface="Arial" panose="020B0604020202020204" pitchFamily="34" charset="0"/>
                  </a:rPr>
                  <a:t>	</a:t>
                </a:r>
                <a:r>
                  <a:rPr lang="en-US" altLang="ja-JP" b="0" dirty="0">
                    <a:latin typeface="Arial" panose="020B0604020202020204" pitchFamily="34" charset="0"/>
                    <a:cs typeface="Arial" panose="020B0604020202020204" pitchFamily="34" charset="0"/>
                  </a:rPr>
                  <a:t>then match it against KB and find a representation matching it</a:t>
                </a:r>
                <a:endParaRPr lang="en-US" altLang="ja-JP" sz="3200" b="0" dirty="0">
                  <a:latin typeface="Arial" panose="020B0604020202020204" pitchFamily="34" charset="0"/>
                  <a:cs typeface="Arial" panose="020B0604020202020204" pitchFamily="34" charset="0"/>
                </a:endParaRPr>
              </a:p>
            </p:txBody>
          </p:sp>
        </mc:Choice>
        <mc:Fallback xmlns="">
          <p:sp>
            <p:nvSpPr>
              <p:cNvPr id="3" name="コンテンツ プレースホルダー 2">
                <a:extLst>
                  <a:ext uri="{FF2B5EF4-FFF2-40B4-BE49-F238E27FC236}">
                    <a16:creationId xmlns:a16="http://schemas.microsoft.com/office/drawing/2014/main" id="{6786F1B8-FA4B-4714-8F30-F380BEECC3BB}"/>
                  </a:ext>
                </a:extLst>
              </p:cNvPr>
              <p:cNvSpPr>
                <a:spLocks noGrp="1" noRot="1" noChangeAspect="1" noMove="1" noResize="1" noEditPoints="1" noAdjustHandles="1" noChangeArrowheads="1" noChangeShapeType="1" noTextEdit="1"/>
              </p:cNvSpPr>
              <p:nvPr>
                <p:ph idx="1"/>
              </p:nvPr>
            </p:nvSpPr>
            <p:spPr>
              <a:xfrm>
                <a:off x="735495" y="1265274"/>
                <a:ext cx="11127641" cy="5592726"/>
              </a:xfrm>
              <a:blipFill>
                <a:blip r:embed="rId3"/>
                <a:stretch>
                  <a:fillRect l="-1425" t="-2181" r="-493"/>
                </a:stretch>
              </a:blipFill>
            </p:spPr>
            <p:txBody>
              <a:bodyPr/>
              <a:lstStyle/>
              <a:p>
                <a:r>
                  <a:rPr lang="ja-JP" altLang="en-US">
                    <a:noFill/>
                  </a:rPr>
                  <a:t> </a:t>
                </a:r>
              </a:p>
            </p:txBody>
          </p:sp>
        </mc:Fallback>
      </mc:AlternateContent>
      <p:sp>
        <p:nvSpPr>
          <p:cNvPr id="4" name="矢印: 右 3">
            <a:extLst>
              <a:ext uri="{FF2B5EF4-FFF2-40B4-BE49-F238E27FC236}">
                <a16:creationId xmlns:a16="http://schemas.microsoft.com/office/drawing/2014/main" id="{03B19B7F-29F3-4286-B05C-44CD1F6F1B8D}"/>
              </a:ext>
            </a:extLst>
          </p:cNvPr>
          <p:cNvSpPr/>
          <p:nvPr/>
        </p:nvSpPr>
        <p:spPr>
          <a:xfrm>
            <a:off x="1023500" y="5435101"/>
            <a:ext cx="526774" cy="37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8514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FBD3-0673-4194-BBE5-86AB1CDD4DC2}"/>
              </a:ext>
            </a:extLst>
          </p:cNvPr>
          <p:cNvSpPr>
            <a:spLocks noGrp="1"/>
          </p:cNvSpPr>
          <p:nvPr>
            <p:ph type="title"/>
          </p:nvPr>
        </p:nvSpPr>
        <p:spPr>
          <a:xfrm>
            <a:off x="838200" y="255182"/>
            <a:ext cx="10515600" cy="839971"/>
          </a:xfrm>
        </p:spPr>
        <p:txBody>
          <a:bodyPr>
            <a:normAutofit/>
          </a:bodyPr>
          <a:lstStyle/>
          <a:p>
            <a:r>
              <a:rPr lang="en-US" altLang="ja-JP" dirty="0">
                <a:latin typeface="Arial" panose="020B0604020202020204" pitchFamily="34" charset="0"/>
                <a:cs typeface="Arial" panose="020B0604020202020204" pitchFamily="34" charset="0"/>
              </a:rPr>
              <a:t>1. Desiderata for Representations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786F1B8-FA4B-4714-8F30-F380BEECC3BB}"/>
              </a:ext>
            </a:extLst>
          </p:cNvPr>
          <p:cNvSpPr>
            <a:spLocks noGrp="1"/>
          </p:cNvSpPr>
          <p:nvPr>
            <p:ph idx="1"/>
          </p:nvPr>
        </p:nvSpPr>
        <p:spPr>
          <a:xfrm>
            <a:off x="735496" y="1265274"/>
            <a:ext cx="10783956" cy="5493335"/>
          </a:xfrm>
        </p:spPr>
        <p:txBody>
          <a:bodyPr>
            <a:normAutofit/>
          </a:bodyPr>
          <a:lstStyle/>
          <a:p>
            <a:pPr marL="0" indent="0">
              <a:lnSpc>
                <a:spcPts val="3500"/>
              </a:lnSpc>
              <a:buNone/>
            </a:pPr>
            <a:r>
              <a:rPr kumimoji="1" lang="en-US" altLang="ja-JP" sz="3200" u="sng" dirty="0">
                <a:latin typeface="Arial" panose="020B0604020202020204" pitchFamily="34" charset="0"/>
                <a:cs typeface="Arial" panose="020B0604020202020204" pitchFamily="34" charset="0"/>
              </a:rPr>
              <a:t>2. </a:t>
            </a:r>
            <a:r>
              <a:rPr lang="en-US" altLang="ja-JP" sz="3200" b="1" u="sng" dirty="0">
                <a:latin typeface="Arial" panose="020B0604020202020204" pitchFamily="34" charset="0"/>
                <a:cs typeface="Arial" panose="020B0604020202020204" pitchFamily="34" charset="0"/>
              </a:rPr>
              <a:t>Unambiguous Representations</a:t>
            </a:r>
          </a:p>
          <a:p>
            <a:pPr lvl="1">
              <a:lnSpc>
                <a:spcPts val="3500"/>
              </a:lnSpc>
            </a:pPr>
            <a:r>
              <a:rPr lang="en-US" altLang="ja-JP" sz="2800" dirty="0">
                <a:latin typeface="Arial" panose="020B0604020202020204" pitchFamily="34" charset="0"/>
                <a:cs typeface="Arial" panose="020B0604020202020204" pitchFamily="34" charset="0"/>
              </a:rPr>
              <a:t>MRs cannot be ambiguous</a:t>
            </a:r>
          </a:p>
          <a:p>
            <a:pPr>
              <a:lnSpc>
                <a:spcPts val="3500"/>
              </a:lnSpc>
            </a:pPr>
            <a:endParaRPr lang="en-US" altLang="ja-JP" sz="3200" dirty="0">
              <a:latin typeface="Arial" panose="020B0604020202020204" pitchFamily="34" charset="0"/>
              <a:cs typeface="Arial" panose="020B0604020202020204" pitchFamily="34" charset="0"/>
            </a:endParaRPr>
          </a:p>
          <a:p>
            <a:pPr>
              <a:lnSpc>
                <a:spcPts val="3500"/>
              </a:lnSpc>
            </a:pPr>
            <a:r>
              <a:rPr lang="en-US" altLang="ja-JP" sz="3200" dirty="0">
                <a:latin typeface="Arial" panose="020B0604020202020204" pitchFamily="34" charset="0"/>
                <a:cs typeface="Arial" panose="020B0604020202020204" pitchFamily="34" charset="0"/>
              </a:rPr>
              <a:t>A single linguistic expression can have 2 meanings</a:t>
            </a:r>
          </a:p>
          <a:p>
            <a:pPr marL="0" indent="0">
              <a:lnSpc>
                <a:spcPts val="3500"/>
              </a:lnSpc>
              <a:buNone/>
            </a:pPr>
            <a:r>
              <a:rPr lang="en-US" altLang="ja-JP" sz="3200" dirty="0">
                <a:latin typeface="Arial" panose="020B0604020202020204" pitchFamily="34" charset="0"/>
                <a:cs typeface="Arial" panose="020B0604020202020204" pitchFamily="34" charset="0"/>
              </a:rPr>
              <a:t>	</a:t>
            </a:r>
            <a:r>
              <a:rPr lang="en-US" altLang="ja-JP" sz="3200" i="1" dirty="0">
                <a:latin typeface="Arial" panose="020B0604020202020204" pitchFamily="34" charset="0"/>
                <a:cs typeface="Arial" panose="020B0604020202020204" pitchFamily="34" charset="0"/>
              </a:rPr>
              <a:t>I </a:t>
            </a:r>
            <a:r>
              <a:rPr lang="en-US" altLang="ja-JP" sz="3200" i="1" dirty="0" err="1">
                <a:latin typeface="Arial" panose="020B0604020202020204" pitchFamily="34" charset="0"/>
                <a:cs typeface="Arial" panose="020B0604020202020204" pitchFamily="34" charset="0"/>
              </a:rPr>
              <a:t>wanna</a:t>
            </a:r>
            <a:r>
              <a:rPr lang="en-US" altLang="ja-JP" sz="3200" i="1" dirty="0">
                <a:latin typeface="Arial" panose="020B0604020202020204" pitchFamily="34" charset="0"/>
                <a:cs typeface="Arial" panose="020B0604020202020204" pitchFamily="34" charset="0"/>
              </a:rPr>
              <a:t> eat someplace that’s close to ICSI.</a:t>
            </a:r>
            <a:endParaRPr lang="en-US" altLang="ja-JP" sz="2800" i="1" dirty="0">
              <a:latin typeface="Arial" panose="020B0604020202020204" pitchFamily="34" charset="0"/>
              <a:cs typeface="Arial" panose="020B0604020202020204" pitchFamily="34" charset="0"/>
            </a:endParaRPr>
          </a:p>
          <a:p>
            <a:pPr lvl="1">
              <a:lnSpc>
                <a:spcPts val="3500"/>
              </a:lnSpc>
            </a:pPr>
            <a:r>
              <a:rPr lang="en-US" altLang="ja-JP" sz="2800" dirty="0">
                <a:latin typeface="Arial" panose="020B0604020202020204" pitchFamily="34" charset="0"/>
                <a:cs typeface="Arial" panose="020B0604020202020204" pitchFamily="34" charset="0"/>
              </a:rPr>
              <a:t>The speaker wants to eat at some nearby location</a:t>
            </a:r>
          </a:p>
          <a:p>
            <a:pPr lvl="1">
              <a:lnSpc>
                <a:spcPts val="3500"/>
              </a:lnSpc>
            </a:pPr>
            <a:r>
              <a:rPr lang="en-US" altLang="ja-JP" sz="2800" dirty="0">
                <a:latin typeface="Arial" panose="020B0604020202020204" pitchFamily="34" charset="0"/>
                <a:cs typeface="Arial" panose="020B0604020202020204" pitchFamily="34" charset="0"/>
              </a:rPr>
              <a:t>The speaker wants to devour some nearby location</a:t>
            </a:r>
          </a:p>
          <a:p>
            <a:pPr marL="0" indent="0">
              <a:lnSpc>
                <a:spcPts val="3500"/>
              </a:lnSpc>
              <a:buNone/>
            </a:pPr>
            <a:endParaRPr lang="en-US" altLang="ja-JP" sz="3200" dirty="0">
              <a:latin typeface="Arial" panose="020B0604020202020204" pitchFamily="34" charset="0"/>
              <a:cs typeface="Arial" panose="020B0604020202020204" pitchFamily="34" charset="0"/>
            </a:endParaRPr>
          </a:p>
          <a:p>
            <a:pPr>
              <a:lnSpc>
                <a:spcPts val="3500"/>
              </a:lnSpc>
            </a:pPr>
            <a:r>
              <a:rPr lang="en-US" altLang="ja-JP" sz="3200" dirty="0">
                <a:solidFill>
                  <a:srgbClr val="FF0000"/>
                </a:solidFill>
                <a:latin typeface="Arial" panose="020B0604020202020204" pitchFamily="34" charset="0"/>
                <a:cs typeface="Arial" panose="020B0604020202020204" pitchFamily="34" charset="0"/>
              </a:rPr>
              <a:t>vagueness</a:t>
            </a:r>
            <a:r>
              <a:rPr lang="en-US" altLang="ja-JP" sz="3200" dirty="0">
                <a:latin typeface="Arial" panose="020B0604020202020204" pitchFamily="34" charset="0"/>
                <a:cs typeface="Arial" panose="020B0604020202020204" pitchFamily="34" charset="0"/>
              </a:rPr>
              <a:t> doesn’t give rise to multiple representations</a:t>
            </a:r>
          </a:p>
          <a:p>
            <a:pPr marL="0" indent="0">
              <a:lnSpc>
                <a:spcPts val="3500"/>
              </a:lnSpc>
              <a:buNone/>
            </a:pPr>
            <a:r>
              <a:rPr lang="en-US" altLang="ja-JP" sz="3200" i="1" dirty="0">
                <a:latin typeface="Arial" panose="020B0604020202020204" pitchFamily="34" charset="0"/>
                <a:cs typeface="Arial" panose="020B0604020202020204" pitchFamily="34" charset="0"/>
              </a:rPr>
              <a:t>	I want to eat Italian food.</a:t>
            </a:r>
          </a:p>
        </p:txBody>
      </p:sp>
    </p:spTree>
    <p:extLst>
      <p:ext uri="{BB962C8B-B14F-4D97-AF65-F5344CB8AC3E}">
        <p14:creationId xmlns:p14="http://schemas.microsoft.com/office/powerpoint/2010/main" val="22773675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19582</TotalTime>
  <Words>7912</Words>
  <Application>Microsoft Office PowerPoint</Application>
  <PresentationFormat>ワイド画面</PresentationFormat>
  <Paragraphs>636</Paragraphs>
  <Slides>53</Slides>
  <Notes>53</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53</vt:i4>
      </vt:variant>
    </vt:vector>
  </HeadingPairs>
  <TitlesOfParts>
    <vt:vector size="63" baseType="lpstr">
      <vt:lpstr>游ゴシック</vt:lpstr>
      <vt:lpstr>游ゴシック Light</vt:lpstr>
      <vt:lpstr>Arial</vt:lpstr>
      <vt:lpstr>Calibri</vt:lpstr>
      <vt:lpstr>Calibri Light</vt:lpstr>
      <vt:lpstr>Cambria Math</vt:lpstr>
      <vt:lpstr>Tahoma</vt:lpstr>
      <vt:lpstr>Wingdings 2</vt:lpstr>
      <vt:lpstr>HDOfficeLightV0</vt:lpstr>
      <vt:lpstr>Office テーマ</vt:lpstr>
      <vt:lpstr>Chapter 15: Logical Representations of Sentence Meaning</vt:lpstr>
      <vt:lpstr>Table of Contents</vt:lpstr>
      <vt:lpstr>Table of Contents</vt:lpstr>
      <vt:lpstr>Introduction of Meaning Representations</vt:lpstr>
      <vt:lpstr>Introduction of Meaning Representations</vt:lpstr>
      <vt:lpstr>Introduction of Meaning Representations</vt:lpstr>
      <vt:lpstr>Table of Contents</vt:lpstr>
      <vt:lpstr>1. Desiderata for Representations</vt:lpstr>
      <vt:lpstr>1. Desiderata for Representations</vt:lpstr>
      <vt:lpstr>1. Desiderata for Representations</vt:lpstr>
      <vt:lpstr>1. Desiderata for Representations</vt:lpstr>
      <vt:lpstr>1. Desiderata for Representations</vt:lpstr>
      <vt:lpstr>1. Desiderata for Representations</vt:lpstr>
      <vt:lpstr>Table of Contents</vt:lpstr>
      <vt:lpstr>2. Model-Theoretic Semantics</vt:lpstr>
      <vt:lpstr>2. Model-Theoretic Semantics</vt:lpstr>
      <vt:lpstr>2. Model-Theoretic Semantics</vt:lpstr>
      <vt:lpstr>2. Model-Theoretic Semantics</vt:lpstr>
      <vt:lpstr>Table of Contents</vt:lpstr>
      <vt:lpstr>3. First-Order Logic (FOL)</vt:lpstr>
      <vt:lpstr>3-1. Basic Elements of FOL</vt:lpstr>
      <vt:lpstr>3-1. Basic Elements of FOL</vt:lpstr>
      <vt:lpstr>3-2. Variables and Quantifiers</vt:lpstr>
      <vt:lpstr>3-2. Variables and Quantifiers</vt:lpstr>
      <vt:lpstr>3-3. Lambda Notation</vt:lpstr>
      <vt:lpstr>3-4. The Semantics of FOL</vt:lpstr>
      <vt:lpstr>3-5. Inference</vt:lpstr>
      <vt:lpstr>3-5. Inference</vt:lpstr>
      <vt:lpstr>3-5. Inference</vt:lpstr>
      <vt:lpstr>Table of Contents</vt:lpstr>
      <vt:lpstr>4. Event and State Representations</vt:lpstr>
      <vt:lpstr>4. Event and State Representations</vt:lpstr>
      <vt:lpstr>4-1. Representing Time</vt:lpstr>
      <vt:lpstr>4-1. Representing Time</vt:lpstr>
      <vt:lpstr>4-1. Representing Time</vt:lpstr>
      <vt:lpstr>4-2. Aspect</vt:lpstr>
      <vt:lpstr>Table of Contents</vt:lpstr>
      <vt:lpstr>5. Description Logics (DL)</vt:lpstr>
      <vt:lpstr>5. Description Logics (DL)</vt:lpstr>
      <vt:lpstr>5. Description Logics (DL)</vt:lpstr>
      <vt:lpstr>5. Description Logics (DL)</vt:lpstr>
      <vt:lpstr>5. Description Logics (DL)</vt:lpstr>
      <vt:lpstr>5. Description Logics (DL)</vt:lpstr>
      <vt:lpstr>5. Description Logics (DL)</vt:lpstr>
      <vt:lpstr>5. Description Logics (DL)</vt:lpstr>
      <vt:lpstr>5. Description Logics (DL)</vt:lpstr>
      <vt:lpstr>5. Description Logics (DL)</vt:lpstr>
      <vt:lpstr>5. Description Logics (DL)</vt:lpstr>
      <vt:lpstr>5. Description Logics (DL)</vt:lpstr>
      <vt:lpstr>5. Description Logics (DL)</vt:lpstr>
      <vt:lpstr>Table of Contents</vt:lpstr>
      <vt:lpstr>6. Summary</vt:lpstr>
      <vt:lpstr>6.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Representation of Sentence Meaning</dc:title>
  <dc:creator>yuichi.miyamae.rna@gmail.com</dc:creator>
  <cp:lastModifiedBy>yuichi.miyamae.rna@gmail.com</cp:lastModifiedBy>
  <cp:revision>282</cp:revision>
  <dcterms:created xsi:type="dcterms:W3CDTF">2021-06-12T15:07:38Z</dcterms:created>
  <dcterms:modified xsi:type="dcterms:W3CDTF">2021-07-06T14:50:19Z</dcterms:modified>
</cp:coreProperties>
</file>