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4" r:id="rId7"/>
    <p:sldId id="261" r:id="rId8"/>
    <p:sldId id="263" r:id="rId9"/>
    <p:sldId id="265" r:id="rId10"/>
    <p:sldId id="266" r:id="rId11"/>
    <p:sldId id="267" r:id="rId12"/>
    <p:sldId id="258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B9CB-01D2-3644-9C5C-BA10148FE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9DDDD-DAA8-E34C-A624-A8FA74B8D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5490-B442-FE47-A4DC-A30442475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A62-9294-C34D-987B-7C66EC007DE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F16C7-A08B-2F4A-BD41-37A7C940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B0EE2-87F8-2B4C-9305-76929140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0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77A1-BD3A-6D43-AFE9-050D5FED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4A43E-4736-164D-8884-A0F478626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9EAE4-9083-1C4D-98B5-67E20428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A62-9294-C34D-987B-7C66EC007DE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C2CE9-495D-4849-839A-2E5E8218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94DA5-339F-014D-B62A-6E2B7CBA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2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31C48-E7D4-F146-B62C-07C7A333D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42661-3F16-2948-B424-DD9B10214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4C230-C7DC-2D40-8913-056A34C1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A62-9294-C34D-987B-7C66EC007DE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4F529-E37B-E24E-A6A4-37E087C4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6762F-095C-E24F-AE1A-226B25E6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0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B68A-1DCC-7A4F-BF64-C8939F55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A655-A4E1-1844-82D2-0A1109486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2336C-469B-A042-BB41-6F80E8B2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A62-9294-C34D-987B-7C66EC007DE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20DAD-503A-8048-8FBC-6250B44B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2CE63-B6AD-0B42-8A44-8EFB1B70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4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CED6-080F-B24D-8528-26DAEA0A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3E66B-D3FE-384A-AC25-84575517A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6FBAD-FF81-7E4E-94A0-4DF6743D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A62-9294-C34D-987B-7C66EC007DE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F0B6-476F-5047-A909-7409D3D4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20369-216A-9440-9541-5187512A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E14C-0A2D-D141-8987-C160C527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5701-3914-C544-8108-873581325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E2DC6-D974-324B-BD72-BA4A319E2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14F99-FF76-5243-B4A5-075AE172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A62-9294-C34D-987B-7C66EC007DE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9BC58-03E2-1048-8704-2769999D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7EC27-182B-3343-98DB-21CC00EA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7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F3AF-45AB-8443-9DCF-DBF790A8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A0E37-8D0D-554E-A7F8-31221B075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ACCFE-2FDC-674A-A6FB-F747BCE51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BA503-098E-3E45-A110-3818E931C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D21CE-3416-B442-8E4C-2C995A9AC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DE634-A510-E64F-A274-0622BB93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A62-9294-C34D-987B-7C66EC007DE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462E2-39DE-AC4D-80FB-DC5CCAA9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E2671-07A4-334A-81FC-86B4323B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1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5FF4-3D92-5040-8C63-E95F3EAD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E6BCD-72C3-8544-9E7A-3ECC0622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A62-9294-C34D-987B-7C66EC007DE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EF239-E5B8-4347-A972-C39C4C1D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EFFC6-1CBA-4341-88AD-9639AAE0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0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3E6F6-F144-AF47-9A7C-0DF7B887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A62-9294-C34D-987B-7C66EC007DE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77861-0BBF-B94C-A312-5E73323F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3D1ED-48B7-6243-A9E3-6C85885D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81C5-0EB2-7B47-BD0E-EE9897EA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EDE52-54C9-1945-9CCC-F7C6D4AA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3F267-AB5A-D543-9191-0C474B142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B1F1C-8BB9-3C46-8DFD-D7861BBD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A62-9294-C34D-987B-7C66EC007DE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CC2C5-01BD-BC47-902E-E9525D40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A217D-A7E3-6E48-AC8B-3B117C12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4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BC21-282F-0947-82BB-B6224BA5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9DD111-E34F-DA46-893F-B4C303C20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53D7F-6C5C-CD4E-AADE-1D3056CF8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F2939-97B9-0143-BD3B-52434C75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0A62-9294-C34D-987B-7C66EC007DE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6AE7F-F036-5B40-B410-78CDF40B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D170D-158B-794D-AD6A-1F8F6A14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3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4747B-4EAB-B748-B0B1-0453531F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45F33-106B-7845-8F7F-C61885948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DE6A8-F70C-6D44-8EB6-1EEACC74A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30A62-9294-C34D-987B-7C66EC007DEC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BB733-5C8B-0243-A126-E78BDCD26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28886-49EF-CC4D-89FD-7D411BC1D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6729-7193-0443-83D2-642EC585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1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hoo.co.jp/" TargetMode="External"/><Relationship Id="rId2" Type="http://schemas.openxmlformats.org/officeDocument/2006/relationships/hyperlink" Target="http://www.yahoo.co.jp/auc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35C7-613F-604B-A60A-EAA886CAD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Nutanix REST API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33C4E-41F1-4944-A4D1-C600E6C62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Nutanix Japan</a:t>
            </a:r>
          </a:p>
        </p:txBody>
      </p:sp>
    </p:spTree>
    <p:extLst>
      <p:ext uri="{BB962C8B-B14F-4D97-AF65-F5344CB8AC3E}">
        <p14:creationId xmlns:p14="http://schemas.microsoft.com/office/powerpoint/2010/main" val="226301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一般的な</a:t>
            </a:r>
            <a:r>
              <a:rPr lang="en-US" altLang="ja-JP" sz="3200" dirty="0"/>
              <a:t>HTTP</a:t>
            </a:r>
            <a:r>
              <a:rPr lang="ja-JP" altLang="en-US" sz="3200"/>
              <a:t>通信の流れ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ブラウザが</a:t>
            </a:r>
            <a:r>
              <a:rPr lang="en-US" altLang="ja-JP" sz="2400" dirty="0"/>
              <a:t>Web</a:t>
            </a:r>
            <a:r>
              <a:rPr lang="ja-JP" altLang="en-US" sz="2400"/>
              <a:t>ページから</a:t>
            </a:r>
            <a:r>
              <a:rPr lang="en-US" sz="2400" dirty="0"/>
              <a:t>HTML</a:t>
            </a:r>
            <a:r>
              <a:rPr lang="ja-JP" altLang="en-US" sz="2400"/>
              <a:t>をダウンロード</a:t>
            </a:r>
            <a:endParaRPr lang="en-US" altLang="ja-JP" sz="2400" dirty="0"/>
          </a:p>
          <a:p>
            <a:r>
              <a:rPr lang="ja-JP" altLang="en-US" sz="2400"/>
              <a:t>ブラウザが</a:t>
            </a:r>
            <a:r>
              <a:rPr lang="en-US" altLang="ja-JP" sz="2400" dirty="0"/>
              <a:t>HTML</a:t>
            </a:r>
            <a:r>
              <a:rPr lang="ja-JP" altLang="en-US" sz="2400"/>
              <a:t>を解析</a:t>
            </a:r>
            <a:endParaRPr lang="en-US" altLang="ja-JP" sz="2400" dirty="0"/>
          </a:p>
          <a:p>
            <a:r>
              <a:rPr lang="ja-JP" altLang="en-US" sz="2400"/>
              <a:t>それが参照しているファイル群</a:t>
            </a:r>
            <a:r>
              <a:rPr lang="en-US" altLang="ja-JP" sz="2400" dirty="0"/>
              <a:t>(CSS, JS, </a:t>
            </a:r>
            <a:r>
              <a:rPr lang="ja-JP" altLang="en-US" sz="2400"/>
              <a:t>画像など</a:t>
            </a:r>
            <a:r>
              <a:rPr lang="en-US" altLang="ja-JP" sz="2400" dirty="0"/>
              <a:t>)</a:t>
            </a:r>
            <a:r>
              <a:rPr lang="ja-JP" altLang="en-US" sz="2400"/>
              <a:t>をダウンロード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6BC35-56DC-774A-A72C-DBDC69A24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45" y="3429000"/>
            <a:ext cx="10834255" cy="266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9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79D8-AFDC-4F49-8C17-81DE58A1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CF50E-02F7-1444-827B-AD67C38C0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8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REST API</a:t>
            </a:r>
            <a:r>
              <a:rPr lang="ja-JP" altLang="en-US" sz="3200"/>
              <a:t>とは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en-US" sz="2400" dirty="0"/>
              <a:t>REST: </a:t>
            </a:r>
            <a:r>
              <a:rPr lang="en-US" sz="2400" dirty="0" err="1"/>
              <a:t>REpresentational</a:t>
            </a:r>
            <a:r>
              <a:rPr lang="en-US" sz="2400" dirty="0"/>
              <a:t> State Transfer</a:t>
            </a:r>
          </a:p>
          <a:p>
            <a:r>
              <a:rPr lang="en-US" sz="2400" dirty="0"/>
              <a:t>HTTP</a:t>
            </a:r>
            <a:r>
              <a:rPr lang="ja-JP" altLang="en-US" sz="2400"/>
              <a:t>を使ってクライアントがリモートサーバーを使う技術</a:t>
            </a:r>
            <a:endParaRPr lang="en-US" sz="2400" dirty="0"/>
          </a:p>
          <a:p>
            <a:r>
              <a:rPr lang="en-US" sz="2400" dirty="0"/>
              <a:t>HTTP</a:t>
            </a:r>
            <a:r>
              <a:rPr lang="ja-JP" altLang="en-US" sz="2400"/>
              <a:t>メソッドを使って、</a:t>
            </a:r>
            <a:r>
              <a:rPr lang="en-US" altLang="ja-JP" sz="2400" dirty="0"/>
              <a:t>CRUD(Create, Read, Update, Delete)</a:t>
            </a:r>
            <a:r>
              <a:rPr lang="ja-JP" altLang="en-US" sz="2400"/>
              <a:t>を実現する</a:t>
            </a:r>
            <a:r>
              <a:rPr lang="en-US" sz="2400" dirty="0"/>
              <a:t>.</a:t>
            </a:r>
          </a:p>
          <a:p>
            <a:r>
              <a:rPr lang="en-US" sz="2400" dirty="0"/>
              <a:t>HTTP</a:t>
            </a:r>
            <a:r>
              <a:rPr lang="ja-JP" altLang="en-US" sz="2400"/>
              <a:t>の</a:t>
            </a:r>
            <a:r>
              <a:rPr lang="en-US" altLang="ja-JP" sz="2400" dirty="0"/>
              <a:t>URL</a:t>
            </a:r>
            <a:r>
              <a:rPr lang="ja-JP" altLang="en-US" sz="2400"/>
              <a:t>は「リソース」を表す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AFE46-965E-244E-8C75-9034D88C0A52}"/>
              </a:ext>
            </a:extLst>
          </p:cNvPr>
          <p:cNvSpPr/>
          <p:nvPr/>
        </p:nvSpPr>
        <p:spPr>
          <a:xfrm>
            <a:off x="659787" y="3869025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</a:p>
          <a:p>
            <a:pPr algn="ctr"/>
            <a:r>
              <a:rPr lang="en-US" dirty="0"/>
              <a:t>(Browser etc.)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14A888-B4EF-E341-9EAD-3D55DDB3020A}"/>
              </a:ext>
            </a:extLst>
          </p:cNvPr>
          <p:cNvSpPr/>
          <p:nvPr/>
        </p:nvSpPr>
        <p:spPr>
          <a:xfrm>
            <a:off x="9140190" y="3869025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  <a:p>
            <a:pPr algn="ctr"/>
            <a:r>
              <a:rPr lang="en-US" dirty="0"/>
              <a:t>(Instagram etc.)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6C4A5CD7-B702-994B-BDE3-14734BD838E5}"/>
              </a:ext>
            </a:extLst>
          </p:cNvPr>
          <p:cNvSpPr/>
          <p:nvPr/>
        </p:nvSpPr>
        <p:spPr>
          <a:xfrm>
            <a:off x="5460682" y="4143028"/>
            <a:ext cx="1964055" cy="125550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3A2D6-5989-6A48-9FFB-B5E22C83DDDE}"/>
              </a:ext>
            </a:extLst>
          </p:cNvPr>
          <p:cNvSpPr txBox="1"/>
          <p:nvPr/>
        </p:nvSpPr>
        <p:spPr>
          <a:xfrm>
            <a:off x="5959372" y="4530179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495434C-20AA-FF47-8375-03555B8CB1CD}"/>
              </a:ext>
            </a:extLst>
          </p:cNvPr>
          <p:cNvSpPr/>
          <p:nvPr/>
        </p:nvSpPr>
        <p:spPr>
          <a:xfrm>
            <a:off x="3924300" y="4143028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2105E6B-575E-E944-B016-2254D0A4DAC0}"/>
              </a:ext>
            </a:extLst>
          </p:cNvPr>
          <p:cNvSpPr/>
          <p:nvPr/>
        </p:nvSpPr>
        <p:spPr>
          <a:xfrm rot="10800000">
            <a:off x="3924300" y="4956978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F2DBF7-EF42-8948-ACEC-FDF5753DFAAF}"/>
              </a:ext>
            </a:extLst>
          </p:cNvPr>
          <p:cNvSpPr txBox="1"/>
          <p:nvPr/>
        </p:nvSpPr>
        <p:spPr>
          <a:xfrm>
            <a:off x="4792709" y="3208688"/>
            <a:ext cx="3959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ネットワーク一覧を下さい</a:t>
            </a:r>
            <a:endParaRPr lang="en-US" sz="2000" dirty="0"/>
          </a:p>
          <a:p>
            <a:r>
              <a:rPr lang="en-US" sz="2000" dirty="0"/>
              <a:t>GET http://&lt;Prism-IP&gt;/</a:t>
            </a:r>
            <a:r>
              <a:rPr lang="en-US" sz="2000" dirty="0" err="1"/>
              <a:t>api</a:t>
            </a:r>
            <a:r>
              <a:rPr lang="en-US" sz="2000" dirty="0"/>
              <a:t>/networks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3C7D0-CB0A-A24B-86C6-769325ABB716}"/>
              </a:ext>
            </a:extLst>
          </p:cNvPr>
          <p:cNvSpPr txBox="1"/>
          <p:nvPr/>
        </p:nvSpPr>
        <p:spPr>
          <a:xfrm>
            <a:off x="6045032" y="5382396"/>
            <a:ext cx="3005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はい。これが一覧です。</a:t>
            </a:r>
            <a:endParaRPr lang="en-US" sz="2000" dirty="0"/>
          </a:p>
          <a:p>
            <a:r>
              <a:rPr lang="en-US" sz="2000" dirty="0"/>
              <a:t>200 OK</a:t>
            </a:r>
          </a:p>
          <a:p>
            <a:r>
              <a:rPr lang="en-US" sz="2000" dirty="0"/>
              <a:t> - network-01</a:t>
            </a:r>
          </a:p>
          <a:p>
            <a:r>
              <a:rPr lang="en-US" sz="2000" dirty="0"/>
              <a:t> - network-02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D0C31F-576A-1346-B693-60DF606B309E}"/>
              </a:ext>
            </a:extLst>
          </p:cNvPr>
          <p:cNvSpPr txBox="1"/>
          <p:nvPr/>
        </p:nvSpPr>
        <p:spPr>
          <a:xfrm>
            <a:off x="4256355" y="3933571"/>
            <a:ext cx="1030090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622B52-DFFB-E947-B6D7-8F012AB216CE}"/>
              </a:ext>
            </a:extLst>
          </p:cNvPr>
          <p:cNvSpPr txBox="1"/>
          <p:nvPr/>
        </p:nvSpPr>
        <p:spPr>
          <a:xfrm>
            <a:off x="4418786" y="5176485"/>
            <a:ext cx="1182055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457033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リモート操作の種類</a:t>
            </a:r>
            <a:r>
              <a:rPr lang="en-US" altLang="ja-JP" sz="3200" dirty="0"/>
              <a:t>: </a:t>
            </a:r>
            <a:r>
              <a:rPr lang="en-US" sz="3200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en-US" sz="2400" dirty="0"/>
              <a:t>REST API</a:t>
            </a:r>
            <a:r>
              <a:rPr lang="ja-JP" altLang="en-US" sz="2400"/>
              <a:t>で定義されたリクエストの種類。</a:t>
            </a:r>
            <a:r>
              <a:rPr lang="en-US" altLang="ja-JP" sz="2400" dirty="0"/>
              <a:t>HTTP</a:t>
            </a:r>
            <a:r>
              <a:rPr lang="ja-JP" altLang="en-US" sz="2400"/>
              <a:t>のメソッドで示す</a:t>
            </a:r>
            <a:endParaRPr lang="en-US" altLang="ja-JP" sz="2400" dirty="0"/>
          </a:p>
          <a:p>
            <a:r>
              <a:rPr lang="en-US" sz="2400" dirty="0"/>
              <a:t>Create : HTTP Post</a:t>
            </a:r>
            <a:r>
              <a:rPr lang="ja-JP" altLang="en-US" sz="2400"/>
              <a:t>を使ってリソースを「作成」</a:t>
            </a:r>
            <a:endParaRPr lang="en-US" altLang="ja-JP" sz="2400" dirty="0"/>
          </a:p>
          <a:p>
            <a:r>
              <a:rPr lang="en-US" sz="2400" dirty="0"/>
              <a:t>Read : HTTP Get</a:t>
            </a:r>
            <a:r>
              <a:rPr lang="ja-JP" altLang="en-US" sz="2400"/>
              <a:t>を使って、リソースを「取得」</a:t>
            </a:r>
            <a:endParaRPr lang="en-US" altLang="ja-JP" sz="2400" dirty="0"/>
          </a:p>
          <a:p>
            <a:r>
              <a:rPr lang="en-US" altLang="ja-JP" sz="2400" dirty="0"/>
              <a:t>Update : HTTP Put</a:t>
            </a:r>
            <a:r>
              <a:rPr lang="ja-JP" altLang="en-US" sz="2400"/>
              <a:t>を使って、リソースを「更新」</a:t>
            </a:r>
            <a:endParaRPr lang="en-US" altLang="ja-JP" sz="2400" dirty="0"/>
          </a:p>
          <a:p>
            <a:r>
              <a:rPr lang="en-US" altLang="ja-JP" sz="2400" dirty="0"/>
              <a:t>Delete : HTTP Delete</a:t>
            </a:r>
            <a:r>
              <a:rPr lang="ja-JP" altLang="en-US" sz="2400"/>
              <a:t>を使って、リソースを「削除」</a:t>
            </a:r>
            <a:endParaRPr lang="en-US" altLang="ja-JP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560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クライアント・サーバー間のやりとりのデータ形式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HTTP</a:t>
            </a:r>
            <a:r>
              <a:rPr lang="ja-JP" altLang="en-US" sz="2400"/>
              <a:t>のボディ上でデータを表現するプロトコルが必要</a:t>
            </a:r>
            <a:endParaRPr lang="en-US" altLang="ja-JP" sz="2400" dirty="0"/>
          </a:p>
          <a:p>
            <a:r>
              <a:rPr lang="ja-JP" altLang="en-US" sz="2400"/>
              <a:t>以下が代表的な形式で「ヘッダで何を使うと宣言」する</a:t>
            </a:r>
            <a:endParaRPr lang="en-US" altLang="ja-JP" sz="2400" dirty="0"/>
          </a:p>
          <a:p>
            <a:pPr lvl="1"/>
            <a:r>
              <a:rPr lang="en-US" altLang="ja-JP" dirty="0"/>
              <a:t>JSON (</a:t>
            </a:r>
            <a:r>
              <a:rPr lang="ja-JP" altLang="en-US"/>
              <a:t>現在の主要なフォーマット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XML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2259F-E98E-874B-88A2-66BF3A192BFD}"/>
              </a:ext>
            </a:extLst>
          </p:cNvPr>
          <p:cNvSpPr txBox="1"/>
          <p:nvPr/>
        </p:nvSpPr>
        <p:spPr>
          <a:xfrm>
            <a:off x="6212373" y="3246736"/>
            <a:ext cx="5650906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color_list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": [ "red", "green", "blue" ],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": [ 123, 456, 789 ],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mix_list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": [ "red", 456, null, true ],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": [ [ 12, 23 ], [ 34, 45 ], [ 56, 67 ] ],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object_list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": [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{ "name": "Tanaka", "age": 26 },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{ "name: "Suzuki", "age": 32 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C84BD-0794-1943-BDCE-0647A15472F4}"/>
              </a:ext>
            </a:extLst>
          </p:cNvPr>
          <p:cNvSpPr txBox="1"/>
          <p:nvPr/>
        </p:nvSpPr>
        <p:spPr>
          <a:xfrm>
            <a:off x="7018556" y="5767825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配列も使える</a:t>
            </a:r>
            <a:endParaRPr lang="en-US" altLang="ja-JP" dirty="0"/>
          </a:p>
          <a:p>
            <a:r>
              <a:rPr lang="ja-JP" altLang="en-US"/>
              <a:t>キーバリューは階層構造を作れる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CBC1C-4339-6040-AD35-964CE7F365E2}"/>
              </a:ext>
            </a:extLst>
          </p:cNvPr>
          <p:cNvSpPr txBox="1"/>
          <p:nvPr/>
        </p:nvSpPr>
        <p:spPr>
          <a:xfrm>
            <a:off x="337788" y="4172675"/>
            <a:ext cx="231666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"name": "Tanaka",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"age": 26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F91BA-ECCC-954A-BEBE-7526D9494F16}"/>
              </a:ext>
            </a:extLst>
          </p:cNvPr>
          <p:cNvSpPr txBox="1"/>
          <p:nvPr/>
        </p:nvSpPr>
        <p:spPr>
          <a:xfrm>
            <a:off x="206848" y="559329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キーとバリューのペア</a:t>
            </a:r>
            <a:endParaRPr lang="en-US" altLang="ja-JP" dirty="0"/>
          </a:p>
          <a:p>
            <a:pPr algn="ctr"/>
            <a:r>
              <a:rPr lang="ja-JP" altLang="en-US"/>
              <a:t>文字列と数値</a:t>
            </a:r>
            <a:endParaRPr lang="en-US" altLang="ja-JP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5879D-2DF1-5B45-92CE-EFA5A92F8849}"/>
              </a:ext>
            </a:extLst>
          </p:cNvPr>
          <p:cNvSpPr txBox="1"/>
          <p:nvPr/>
        </p:nvSpPr>
        <p:spPr>
          <a:xfrm>
            <a:off x="3163927" y="4172675"/>
            <a:ext cx="276550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active_flag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": true,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delete_flag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": false,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"name": null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422A4-F3F8-C54F-87E3-9D9BF0353048}"/>
              </a:ext>
            </a:extLst>
          </p:cNvPr>
          <p:cNvSpPr txBox="1"/>
          <p:nvPr/>
        </p:nvSpPr>
        <p:spPr>
          <a:xfrm>
            <a:off x="3400623" y="577043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ブール型と</a:t>
            </a:r>
            <a:r>
              <a:rPr lang="en-US" altLang="ja-JP" dirty="0"/>
              <a:t>null(None)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0B5C72-3F1B-D043-B375-8A9F0C2A4EAB}"/>
              </a:ext>
            </a:extLst>
          </p:cNvPr>
          <p:cNvSpPr txBox="1"/>
          <p:nvPr/>
        </p:nvSpPr>
        <p:spPr>
          <a:xfrm>
            <a:off x="2467833" y="3311932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JSON</a:t>
            </a:r>
            <a:r>
              <a:rPr lang="ja-JP" altLang="en-US" sz="2400"/>
              <a:t>のサンプル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7448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Read : HTTP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サンプル</a:t>
            </a:r>
            <a:r>
              <a:rPr lang="en-US" altLang="ja-JP" sz="2400" dirty="0"/>
              <a:t> : </a:t>
            </a:r>
            <a:r>
              <a:rPr lang="ja-JP" altLang="en-US" sz="2400"/>
              <a:t>ネットワークの設定を取得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086343-D9FB-8346-8737-A650C09A2A9C}"/>
              </a:ext>
            </a:extLst>
          </p:cNvPr>
          <p:cNvSpPr/>
          <p:nvPr/>
        </p:nvSpPr>
        <p:spPr>
          <a:xfrm>
            <a:off x="659787" y="2508855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</a:p>
          <a:p>
            <a:pPr algn="ctr"/>
            <a:r>
              <a:rPr lang="en-US" dirty="0"/>
              <a:t>(Browser etc.)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B19E6A-1253-C745-B039-38E0FC3FD6A8}"/>
              </a:ext>
            </a:extLst>
          </p:cNvPr>
          <p:cNvSpPr/>
          <p:nvPr/>
        </p:nvSpPr>
        <p:spPr>
          <a:xfrm>
            <a:off x="9140190" y="2508855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  <a:p>
            <a:pPr algn="ctr"/>
            <a:r>
              <a:rPr lang="en-US" dirty="0"/>
              <a:t>(Instagram etc.)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DF32E49F-C5E6-B242-974D-AA57F243CCF1}"/>
              </a:ext>
            </a:extLst>
          </p:cNvPr>
          <p:cNvSpPr/>
          <p:nvPr/>
        </p:nvSpPr>
        <p:spPr>
          <a:xfrm>
            <a:off x="5460682" y="2782858"/>
            <a:ext cx="1964055" cy="125550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9E3E9-8587-8540-B9CA-97E1B03D8BC0}"/>
              </a:ext>
            </a:extLst>
          </p:cNvPr>
          <p:cNvSpPr txBox="1"/>
          <p:nvPr/>
        </p:nvSpPr>
        <p:spPr>
          <a:xfrm>
            <a:off x="5959372" y="3170009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5026356-3F54-7C41-9DCD-615B3F2687EC}"/>
              </a:ext>
            </a:extLst>
          </p:cNvPr>
          <p:cNvSpPr/>
          <p:nvPr/>
        </p:nvSpPr>
        <p:spPr>
          <a:xfrm>
            <a:off x="3924300" y="2782858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11CA9B6-79CD-7942-8720-57676135C6EB}"/>
              </a:ext>
            </a:extLst>
          </p:cNvPr>
          <p:cNvSpPr/>
          <p:nvPr/>
        </p:nvSpPr>
        <p:spPr>
          <a:xfrm rot="10800000">
            <a:off x="3924300" y="3596808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9A167-16B9-8346-B073-ED09305846B1}"/>
              </a:ext>
            </a:extLst>
          </p:cNvPr>
          <p:cNvSpPr txBox="1"/>
          <p:nvPr/>
        </p:nvSpPr>
        <p:spPr>
          <a:xfrm>
            <a:off x="2251278" y="1928483"/>
            <a:ext cx="6347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GET</a:t>
            </a:r>
            <a:r>
              <a:rPr lang="en-US" sz="2000" dirty="0"/>
              <a:t> https://10.149.27.41:9440/</a:t>
            </a:r>
            <a:r>
              <a:rPr lang="en-US" sz="2000" dirty="0" err="1"/>
              <a:t>api</a:t>
            </a:r>
            <a:r>
              <a:rPr lang="en-US" sz="2000" dirty="0"/>
              <a:t>/</a:t>
            </a:r>
            <a:r>
              <a:rPr lang="en-US" sz="2000" dirty="0" err="1"/>
              <a:t>nutanix</a:t>
            </a:r>
            <a:r>
              <a:rPr lang="en-US" sz="2000" dirty="0"/>
              <a:t>/v2.0/networks/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A95B35-FC35-C94C-A328-E208C8E3B30A}"/>
              </a:ext>
            </a:extLst>
          </p:cNvPr>
          <p:cNvSpPr txBox="1"/>
          <p:nvPr/>
        </p:nvSpPr>
        <p:spPr>
          <a:xfrm>
            <a:off x="6930975" y="2561971"/>
            <a:ext cx="1030090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9BB168-9E6C-624F-ADA1-CD8A6BCA21AD}"/>
              </a:ext>
            </a:extLst>
          </p:cNvPr>
          <p:cNvSpPr txBox="1"/>
          <p:nvPr/>
        </p:nvSpPr>
        <p:spPr>
          <a:xfrm>
            <a:off x="4418786" y="3816315"/>
            <a:ext cx="1182055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50FBD5-390E-094E-889C-388D1B820896}"/>
              </a:ext>
            </a:extLst>
          </p:cNvPr>
          <p:cNvSpPr txBox="1"/>
          <p:nvPr/>
        </p:nvSpPr>
        <p:spPr>
          <a:xfrm>
            <a:off x="4947018" y="4546788"/>
            <a:ext cx="5682966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": "0404272e-2b73-402e-898f-e17486eee091",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"name": "vlan.0 ",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vlan_id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": 0},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": "585963ae-2b04-4a6c-b3e5-95ff3e99685b",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"name": "REST_NETWORK”,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vlan_id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": 0}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BD6CEE-4052-F24F-9B71-1A04008D8DCB}"/>
              </a:ext>
            </a:extLst>
          </p:cNvPr>
          <p:cNvSpPr txBox="1"/>
          <p:nvPr/>
        </p:nvSpPr>
        <p:spPr>
          <a:xfrm>
            <a:off x="4150924" y="454678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57C89D-99A8-AB4A-9B2B-D2955B24D637}"/>
              </a:ext>
            </a:extLst>
          </p:cNvPr>
          <p:cNvSpPr txBox="1"/>
          <p:nvPr/>
        </p:nvSpPr>
        <p:spPr>
          <a:xfrm>
            <a:off x="7635240" y="1469497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  <a:r>
              <a:rPr lang="ja-JP" altLang="en-US"/>
              <a:t>なし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BC7679-4373-B846-A343-341226798317}"/>
              </a:ext>
            </a:extLst>
          </p:cNvPr>
          <p:cNvSpPr txBox="1"/>
          <p:nvPr/>
        </p:nvSpPr>
        <p:spPr>
          <a:xfrm>
            <a:off x="4090010" y="506035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122556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Create : HTTP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サンプル</a:t>
            </a:r>
            <a:r>
              <a:rPr lang="en-US" altLang="ja-JP" sz="2400" dirty="0"/>
              <a:t> : </a:t>
            </a:r>
            <a:r>
              <a:rPr lang="ja-JP" altLang="en-US" sz="2400"/>
              <a:t>ネットワークの設定を作成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C5292D-5958-9649-A4B4-4AB480373496}"/>
              </a:ext>
            </a:extLst>
          </p:cNvPr>
          <p:cNvSpPr/>
          <p:nvPr/>
        </p:nvSpPr>
        <p:spPr>
          <a:xfrm>
            <a:off x="751227" y="3776733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</a:p>
          <a:p>
            <a:pPr algn="ctr"/>
            <a:r>
              <a:rPr lang="en-US" dirty="0"/>
              <a:t>(Browser etc.)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974982-53D0-DF49-B895-3394AFE35334}"/>
              </a:ext>
            </a:extLst>
          </p:cNvPr>
          <p:cNvSpPr/>
          <p:nvPr/>
        </p:nvSpPr>
        <p:spPr>
          <a:xfrm>
            <a:off x="9231630" y="3776733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  <a:p>
            <a:pPr algn="ctr"/>
            <a:r>
              <a:rPr lang="en-US" dirty="0"/>
              <a:t>(Instagram etc.)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D5DF4B4-D116-4E47-9BB4-C427E1DA0BDC}"/>
              </a:ext>
            </a:extLst>
          </p:cNvPr>
          <p:cNvSpPr/>
          <p:nvPr/>
        </p:nvSpPr>
        <p:spPr>
          <a:xfrm>
            <a:off x="5552122" y="4050736"/>
            <a:ext cx="1964055" cy="125550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B72C5-2FF8-6644-ADB7-3A19B72A7EA4}"/>
              </a:ext>
            </a:extLst>
          </p:cNvPr>
          <p:cNvSpPr txBox="1"/>
          <p:nvPr/>
        </p:nvSpPr>
        <p:spPr>
          <a:xfrm>
            <a:off x="6050812" y="4437887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5B19C6D-2ECF-E442-817C-E8E17EE77E1A}"/>
              </a:ext>
            </a:extLst>
          </p:cNvPr>
          <p:cNvSpPr/>
          <p:nvPr/>
        </p:nvSpPr>
        <p:spPr>
          <a:xfrm>
            <a:off x="4015740" y="4050736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D3AE3FE-E786-AB42-B9E7-0D4A3AE845A7}"/>
              </a:ext>
            </a:extLst>
          </p:cNvPr>
          <p:cNvSpPr/>
          <p:nvPr/>
        </p:nvSpPr>
        <p:spPr>
          <a:xfrm rot="10800000">
            <a:off x="4015740" y="4864686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71FF6A-B29F-5240-9F5C-5E4A7B86B55F}"/>
              </a:ext>
            </a:extLst>
          </p:cNvPr>
          <p:cNvSpPr txBox="1"/>
          <p:nvPr/>
        </p:nvSpPr>
        <p:spPr>
          <a:xfrm>
            <a:off x="2342718" y="3196361"/>
            <a:ext cx="6538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POST</a:t>
            </a:r>
            <a:r>
              <a:rPr lang="en-US" sz="2000" dirty="0"/>
              <a:t> https://10.149.27.41:9440/</a:t>
            </a:r>
            <a:r>
              <a:rPr lang="en-US" sz="2000" dirty="0" err="1"/>
              <a:t>api</a:t>
            </a:r>
            <a:r>
              <a:rPr lang="en-US" sz="2000" dirty="0"/>
              <a:t>/</a:t>
            </a:r>
            <a:r>
              <a:rPr lang="en-US" sz="2000" dirty="0" err="1"/>
              <a:t>nutanix</a:t>
            </a:r>
            <a:r>
              <a:rPr lang="en-US" sz="2000" dirty="0"/>
              <a:t>/v2.0/networks/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4869B4-0A71-454F-B417-7E80DCEDEEA5}"/>
              </a:ext>
            </a:extLst>
          </p:cNvPr>
          <p:cNvSpPr txBox="1"/>
          <p:nvPr/>
        </p:nvSpPr>
        <p:spPr>
          <a:xfrm>
            <a:off x="7056705" y="3841279"/>
            <a:ext cx="1030090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FE1C6-739D-2044-BD2B-C1FA1D91A78D}"/>
              </a:ext>
            </a:extLst>
          </p:cNvPr>
          <p:cNvSpPr txBox="1"/>
          <p:nvPr/>
        </p:nvSpPr>
        <p:spPr>
          <a:xfrm>
            <a:off x="4510226" y="5084193"/>
            <a:ext cx="1182055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F21EEF-851E-1440-BFA6-F9B33ADEAEC2}"/>
              </a:ext>
            </a:extLst>
          </p:cNvPr>
          <p:cNvSpPr txBox="1"/>
          <p:nvPr/>
        </p:nvSpPr>
        <p:spPr>
          <a:xfrm>
            <a:off x="6400285" y="1843311"/>
            <a:ext cx="259077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name":"TEST-POST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"vlan_id":0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DD0239-613B-764B-A08B-EA4CBF5E08BF}"/>
              </a:ext>
            </a:extLst>
          </p:cNvPr>
          <p:cNvSpPr txBox="1"/>
          <p:nvPr/>
        </p:nvSpPr>
        <p:spPr>
          <a:xfrm>
            <a:off x="3559970" y="5701195"/>
            <a:ext cx="71497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network_uuid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": "85067be9-f415-44d6-8540-702b59749ead 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27E17D-D5B3-BC4C-B12A-DCEF53997740}"/>
              </a:ext>
            </a:extLst>
          </p:cNvPr>
          <p:cNvSpPr txBox="1"/>
          <p:nvPr/>
        </p:nvSpPr>
        <p:spPr>
          <a:xfrm>
            <a:off x="2800350" y="57237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201</a:t>
            </a:r>
          </a:p>
        </p:txBody>
      </p: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15CB01EE-E730-764C-9875-5A3C20BFEF05}"/>
              </a:ext>
            </a:extLst>
          </p:cNvPr>
          <p:cNvSpPr/>
          <p:nvPr/>
        </p:nvSpPr>
        <p:spPr>
          <a:xfrm>
            <a:off x="9849282" y="2616383"/>
            <a:ext cx="1188720" cy="1028700"/>
          </a:xfrm>
          <a:prstGeom prst="uturnArrow">
            <a:avLst>
              <a:gd name="adj1" fmla="val 18333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5843AF-3FBE-D64D-BBB6-29E954D8486B}"/>
              </a:ext>
            </a:extLst>
          </p:cNvPr>
          <p:cNvSpPr txBox="1"/>
          <p:nvPr/>
        </p:nvSpPr>
        <p:spPr>
          <a:xfrm>
            <a:off x="9443081" y="217603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ネットワーク作成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CC686E-F20D-444E-A6E9-1C4CE2123EB2}"/>
              </a:ext>
            </a:extLst>
          </p:cNvPr>
          <p:cNvSpPr txBox="1"/>
          <p:nvPr/>
        </p:nvSpPr>
        <p:spPr>
          <a:xfrm>
            <a:off x="5583213" y="200675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C79374-A764-5643-B7BA-1AFEFB8AF219}"/>
              </a:ext>
            </a:extLst>
          </p:cNvPr>
          <p:cNvSpPr txBox="1"/>
          <p:nvPr/>
        </p:nvSpPr>
        <p:spPr>
          <a:xfrm>
            <a:off x="2902418" y="623744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53748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Update : HTTP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サンプル</a:t>
            </a:r>
            <a:r>
              <a:rPr lang="en-US" altLang="ja-JP" sz="2400" dirty="0"/>
              <a:t> : </a:t>
            </a:r>
            <a:r>
              <a:rPr lang="ja-JP" altLang="en-US" sz="2400"/>
              <a:t>ネットワークの設定を更新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37579-AB77-3442-BA2E-92EA14088B20}"/>
              </a:ext>
            </a:extLst>
          </p:cNvPr>
          <p:cNvSpPr/>
          <p:nvPr/>
        </p:nvSpPr>
        <p:spPr>
          <a:xfrm>
            <a:off x="659787" y="3593853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</a:p>
          <a:p>
            <a:pPr algn="ctr"/>
            <a:r>
              <a:rPr lang="en-US" dirty="0"/>
              <a:t>(Browser etc.)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949F2-57C4-984F-80D7-EB0F928FF51C}"/>
              </a:ext>
            </a:extLst>
          </p:cNvPr>
          <p:cNvSpPr/>
          <p:nvPr/>
        </p:nvSpPr>
        <p:spPr>
          <a:xfrm>
            <a:off x="9140190" y="3593853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  <a:p>
            <a:pPr algn="ctr"/>
            <a:r>
              <a:rPr lang="en-US" dirty="0"/>
              <a:t>(Instagram etc.)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B3EFB6D2-5140-094B-9601-EDFDC5914FC4}"/>
              </a:ext>
            </a:extLst>
          </p:cNvPr>
          <p:cNvSpPr/>
          <p:nvPr/>
        </p:nvSpPr>
        <p:spPr>
          <a:xfrm>
            <a:off x="5460682" y="3867856"/>
            <a:ext cx="1964055" cy="125550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4D237C-F3C5-9945-B032-04495A39B8A0}"/>
              </a:ext>
            </a:extLst>
          </p:cNvPr>
          <p:cNvSpPr txBox="1"/>
          <p:nvPr/>
        </p:nvSpPr>
        <p:spPr>
          <a:xfrm>
            <a:off x="5959372" y="4255007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B31377A-2BCE-3F42-84B5-2D933B8E53D3}"/>
              </a:ext>
            </a:extLst>
          </p:cNvPr>
          <p:cNvSpPr/>
          <p:nvPr/>
        </p:nvSpPr>
        <p:spPr>
          <a:xfrm>
            <a:off x="3924300" y="3867856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4491C46-F067-1C42-AA6B-C6299118F63F}"/>
              </a:ext>
            </a:extLst>
          </p:cNvPr>
          <p:cNvSpPr/>
          <p:nvPr/>
        </p:nvSpPr>
        <p:spPr>
          <a:xfrm rot="10800000">
            <a:off x="3924300" y="4681806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78444-9620-984E-B40F-77E06D74E654}"/>
              </a:ext>
            </a:extLst>
          </p:cNvPr>
          <p:cNvSpPr txBox="1"/>
          <p:nvPr/>
        </p:nvSpPr>
        <p:spPr>
          <a:xfrm>
            <a:off x="792087" y="3039040"/>
            <a:ext cx="8435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PUT</a:t>
            </a:r>
            <a:r>
              <a:rPr lang="en-US" sz="2000" dirty="0"/>
              <a:t> https://10.149.27.41:9440/</a:t>
            </a:r>
            <a:r>
              <a:rPr lang="en-US" sz="2000" dirty="0" err="1"/>
              <a:t>api</a:t>
            </a:r>
            <a:r>
              <a:rPr lang="en-US" sz="2000" dirty="0"/>
              <a:t>/</a:t>
            </a:r>
            <a:r>
              <a:rPr lang="en-US" sz="2000" dirty="0" err="1"/>
              <a:t>nutanix</a:t>
            </a:r>
            <a:r>
              <a:rPr lang="en-US" sz="2000" dirty="0"/>
              <a:t>/v2.0/networks/&lt;NETWORK_UUID&gt;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AF88B5-E3C1-8748-A2CA-F51368ED9FD5}"/>
              </a:ext>
            </a:extLst>
          </p:cNvPr>
          <p:cNvSpPr txBox="1"/>
          <p:nvPr/>
        </p:nvSpPr>
        <p:spPr>
          <a:xfrm>
            <a:off x="6965265" y="3658399"/>
            <a:ext cx="1030090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7388C8-1B28-E246-85A2-E39041A62ABE}"/>
              </a:ext>
            </a:extLst>
          </p:cNvPr>
          <p:cNvSpPr txBox="1"/>
          <p:nvPr/>
        </p:nvSpPr>
        <p:spPr>
          <a:xfrm>
            <a:off x="4418786" y="4901313"/>
            <a:ext cx="1182055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C31652-9D96-A14D-BB83-F1674E3AD5B0}"/>
              </a:ext>
            </a:extLst>
          </p:cNvPr>
          <p:cNvSpPr txBox="1"/>
          <p:nvPr/>
        </p:nvSpPr>
        <p:spPr>
          <a:xfrm>
            <a:off x="5530449" y="5725498"/>
            <a:ext cx="195758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"value": true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6F036A-5F9C-864C-8096-7E522F7E281D}"/>
              </a:ext>
            </a:extLst>
          </p:cNvPr>
          <p:cNvSpPr txBox="1"/>
          <p:nvPr/>
        </p:nvSpPr>
        <p:spPr>
          <a:xfrm>
            <a:off x="4717430" y="573441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0B8100-A497-AC44-BEF0-8F772A1E187F}"/>
              </a:ext>
            </a:extLst>
          </p:cNvPr>
          <p:cNvSpPr txBox="1"/>
          <p:nvPr/>
        </p:nvSpPr>
        <p:spPr>
          <a:xfrm>
            <a:off x="6404251" y="1772066"/>
            <a:ext cx="24641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name":"TEST-PUT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"vlan_id":100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CBC654F3-1F99-864C-A5F2-E38649886EB7}"/>
              </a:ext>
            </a:extLst>
          </p:cNvPr>
          <p:cNvSpPr/>
          <p:nvPr/>
        </p:nvSpPr>
        <p:spPr>
          <a:xfrm>
            <a:off x="9817129" y="2371431"/>
            <a:ext cx="1188720" cy="1028700"/>
          </a:xfrm>
          <a:prstGeom prst="uturnArrow">
            <a:avLst>
              <a:gd name="adj1" fmla="val 18333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3A1BAC-3A86-4147-BECC-584572397F99}"/>
              </a:ext>
            </a:extLst>
          </p:cNvPr>
          <p:cNvSpPr txBox="1"/>
          <p:nvPr/>
        </p:nvSpPr>
        <p:spPr>
          <a:xfrm>
            <a:off x="9410928" y="19310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ネットワーク作成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C2E154-25E8-C044-8143-424FA5D785D1}"/>
              </a:ext>
            </a:extLst>
          </p:cNvPr>
          <p:cNvSpPr txBox="1"/>
          <p:nvPr/>
        </p:nvSpPr>
        <p:spPr>
          <a:xfrm>
            <a:off x="5618938" y="192358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17B8A6-4582-FE46-A95F-D3BF39E6ADC5}"/>
              </a:ext>
            </a:extLst>
          </p:cNvPr>
          <p:cNvSpPr txBox="1"/>
          <p:nvPr/>
        </p:nvSpPr>
        <p:spPr>
          <a:xfrm>
            <a:off x="4656516" y="626777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811827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Delete : HTTP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サンプル</a:t>
            </a:r>
            <a:r>
              <a:rPr lang="en-US" altLang="ja-JP" sz="2400" dirty="0"/>
              <a:t> : </a:t>
            </a:r>
            <a:r>
              <a:rPr lang="ja-JP" altLang="en-US" sz="2400"/>
              <a:t>ネットワークの設定を削除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19CE5C-1A55-844E-AAB4-8287D6E89AC3}"/>
              </a:ext>
            </a:extLst>
          </p:cNvPr>
          <p:cNvSpPr/>
          <p:nvPr/>
        </p:nvSpPr>
        <p:spPr>
          <a:xfrm>
            <a:off x="751227" y="3616713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</a:p>
          <a:p>
            <a:pPr algn="ctr"/>
            <a:r>
              <a:rPr lang="en-US" dirty="0"/>
              <a:t>(Browser etc.)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2F477F-AB32-664D-A56A-3762A972071C}"/>
              </a:ext>
            </a:extLst>
          </p:cNvPr>
          <p:cNvSpPr/>
          <p:nvPr/>
        </p:nvSpPr>
        <p:spPr>
          <a:xfrm>
            <a:off x="9231630" y="3616713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  <a:p>
            <a:pPr algn="ctr"/>
            <a:r>
              <a:rPr lang="en-US" dirty="0"/>
              <a:t>(Instagram etc.)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125DE0A0-3D64-A84E-AFDA-AE9C8C765CFB}"/>
              </a:ext>
            </a:extLst>
          </p:cNvPr>
          <p:cNvSpPr/>
          <p:nvPr/>
        </p:nvSpPr>
        <p:spPr>
          <a:xfrm>
            <a:off x="5552122" y="3890716"/>
            <a:ext cx="1964055" cy="125550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36566-FE2D-9B41-84FF-AC9523F903F1}"/>
              </a:ext>
            </a:extLst>
          </p:cNvPr>
          <p:cNvSpPr txBox="1"/>
          <p:nvPr/>
        </p:nvSpPr>
        <p:spPr>
          <a:xfrm>
            <a:off x="6050812" y="4277867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6EA92BC-9348-3849-A158-A4EAE9CCAE63}"/>
              </a:ext>
            </a:extLst>
          </p:cNvPr>
          <p:cNvSpPr/>
          <p:nvPr/>
        </p:nvSpPr>
        <p:spPr>
          <a:xfrm>
            <a:off x="4015740" y="3890716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15FC20B-7BD4-3749-B5AA-0D59C51390D6}"/>
              </a:ext>
            </a:extLst>
          </p:cNvPr>
          <p:cNvSpPr/>
          <p:nvPr/>
        </p:nvSpPr>
        <p:spPr>
          <a:xfrm rot="10800000">
            <a:off x="4015740" y="4704666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9F33A0-14CC-1C45-9EE0-C1E225706E5D}"/>
              </a:ext>
            </a:extLst>
          </p:cNvPr>
          <p:cNvSpPr txBox="1"/>
          <p:nvPr/>
        </p:nvSpPr>
        <p:spPr>
          <a:xfrm>
            <a:off x="634038" y="3060542"/>
            <a:ext cx="8776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DELETE</a:t>
            </a:r>
            <a:r>
              <a:rPr lang="en-US" sz="2000" dirty="0"/>
              <a:t> https://10.149.27.41:9440/</a:t>
            </a:r>
            <a:r>
              <a:rPr lang="en-US" sz="2000" dirty="0" err="1"/>
              <a:t>api</a:t>
            </a:r>
            <a:r>
              <a:rPr lang="en-US" sz="2000" dirty="0"/>
              <a:t>/</a:t>
            </a:r>
            <a:r>
              <a:rPr lang="en-US" sz="2000" dirty="0" err="1"/>
              <a:t>nutanix</a:t>
            </a:r>
            <a:r>
              <a:rPr lang="en-US" sz="2000" dirty="0"/>
              <a:t>/v2.0/networks/&lt;NETWORK_UUID&gt;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6FAC4E-B9F1-3941-9B6C-7845356847D4}"/>
              </a:ext>
            </a:extLst>
          </p:cNvPr>
          <p:cNvSpPr txBox="1"/>
          <p:nvPr/>
        </p:nvSpPr>
        <p:spPr>
          <a:xfrm>
            <a:off x="7056705" y="3681259"/>
            <a:ext cx="1030090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BC733F-BB89-9B4C-B890-BFFF44B463FE}"/>
              </a:ext>
            </a:extLst>
          </p:cNvPr>
          <p:cNvSpPr txBox="1"/>
          <p:nvPr/>
        </p:nvSpPr>
        <p:spPr>
          <a:xfrm>
            <a:off x="4510226" y="4924173"/>
            <a:ext cx="1182055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6BD60E-C410-2B42-9068-12C3724E0063}"/>
              </a:ext>
            </a:extLst>
          </p:cNvPr>
          <p:cNvSpPr txBox="1"/>
          <p:nvPr/>
        </p:nvSpPr>
        <p:spPr>
          <a:xfrm>
            <a:off x="3651410" y="5610763"/>
            <a:ext cx="59612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7E45F-9001-D74F-82A9-A2BFEAE86285}"/>
              </a:ext>
            </a:extLst>
          </p:cNvPr>
          <p:cNvSpPr txBox="1"/>
          <p:nvPr/>
        </p:nvSpPr>
        <p:spPr>
          <a:xfrm>
            <a:off x="1704290" y="5559813"/>
            <a:ext cx="175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204 (no content)</a:t>
            </a:r>
          </a:p>
        </p:txBody>
      </p:sp>
      <p:sp>
        <p:nvSpPr>
          <p:cNvPr id="15" name="U-Turn Arrow 14">
            <a:extLst>
              <a:ext uri="{FF2B5EF4-FFF2-40B4-BE49-F238E27FC236}">
                <a16:creationId xmlns:a16="http://schemas.microsoft.com/office/drawing/2014/main" id="{1E9C8685-652C-C640-BB4C-65FC112C9D48}"/>
              </a:ext>
            </a:extLst>
          </p:cNvPr>
          <p:cNvSpPr/>
          <p:nvPr/>
        </p:nvSpPr>
        <p:spPr>
          <a:xfrm>
            <a:off x="9817129" y="2371431"/>
            <a:ext cx="1188720" cy="1028700"/>
          </a:xfrm>
          <a:prstGeom prst="uturnArrow">
            <a:avLst>
              <a:gd name="adj1" fmla="val 18333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855C6B-7C2E-D24E-AF32-8EA12B4062E2}"/>
              </a:ext>
            </a:extLst>
          </p:cNvPr>
          <p:cNvSpPr txBox="1"/>
          <p:nvPr/>
        </p:nvSpPr>
        <p:spPr>
          <a:xfrm>
            <a:off x="9410928" y="193108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ネットワークを削除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36807D-7042-F64C-9794-31D5F027F460}"/>
              </a:ext>
            </a:extLst>
          </p:cNvPr>
          <p:cNvSpPr txBox="1"/>
          <p:nvPr/>
        </p:nvSpPr>
        <p:spPr>
          <a:xfrm>
            <a:off x="6819624" y="2451532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  <a:r>
              <a:rPr lang="ja-JP" altLang="en-US"/>
              <a:t>なし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9EF976-D354-3B4F-92AF-BF06A93950BE}"/>
              </a:ext>
            </a:extLst>
          </p:cNvPr>
          <p:cNvSpPr txBox="1"/>
          <p:nvPr/>
        </p:nvSpPr>
        <p:spPr>
          <a:xfrm>
            <a:off x="2335232" y="604155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Body</a:t>
            </a:r>
            <a:r>
              <a:rPr lang="ja-JP" altLang="en-US"/>
              <a:t>なし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85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79D8-AFDC-4F49-8C17-81DE58A1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with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CF50E-02F7-1444-827B-AD67C38C0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3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en-US" sz="2400" dirty="0"/>
              <a:t>REST API</a:t>
            </a:r>
            <a:r>
              <a:rPr lang="ja-JP" altLang="en-US" sz="2400"/>
              <a:t>とは</a:t>
            </a:r>
            <a:endParaRPr lang="en-US" sz="2400" dirty="0"/>
          </a:p>
          <a:p>
            <a:r>
              <a:rPr lang="en-US" sz="2400" dirty="0"/>
              <a:t>HTTP Protocol </a:t>
            </a:r>
            <a:r>
              <a:rPr lang="ja-JP" altLang="en-US" sz="2400"/>
              <a:t>基礎</a:t>
            </a:r>
            <a:endParaRPr lang="en-US" sz="2400" dirty="0"/>
          </a:p>
          <a:p>
            <a:pPr lvl="1"/>
            <a:r>
              <a:rPr lang="ja-JP" altLang="en-US"/>
              <a:t>リクエストとレスポンス</a:t>
            </a:r>
            <a:endParaRPr lang="en-US" dirty="0"/>
          </a:p>
          <a:p>
            <a:pPr lvl="1"/>
            <a:r>
              <a:rPr lang="en-US" dirty="0"/>
              <a:t>HTTP </a:t>
            </a:r>
            <a:r>
              <a:rPr lang="ja-JP" altLang="en-US"/>
              <a:t>メソッド</a:t>
            </a:r>
            <a:endParaRPr lang="en-US" dirty="0"/>
          </a:p>
          <a:p>
            <a:pPr lvl="1"/>
            <a:r>
              <a:rPr lang="ja-JP" altLang="en-US"/>
              <a:t>ヘッダーとボディ</a:t>
            </a:r>
            <a:endParaRPr lang="en-US" dirty="0"/>
          </a:p>
          <a:p>
            <a:r>
              <a:rPr lang="en-US" sz="2400" dirty="0"/>
              <a:t>REST API</a:t>
            </a:r>
          </a:p>
          <a:p>
            <a:pPr lvl="1"/>
            <a:r>
              <a:rPr lang="en-US" dirty="0"/>
              <a:t>GET: Read</a:t>
            </a:r>
          </a:p>
          <a:p>
            <a:pPr lvl="1"/>
            <a:r>
              <a:rPr lang="en-US" dirty="0"/>
              <a:t>POST: Create</a:t>
            </a:r>
          </a:p>
          <a:p>
            <a:pPr lvl="1"/>
            <a:r>
              <a:rPr lang="en-US" dirty="0"/>
              <a:t>PUT: Update</a:t>
            </a:r>
          </a:p>
          <a:p>
            <a:pPr lvl="1"/>
            <a:r>
              <a:rPr lang="en-US" dirty="0"/>
              <a:t>DELETE: Delete</a:t>
            </a:r>
          </a:p>
        </p:txBody>
      </p:sp>
    </p:spTree>
    <p:extLst>
      <p:ext uri="{BB962C8B-B14F-4D97-AF65-F5344CB8AC3E}">
        <p14:creationId xmlns:p14="http://schemas.microsoft.com/office/powerpoint/2010/main" val="1883612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ja-JP" altLang="en-US" sz="3200"/>
              <a:t>実行環境構築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Python3</a:t>
            </a:r>
            <a:r>
              <a:rPr lang="ja-JP" altLang="en-US" sz="2400"/>
              <a:t>をインストール</a:t>
            </a:r>
            <a:endParaRPr lang="en-US" altLang="ja-JP" sz="2400" dirty="0"/>
          </a:p>
          <a:p>
            <a:r>
              <a:rPr lang="en-US" altLang="ja-JP" sz="2400" dirty="0"/>
              <a:t>pip</a:t>
            </a:r>
            <a:r>
              <a:rPr lang="ja-JP" altLang="en-US" sz="2400"/>
              <a:t>コマンドで「</a:t>
            </a:r>
            <a:r>
              <a:rPr lang="en-US" altLang="ja-JP" sz="2400" dirty="0"/>
              <a:t>requests</a:t>
            </a:r>
            <a:r>
              <a:rPr lang="ja-JP" altLang="en-US" sz="2400"/>
              <a:t>」モジュールをインストール</a:t>
            </a:r>
            <a:endParaRPr lang="en-US" altLang="ja-JP" sz="2400" dirty="0"/>
          </a:p>
          <a:p>
            <a:r>
              <a:rPr lang="en-US" altLang="ja-JP" sz="2400" dirty="0"/>
              <a:t>requests</a:t>
            </a:r>
            <a:r>
              <a:rPr lang="ja-JP" altLang="en-US" sz="2400"/>
              <a:t>の関数で</a:t>
            </a:r>
            <a:r>
              <a:rPr lang="en-US" altLang="ja-JP" sz="2400" dirty="0"/>
              <a:t>HTTP GET, POST, PUT, DELETE</a:t>
            </a:r>
            <a:r>
              <a:rPr lang="ja-JP" altLang="en-US" sz="2400"/>
              <a:t>を実施</a:t>
            </a:r>
            <a:endParaRPr lang="en-US" altLang="ja-JP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3246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requests</a:t>
            </a:r>
            <a:r>
              <a:rPr lang="ja-JP" altLang="en-US" sz="3200"/>
              <a:t>モジュール利用のコツ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認証のアラートを抑える</a:t>
            </a:r>
            <a:endParaRPr lang="en-US" altLang="ja-JP" sz="2400" dirty="0"/>
          </a:p>
          <a:p>
            <a:r>
              <a:rPr lang="en-US" sz="2400" dirty="0"/>
              <a:t>requests</a:t>
            </a:r>
            <a:r>
              <a:rPr lang="ja-JP" altLang="en-US" sz="2400"/>
              <a:t>モジュールから直接</a:t>
            </a:r>
            <a:r>
              <a:rPr lang="en-US" altLang="ja-JP" sz="2400" dirty="0"/>
              <a:t>get</a:t>
            </a:r>
            <a:r>
              <a:rPr lang="ja-JP" altLang="en-US" sz="2400"/>
              <a:t>関数などを呼ぶのではなく、セッションを作成して、それから</a:t>
            </a:r>
            <a:r>
              <a:rPr lang="en-US" altLang="ja-JP" sz="2400" dirty="0"/>
              <a:t>get</a:t>
            </a:r>
            <a:r>
              <a:rPr lang="ja-JP" altLang="en-US" sz="2400"/>
              <a:t>関数などを呼ぶ</a:t>
            </a:r>
            <a:endParaRPr lang="en-US" altLang="ja-JP" sz="2400" dirty="0"/>
          </a:p>
          <a:p>
            <a:r>
              <a:rPr lang="ja-JP" altLang="en-US" sz="2400"/>
              <a:t>リクエストは</a:t>
            </a:r>
            <a:r>
              <a:rPr lang="en-US" sz="2400" dirty="0"/>
              <a:t>Python</a:t>
            </a:r>
            <a:r>
              <a:rPr lang="ja-JP" altLang="en-US" sz="2400"/>
              <a:t>の辞書データをテキストの</a:t>
            </a:r>
            <a:r>
              <a:rPr lang="en-US" altLang="ja-JP" sz="2400" dirty="0"/>
              <a:t>JSON</a:t>
            </a:r>
            <a:r>
              <a:rPr lang="ja-JP" altLang="en-US" sz="2400"/>
              <a:t>に変換する</a:t>
            </a:r>
            <a:endParaRPr lang="en-US" altLang="ja-JP" sz="2400" dirty="0"/>
          </a:p>
          <a:p>
            <a:r>
              <a:rPr lang="ja-JP" altLang="en-US" sz="2400"/>
              <a:t>レスポンスはテキストの</a:t>
            </a:r>
            <a:r>
              <a:rPr lang="en-US" altLang="ja-JP" sz="2400" dirty="0"/>
              <a:t>JSON</a:t>
            </a:r>
            <a:r>
              <a:rPr lang="ja-JP" altLang="en-US" sz="2400"/>
              <a:t>を</a:t>
            </a:r>
            <a:r>
              <a:rPr lang="en-US" altLang="ja-JP" sz="2400" dirty="0"/>
              <a:t>Python</a:t>
            </a:r>
            <a:r>
              <a:rPr lang="ja-JP" altLang="en-US" sz="2400"/>
              <a:t>の辞書データに変換する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2197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JSON</a:t>
            </a:r>
            <a:r>
              <a:rPr lang="ja-JP" altLang="en-US" sz="3200"/>
              <a:t>の扱い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en-US" sz="2400" dirty="0"/>
              <a:t>Python</a:t>
            </a:r>
            <a:r>
              <a:rPr lang="ja-JP" altLang="en-US" sz="2400"/>
              <a:t>の</a:t>
            </a:r>
            <a:r>
              <a:rPr lang="en-US" altLang="ja-JP" sz="2400" dirty="0"/>
              <a:t>JSON</a:t>
            </a:r>
            <a:r>
              <a:rPr lang="ja-JP" altLang="en-US" sz="2400"/>
              <a:t>モジュール</a:t>
            </a:r>
            <a:r>
              <a:rPr lang="en-US" altLang="ja-JP" sz="2400" dirty="0"/>
              <a:t>(</a:t>
            </a:r>
            <a:r>
              <a:rPr lang="ja-JP" altLang="en-US" sz="2400"/>
              <a:t>標準ライブラリ</a:t>
            </a:r>
            <a:r>
              <a:rPr lang="en-US" altLang="ja-JP" sz="2400" dirty="0"/>
              <a:t>)</a:t>
            </a:r>
            <a:r>
              <a:rPr lang="ja-JP" altLang="en-US" sz="2400"/>
              <a:t>を使う</a:t>
            </a:r>
            <a:endParaRPr lang="en-US" altLang="ja-JP" sz="2400" dirty="0"/>
          </a:p>
          <a:p>
            <a:r>
              <a:rPr lang="en-US" sz="2400" dirty="0" err="1"/>
              <a:t>json.loads</a:t>
            </a:r>
            <a:r>
              <a:rPr lang="en-US" sz="2400" dirty="0"/>
              <a:t> : </a:t>
            </a:r>
            <a:r>
              <a:rPr lang="ja-JP" altLang="en-US" sz="2400"/>
              <a:t>テキスト形式の</a:t>
            </a:r>
            <a:r>
              <a:rPr lang="en-US" altLang="ja-JP" sz="2400" dirty="0"/>
              <a:t>JSON</a:t>
            </a:r>
            <a:r>
              <a:rPr lang="ja-JP" altLang="en-US" sz="2400"/>
              <a:t>を</a:t>
            </a:r>
            <a:r>
              <a:rPr lang="en-US" altLang="ja-JP" sz="2400" dirty="0"/>
              <a:t>Python</a:t>
            </a:r>
            <a:r>
              <a:rPr lang="ja-JP" altLang="en-US" sz="2400"/>
              <a:t>の辞書データに変換</a:t>
            </a:r>
            <a:endParaRPr lang="en-US" altLang="ja-JP" sz="2400" dirty="0"/>
          </a:p>
          <a:p>
            <a:r>
              <a:rPr lang="en-US" sz="2400" dirty="0" err="1"/>
              <a:t>json.dumps</a:t>
            </a:r>
            <a:r>
              <a:rPr lang="en-US" sz="2400" dirty="0"/>
              <a:t> : </a:t>
            </a:r>
            <a:r>
              <a:rPr lang="ja-JP" altLang="en-US" sz="2400"/>
              <a:t>辞書データをテキスト形式の</a:t>
            </a:r>
            <a:r>
              <a:rPr lang="en-US" altLang="ja-JP" sz="2400" dirty="0"/>
              <a:t>JSON</a:t>
            </a:r>
            <a:r>
              <a:rPr lang="ja-JP" altLang="en-US" sz="2400"/>
              <a:t>に変換。</a:t>
            </a:r>
            <a:r>
              <a:rPr lang="en-US" altLang="ja-JP" sz="2400" dirty="0"/>
              <a:t>indent</a:t>
            </a:r>
            <a:r>
              <a:rPr lang="ja-JP" altLang="en-US" sz="2400"/>
              <a:t>を引数に指定すると、階層構造をインデントできれいに出力可能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234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HTTP </a:t>
            </a:r>
            <a:r>
              <a:rPr lang="ja-JP" altLang="en-US" sz="3200"/>
              <a:t>基礎</a:t>
            </a:r>
            <a:r>
              <a:rPr lang="en-US" sz="3200" dirty="0"/>
              <a:t>: </a:t>
            </a:r>
            <a:r>
              <a:rPr lang="ja-JP" altLang="en-US" sz="3200"/>
              <a:t>リクエストとレスポンス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en-US" sz="2400" dirty="0"/>
              <a:t>HTTP : Hyper Text Transfer Protocol</a:t>
            </a:r>
          </a:p>
          <a:p>
            <a:r>
              <a:rPr lang="en-US" sz="2400" dirty="0"/>
              <a:t>Web(Internet)</a:t>
            </a:r>
            <a:r>
              <a:rPr lang="ja-JP" altLang="en-US" sz="2400"/>
              <a:t>でデータをやりとりするためのプロトコル</a:t>
            </a:r>
            <a:r>
              <a:rPr lang="en-US" sz="2400" dirty="0"/>
              <a:t>.</a:t>
            </a:r>
          </a:p>
          <a:p>
            <a:r>
              <a:rPr lang="en-US" sz="2400" dirty="0"/>
              <a:t>「HTTP </a:t>
            </a:r>
            <a:r>
              <a:rPr lang="ja-JP" altLang="en-US" sz="2400"/>
              <a:t>クライアント」が</a:t>
            </a:r>
            <a:r>
              <a:rPr lang="en-US" sz="2400" dirty="0"/>
              <a:t> 「HTTP </a:t>
            </a:r>
            <a:r>
              <a:rPr lang="ja-JP" altLang="en-US" sz="2400"/>
              <a:t>サーバー」に対してリクエストを送る</a:t>
            </a:r>
            <a:endParaRPr lang="en-US" altLang="ja-JP" sz="2400" dirty="0"/>
          </a:p>
          <a:p>
            <a:r>
              <a:rPr lang="en-US" sz="2400" dirty="0"/>
              <a:t>「HTTP</a:t>
            </a:r>
            <a:r>
              <a:rPr lang="ja-JP" altLang="en-US" sz="2400"/>
              <a:t>サーバー」が「</a:t>
            </a:r>
            <a:r>
              <a:rPr lang="en-US" altLang="ja-JP" sz="2400" dirty="0"/>
              <a:t>HTTP</a:t>
            </a:r>
            <a:r>
              <a:rPr lang="ja-JP" altLang="en-US" sz="2400"/>
              <a:t>クライアント」に対してレスポンスを返す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DCF34-CBAE-5244-97C7-703156FB6920}"/>
              </a:ext>
            </a:extLst>
          </p:cNvPr>
          <p:cNvSpPr/>
          <p:nvPr/>
        </p:nvSpPr>
        <p:spPr>
          <a:xfrm>
            <a:off x="1004886" y="4091940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</a:p>
          <a:p>
            <a:pPr algn="ctr"/>
            <a:r>
              <a:rPr lang="en-US" dirty="0"/>
              <a:t>(Browser etc.)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A6A22-658B-9F48-953C-D7B892C36813}"/>
              </a:ext>
            </a:extLst>
          </p:cNvPr>
          <p:cNvSpPr/>
          <p:nvPr/>
        </p:nvSpPr>
        <p:spPr>
          <a:xfrm>
            <a:off x="9067800" y="4069397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  <a:p>
            <a:pPr algn="ctr"/>
            <a:r>
              <a:rPr lang="en-US" dirty="0"/>
              <a:t>(Instagram etc.)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D9FD6A9E-2421-124F-9BD4-C508A13C2686}"/>
              </a:ext>
            </a:extLst>
          </p:cNvPr>
          <p:cNvSpPr/>
          <p:nvPr/>
        </p:nvSpPr>
        <p:spPr>
          <a:xfrm>
            <a:off x="5388292" y="4343400"/>
            <a:ext cx="1964055" cy="125550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E591B-77F4-8041-97D1-6A445825F0BD}"/>
              </a:ext>
            </a:extLst>
          </p:cNvPr>
          <p:cNvSpPr txBox="1"/>
          <p:nvPr/>
        </p:nvSpPr>
        <p:spPr>
          <a:xfrm>
            <a:off x="5886982" y="4730551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3B6E1C9-99CE-7141-A310-C397F8FDDC90}"/>
              </a:ext>
            </a:extLst>
          </p:cNvPr>
          <p:cNvSpPr/>
          <p:nvPr/>
        </p:nvSpPr>
        <p:spPr>
          <a:xfrm>
            <a:off x="3851910" y="4343400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C6CE17-D8CC-1747-AD27-B2F7340A9A16}"/>
              </a:ext>
            </a:extLst>
          </p:cNvPr>
          <p:cNvSpPr txBox="1"/>
          <p:nvPr/>
        </p:nvSpPr>
        <p:spPr>
          <a:xfrm>
            <a:off x="3982939" y="3914148"/>
            <a:ext cx="467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HTTP Request. http://</a:t>
            </a:r>
            <a:r>
              <a:rPr lang="en-US" dirty="0" err="1"/>
              <a:t>www.instagram.com</a:t>
            </a:r>
            <a:r>
              <a:rPr lang="en-US" dirty="0"/>
              <a:t>/~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8F6DBC0-D43C-AE46-A2B7-E3A215604754}"/>
              </a:ext>
            </a:extLst>
          </p:cNvPr>
          <p:cNvSpPr/>
          <p:nvPr/>
        </p:nvSpPr>
        <p:spPr>
          <a:xfrm rot="10800000">
            <a:off x="3851910" y="5157350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F184C-7C78-1045-B5BF-055EC508F734}"/>
              </a:ext>
            </a:extLst>
          </p:cNvPr>
          <p:cNvSpPr txBox="1"/>
          <p:nvPr/>
        </p:nvSpPr>
        <p:spPr>
          <a:xfrm>
            <a:off x="3982939" y="5770364"/>
            <a:ext cx="204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HTTP Response.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AAD1AF-FB08-0A4F-A41B-798E3A365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244" y="5474110"/>
            <a:ext cx="937903" cy="937903"/>
          </a:xfrm>
          <a:prstGeom prst="rect">
            <a:avLst/>
          </a:prstGeom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2B89D514-40BE-8348-9EB8-7C4C639D176E}"/>
              </a:ext>
            </a:extLst>
          </p:cNvPr>
          <p:cNvSpPr/>
          <p:nvPr/>
        </p:nvSpPr>
        <p:spPr>
          <a:xfrm>
            <a:off x="1717062" y="3356891"/>
            <a:ext cx="2337045" cy="642356"/>
          </a:xfrm>
          <a:prstGeom prst="wedgeRoundRectCallout">
            <a:avLst>
              <a:gd name="adj1" fmla="val -39418"/>
              <a:gd name="adj2" fmla="val 85885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2842CAEC-E175-A141-A477-12FC14B67B0C}"/>
              </a:ext>
            </a:extLst>
          </p:cNvPr>
          <p:cNvSpPr/>
          <p:nvPr/>
        </p:nvSpPr>
        <p:spPr>
          <a:xfrm>
            <a:off x="7798770" y="5810519"/>
            <a:ext cx="2337045" cy="732092"/>
          </a:xfrm>
          <a:prstGeom prst="wedgeRoundRectCallout">
            <a:avLst>
              <a:gd name="adj1" fmla="val 27098"/>
              <a:gd name="adj2" fmla="val -88944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304FB2-3BD7-0B41-9B36-D19857989A9A}"/>
              </a:ext>
            </a:extLst>
          </p:cNvPr>
          <p:cNvSpPr txBox="1"/>
          <p:nvPr/>
        </p:nvSpPr>
        <p:spPr>
          <a:xfrm>
            <a:off x="6286601" y="6265198"/>
            <a:ext cx="10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doge.png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0F9260-8FBE-9C43-9F9F-1D458DDBF059}"/>
              </a:ext>
            </a:extLst>
          </p:cNvPr>
          <p:cNvSpPr txBox="1"/>
          <p:nvPr/>
        </p:nvSpPr>
        <p:spPr>
          <a:xfrm>
            <a:off x="2111691" y="3491596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NEED DOGE!!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F9CD0C-E430-F246-A32B-7530980C88FF}"/>
              </a:ext>
            </a:extLst>
          </p:cNvPr>
          <p:cNvSpPr txBox="1"/>
          <p:nvPr/>
        </p:nvSpPr>
        <p:spPr>
          <a:xfrm>
            <a:off x="8313984" y="5990978"/>
            <a:ext cx="1448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Here you are.</a:t>
            </a:r>
          </a:p>
        </p:txBody>
      </p:sp>
    </p:spTree>
    <p:extLst>
      <p:ext uri="{BB962C8B-B14F-4D97-AF65-F5344CB8AC3E}">
        <p14:creationId xmlns:p14="http://schemas.microsoft.com/office/powerpoint/2010/main" val="407879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HTTP</a:t>
            </a:r>
            <a:r>
              <a:rPr lang="ja-JP" altLang="en-US" sz="3200"/>
              <a:t>基礎</a:t>
            </a:r>
            <a:r>
              <a:rPr lang="en-US" sz="3200" dirty="0"/>
              <a:t>: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https://www.yahoo.co.jp/auction/</a:t>
            </a:r>
            <a:endParaRPr lang="en-US" sz="2400" dirty="0"/>
          </a:p>
          <a:p>
            <a:r>
              <a:rPr lang="ja-JP" altLang="en-US" sz="2400"/>
              <a:t>プロトコル</a:t>
            </a:r>
            <a:r>
              <a:rPr lang="en-US" altLang="ja-JP" sz="2400" dirty="0"/>
              <a:t>: https (</a:t>
            </a:r>
            <a:r>
              <a:rPr lang="ja-JP" altLang="en-US" sz="2400"/>
              <a:t>セキュアな</a:t>
            </a:r>
            <a:r>
              <a:rPr lang="en-US" altLang="ja-JP" sz="2400" dirty="0"/>
              <a:t>HTTP)</a:t>
            </a:r>
          </a:p>
          <a:p>
            <a:r>
              <a:rPr lang="ja-JP" altLang="en-US" sz="2400"/>
              <a:t>サーバー名</a:t>
            </a:r>
            <a:r>
              <a:rPr lang="en-US" altLang="ja-JP" sz="2400" dirty="0"/>
              <a:t>: </a:t>
            </a:r>
            <a:r>
              <a:rPr lang="en-US" altLang="ja-JP" sz="2400" dirty="0">
                <a:hlinkClick r:id="rId3"/>
              </a:rPr>
              <a:t>www.yahoo.co.jp</a:t>
            </a:r>
            <a:endParaRPr lang="en-US" altLang="ja-JP" sz="2400" dirty="0"/>
          </a:p>
          <a:p>
            <a:r>
              <a:rPr lang="ja-JP" altLang="en-US" sz="2400"/>
              <a:t>サーバー内のパス</a:t>
            </a:r>
            <a:r>
              <a:rPr lang="en-US" altLang="ja-JP" sz="2400" dirty="0"/>
              <a:t> : /auction/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934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HTTP</a:t>
            </a:r>
            <a:r>
              <a:rPr lang="ja-JP" altLang="en-US" sz="3200"/>
              <a:t>基礎</a:t>
            </a:r>
            <a:r>
              <a:rPr lang="en-US" sz="3200" dirty="0"/>
              <a:t>: </a:t>
            </a:r>
            <a:r>
              <a:rPr lang="ja-JP" altLang="en-US" sz="3200"/>
              <a:t>メソッド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クライアントがサーバーに送るリクエストの「種類」</a:t>
            </a:r>
            <a:endParaRPr lang="en-US" altLang="ja-JP" sz="2400" dirty="0"/>
          </a:p>
          <a:p>
            <a:r>
              <a:rPr lang="ja-JP" altLang="en-US" sz="2400"/>
              <a:t>主要なメソッド</a:t>
            </a:r>
            <a:endParaRPr lang="en-US" altLang="ja-JP" sz="2400" dirty="0"/>
          </a:p>
          <a:p>
            <a:pPr lvl="1"/>
            <a:r>
              <a:rPr lang="en-US" dirty="0"/>
              <a:t>GET : </a:t>
            </a:r>
            <a:r>
              <a:rPr lang="ja-JP" altLang="en-US"/>
              <a:t>サーバーから情報を取得</a:t>
            </a:r>
            <a:endParaRPr lang="en-US" dirty="0"/>
          </a:p>
          <a:p>
            <a:pPr lvl="1"/>
            <a:r>
              <a:rPr lang="en-US" dirty="0"/>
              <a:t>POST : </a:t>
            </a:r>
            <a:r>
              <a:rPr lang="ja-JP" altLang="en-US"/>
              <a:t>サーバーにデータを送信</a:t>
            </a:r>
            <a:r>
              <a:rPr lang="en-US" altLang="ja-JP" dirty="0"/>
              <a:t>(</a:t>
            </a:r>
            <a:r>
              <a:rPr lang="ja-JP" altLang="en-US"/>
              <a:t>ログイン情報など</a:t>
            </a:r>
            <a:r>
              <a:rPr lang="en-US" altLang="ja-JP" dirty="0"/>
              <a:t>)</a:t>
            </a:r>
            <a:endParaRPr lang="en-US" dirty="0"/>
          </a:p>
          <a:p>
            <a:pPr lvl="1"/>
            <a:r>
              <a:rPr lang="en-US" dirty="0"/>
              <a:t>PUT : </a:t>
            </a:r>
            <a:r>
              <a:rPr lang="ja-JP" altLang="en-US"/>
              <a:t>サーバーにデータを保存</a:t>
            </a:r>
            <a:r>
              <a:rPr lang="en-US" altLang="ja-JP" dirty="0"/>
              <a:t>(</a:t>
            </a:r>
            <a:r>
              <a:rPr lang="ja-JP" altLang="en-US"/>
              <a:t>画像ファイルの保存など</a:t>
            </a:r>
            <a:r>
              <a:rPr lang="en-US" altLang="ja-JP" dirty="0"/>
              <a:t>)</a:t>
            </a:r>
            <a:endParaRPr lang="en-US" dirty="0"/>
          </a:p>
          <a:p>
            <a:pPr lvl="1"/>
            <a:r>
              <a:rPr lang="en-US" dirty="0"/>
              <a:t>DELETE : </a:t>
            </a:r>
            <a:r>
              <a:rPr lang="ja-JP" altLang="en-US"/>
              <a:t>サーバーのデータを削除</a:t>
            </a:r>
            <a:endParaRPr lang="en-US" dirty="0"/>
          </a:p>
          <a:p>
            <a:pPr lvl="1"/>
            <a:r>
              <a:rPr lang="en-US" dirty="0"/>
              <a:t>HEAD : GET</a:t>
            </a:r>
            <a:r>
              <a:rPr lang="ja-JP" altLang="en-US"/>
              <a:t>と似ているが後述するヘッダのみ取得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HTTP</a:t>
            </a:r>
            <a:r>
              <a:rPr lang="ja-JP" altLang="en-US" sz="3200"/>
              <a:t>基礎</a:t>
            </a:r>
            <a:r>
              <a:rPr lang="en-US" sz="3200" dirty="0"/>
              <a:t>: </a:t>
            </a:r>
            <a:r>
              <a:rPr lang="ja-JP" altLang="en-US" sz="3200"/>
              <a:t>レスポンスコード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サーバーがクライアントに送る処理結果のステータス。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en-US" sz="2400" dirty="0"/>
              <a:t>2XX : </a:t>
            </a:r>
            <a:r>
              <a:rPr lang="ja-JP" altLang="en-US" sz="2400"/>
              <a:t>成功</a:t>
            </a:r>
            <a:endParaRPr lang="en-US" altLang="ja-JP" sz="2400" dirty="0"/>
          </a:p>
          <a:p>
            <a:pPr lvl="1"/>
            <a:r>
              <a:rPr lang="en-US" dirty="0"/>
              <a:t>200 : OK</a:t>
            </a:r>
          </a:p>
          <a:p>
            <a:pPr lvl="1"/>
            <a:r>
              <a:rPr lang="en-US" dirty="0"/>
              <a:t>201 : Created</a:t>
            </a:r>
          </a:p>
          <a:p>
            <a:pPr lvl="1"/>
            <a:r>
              <a:rPr lang="en-US" dirty="0"/>
              <a:t>202 : Accepted</a:t>
            </a:r>
          </a:p>
          <a:p>
            <a:pPr lvl="1"/>
            <a:r>
              <a:rPr lang="en-US" dirty="0"/>
              <a:t>204 : No Content</a:t>
            </a:r>
          </a:p>
          <a:p>
            <a:r>
              <a:rPr lang="en-US" sz="2400" dirty="0"/>
              <a:t>3XX : </a:t>
            </a:r>
            <a:r>
              <a:rPr lang="ja-JP" altLang="en-US" sz="2400"/>
              <a:t>リダイレクション</a:t>
            </a:r>
            <a:endParaRPr lang="en-US" altLang="ja-JP" sz="2400" dirty="0"/>
          </a:p>
          <a:p>
            <a:pPr lvl="1"/>
            <a:r>
              <a:rPr lang="en-US" dirty="0"/>
              <a:t>302 : Found</a:t>
            </a:r>
          </a:p>
          <a:p>
            <a:pPr lvl="1"/>
            <a:r>
              <a:rPr lang="en-US" dirty="0"/>
              <a:t>304 : Not Modified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5C6D10-3C41-DB4D-AA30-D2CA3DBA0BF1}"/>
              </a:ext>
            </a:extLst>
          </p:cNvPr>
          <p:cNvSpPr txBox="1">
            <a:spLocks/>
          </p:cNvSpPr>
          <p:nvPr/>
        </p:nvSpPr>
        <p:spPr>
          <a:xfrm>
            <a:off x="5600700" y="2205989"/>
            <a:ext cx="4937760" cy="395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4XX : Client Error</a:t>
            </a:r>
          </a:p>
          <a:p>
            <a:pPr lvl="1"/>
            <a:r>
              <a:rPr lang="en-US" dirty="0"/>
              <a:t>400 : Bad Request</a:t>
            </a:r>
          </a:p>
          <a:p>
            <a:pPr lvl="1"/>
            <a:r>
              <a:rPr lang="en-US" dirty="0"/>
              <a:t>401 : Unauthorized</a:t>
            </a:r>
          </a:p>
          <a:p>
            <a:pPr lvl="1"/>
            <a:r>
              <a:rPr lang="en-US" dirty="0"/>
              <a:t>403 : Forbidden</a:t>
            </a:r>
          </a:p>
          <a:p>
            <a:pPr lvl="1"/>
            <a:r>
              <a:rPr lang="en-US" dirty="0"/>
              <a:t>404 : Not Found</a:t>
            </a:r>
          </a:p>
          <a:p>
            <a:r>
              <a:rPr lang="en-US" sz="2400" dirty="0"/>
              <a:t>5XX : Server Error</a:t>
            </a:r>
          </a:p>
          <a:p>
            <a:pPr lvl="1"/>
            <a:r>
              <a:rPr lang="en-US" dirty="0"/>
              <a:t>500 : Internal Server Error</a:t>
            </a:r>
          </a:p>
          <a:p>
            <a:pPr lvl="1"/>
            <a:r>
              <a:rPr lang="en-US" dirty="0"/>
              <a:t>503 : Service Unavailable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HTTP</a:t>
            </a:r>
            <a:r>
              <a:rPr lang="ja-JP" altLang="en-US" sz="3200"/>
              <a:t>基礎</a:t>
            </a:r>
            <a:r>
              <a:rPr lang="en-US" sz="3200" dirty="0"/>
              <a:t>: </a:t>
            </a:r>
            <a:r>
              <a:rPr lang="ja-JP" altLang="en-US" sz="3200"/>
              <a:t>ヘッダとボディ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47E5-2ACF-7547-A960-F506B665A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5"/>
          </a:xfrm>
        </p:spPr>
        <p:txBody>
          <a:bodyPr>
            <a:normAutofit/>
          </a:bodyPr>
          <a:lstStyle/>
          <a:p>
            <a:r>
              <a:rPr lang="ja-JP" altLang="en-US" sz="2400"/>
              <a:t>ヘッダ</a:t>
            </a:r>
            <a:r>
              <a:rPr lang="en-US" altLang="ja-JP" sz="2400" dirty="0"/>
              <a:t>: </a:t>
            </a:r>
            <a:r>
              <a:rPr lang="ja-JP" altLang="en-US" sz="2400"/>
              <a:t>リクエスト及びレスポンスのメタデータ</a:t>
            </a:r>
            <a:endParaRPr lang="en-US" altLang="ja-JP" sz="2400" dirty="0"/>
          </a:p>
          <a:p>
            <a:pPr lvl="1"/>
            <a:r>
              <a:rPr lang="ja-JP" altLang="en-US"/>
              <a:t>文字コード</a:t>
            </a:r>
            <a:endParaRPr lang="en-US" altLang="ja-JP" dirty="0"/>
          </a:p>
          <a:p>
            <a:pPr lvl="1"/>
            <a:r>
              <a:rPr lang="ja-JP" altLang="en-US"/>
              <a:t>どういったデータ形式か</a:t>
            </a:r>
            <a:endParaRPr lang="en-US" altLang="ja-JP" dirty="0"/>
          </a:p>
          <a:p>
            <a:pPr lvl="1"/>
            <a:r>
              <a:rPr lang="ja-JP" altLang="en-US"/>
              <a:t>いつ作成されたデータか</a:t>
            </a:r>
            <a:endParaRPr lang="en-US" altLang="ja-JP" dirty="0"/>
          </a:p>
          <a:p>
            <a:pPr lvl="1"/>
            <a:r>
              <a:rPr lang="ja-JP" altLang="en-US"/>
              <a:t>その他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sz="2400"/>
              <a:t>ボディ</a:t>
            </a:r>
            <a:r>
              <a:rPr lang="en-US" altLang="ja-JP" sz="2400" dirty="0"/>
              <a:t>: </a:t>
            </a:r>
            <a:r>
              <a:rPr lang="ja-JP" altLang="en-US" sz="2400"/>
              <a:t>リクエスト及びレスポンスが送るメインのデータ</a:t>
            </a:r>
            <a:endParaRPr lang="en-US" altLang="ja-JP" sz="2400" dirty="0"/>
          </a:p>
          <a:p>
            <a:pPr lvl="1"/>
            <a:r>
              <a:rPr lang="en-US" altLang="ja-JP" dirty="0"/>
              <a:t>Web</a:t>
            </a:r>
            <a:r>
              <a:rPr lang="ja-JP" altLang="en-US"/>
              <a:t>ページの</a:t>
            </a:r>
            <a:r>
              <a:rPr lang="en-US" altLang="ja-JP" dirty="0"/>
              <a:t>HTML</a:t>
            </a:r>
            <a:r>
              <a:rPr lang="ja-JP" altLang="en-US"/>
              <a:t>や</a:t>
            </a:r>
            <a:r>
              <a:rPr lang="en-US" altLang="ja-JP" dirty="0"/>
              <a:t>CSS</a:t>
            </a:r>
          </a:p>
          <a:p>
            <a:pPr lvl="1"/>
            <a:r>
              <a:rPr lang="ja-JP" altLang="en-US"/>
              <a:t>画像データ</a:t>
            </a:r>
            <a:endParaRPr lang="en-US" altLang="ja-JP" dirty="0"/>
          </a:p>
          <a:p>
            <a:pPr lvl="1"/>
            <a:r>
              <a:rPr lang="ja-JP" altLang="en-US"/>
              <a:t>ユーザー情報</a:t>
            </a:r>
            <a:endParaRPr lang="en-US" altLang="ja-JP" dirty="0"/>
          </a:p>
          <a:p>
            <a:pPr lvl="1"/>
            <a:r>
              <a:rPr lang="ja-JP" altLang="en-US"/>
              <a:t>その他</a:t>
            </a:r>
            <a:endParaRPr lang="en-US" altLang="ja-JP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4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83959E2-2E83-1A4D-BE2C-0990B67ABEF4}"/>
              </a:ext>
            </a:extLst>
          </p:cNvPr>
          <p:cNvSpPr/>
          <p:nvPr/>
        </p:nvSpPr>
        <p:spPr>
          <a:xfrm>
            <a:off x="2630438" y="1506007"/>
            <a:ext cx="3846030" cy="2246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FBB319-ED35-DA41-9908-6270F306C712}"/>
              </a:ext>
            </a:extLst>
          </p:cNvPr>
          <p:cNvSpPr/>
          <p:nvPr/>
        </p:nvSpPr>
        <p:spPr>
          <a:xfrm>
            <a:off x="2806455" y="2147300"/>
            <a:ext cx="3532853" cy="699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HTTP</a:t>
            </a:r>
            <a:r>
              <a:rPr lang="ja-JP" altLang="en-US" sz="3200"/>
              <a:t>基礎</a:t>
            </a:r>
            <a:r>
              <a:rPr lang="en-US" sz="3200" dirty="0"/>
              <a:t>: </a:t>
            </a:r>
            <a:r>
              <a:rPr lang="ja-JP" altLang="en-US" sz="3200"/>
              <a:t>リクエストのデータ形式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864140-B0D5-4B4E-804F-FAADBFC912D7}"/>
              </a:ext>
            </a:extLst>
          </p:cNvPr>
          <p:cNvSpPr/>
          <p:nvPr/>
        </p:nvSpPr>
        <p:spPr>
          <a:xfrm>
            <a:off x="564537" y="4286567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</a:p>
          <a:p>
            <a:pPr algn="ctr"/>
            <a:r>
              <a:rPr lang="en-US" dirty="0"/>
              <a:t>(Browser etc.)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C9BB86-1AC7-8B47-8FD9-3ED32413FEDD}"/>
              </a:ext>
            </a:extLst>
          </p:cNvPr>
          <p:cNvSpPr/>
          <p:nvPr/>
        </p:nvSpPr>
        <p:spPr>
          <a:xfrm>
            <a:off x="9044940" y="4286567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  <a:p>
            <a:pPr algn="ctr"/>
            <a:r>
              <a:rPr lang="en-US" dirty="0"/>
              <a:t>(Instagram etc.)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091DE31A-59CA-0B45-84C9-0C20005E9A05}"/>
              </a:ext>
            </a:extLst>
          </p:cNvPr>
          <p:cNvSpPr/>
          <p:nvPr/>
        </p:nvSpPr>
        <p:spPr>
          <a:xfrm>
            <a:off x="5365432" y="4560570"/>
            <a:ext cx="1964055" cy="125550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CA3E6-1B5C-C546-A752-5C1A007D2065}"/>
              </a:ext>
            </a:extLst>
          </p:cNvPr>
          <p:cNvSpPr txBox="1"/>
          <p:nvPr/>
        </p:nvSpPr>
        <p:spPr>
          <a:xfrm>
            <a:off x="5864122" y="4947721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139E75E-3B61-5B4E-8500-AFBAF3DF0D13}"/>
              </a:ext>
            </a:extLst>
          </p:cNvPr>
          <p:cNvSpPr/>
          <p:nvPr/>
        </p:nvSpPr>
        <p:spPr>
          <a:xfrm>
            <a:off x="3829050" y="4560570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B89CEF3-A107-4F49-99A4-F6437C751E06}"/>
              </a:ext>
            </a:extLst>
          </p:cNvPr>
          <p:cNvSpPr/>
          <p:nvPr/>
        </p:nvSpPr>
        <p:spPr>
          <a:xfrm rot="10800000">
            <a:off x="3829050" y="5374520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5F5BDA-819A-C745-88B9-BB993E93FF5E}"/>
              </a:ext>
            </a:extLst>
          </p:cNvPr>
          <p:cNvSpPr/>
          <p:nvPr/>
        </p:nvSpPr>
        <p:spPr>
          <a:xfrm>
            <a:off x="6837045" y="3908035"/>
            <a:ext cx="129159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BE1A65-862E-5C4C-B886-15771DAB8F79}"/>
              </a:ext>
            </a:extLst>
          </p:cNvPr>
          <p:cNvSpPr/>
          <p:nvPr/>
        </p:nvSpPr>
        <p:spPr>
          <a:xfrm>
            <a:off x="2806455" y="1628960"/>
            <a:ext cx="3532853" cy="432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F2156A-FDAF-5C48-94A1-6BD35FFE1B1D}"/>
              </a:ext>
            </a:extLst>
          </p:cNvPr>
          <p:cNvSpPr txBox="1"/>
          <p:nvPr/>
        </p:nvSpPr>
        <p:spPr>
          <a:xfrm>
            <a:off x="2824583" y="1660930"/>
            <a:ext cx="257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  /auction    HTTP/1.1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D037C0-03E9-EE4F-9711-A43AA8ABE740}"/>
              </a:ext>
            </a:extLst>
          </p:cNvPr>
          <p:cNvSpPr txBox="1"/>
          <p:nvPr/>
        </p:nvSpPr>
        <p:spPr>
          <a:xfrm>
            <a:off x="2824583" y="2143490"/>
            <a:ext cx="351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Referer</a:t>
            </a:r>
            <a:r>
              <a:rPr lang="en-US" dirty="0"/>
              <a:t>: 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</a:p>
          <a:p>
            <a:r>
              <a:rPr lang="en-US" dirty="0"/>
              <a:t>User-Agent: Mozilla/5.0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FADE85-65D7-AC43-A7D5-24A37F039AB5}"/>
              </a:ext>
            </a:extLst>
          </p:cNvPr>
          <p:cNvSpPr/>
          <p:nvPr/>
        </p:nvSpPr>
        <p:spPr>
          <a:xfrm>
            <a:off x="2806455" y="2913625"/>
            <a:ext cx="3532853" cy="699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1F577B-089A-D546-A516-57C45F3F1F5D}"/>
              </a:ext>
            </a:extLst>
          </p:cNvPr>
          <p:cNvCxnSpPr/>
          <p:nvPr/>
        </p:nvCxnSpPr>
        <p:spPr>
          <a:xfrm flipH="1" flipV="1">
            <a:off x="2630438" y="3752620"/>
            <a:ext cx="4206607" cy="612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6913E60-6062-794A-B47F-7B67E317071D}"/>
              </a:ext>
            </a:extLst>
          </p:cNvPr>
          <p:cNvCxnSpPr>
            <a:cxnSpLocks/>
          </p:cNvCxnSpPr>
          <p:nvPr/>
        </p:nvCxnSpPr>
        <p:spPr>
          <a:xfrm flipH="1" flipV="1">
            <a:off x="6476468" y="1533238"/>
            <a:ext cx="360577" cy="2371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552FC9F-E42F-5942-8D94-67F511B13B7F}"/>
              </a:ext>
            </a:extLst>
          </p:cNvPr>
          <p:cNvSpPr txBox="1"/>
          <p:nvPr/>
        </p:nvSpPr>
        <p:spPr>
          <a:xfrm>
            <a:off x="700201" y="16579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リクエスト行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15BAEC-136B-4048-AAF3-5F09ADC0A355}"/>
              </a:ext>
            </a:extLst>
          </p:cNvPr>
          <p:cNvSpPr txBox="1"/>
          <p:nvPr/>
        </p:nvSpPr>
        <p:spPr>
          <a:xfrm>
            <a:off x="1046449" y="23170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ヘッダ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BADF73-E45F-2045-876A-5C314B4AF8E0}"/>
              </a:ext>
            </a:extLst>
          </p:cNvPr>
          <p:cNvSpPr txBox="1"/>
          <p:nvPr/>
        </p:nvSpPr>
        <p:spPr>
          <a:xfrm>
            <a:off x="629667" y="2981122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ボディ</a:t>
            </a:r>
            <a:endParaRPr lang="en-US" altLang="ja-JP" dirty="0"/>
          </a:p>
          <a:p>
            <a:pPr algn="ctr"/>
            <a:r>
              <a:rPr lang="en-US" dirty="0"/>
              <a:t>(</a:t>
            </a:r>
            <a:r>
              <a:rPr lang="ja-JP" altLang="en-US"/>
              <a:t>必須ではない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182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83959E2-2E83-1A4D-BE2C-0990B67ABEF4}"/>
              </a:ext>
            </a:extLst>
          </p:cNvPr>
          <p:cNvSpPr/>
          <p:nvPr/>
        </p:nvSpPr>
        <p:spPr>
          <a:xfrm>
            <a:off x="4977776" y="1441205"/>
            <a:ext cx="4280524" cy="2246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FBB319-ED35-DA41-9908-6270F306C712}"/>
              </a:ext>
            </a:extLst>
          </p:cNvPr>
          <p:cNvSpPr/>
          <p:nvPr/>
        </p:nvSpPr>
        <p:spPr>
          <a:xfrm>
            <a:off x="5153793" y="2082498"/>
            <a:ext cx="3955917" cy="699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3D686-A954-1845-B58A-5E2BF75A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US" sz="3200" dirty="0"/>
              <a:t>HTTP</a:t>
            </a:r>
            <a:r>
              <a:rPr lang="ja-JP" altLang="en-US" sz="3200"/>
              <a:t>基礎</a:t>
            </a:r>
            <a:r>
              <a:rPr lang="en-US" sz="3200" dirty="0"/>
              <a:t>: </a:t>
            </a:r>
            <a:r>
              <a:rPr lang="ja-JP" altLang="en-US" sz="3200"/>
              <a:t>レスポンスのデータ形式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864140-B0D5-4B4E-804F-FAADBFC912D7}"/>
              </a:ext>
            </a:extLst>
          </p:cNvPr>
          <p:cNvSpPr/>
          <p:nvPr/>
        </p:nvSpPr>
        <p:spPr>
          <a:xfrm>
            <a:off x="633117" y="4217987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</a:p>
          <a:p>
            <a:pPr algn="ctr"/>
            <a:r>
              <a:rPr lang="en-US" dirty="0"/>
              <a:t>(Browser etc.)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C9BB86-1AC7-8B47-8FD9-3ED32413FEDD}"/>
              </a:ext>
            </a:extLst>
          </p:cNvPr>
          <p:cNvSpPr/>
          <p:nvPr/>
        </p:nvSpPr>
        <p:spPr>
          <a:xfrm>
            <a:off x="9113520" y="4217987"/>
            <a:ext cx="2213610" cy="1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Server</a:t>
            </a:r>
          </a:p>
          <a:p>
            <a:pPr algn="ctr"/>
            <a:r>
              <a:rPr lang="en-US" dirty="0"/>
              <a:t>(Instagram etc.)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091DE31A-59CA-0B45-84C9-0C20005E9A05}"/>
              </a:ext>
            </a:extLst>
          </p:cNvPr>
          <p:cNvSpPr/>
          <p:nvPr/>
        </p:nvSpPr>
        <p:spPr>
          <a:xfrm>
            <a:off x="5434012" y="4491990"/>
            <a:ext cx="1964055" cy="125550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CA3E6-1B5C-C546-A752-5C1A007D2065}"/>
              </a:ext>
            </a:extLst>
          </p:cNvPr>
          <p:cNvSpPr txBox="1"/>
          <p:nvPr/>
        </p:nvSpPr>
        <p:spPr>
          <a:xfrm>
            <a:off x="5932702" y="4879141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139E75E-3B61-5B4E-8500-AFBAF3DF0D13}"/>
              </a:ext>
            </a:extLst>
          </p:cNvPr>
          <p:cNvSpPr/>
          <p:nvPr/>
        </p:nvSpPr>
        <p:spPr>
          <a:xfrm>
            <a:off x="3897630" y="4491990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B89CEF3-A107-4F49-99A4-F6437C751E06}"/>
              </a:ext>
            </a:extLst>
          </p:cNvPr>
          <p:cNvSpPr/>
          <p:nvPr/>
        </p:nvSpPr>
        <p:spPr>
          <a:xfrm rot="10800000">
            <a:off x="3897630" y="5305940"/>
            <a:ext cx="4674870" cy="4003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5F5BDA-819A-C745-88B9-BB993E93FF5E}"/>
              </a:ext>
            </a:extLst>
          </p:cNvPr>
          <p:cNvSpPr/>
          <p:nvPr/>
        </p:nvSpPr>
        <p:spPr>
          <a:xfrm>
            <a:off x="5242615" y="5976157"/>
            <a:ext cx="129159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BE1A65-862E-5C4C-B886-15771DAB8F79}"/>
              </a:ext>
            </a:extLst>
          </p:cNvPr>
          <p:cNvSpPr/>
          <p:nvPr/>
        </p:nvSpPr>
        <p:spPr>
          <a:xfrm>
            <a:off x="5153793" y="1564158"/>
            <a:ext cx="3955917" cy="432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F2156A-FDAF-5C48-94A1-6BD35FFE1B1D}"/>
              </a:ext>
            </a:extLst>
          </p:cNvPr>
          <p:cNvSpPr txBox="1"/>
          <p:nvPr/>
        </p:nvSpPr>
        <p:spPr>
          <a:xfrm>
            <a:off x="5171921" y="1596128"/>
            <a:ext cx="193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HTTP/1.1   200  OK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D037C0-03E9-EE4F-9711-A43AA8ABE740}"/>
              </a:ext>
            </a:extLst>
          </p:cNvPr>
          <p:cNvSpPr txBox="1"/>
          <p:nvPr/>
        </p:nvSpPr>
        <p:spPr>
          <a:xfrm>
            <a:off x="5171921" y="2078688"/>
            <a:ext cx="384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cache-control: private</a:t>
            </a:r>
          </a:p>
          <a:p>
            <a:r>
              <a:rPr lang="en-US" dirty="0"/>
              <a:t>content-type: text/html; charset=utf-8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FADE85-65D7-AC43-A7D5-24A37F039AB5}"/>
              </a:ext>
            </a:extLst>
          </p:cNvPr>
          <p:cNvSpPr/>
          <p:nvPr/>
        </p:nvSpPr>
        <p:spPr>
          <a:xfrm>
            <a:off x="5153793" y="2848823"/>
            <a:ext cx="3955917" cy="699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1F577B-089A-D546-A516-57C45F3F1F5D}"/>
              </a:ext>
            </a:extLst>
          </p:cNvPr>
          <p:cNvCxnSpPr>
            <a:cxnSpLocks/>
          </p:cNvCxnSpPr>
          <p:nvPr/>
        </p:nvCxnSpPr>
        <p:spPr>
          <a:xfrm flipH="1">
            <a:off x="6534205" y="3687818"/>
            <a:ext cx="2724095" cy="2300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6913E60-6062-794A-B47F-7B67E317071D}"/>
              </a:ext>
            </a:extLst>
          </p:cNvPr>
          <p:cNvCxnSpPr>
            <a:cxnSpLocks/>
          </p:cNvCxnSpPr>
          <p:nvPr/>
        </p:nvCxnSpPr>
        <p:spPr>
          <a:xfrm flipH="1" flipV="1">
            <a:off x="4977776" y="3714750"/>
            <a:ext cx="264839" cy="2261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552FC9F-E42F-5942-8D94-67F511B13B7F}"/>
              </a:ext>
            </a:extLst>
          </p:cNvPr>
          <p:cNvSpPr txBox="1"/>
          <p:nvPr/>
        </p:nvSpPr>
        <p:spPr>
          <a:xfrm>
            <a:off x="9476106" y="16268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ステータス行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15BAEC-136B-4048-AAF3-5F09ADC0A355}"/>
              </a:ext>
            </a:extLst>
          </p:cNvPr>
          <p:cNvSpPr txBox="1"/>
          <p:nvPr/>
        </p:nvSpPr>
        <p:spPr>
          <a:xfrm>
            <a:off x="9781743" y="22171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ヘッダ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BADF73-E45F-2045-876A-5C314B4AF8E0}"/>
              </a:ext>
            </a:extLst>
          </p:cNvPr>
          <p:cNvSpPr txBox="1"/>
          <p:nvPr/>
        </p:nvSpPr>
        <p:spPr>
          <a:xfrm>
            <a:off x="9781742" y="30073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ボディ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D3B7AA-7941-934C-B642-8F5DCDDB3097}"/>
              </a:ext>
            </a:extLst>
          </p:cNvPr>
          <p:cNvSpPr txBox="1"/>
          <p:nvPr/>
        </p:nvSpPr>
        <p:spPr>
          <a:xfrm>
            <a:off x="5204275" y="2868806"/>
            <a:ext cx="1763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dirty="0"/>
              <a:t>&lt;html lang="ja"&gt;</a:t>
            </a:r>
          </a:p>
          <a:p>
            <a:r>
              <a:rPr lang="nl" dirty="0"/>
              <a:t>&lt;head&gt;</a:t>
            </a:r>
            <a:r>
              <a:rPr lang="en-US" dirty="0"/>
              <a:t> ....</a:t>
            </a:r>
            <a:endParaRPr lang="nl" dirty="0"/>
          </a:p>
        </p:txBody>
      </p:sp>
    </p:spTree>
    <p:extLst>
      <p:ext uri="{BB962C8B-B14F-4D97-AF65-F5344CB8AC3E}">
        <p14:creationId xmlns:p14="http://schemas.microsoft.com/office/powerpoint/2010/main" val="3049435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1297</Words>
  <Application>Microsoft Macintosh PowerPoint</Application>
  <PresentationFormat>Widescreen</PresentationFormat>
  <Paragraphs>251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Nutanix REST API Bootcamp</vt:lpstr>
      <vt:lpstr>Agenda</vt:lpstr>
      <vt:lpstr>HTTP 基礎: リクエストとレスポンス</vt:lpstr>
      <vt:lpstr>HTTP基礎: URL</vt:lpstr>
      <vt:lpstr>HTTP基礎: メソッド</vt:lpstr>
      <vt:lpstr>HTTP基礎: レスポンスコード</vt:lpstr>
      <vt:lpstr>HTTP基礎: ヘッダとボディ</vt:lpstr>
      <vt:lpstr>HTTP基礎: リクエストのデータ形式</vt:lpstr>
      <vt:lpstr>HTTP基礎: レスポンスのデータ形式</vt:lpstr>
      <vt:lpstr>一般的なHTTP通信の流れ</vt:lpstr>
      <vt:lpstr>REST API</vt:lpstr>
      <vt:lpstr>REST APIとは</vt:lpstr>
      <vt:lpstr>リモート操作の種類: CRUD</vt:lpstr>
      <vt:lpstr>クライアント・サーバー間のやりとりのデータ形式</vt:lpstr>
      <vt:lpstr>Read : HTTP GET</vt:lpstr>
      <vt:lpstr>Create : HTTP POST</vt:lpstr>
      <vt:lpstr>Update : HTTP PUT</vt:lpstr>
      <vt:lpstr>Delete : HTTP Delete</vt:lpstr>
      <vt:lpstr>REST API with Python</vt:lpstr>
      <vt:lpstr>実行環境構築</vt:lpstr>
      <vt:lpstr>requestsモジュール利用のコツ</vt:lpstr>
      <vt:lpstr>JSONの扱い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 （伊藤 裕一 - いとう ゆういち）</dc:creator>
  <cp:lastModifiedBy>Yuichi Ito （伊藤 裕一 - いとう ゆういち）</cp:lastModifiedBy>
  <cp:revision>54</cp:revision>
  <dcterms:created xsi:type="dcterms:W3CDTF">2019-01-24T06:27:39Z</dcterms:created>
  <dcterms:modified xsi:type="dcterms:W3CDTF">2019-01-25T08:47:19Z</dcterms:modified>
</cp:coreProperties>
</file>