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4" r:id="rId7"/>
    <p:sldId id="261" r:id="rId8"/>
    <p:sldId id="263" r:id="rId9"/>
    <p:sldId id="265" r:id="rId10"/>
    <p:sldId id="266" r:id="rId11"/>
    <p:sldId id="267" r:id="rId12"/>
    <p:sldId id="258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B9CB-01D2-3644-9C5C-BA10148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9DDDD-DAA8-E34C-A624-A8FA74B8D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490-B442-FE47-A4DC-A3044247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F16C7-A08B-2F4A-BD41-37A7C940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0EE2-87F8-2B4C-9305-76929140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0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77A1-BD3A-6D43-AFE9-050D5FED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4A43E-4736-164D-8884-A0F478626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EAE4-9083-1C4D-98B5-67E20428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2CE9-495D-4849-839A-2E5E8218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4DA5-339F-014D-B62A-6E2B7CBA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31C48-E7D4-F146-B62C-07C7A333D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42661-3F16-2948-B424-DD9B10214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4C230-C7DC-2D40-8913-056A34C1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F529-E37B-E24E-A6A4-37E087C4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762F-095C-E24F-AE1A-226B25E6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B68A-1DCC-7A4F-BF64-C8939F55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A655-A4E1-1844-82D2-0A110948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336C-469B-A042-BB41-6F80E8B2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20DAD-503A-8048-8FBC-6250B44B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CE63-B6AD-0B42-8A44-8EFB1B70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4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CED6-080F-B24D-8528-26DAEA0A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E66B-D3FE-384A-AC25-84575517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FBAD-FF81-7E4E-94A0-4DF6743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F0B6-476F-5047-A909-7409D3D4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20369-216A-9440-9541-5187512A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E14C-0A2D-D141-8987-C160C527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5701-3914-C544-8108-873581325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E2DC6-D974-324B-BD72-BA4A319E2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14F99-FF76-5243-B4A5-075AE172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9BC58-03E2-1048-8704-2769999D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7EC27-182B-3343-98DB-21CC00EA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F3AF-45AB-8443-9DCF-DBF790A8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A0E37-8D0D-554E-A7F8-31221B075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ACCFE-2FDC-674A-A6FB-F747BCE5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BA503-098E-3E45-A110-3818E931C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D21CE-3416-B442-8E4C-2C995A9AC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DE634-A510-E64F-A274-0622BB93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462E2-39DE-AC4D-80FB-DC5CCAA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E2671-07A4-334A-81FC-86B4323B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5FF4-3D92-5040-8C63-E95F3EA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E6BCD-72C3-8544-9E7A-3ECC062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EF239-E5B8-4347-A972-C39C4C1D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EFFC6-1CBA-4341-88AD-9639AAE0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3E6F6-F144-AF47-9A7C-0DF7B887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77861-0BBF-B94C-A312-5E73323F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3D1ED-48B7-6243-A9E3-6C85885D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81C5-0EB2-7B47-BD0E-EE9897EA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DE52-54C9-1945-9CCC-F7C6D4AA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F267-AB5A-D543-9191-0C474B142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B1F1C-8BB9-3C46-8DFD-D7861BBD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CC2C5-01BD-BC47-902E-E9525D40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A217D-A7E3-6E48-AC8B-3B117C12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BC21-282F-0947-82BB-B6224BA5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DD111-E34F-DA46-893F-B4C303C20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53D7F-6C5C-CD4E-AADE-1D3056CF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F2939-97B9-0143-BD3B-52434C75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6AE7F-F036-5B40-B410-78CDF40B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D170D-158B-794D-AD6A-1F8F6A14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4747B-4EAB-B748-B0B1-0453531F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5F33-106B-7845-8F7F-C61885948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E6A8-F70C-6D44-8EB6-1EEACC74A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BB733-5C8B-0243-A126-E78BDCD26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8886-49EF-CC4D-89FD-7D411BC1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.jp/" TargetMode="External"/><Relationship Id="rId2" Type="http://schemas.openxmlformats.org/officeDocument/2006/relationships/hyperlink" Target="http://www.yahoo.co.jp/auc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35C7-613F-604B-A60A-EAA886CAD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Nutanix REST API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33C4E-41F1-4944-A4D1-C600E6C62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Nutanix Japan</a:t>
            </a:r>
          </a:p>
        </p:txBody>
      </p:sp>
    </p:spTree>
    <p:extLst>
      <p:ext uri="{BB962C8B-B14F-4D97-AF65-F5344CB8AC3E}">
        <p14:creationId xmlns:p14="http://schemas.microsoft.com/office/powerpoint/2010/main" val="226301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一般的な</a:t>
            </a:r>
            <a:r>
              <a:rPr lang="en-US" altLang="ja-JP" sz="3200" dirty="0"/>
              <a:t>HTTP</a:t>
            </a:r>
            <a:r>
              <a:rPr lang="ja-JP" altLang="en-US" sz="3200"/>
              <a:t>通信の流れ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ブラウザが</a:t>
            </a:r>
            <a:r>
              <a:rPr lang="en-US" altLang="ja-JP" sz="2400" dirty="0"/>
              <a:t>Web</a:t>
            </a:r>
            <a:r>
              <a:rPr lang="ja-JP" altLang="en-US" sz="2400"/>
              <a:t>ページから</a:t>
            </a:r>
            <a:r>
              <a:rPr lang="en-US" sz="2400" dirty="0"/>
              <a:t>HTML</a:t>
            </a:r>
            <a:r>
              <a:rPr lang="ja-JP" altLang="en-US" sz="2400"/>
              <a:t>をダウンロード</a:t>
            </a:r>
            <a:endParaRPr lang="en-US" altLang="ja-JP" sz="2400" dirty="0"/>
          </a:p>
          <a:p>
            <a:r>
              <a:rPr lang="ja-JP" altLang="en-US" sz="2400"/>
              <a:t>ブラウザが</a:t>
            </a:r>
            <a:r>
              <a:rPr lang="en-US" altLang="ja-JP" sz="2400" dirty="0"/>
              <a:t>HTML</a:t>
            </a:r>
            <a:r>
              <a:rPr lang="ja-JP" altLang="en-US" sz="2400"/>
              <a:t>を解析</a:t>
            </a:r>
            <a:endParaRPr lang="en-US" altLang="ja-JP" sz="2400" dirty="0"/>
          </a:p>
          <a:p>
            <a:r>
              <a:rPr lang="ja-JP" altLang="en-US" sz="2400"/>
              <a:t>それが参照しているファイル群</a:t>
            </a:r>
            <a:r>
              <a:rPr lang="en-US" altLang="ja-JP" sz="2400" dirty="0"/>
              <a:t>(CSS, JS, </a:t>
            </a:r>
            <a:r>
              <a:rPr lang="ja-JP" altLang="en-US" sz="2400"/>
              <a:t>画像など</a:t>
            </a:r>
            <a:r>
              <a:rPr lang="en-US" altLang="ja-JP" sz="2400" dirty="0"/>
              <a:t>)</a:t>
            </a:r>
            <a:r>
              <a:rPr lang="ja-JP" altLang="en-US" sz="2400"/>
              <a:t>をダウンロード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6BC35-56DC-774A-A72C-DBDC69A2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5" y="3429000"/>
            <a:ext cx="10834255" cy="26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9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79D8-AFDC-4F49-8C17-81DE58A1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CF50E-02F7-1444-827B-AD67C38C0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REST API</a:t>
            </a:r>
            <a:r>
              <a:rPr lang="ja-JP" altLang="en-US" sz="3200"/>
              <a:t>とは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/>
              <a:t>REST: </a:t>
            </a:r>
            <a:r>
              <a:rPr lang="en-US" sz="2400" dirty="0" err="1"/>
              <a:t>REpresentational</a:t>
            </a:r>
            <a:r>
              <a:rPr lang="en-US" sz="2400" dirty="0"/>
              <a:t> State Transfer</a:t>
            </a:r>
          </a:p>
          <a:p>
            <a:r>
              <a:rPr lang="en-US" sz="2400" dirty="0"/>
              <a:t>HTTP</a:t>
            </a:r>
            <a:r>
              <a:rPr lang="ja-JP" altLang="en-US" sz="2400"/>
              <a:t>を使ってクライアントがリモートサーバーを使う技術</a:t>
            </a:r>
            <a:endParaRPr lang="en-US" sz="2400" dirty="0"/>
          </a:p>
          <a:p>
            <a:r>
              <a:rPr lang="en-US" sz="2400" dirty="0"/>
              <a:t>HTTP</a:t>
            </a:r>
            <a:r>
              <a:rPr lang="ja-JP" altLang="en-US" sz="2400"/>
              <a:t>メソッドを使って、</a:t>
            </a:r>
            <a:r>
              <a:rPr lang="en-US" altLang="ja-JP" sz="2400" dirty="0"/>
              <a:t>CRUD(Create, Read, Update, Delete)</a:t>
            </a:r>
            <a:r>
              <a:rPr lang="ja-JP" altLang="en-US" sz="2400"/>
              <a:t>を実現する</a:t>
            </a:r>
            <a:r>
              <a:rPr lang="en-US" sz="2400" dirty="0"/>
              <a:t>.</a:t>
            </a:r>
          </a:p>
          <a:p>
            <a:r>
              <a:rPr lang="en-US" sz="2400" dirty="0"/>
              <a:t>HTTP</a:t>
            </a:r>
            <a:r>
              <a:rPr lang="ja-JP" altLang="en-US" sz="2400"/>
              <a:t>の</a:t>
            </a:r>
            <a:r>
              <a:rPr lang="en-US" altLang="ja-JP" sz="2400" dirty="0"/>
              <a:t>URL</a:t>
            </a:r>
            <a:r>
              <a:rPr lang="ja-JP" altLang="en-US" sz="2400"/>
              <a:t>は「リソース」を表す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AFE46-965E-244E-8C75-9034D88C0A52}"/>
              </a:ext>
            </a:extLst>
          </p:cNvPr>
          <p:cNvSpPr/>
          <p:nvPr/>
        </p:nvSpPr>
        <p:spPr>
          <a:xfrm>
            <a:off x="659787" y="3869025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4A888-B4EF-E341-9EAD-3D55DDB3020A}"/>
              </a:ext>
            </a:extLst>
          </p:cNvPr>
          <p:cNvSpPr/>
          <p:nvPr/>
        </p:nvSpPr>
        <p:spPr>
          <a:xfrm>
            <a:off x="9140190" y="3869025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C4A5CD7-B702-994B-BDE3-14734BD838E5}"/>
              </a:ext>
            </a:extLst>
          </p:cNvPr>
          <p:cNvSpPr/>
          <p:nvPr/>
        </p:nvSpPr>
        <p:spPr>
          <a:xfrm>
            <a:off x="5460682" y="4143028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3A2D6-5989-6A48-9FFB-B5E22C83DDDE}"/>
              </a:ext>
            </a:extLst>
          </p:cNvPr>
          <p:cNvSpPr txBox="1"/>
          <p:nvPr/>
        </p:nvSpPr>
        <p:spPr>
          <a:xfrm>
            <a:off x="5959372" y="4530179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495434C-20AA-FF47-8375-03555B8CB1CD}"/>
              </a:ext>
            </a:extLst>
          </p:cNvPr>
          <p:cNvSpPr/>
          <p:nvPr/>
        </p:nvSpPr>
        <p:spPr>
          <a:xfrm>
            <a:off x="3924300" y="4143028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105E6B-575E-E944-B016-2254D0A4DAC0}"/>
              </a:ext>
            </a:extLst>
          </p:cNvPr>
          <p:cNvSpPr/>
          <p:nvPr/>
        </p:nvSpPr>
        <p:spPr>
          <a:xfrm rot="10800000">
            <a:off x="3924300" y="4956978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2DBF7-EF42-8948-ACEC-FDF5753DFAAF}"/>
              </a:ext>
            </a:extLst>
          </p:cNvPr>
          <p:cNvSpPr txBox="1"/>
          <p:nvPr/>
        </p:nvSpPr>
        <p:spPr>
          <a:xfrm>
            <a:off x="4746989" y="3185828"/>
            <a:ext cx="3959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ネットワーク一覧を下さい</a:t>
            </a:r>
            <a:endParaRPr lang="en-US" sz="2000" dirty="0"/>
          </a:p>
          <a:p>
            <a:r>
              <a:rPr lang="en-US" sz="2000" dirty="0"/>
              <a:t>GET http://&lt;Prism-IP&gt;/</a:t>
            </a:r>
            <a:r>
              <a:rPr lang="en-US" sz="2000" dirty="0" err="1"/>
              <a:t>api</a:t>
            </a:r>
            <a:r>
              <a:rPr lang="en-US" sz="2000" dirty="0"/>
              <a:t>/networks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3C7D0-CB0A-A24B-86C6-769325ABB716}"/>
              </a:ext>
            </a:extLst>
          </p:cNvPr>
          <p:cNvSpPr txBox="1"/>
          <p:nvPr/>
        </p:nvSpPr>
        <p:spPr>
          <a:xfrm>
            <a:off x="6045032" y="5382396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はい。これが一覧です。</a:t>
            </a:r>
            <a:endParaRPr lang="en-US" sz="2000" dirty="0"/>
          </a:p>
          <a:p>
            <a:r>
              <a:rPr lang="en-US" sz="2000" dirty="0"/>
              <a:t>200 OK</a:t>
            </a:r>
          </a:p>
          <a:p>
            <a:r>
              <a:rPr lang="en-US" sz="2000" dirty="0"/>
              <a:t> - network-01</a:t>
            </a:r>
          </a:p>
          <a:p>
            <a:r>
              <a:rPr lang="en-US" sz="2000" dirty="0"/>
              <a:t> - network-02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0C31F-576A-1346-B693-60DF606B309E}"/>
              </a:ext>
            </a:extLst>
          </p:cNvPr>
          <p:cNvSpPr txBox="1"/>
          <p:nvPr/>
        </p:nvSpPr>
        <p:spPr>
          <a:xfrm>
            <a:off x="4256355" y="3933571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22B52-DFFB-E947-B6D7-8F012AB216CE}"/>
              </a:ext>
            </a:extLst>
          </p:cNvPr>
          <p:cNvSpPr txBox="1"/>
          <p:nvPr/>
        </p:nvSpPr>
        <p:spPr>
          <a:xfrm>
            <a:off x="4418786" y="5176485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45703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/>
              <a:t>REST API</a:t>
            </a:r>
            <a:r>
              <a:rPr lang="ja-JP" altLang="en-US" sz="2400"/>
              <a:t>で定義されたリクエストの種類。</a:t>
            </a:r>
            <a:r>
              <a:rPr lang="en-US" altLang="ja-JP" sz="2400" dirty="0"/>
              <a:t>HTTP</a:t>
            </a:r>
            <a:r>
              <a:rPr lang="ja-JP" altLang="en-US" sz="2400"/>
              <a:t>のメソッドで示す</a:t>
            </a:r>
            <a:endParaRPr lang="en-US" altLang="ja-JP" sz="2400" dirty="0"/>
          </a:p>
          <a:p>
            <a:r>
              <a:rPr lang="en-US" sz="2400" dirty="0"/>
              <a:t>Create : HTTP Post</a:t>
            </a:r>
            <a:r>
              <a:rPr lang="ja-JP" altLang="en-US" sz="2400"/>
              <a:t>を使ってリソースを「作成」</a:t>
            </a:r>
            <a:endParaRPr lang="en-US" altLang="ja-JP" sz="2400" dirty="0"/>
          </a:p>
          <a:p>
            <a:r>
              <a:rPr lang="en-US" sz="2400" dirty="0"/>
              <a:t>Read : HTTP Get</a:t>
            </a:r>
            <a:r>
              <a:rPr lang="ja-JP" altLang="en-US" sz="2400"/>
              <a:t>を使って、リソースを「取得」</a:t>
            </a:r>
            <a:endParaRPr lang="en-US" altLang="ja-JP" sz="2400" dirty="0"/>
          </a:p>
          <a:p>
            <a:r>
              <a:rPr lang="en-US" altLang="ja-JP" sz="2400" dirty="0"/>
              <a:t>Update : HTTP Put</a:t>
            </a:r>
            <a:r>
              <a:rPr lang="ja-JP" altLang="en-US" sz="2400"/>
              <a:t>を使って、リソースを「更新」</a:t>
            </a:r>
            <a:endParaRPr lang="en-US" altLang="ja-JP" sz="2400" dirty="0"/>
          </a:p>
          <a:p>
            <a:r>
              <a:rPr lang="en-US" altLang="ja-JP" sz="2400" dirty="0"/>
              <a:t>Delete : HTTP Delete</a:t>
            </a:r>
            <a:r>
              <a:rPr lang="ja-JP" altLang="en-US" sz="2400"/>
              <a:t>を使って、リソースを「削除」</a:t>
            </a:r>
            <a:endParaRPr lang="en-US" altLang="ja-JP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560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クライアント・サーバー間のやりとりのデータ形式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HTTP</a:t>
            </a:r>
            <a:r>
              <a:rPr lang="ja-JP" altLang="en-US" sz="2400"/>
              <a:t>のボディ上でデータを表現するプロトコルが必要</a:t>
            </a:r>
            <a:endParaRPr lang="en-US" altLang="ja-JP" sz="2400" dirty="0"/>
          </a:p>
          <a:p>
            <a:r>
              <a:rPr lang="ja-JP" altLang="en-US" sz="2400"/>
              <a:t>以下が代表的な形式で「ヘッダで何を使うと宣言」する</a:t>
            </a:r>
            <a:endParaRPr lang="en-US" altLang="ja-JP" sz="2400" dirty="0"/>
          </a:p>
          <a:p>
            <a:pPr lvl="1"/>
            <a:r>
              <a:rPr lang="en-US" altLang="ja-JP" dirty="0"/>
              <a:t>JSON (</a:t>
            </a:r>
            <a:r>
              <a:rPr lang="ja-JP" altLang="en-US"/>
              <a:t>現在の主要なフォーマット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XML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2259F-E98E-874B-88A2-66BF3A192BFD}"/>
              </a:ext>
            </a:extLst>
          </p:cNvPr>
          <p:cNvSpPr txBox="1"/>
          <p:nvPr/>
        </p:nvSpPr>
        <p:spPr>
          <a:xfrm>
            <a:off x="7136137" y="3086944"/>
            <a:ext cx="445628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color_list</a:t>
            </a:r>
            <a:r>
              <a:rPr lang="en-US" dirty="0"/>
              <a:t>": [ "red", "green", "blue" ],</a:t>
            </a:r>
          </a:p>
          <a:p>
            <a:r>
              <a:rPr lang="en-US" dirty="0"/>
              <a:t>  "</a:t>
            </a:r>
            <a:r>
              <a:rPr lang="en-US" dirty="0" err="1"/>
              <a:t>num_list</a:t>
            </a:r>
            <a:r>
              <a:rPr lang="en-US" dirty="0"/>
              <a:t>": [ 123, 456, 789 ],</a:t>
            </a:r>
          </a:p>
          <a:p>
            <a:r>
              <a:rPr lang="en-US" dirty="0"/>
              <a:t>  "</a:t>
            </a:r>
            <a:r>
              <a:rPr lang="en-US" dirty="0" err="1"/>
              <a:t>mix_list</a:t>
            </a:r>
            <a:r>
              <a:rPr lang="en-US" dirty="0"/>
              <a:t>": [ "red", 456, null, true ],</a:t>
            </a:r>
          </a:p>
          <a:p>
            <a:r>
              <a:rPr lang="en-US" dirty="0"/>
              <a:t>  "</a:t>
            </a:r>
            <a:r>
              <a:rPr lang="en-US" dirty="0" err="1"/>
              <a:t>array_list</a:t>
            </a:r>
            <a:r>
              <a:rPr lang="en-US" dirty="0"/>
              <a:t>": [ [ 12, 23 ], [ 34, 45 ], [ 56, 67 ] ],</a:t>
            </a:r>
          </a:p>
          <a:p>
            <a:r>
              <a:rPr lang="en-US" dirty="0"/>
              <a:t>  "</a:t>
            </a:r>
            <a:r>
              <a:rPr lang="en-US" dirty="0" err="1"/>
              <a:t>object_list</a:t>
            </a:r>
            <a:r>
              <a:rPr lang="en-US" dirty="0"/>
              <a:t>": [</a:t>
            </a:r>
          </a:p>
          <a:p>
            <a:r>
              <a:rPr lang="en-US" dirty="0"/>
              <a:t>    { "name": "Tanaka", "age": 26 },</a:t>
            </a:r>
          </a:p>
          <a:p>
            <a:r>
              <a:rPr lang="en-US" dirty="0"/>
              <a:t>    { "name: "Suzuki", "age": 32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C84BD-0794-1943-BDCE-0647A15472F4}"/>
              </a:ext>
            </a:extLst>
          </p:cNvPr>
          <p:cNvSpPr txBox="1"/>
          <p:nvPr/>
        </p:nvSpPr>
        <p:spPr>
          <a:xfrm>
            <a:off x="8579449" y="60549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配列も使える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CBC1C-4339-6040-AD35-964CE7F365E2}"/>
              </a:ext>
            </a:extLst>
          </p:cNvPr>
          <p:cNvSpPr txBox="1"/>
          <p:nvPr/>
        </p:nvSpPr>
        <p:spPr>
          <a:xfrm>
            <a:off x="1035018" y="4134406"/>
            <a:ext cx="20157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"name": "Tanaka",</a:t>
            </a:r>
          </a:p>
          <a:p>
            <a:r>
              <a:rPr lang="en-US" dirty="0"/>
              <a:t>  "age": 26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F91BA-ECCC-954A-BEBE-7526D9494F16}"/>
              </a:ext>
            </a:extLst>
          </p:cNvPr>
          <p:cNvSpPr txBox="1"/>
          <p:nvPr/>
        </p:nvSpPr>
        <p:spPr>
          <a:xfrm>
            <a:off x="772523" y="559468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キーとバリューのペア</a:t>
            </a:r>
            <a:endParaRPr lang="en-US" altLang="ja-JP" dirty="0"/>
          </a:p>
          <a:p>
            <a:pPr algn="ctr"/>
            <a:r>
              <a:rPr lang="ja-JP" altLang="en-US"/>
              <a:t>文字列と数値</a:t>
            </a:r>
            <a:endParaRPr lang="en-US" altLang="ja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5879D-2DF1-5B45-92CE-EFA5A92F8849}"/>
              </a:ext>
            </a:extLst>
          </p:cNvPr>
          <p:cNvSpPr txBox="1"/>
          <p:nvPr/>
        </p:nvSpPr>
        <p:spPr>
          <a:xfrm>
            <a:off x="4182976" y="4134406"/>
            <a:ext cx="21369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active_flag</a:t>
            </a:r>
            <a:r>
              <a:rPr lang="en-US" dirty="0"/>
              <a:t>": true,</a:t>
            </a:r>
          </a:p>
          <a:p>
            <a:r>
              <a:rPr lang="en-US" dirty="0"/>
              <a:t>  "</a:t>
            </a:r>
            <a:r>
              <a:rPr lang="en-US" dirty="0" err="1"/>
              <a:t>delete_flag</a:t>
            </a:r>
            <a:r>
              <a:rPr lang="en-US" dirty="0"/>
              <a:t>": false,</a:t>
            </a:r>
          </a:p>
          <a:p>
            <a:r>
              <a:rPr lang="en-US" dirty="0"/>
              <a:t>  "name":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422A4-F3F8-C54F-87E3-9D9BF0353048}"/>
              </a:ext>
            </a:extLst>
          </p:cNvPr>
          <p:cNvSpPr txBox="1"/>
          <p:nvPr/>
        </p:nvSpPr>
        <p:spPr>
          <a:xfrm>
            <a:off x="3924701" y="576460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ブール型と</a:t>
            </a:r>
            <a:r>
              <a:rPr lang="en-US" altLang="ja-JP" dirty="0"/>
              <a:t>null(None)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B5C72-3F1B-D043-B375-8A9F0C2A4EAB}"/>
              </a:ext>
            </a:extLst>
          </p:cNvPr>
          <p:cNvSpPr txBox="1"/>
          <p:nvPr/>
        </p:nvSpPr>
        <p:spPr>
          <a:xfrm>
            <a:off x="2467833" y="3311932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JSON</a:t>
            </a:r>
            <a:r>
              <a:rPr lang="ja-JP" altLang="en-US" sz="2400"/>
              <a:t>のサンプル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744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Read : HTTP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サンプル</a:t>
            </a:r>
            <a:r>
              <a:rPr lang="en-US" altLang="ja-JP" sz="2400" dirty="0"/>
              <a:t> : </a:t>
            </a:r>
            <a:r>
              <a:rPr lang="ja-JP" altLang="en-US" sz="2400"/>
              <a:t>ネットワークの設定を取得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55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Create : HTTP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サンプル</a:t>
            </a:r>
            <a:r>
              <a:rPr lang="en-US" altLang="ja-JP" sz="2400" dirty="0"/>
              <a:t> : </a:t>
            </a:r>
            <a:r>
              <a:rPr lang="ja-JP" altLang="en-US" sz="2400"/>
              <a:t>ネットワークの設定を作成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748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Update : HTTP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サンプル</a:t>
            </a:r>
            <a:r>
              <a:rPr lang="en-US" altLang="ja-JP" sz="2400" dirty="0"/>
              <a:t> : </a:t>
            </a:r>
            <a:r>
              <a:rPr lang="ja-JP" altLang="en-US" sz="2400"/>
              <a:t>ネットワークの設定を作成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182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Delete : HTTP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サンプル</a:t>
            </a:r>
            <a:r>
              <a:rPr lang="en-US" altLang="ja-JP" sz="2400" dirty="0"/>
              <a:t> : </a:t>
            </a:r>
            <a:r>
              <a:rPr lang="ja-JP" altLang="en-US" sz="2400"/>
              <a:t>ネットワークの設定を作成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58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/>
              <a:t>REST API</a:t>
            </a:r>
            <a:r>
              <a:rPr lang="ja-JP" altLang="en-US" sz="2400"/>
              <a:t>とは</a:t>
            </a:r>
            <a:endParaRPr lang="en-US" sz="2400" dirty="0"/>
          </a:p>
          <a:p>
            <a:r>
              <a:rPr lang="en-US" sz="2400" dirty="0"/>
              <a:t>HTTP Protocol </a:t>
            </a:r>
            <a:r>
              <a:rPr lang="ja-JP" altLang="en-US" sz="2400"/>
              <a:t>基礎</a:t>
            </a:r>
            <a:endParaRPr lang="en-US" sz="2400" dirty="0"/>
          </a:p>
          <a:p>
            <a:pPr lvl="1"/>
            <a:r>
              <a:rPr lang="ja-JP" altLang="en-US"/>
              <a:t>リクエストとレスポンス</a:t>
            </a:r>
            <a:endParaRPr lang="en-US" dirty="0"/>
          </a:p>
          <a:p>
            <a:pPr lvl="1"/>
            <a:r>
              <a:rPr lang="en-US" dirty="0"/>
              <a:t>HTTP </a:t>
            </a:r>
            <a:r>
              <a:rPr lang="ja-JP" altLang="en-US"/>
              <a:t>メソッド</a:t>
            </a:r>
            <a:endParaRPr lang="en-US" dirty="0"/>
          </a:p>
          <a:p>
            <a:pPr lvl="1"/>
            <a:r>
              <a:rPr lang="ja-JP" altLang="en-US"/>
              <a:t>ヘッダーとボディ</a:t>
            </a:r>
            <a:endParaRPr lang="en-US" dirty="0"/>
          </a:p>
          <a:p>
            <a:r>
              <a:rPr lang="en-US" sz="2400" dirty="0"/>
              <a:t>REST API</a:t>
            </a:r>
          </a:p>
          <a:p>
            <a:pPr lvl="1"/>
            <a:r>
              <a:rPr lang="en-US" dirty="0"/>
              <a:t>GET: Read</a:t>
            </a:r>
          </a:p>
          <a:p>
            <a:pPr lvl="1"/>
            <a:r>
              <a:rPr lang="en-US" dirty="0"/>
              <a:t>POST: Create</a:t>
            </a:r>
          </a:p>
          <a:p>
            <a:pPr lvl="1"/>
            <a:r>
              <a:rPr lang="en-US" dirty="0"/>
              <a:t>PUT: Update</a:t>
            </a:r>
          </a:p>
          <a:p>
            <a:pPr lvl="1"/>
            <a:r>
              <a:rPr lang="en-US" dirty="0"/>
              <a:t>DELETE: Delete</a:t>
            </a:r>
          </a:p>
        </p:txBody>
      </p:sp>
    </p:spTree>
    <p:extLst>
      <p:ext uri="{BB962C8B-B14F-4D97-AF65-F5344CB8AC3E}">
        <p14:creationId xmlns:p14="http://schemas.microsoft.com/office/powerpoint/2010/main" val="188361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 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リクエストとレスポンス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/>
              <a:t>HTTP : Hyper Text Transfer Protocol</a:t>
            </a:r>
          </a:p>
          <a:p>
            <a:r>
              <a:rPr lang="en-US" sz="2400" dirty="0"/>
              <a:t>Web(Internet)</a:t>
            </a:r>
            <a:r>
              <a:rPr lang="ja-JP" altLang="en-US" sz="2400"/>
              <a:t>でデータをやりとりするためのプロトコル</a:t>
            </a:r>
            <a:r>
              <a:rPr lang="en-US" sz="2400" dirty="0"/>
              <a:t>.</a:t>
            </a:r>
          </a:p>
          <a:p>
            <a:r>
              <a:rPr lang="en-US" sz="2400" dirty="0"/>
              <a:t>「HTTP </a:t>
            </a:r>
            <a:r>
              <a:rPr lang="ja-JP" altLang="en-US" sz="2400"/>
              <a:t>クライアント」が</a:t>
            </a:r>
            <a:r>
              <a:rPr lang="en-US" sz="2400" dirty="0"/>
              <a:t> 「HTTP </a:t>
            </a:r>
            <a:r>
              <a:rPr lang="ja-JP" altLang="en-US" sz="2400"/>
              <a:t>サーバー」に対してリクエストを送る</a:t>
            </a:r>
            <a:endParaRPr lang="en-US" altLang="ja-JP" sz="2400" dirty="0"/>
          </a:p>
          <a:p>
            <a:r>
              <a:rPr lang="en-US" sz="2400" dirty="0"/>
              <a:t>「HTTP</a:t>
            </a:r>
            <a:r>
              <a:rPr lang="ja-JP" altLang="en-US" sz="2400"/>
              <a:t>サーバー」が「</a:t>
            </a:r>
            <a:r>
              <a:rPr lang="en-US" altLang="ja-JP" sz="2400" dirty="0"/>
              <a:t>HTTP</a:t>
            </a:r>
            <a:r>
              <a:rPr lang="ja-JP" altLang="en-US" sz="2400"/>
              <a:t>クライアント」に対してレスポンスを返す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DCF34-CBAE-5244-97C7-703156FB6920}"/>
              </a:ext>
            </a:extLst>
          </p:cNvPr>
          <p:cNvSpPr/>
          <p:nvPr/>
        </p:nvSpPr>
        <p:spPr>
          <a:xfrm>
            <a:off x="1004886" y="3954780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A6A22-658B-9F48-953C-D7B892C36813}"/>
              </a:ext>
            </a:extLst>
          </p:cNvPr>
          <p:cNvSpPr/>
          <p:nvPr/>
        </p:nvSpPr>
        <p:spPr>
          <a:xfrm>
            <a:off x="9067800" y="393223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9FD6A9E-2421-124F-9BD4-C508A13C2686}"/>
              </a:ext>
            </a:extLst>
          </p:cNvPr>
          <p:cNvSpPr/>
          <p:nvPr/>
        </p:nvSpPr>
        <p:spPr>
          <a:xfrm>
            <a:off x="5388292" y="4206240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E591B-77F4-8041-97D1-6A445825F0BD}"/>
              </a:ext>
            </a:extLst>
          </p:cNvPr>
          <p:cNvSpPr txBox="1"/>
          <p:nvPr/>
        </p:nvSpPr>
        <p:spPr>
          <a:xfrm>
            <a:off x="5886982" y="459339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3B6E1C9-99CE-7141-A310-C397F8FDDC90}"/>
              </a:ext>
            </a:extLst>
          </p:cNvPr>
          <p:cNvSpPr/>
          <p:nvPr/>
        </p:nvSpPr>
        <p:spPr>
          <a:xfrm>
            <a:off x="3851910" y="420624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6CE17-D8CC-1747-AD27-B2F7340A9A16}"/>
              </a:ext>
            </a:extLst>
          </p:cNvPr>
          <p:cNvSpPr txBox="1"/>
          <p:nvPr/>
        </p:nvSpPr>
        <p:spPr>
          <a:xfrm>
            <a:off x="3982939" y="3776988"/>
            <a:ext cx="467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HTTP Request. http://</a:t>
            </a:r>
            <a:r>
              <a:rPr lang="en-US" dirty="0" err="1"/>
              <a:t>www.instagram.com</a:t>
            </a:r>
            <a:r>
              <a:rPr lang="en-US" dirty="0"/>
              <a:t>/~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8F6DBC0-D43C-AE46-A2B7-E3A215604754}"/>
              </a:ext>
            </a:extLst>
          </p:cNvPr>
          <p:cNvSpPr/>
          <p:nvPr/>
        </p:nvSpPr>
        <p:spPr>
          <a:xfrm rot="10800000">
            <a:off x="3851910" y="502019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F184C-7C78-1045-B5BF-055EC508F734}"/>
              </a:ext>
            </a:extLst>
          </p:cNvPr>
          <p:cNvSpPr txBox="1"/>
          <p:nvPr/>
        </p:nvSpPr>
        <p:spPr>
          <a:xfrm>
            <a:off x="3982939" y="5633204"/>
            <a:ext cx="204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HTTP Response.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AAD1AF-FB08-0A4F-A41B-798E3A36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44" y="5336950"/>
            <a:ext cx="937903" cy="937903"/>
          </a:xfrm>
          <a:prstGeom prst="rect">
            <a:avLst/>
          </a:prstGeom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2B89D514-40BE-8348-9EB8-7C4C639D176E}"/>
              </a:ext>
            </a:extLst>
          </p:cNvPr>
          <p:cNvSpPr/>
          <p:nvPr/>
        </p:nvSpPr>
        <p:spPr>
          <a:xfrm>
            <a:off x="1717062" y="3219731"/>
            <a:ext cx="2337045" cy="642356"/>
          </a:xfrm>
          <a:prstGeom prst="wedgeRoundRectCallout">
            <a:avLst>
              <a:gd name="adj1" fmla="val -39418"/>
              <a:gd name="adj2" fmla="val 85885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2842CAEC-E175-A141-A477-12FC14B67B0C}"/>
              </a:ext>
            </a:extLst>
          </p:cNvPr>
          <p:cNvSpPr/>
          <p:nvPr/>
        </p:nvSpPr>
        <p:spPr>
          <a:xfrm>
            <a:off x="7798770" y="5673359"/>
            <a:ext cx="2337045" cy="732092"/>
          </a:xfrm>
          <a:prstGeom prst="wedgeRoundRectCallout">
            <a:avLst>
              <a:gd name="adj1" fmla="val 27098"/>
              <a:gd name="adj2" fmla="val -88944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304FB2-3BD7-0B41-9B36-D19857989A9A}"/>
              </a:ext>
            </a:extLst>
          </p:cNvPr>
          <p:cNvSpPr txBox="1"/>
          <p:nvPr/>
        </p:nvSpPr>
        <p:spPr>
          <a:xfrm>
            <a:off x="6286601" y="6252726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doge.png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F9260-8FBE-9C43-9F9F-1D458DDBF059}"/>
              </a:ext>
            </a:extLst>
          </p:cNvPr>
          <p:cNvSpPr txBox="1"/>
          <p:nvPr/>
        </p:nvSpPr>
        <p:spPr>
          <a:xfrm>
            <a:off x="2111691" y="335443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NEED DOGE!!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F9CD0C-E430-F246-A32B-7530980C88FF}"/>
              </a:ext>
            </a:extLst>
          </p:cNvPr>
          <p:cNvSpPr txBox="1"/>
          <p:nvPr/>
        </p:nvSpPr>
        <p:spPr>
          <a:xfrm>
            <a:off x="8313984" y="5853818"/>
            <a:ext cx="144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you are.</a:t>
            </a:r>
          </a:p>
        </p:txBody>
      </p:sp>
    </p:spTree>
    <p:extLst>
      <p:ext uri="{BB962C8B-B14F-4D97-AF65-F5344CB8AC3E}">
        <p14:creationId xmlns:p14="http://schemas.microsoft.com/office/powerpoint/2010/main" val="407879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https://www.yahoo.co.jp/auction/</a:t>
            </a:r>
            <a:endParaRPr lang="en-US" sz="2000" dirty="0"/>
          </a:p>
          <a:p>
            <a:r>
              <a:rPr lang="ja-JP" altLang="en-US" sz="2000"/>
              <a:t>プロトコル</a:t>
            </a:r>
            <a:r>
              <a:rPr lang="en-US" altLang="ja-JP" sz="2000" dirty="0"/>
              <a:t>: https (</a:t>
            </a:r>
            <a:r>
              <a:rPr lang="ja-JP" altLang="en-US" sz="2000"/>
              <a:t>セキュアな</a:t>
            </a:r>
            <a:r>
              <a:rPr lang="en-US" altLang="ja-JP" sz="2000" dirty="0"/>
              <a:t>HTTP)</a:t>
            </a:r>
          </a:p>
          <a:p>
            <a:r>
              <a:rPr lang="ja-JP" altLang="en-US" sz="2000"/>
              <a:t>サーバー名</a:t>
            </a:r>
            <a:r>
              <a:rPr lang="en-US" altLang="ja-JP" sz="2000" dirty="0"/>
              <a:t>: </a:t>
            </a:r>
            <a:r>
              <a:rPr lang="en-US" altLang="ja-JP" sz="2000" dirty="0">
                <a:hlinkClick r:id="rId3"/>
              </a:rPr>
              <a:t>www.yahoo.co.jp</a:t>
            </a:r>
            <a:endParaRPr lang="en-US" altLang="ja-JP" sz="2000" dirty="0"/>
          </a:p>
          <a:p>
            <a:r>
              <a:rPr lang="ja-JP" altLang="en-US" sz="2000"/>
              <a:t>サーバー内のパス</a:t>
            </a:r>
            <a:r>
              <a:rPr lang="en-US" altLang="ja-JP" sz="2000" dirty="0"/>
              <a:t> : /auction/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3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メソッド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クライアントがサーバーに送るリクエストの「種類」</a:t>
            </a:r>
            <a:endParaRPr lang="en-US" altLang="ja-JP" sz="2400" dirty="0"/>
          </a:p>
          <a:p>
            <a:r>
              <a:rPr lang="ja-JP" altLang="en-US" sz="2400"/>
              <a:t>主要なメソッド</a:t>
            </a:r>
            <a:endParaRPr lang="en-US" altLang="ja-JP" sz="2400" dirty="0"/>
          </a:p>
          <a:p>
            <a:pPr lvl="1"/>
            <a:r>
              <a:rPr lang="en-US" sz="2000" dirty="0"/>
              <a:t>GET : </a:t>
            </a:r>
            <a:r>
              <a:rPr lang="ja-JP" altLang="en-US" sz="2000"/>
              <a:t>サーバーから情報を取得</a:t>
            </a:r>
            <a:endParaRPr lang="en-US" sz="2000" dirty="0"/>
          </a:p>
          <a:p>
            <a:pPr lvl="1"/>
            <a:r>
              <a:rPr lang="en-US" sz="2000" dirty="0"/>
              <a:t>POST : </a:t>
            </a:r>
            <a:r>
              <a:rPr lang="ja-JP" altLang="en-US" sz="2000"/>
              <a:t>サーバーにデータを送信</a:t>
            </a:r>
            <a:r>
              <a:rPr lang="en-US" altLang="ja-JP" sz="2000" dirty="0"/>
              <a:t>(</a:t>
            </a:r>
            <a:r>
              <a:rPr lang="ja-JP" altLang="en-US" sz="2000"/>
              <a:t>ログイン情報など</a:t>
            </a:r>
            <a:r>
              <a:rPr lang="en-US" altLang="ja-JP" sz="2000" dirty="0"/>
              <a:t>)</a:t>
            </a:r>
            <a:endParaRPr lang="en-US" sz="2000" dirty="0"/>
          </a:p>
          <a:p>
            <a:pPr lvl="1"/>
            <a:r>
              <a:rPr lang="en-US" sz="2000" dirty="0"/>
              <a:t>PUT : </a:t>
            </a:r>
            <a:r>
              <a:rPr lang="ja-JP" altLang="en-US" sz="2000"/>
              <a:t>サーバーにデータを保存</a:t>
            </a:r>
            <a:r>
              <a:rPr lang="en-US" altLang="ja-JP" sz="2000" dirty="0"/>
              <a:t>(</a:t>
            </a:r>
            <a:r>
              <a:rPr lang="ja-JP" altLang="en-US" sz="2000"/>
              <a:t>画像ファイルの保存など</a:t>
            </a:r>
            <a:r>
              <a:rPr lang="en-US" altLang="ja-JP" sz="2000" dirty="0"/>
              <a:t>)</a:t>
            </a:r>
            <a:endParaRPr lang="en-US" sz="2000" dirty="0"/>
          </a:p>
          <a:p>
            <a:pPr lvl="1"/>
            <a:r>
              <a:rPr lang="en-US" sz="2000" dirty="0"/>
              <a:t>DELETE : </a:t>
            </a:r>
            <a:r>
              <a:rPr lang="ja-JP" altLang="en-US" sz="2000"/>
              <a:t>サーバーのデータを削除</a:t>
            </a:r>
            <a:endParaRPr lang="en-US" sz="2000" dirty="0"/>
          </a:p>
          <a:p>
            <a:pPr lvl="1"/>
            <a:r>
              <a:rPr lang="en-US" sz="2000" dirty="0"/>
              <a:t>HEAD : GET</a:t>
            </a:r>
            <a:r>
              <a:rPr lang="ja-JP" altLang="en-US" sz="2000"/>
              <a:t>と似ているが後述するヘッダのみ取得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6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レスポンスコード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1600"/>
              <a:t>サーバーがクライアントに送る処理結果のステータス。</a:t>
            </a:r>
            <a:endParaRPr lang="en-US" altLang="ja-JP" sz="1600" dirty="0"/>
          </a:p>
          <a:p>
            <a:r>
              <a:rPr lang="en-US" sz="1600" dirty="0"/>
              <a:t>2XX : </a:t>
            </a:r>
            <a:r>
              <a:rPr lang="ja-JP" altLang="en-US" sz="1600"/>
              <a:t>成功</a:t>
            </a:r>
            <a:endParaRPr lang="en-US" altLang="ja-JP" sz="1600" dirty="0"/>
          </a:p>
          <a:p>
            <a:pPr lvl="1"/>
            <a:r>
              <a:rPr lang="en-US" sz="1600" dirty="0"/>
              <a:t>200 : OK</a:t>
            </a:r>
          </a:p>
          <a:p>
            <a:pPr lvl="1"/>
            <a:r>
              <a:rPr lang="en-US" sz="1600" dirty="0"/>
              <a:t>201 : Created</a:t>
            </a:r>
          </a:p>
          <a:p>
            <a:pPr lvl="1"/>
            <a:r>
              <a:rPr lang="en-US" sz="1600" dirty="0"/>
              <a:t>202 : Accepted</a:t>
            </a:r>
          </a:p>
          <a:p>
            <a:pPr lvl="1"/>
            <a:r>
              <a:rPr lang="en-US" sz="1600" dirty="0"/>
              <a:t>204 : No Content</a:t>
            </a:r>
          </a:p>
          <a:p>
            <a:r>
              <a:rPr lang="en-US" sz="1600" dirty="0"/>
              <a:t>3XX : </a:t>
            </a:r>
            <a:r>
              <a:rPr lang="ja-JP" altLang="en-US" sz="1600"/>
              <a:t>リダイレクション</a:t>
            </a:r>
            <a:endParaRPr lang="en-US" altLang="ja-JP" sz="1600" dirty="0"/>
          </a:p>
          <a:p>
            <a:pPr lvl="1"/>
            <a:r>
              <a:rPr lang="en-US" sz="1600" dirty="0"/>
              <a:t>302 : Found</a:t>
            </a:r>
          </a:p>
          <a:p>
            <a:pPr lvl="1"/>
            <a:r>
              <a:rPr lang="en-US" sz="1600" dirty="0"/>
              <a:t>304 : Not Modified</a:t>
            </a:r>
          </a:p>
          <a:p>
            <a:r>
              <a:rPr lang="en-US" sz="1600" dirty="0"/>
              <a:t>4XX : Client Error</a:t>
            </a:r>
          </a:p>
          <a:p>
            <a:pPr lvl="1"/>
            <a:r>
              <a:rPr lang="en-US" sz="1600" dirty="0"/>
              <a:t>400 : Bad Request</a:t>
            </a:r>
          </a:p>
          <a:p>
            <a:pPr lvl="1"/>
            <a:r>
              <a:rPr lang="en-US" sz="1600" dirty="0"/>
              <a:t>401 : Unauthorized</a:t>
            </a:r>
          </a:p>
          <a:p>
            <a:pPr lvl="1"/>
            <a:r>
              <a:rPr lang="en-US" sz="1600" dirty="0"/>
              <a:t>403 : Forbidden</a:t>
            </a:r>
          </a:p>
          <a:p>
            <a:pPr lvl="1"/>
            <a:r>
              <a:rPr lang="en-US" sz="1600" dirty="0"/>
              <a:t>404 : Not Found</a:t>
            </a:r>
          </a:p>
          <a:p>
            <a:r>
              <a:rPr lang="en-US" sz="1600" dirty="0"/>
              <a:t>5XX : Server Error</a:t>
            </a:r>
          </a:p>
          <a:p>
            <a:pPr lvl="1"/>
            <a:r>
              <a:rPr lang="en-US" sz="1600" dirty="0"/>
              <a:t>500 : Internal Server Error</a:t>
            </a:r>
          </a:p>
          <a:p>
            <a:pPr lvl="1"/>
            <a:r>
              <a:rPr lang="en-US" sz="1600" dirty="0"/>
              <a:t>503 : Service Unavailable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85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ヘッダとボディ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ヘッダ</a:t>
            </a:r>
            <a:r>
              <a:rPr lang="en-US" altLang="ja-JP" sz="2400" dirty="0"/>
              <a:t>: </a:t>
            </a:r>
            <a:r>
              <a:rPr lang="ja-JP" altLang="en-US" sz="2400"/>
              <a:t>リクエスト及びレスポンスのメタデータ</a:t>
            </a:r>
            <a:endParaRPr lang="en-US" altLang="ja-JP" sz="2400" dirty="0"/>
          </a:p>
          <a:p>
            <a:pPr lvl="1"/>
            <a:r>
              <a:rPr lang="ja-JP" altLang="en-US" sz="2000"/>
              <a:t>文字コード</a:t>
            </a:r>
            <a:endParaRPr lang="en-US" altLang="ja-JP" sz="2000" dirty="0"/>
          </a:p>
          <a:p>
            <a:pPr lvl="1"/>
            <a:r>
              <a:rPr lang="ja-JP" altLang="en-US" sz="2000"/>
              <a:t>どういったデータ形式か</a:t>
            </a:r>
            <a:endParaRPr lang="en-US" altLang="ja-JP" sz="2000" dirty="0"/>
          </a:p>
          <a:p>
            <a:pPr lvl="1"/>
            <a:r>
              <a:rPr lang="ja-JP" altLang="en-US" sz="2000"/>
              <a:t>いつ作成されたデータか</a:t>
            </a:r>
            <a:endParaRPr lang="en-US" altLang="ja-JP" sz="2000" dirty="0"/>
          </a:p>
          <a:p>
            <a:pPr lvl="1"/>
            <a:r>
              <a:rPr lang="ja-JP" altLang="en-US" sz="2000"/>
              <a:t>その他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r>
              <a:rPr lang="ja-JP" altLang="en-US" sz="2400"/>
              <a:t>ボディ</a:t>
            </a:r>
            <a:r>
              <a:rPr lang="en-US" altLang="ja-JP" sz="2400" dirty="0"/>
              <a:t>: </a:t>
            </a:r>
            <a:r>
              <a:rPr lang="ja-JP" altLang="en-US" sz="2400"/>
              <a:t>リクエスト及びレスポンスが送るメインのデータ</a:t>
            </a:r>
            <a:endParaRPr lang="en-US" altLang="ja-JP" sz="2400" dirty="0"/>
          </a:p>
          <a:p>
            <a:pPr lvl="1"/>
            <a:r>
              <a:rPr lang="en-US" altLang="ja-JP" sz="2000" dirty="0"/>
              <a:t>Web</a:t>
            </a:r>
            <a:r>
              <a:rPr lang="ja-JP" altLang="en-US" sz="2000"/>
              <a:t>ページの</a:t>
            </a:r>
            <a:r>
              <a:rPr lang="en-US" altLang="ja-JP" sz="2000" dirty="0"/>
              <a:t>HTML</a:t>
            </a:r>
            <a:r>
              <a:rPr lang="ja-JP" altLang="en-US" sz="2000"/>
              <a:t>や</a:t>
            </a:r>
            <a:r>
              <a:rPr lang="en-US" altLang="ja-JP" sz="2000" dirty="0"/>
              <a:t>CSS</a:t>
            </a:r>
          </a:p>
          <a:p>
            <a:pPr lvl="1"/>
            <a:r>
              <a:rPr lang="ja-JP" altLang="en-US" sz="2000"/>
              <a:t>画像データ</a:t>
            </a:r>
            <a:endParaRPr lang="en-US" altLang="ja-JP" sz="2000" dirty="0"/>
          </a:p>
          <a:p>
            <a:pPr lvl="1"/>
            <a:r>
              <a:rPr lang="ja-JP" altLang="en-US" sz="2000"/>
              <a:t>ユーザー情報</a:t>
            </a:r>
            <a:endParaRPr lang="en-US" altLang="ja-JP" sz="2000" dirty="0"/>
          </a:p>
          <a:p>
            <a:pPr lvl="1"/>
            <a:r>
              <a:rPr lang="ja-JP" altLang="en-US" sz="2000"/>
              <a:t>その他</a:t>
            </a:r>
            <a:endParaRPr lang="en-US" altLang="ja-JP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584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3959E2-2E83-1A4D-BE2C-0990B67ABEF4}"/>
              </a:ext>
            </a:extLst>
          </p:cNvPr>
          <p:cNvSpPr/>
          <p:nvPr/>
        </p:nvSpPr>
        <p:spPr>
          <a:xfrm>
            <a:off x="2653298" y="1151677"/>
            <a:ext cx="3846030" cy="2246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FBB319-ED35-DA41-9908-6270F306C712}"/>
              </a:ext>
            </a:extLst>
          </p:cNvPr>
          <p:cNvSpPr/>
          <p:nvPr/>
        </p:nvSpPr>
        <p:spPr>
          <a:xfrm>
            <a:off x="2829315" y="1792970"/>
            <a:ext cx="3532853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リクエストのデータ形式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64140-B0D5-4B4E-804F-FAADBFC912D7}"/>
              </a:ext>
            </a:extLst>
          </p:cNvPr>
          <p:cNvSpPr/>
          <p:nvPr/>
        </p:nvSpPr>
        <p:spPr>
          <a:xfrm>
            <a:off x="587397" y="393223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9BB86-1AC7-8B47-8FD9-3ED32413FEDD}"/>
              </a:ext>
            </a:extLst>
          </p:cNvPr>
          <p:cNvSpPr/>
          <p:nvPr/>
        </p:nvSpPr>
        <p:spPr>
          <a:xfrm>
            <a:off x="9067800" y="393223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91DE31A-59CA-0B45-84C9-0C20005E9A05}"/>
              </a:ext>
            </a:extLst>
          </p:cNvPr>
          <p:cNvSpPr/>
          <p:nvPr/>
        </p:nvSpPr>
        <p:spPr>
          <a:xfrm>
            <a:off x="5388292" y="4206240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A3E6-1B5C-C546-A752-5C1A007D2065}"/>
              </a:ext>
            </a:extLst>
          </p:cNvPr>
          <p:cNvSpPr txBox="1"/>
          <p:nvPr/>
        </p:nvSpPr>
        <p:spPr>
          <a:xfrm>
            <a:off x="5886982" y="459339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139E75E-3B61-5B4E-8500-AFBAF3DF0D13}"/>
              </a:ext>
            </a:extLst>
          </p:cNvPr>
          <p:cNvSpPr/>
          <p:nvPr/>
        </p:nvSpPr>
        <p:spPr>
          <a:xfrm>
            <a:off x="3851910" y="420624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B89CEF3-A107-4F49-99A4-F6437C751E06}"/>
              </a:ext>
            </a:extLst>
          </p:cNvPr>
          <p:cNvSpPr/>
          <p:nvPr/>
        </p:nvSpPr>
        <p:spPr>
          <a:xfrm rot="10800000">
            <a:off x="3851910" y="502019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F5BDA-819A-C745-88B9-BB993E93FF5E}"/>
              </a:ext>
            </a:extLst>
          </p:cNvPr>
          <p:cNvSpPr/>
          <p:nvPr/>
        </p:nvSpPr>
        <p:spPr>
          <a:xfrm>
            <a:off x="6859905" y="3553705"/>
            <a:ext cx="129159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E1A65-862E-5C4C-B886-15771DAB8F79}"/>
              </a:ext>
            </a:extLst>
          </p:cNvPr>
          <p:cNvSpPr/>
          <p:nvPr/>
        </p:nvSpPr>
        <p:spPr>
          <a:xfrm>
            <a:off x="2829315" y="1274630"/>
            <a:ext cx="3532853" cy="432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F2156A-FDAF-5C48-94A1-6BD35FFE1B1D}"/>
              </a:ext>
            </a:extLst>
          </p:cNvPr>
          <p:cNvSpPr txBox="1"/>
          <p:nvPr/>
        </p:nvSpPr>
        <p:spPr>
          <a:xfrm>
            <a:off x="2847443" y="1306600"/>
            <a:ext cx="25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  /auction    HTTP/1.1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037C0-03E9-EE4F-9711-A43AA8ABE740}"/>
              </a:ext>
            </a:extLst>
          </p:cNvPr>
          <p:cNvSpPr txBox="1"/>
          <p:nvPr/>
        </p:nvSpPr>
        <p:spPr>
          <a:xfrm>
            <a:off x="2847443" y="1789160"/>
            <a:ext cx="351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Referer</a:t>
            </a:r>
            <a:r>
              <a:rPr lang="en-US" dirty="0"/>
              <a:t>: 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</a:p>
          <a:p>
            <a:r>
              <a:rPr lang="en-US" dirty="0"/>
              <a:t>User-Agent: Mozilla/5.0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FADE85-65D7-AC43-A7D5-24A37F039AB5}"/>
              </a:ext>
            </a:extLst>
          </p:cNvPr>
          <p:cNvSpPr/>
          <p:nvPr/>
        </p:nvSpPr>
        <p:spPr>
          <a:xfrm>
            <a:off x="2829315" y="2559295"/>
            <a:ext cx="3532853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1F577B-089A-D546-A516-57C45F3F1F5D}"/>
              </a:ext>
            </a:extLst>
          </p:cNvPr>
          <p:cNvCxnSpPr/>
          <p:nvPr/>
        </p:nvCxnSpPr>
        <p:spPr>
          <a:xfrm flipH="1" flipV="1">
            <a:off x="2653298" y="3398290"/>
            <a:ext cx="4206607" cy="61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913E60-6062-794A-B47F-7B67E317071D}"/>
              </a:ext>
            </a:extLst>
          </p:cNvPr>
          <p:cNvCxnSpPr>
            <a:cxnSpLocks/>
          </p:cNvCxnSpPr>
          <p:nvPr/>
        </p:nvCxnSpPr>
        <p:spPr>
          <a:xfrm flipH="1" flipV="1">
            <a:off x="6499328" y="1178908"/>
            <a:ext cx="360577" cy="237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52FC9F-E42F-5942-8D94-67F511B13B7F}"/>
              </a:ext>
            </a:extLst>
          </p:cNvPr>
          <p:cNvSpPr txBox="1"/>
          <p:nvPr/>
        </p:nvSpPr>
        <p:spPr>
          <a:xfrm>
            <a:off x="723061" y="13035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リクエスト行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15BAEC-136B-4048-AAF3-5F09ADC0A355}"/>
              </a:ext>
            </a:extLst>
          </p:cNvPr>
          <p:cNvSpPr txBox="1"/>
          <p:nvPr/>
        </p:nvSpPr>
        <p:spPr>
          <a:xfrm>
            <a:off x="1069309" y="1962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BADF73-E45F-2045-876A-5C314B4AF8E0}"/>
              </a:ext>
            </a:extLst>
          </p:cNvPr>
          <p:cNvSpPr txBox="1"/>
          <p:nvPr/>
        </p:nvSpPr>
        <p:spPr>
          <a:xfrm>
            <a:off x="1069309" y="2724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ボディ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2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3959E2-2E83-1A4D-BE2C-0990B67ABEF4}"/>
              </a:ext>
            </a:extLst>
          </p:cNvPr>
          <p:cNvSpPr/>
          <p:nvPr/>
        </p:nvSpPr>
        <p:spPr>
          <a:xfrm>
            <a:off x="4932056" y="1155455"/>
            <a:ext cx="4280524" cy="2246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FBB319-ED35-DA41-9908-6270F306C712}"/>
              </a:ext>
            </a:extLst>
          </p:cNvPr>
          <p:cNvSpPr/>
          <p:nvPr/>
        </p:nvSpPr>
        <p:spPr>
          <a:xfrm>
            <a:off x="5108073" y="1796748"/>
            <a:ext cx="3955917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レスポンスのデータ形式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64140-B0D5-4B4E-804F-FAADBFC912D7}"/>
              </a:ext>
            </a:extLst>
          </p:cNvPr>
          <p:cNvSpPr/>
          <p:nvPr/>
        </p:nvSpPr>
        <p:spPr>
          <a:xfrm>
            <a:off x="587397" y="393223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9BB86-1AC7-8B47-8FD9-3ED32413FEDD}"/>
              </a:ext>
            </a:extLst>
          </p:cNvPr>
          <p:cNvSpPr/>
          <p:nvPr/>
        </p:nvSpPr>
        <p:spPr>
          <a:xfrm>
            <a:off x="9067800" y="393223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91DE31A-59CA-0B45-84C9-0C20005E9A05}"/>
              </a:ext>
            </a:extLst>
          </p:cNvPr>
          <p:cNvSpPr/>
          <p:nvPr/>
        </p:nvSpPr>
        <p:spPr>
          <a:xfrm>
            <a:off x="5388292" y="4206240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A3E6-1B5C-C546-A752-5C1A007D2065}"/>
              </a:ext>
            </a:extLst>
          </p:cNvPr>
          <p:cNvSpPr txBox="1"/>
          <p:nvPr/>
        </p:nvSpPr>
        <p:spPr>
          <a:xfrm>
            <a:off x="5886982" y="459339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139E75E-3B61-5B4E-8500-AFBAF3DF0D13}"/>
              </a:ext>
            </a:extLst>
          </p:cNvPr>
          <p:cNvSpPr/>
          <p:nvPr/>
        </p:nvSpPr>
        <p:spPr>
          <a:xfrm>
            <a:off x="3851910" y="420624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B89CEF3-A107-4F49-99A4-F6437C751E06}"/>
              </a:ext>
            </a:extLst>
          </p:cNvPr>
          <p:cNvSpPr/>
          <p:nvPr/>
        </p:nvSpPr>
        <p:spPr>
          <a:xfrm rot="10800000">
            <a:off x="3851910" y="502019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F5BDA-819A-C745-88B9-BB993E93FF5E}"/>
              </a:ext>
            </a:extLst>
          </p:cNvPr>
          <p:cNvSpPr/>
          <p:nvPr/>
        </p:nvSpPr>
        <p:spPr>
          <a:xfrm>
            <a:off x="5196895" y="5690407"/>
            <a:ext cx="129159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E1A65-862E-5C4C-B886-15771DAB8F79}"/>
              </a:ext>
            </a:extLst>
          </p:cNvPr>
          <p:cNvSpPr/>
          <p:nvPr/>
        </p:nvSpPr>
        <p:spPr>
          <a:xfrm>
            <a:off x="5108073" y="1278408"/>
            <a:ext cx="3955917" cy="432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F2156A-FDAF-5C48-94A1-6BD35FFE1B1D}"/>
              </a:ext>
            </a:extLst>
          </p:cNvPr>
          <p:cNvSpPr txBox="1"/>
          <p:nvPr/>
        </p:nvSpPr>
        <p:spPr>
          <a:xfrm>
            <a:off x="5126201" y="1310378"/>
            <a:ext cx="19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HTTP/1.1   200  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037C0-03E9-EE4F-9711-A43AA8ABE740}"/>
              </a:ext>
            </a:extLst>
          </p:cNvPr>
          <p:cNvSpPr txBox="1"/>
          <p:nvPr/>
        </p:nvSpPr>
        <p:spPr>
          <a:xfrm>
            <a:off x="5126201" y="1792938"/>
            <a:ext cx="384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cache-control: private</a:t>
            </a:r>
          </a:p>
          <a:p>
            <a:r>
              <a:rPr lang="en-US" dirty="0"/>
              <a:t>content-type: text/html; charset=utf-8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FADE85-65D7-AC43-A7D5-24A37F039AB5}"/>
              </a:ext>
            </a:extLst>
          </p:cNvPr>
          <p:cNvSpPr/>
          <p:nvPr/>
        </p:nvSpPr>
        <p:spPr>
          <a:xfrm>
            <a:off x="5108073" y="2563073"/>
            <a:ext cx="3955917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1F577B-089A-D546-A516-57C45F3F1F5D}"/>
              </a:ext>
            </a:extLst>
          </p:cNvPr>
          <p:cNvCxnSpPr>
            <a:cxnSpLocks/>
          </p:cNvCxnSpPr>
          <p:nvPr/>
        </p:nvCxnSpPr>
        <p:spPr>
          <a:xfrm flipH="1">
            <a:off x="6488485" y="3402068"/>
            <a:ext cx="2724095" cy="2300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913E60-6062-794A-B47F-7B67E317071D}"/>
              </a:ext>
            </a:extLst>
          </p:cNvPr>
          <p:cNvCxnSpPr>
            <a:cxnSpLocks/>
          </p:cNvCxnSpPr>
          <p:nvPr/>
        </p:nvCxnSpPr>
        <p:spPr>
          <a:xfrm flipH="1" flipV="1">
            <a:off x="4932056" y="3429000"/>
            <a:ext cx="264839" cy="226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52FC9F-E42F-5942-8D94-67F511B13B7F}"/>
              </a:ext>
            </a:extLst>
          </p:cNvPr>
          <p:cNvSpPr txBox="1"/>
          <p:nvPr/>
        </p:nvSpPr>
        <p:spPr>
          <a:xfrm>
            <a:off x="9430386" y="13410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ステータス行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15BAEC-136B-4048-AAF3-5F09ADC0A355}"/>
              </a:ext>
            </a:extLst>
          </p:cNvPr>
          <p:cNvSpPr txBox="1"/>
          <p:nvPr/>
        </p:nvSpPr>
        <p:spPr>
          <a:xfrm>
            <a:off x="9736023" y="19314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BADF73-E45F-2045-876A-5C314B4AF8E0}"/>
              </a:ext>
            </a:extLst>
          </p:cNvPr>
          <p:cNvSpPr txBox="1"/>
          <p:nvPr/>
        </p:nvSpPr>
        <p:spPr>
          <a:xfrm>
            <a:off x="9736022" y="27215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ボディ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D3B7AA-7941-934C-B642-8F5DCDDB3097}"/>
              </a:ext>
            </a:extLst>
          </p:cNvPr>
          <p:cNvSpPr txBox="1"/>
          <p:nvPr/>
        </p:nvSpPr>
        <p:spPr>
          <a:xfrm>
            <a:off x="5158555" y="2583056"/>
            <a:ext cx="1763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dirty="0"/>
              <a:t>&lt;html lang="ja"&gt;</a:t>
            </a:r>
          </a:p>
          <a:p>
            <a:r>
              <a:rPr lang="nl" dirty="0"/>
              <a:t>&lt;head&gt;</a:t>
            </a:r>
            <a:r>
              <a:rPr lang="en-US" dirty="0"/>
              <a:t> ....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304943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893</Words>
  <Application>Microsoft Macintosh PowerPoint</Application>
  <PresentationFormat>Widescreen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Nutanix REST API Bootcamp</vt:lpstr>
      <vt:lpstr>Agenda</vt:lpstr>
      <vt:lpstr>HTTP 基礎: リクエストとレスポンス</vt:lpstr>
      <vt:lpstr>HTTP基礎: URL</vt:lpstr>
      <vt:lpstr>HTTP基礎: メソッド</vt:lpstr>
      <vt:lpstr>HTTP基礎: レスポンスコード</vt:lpstr>
      <vt:lpstr>HTTP基礎: ヘッダとボディ</vt:lpstr>
      <vt:lpstr>HTTP基礎: リクエストのデータ形式</vt:lpstr>
      <vt:lpstr>HTTP基礎: レスポンスのデータ形式</vt:lpstr>
      <vt:lpstr>一般的なHTTP通信の流れ</vt:lpstr>
      <vt:lpstr>REST API</vt:lpstr>
      <vt:lpstr>REST APIとは</vt:lpstr>
      <vt:lpstr>CRUD</vt:lpstr>
      <vt:lpstr>クライアント・サーバー間のやりとりのデータ形式</vt:lpstr>
      <vt:lpstr>Read : HTTP Get</vt:lpstr>
      <vt:lpstr>Create : HTTP Post</vt:lpstr>
      <vt:lpstr>Update : HTTP Put</vt:lpstr>
      <vt:lpstr>Delete : HTTP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 （伊藤 裕一 - いとう ゆういち）</dc:creator>
  <cp:lastModifiedBy>Yuichi Ito （伊藤 裕一 - いとう ゆういち）</cp:lastModifiedBy>
  <cp:revision>34</cp:revision>
  <dcterms:created xsi:type="dcterms:W3CDTF">2019-01-24T06:27:39Z</dcterms:created>
  <dcterms:modified xsi:type="dcterms:W3CDTF">2019-01-25T06:24:53Z</dcterms:modified>
</cp:coreProperties>
</file>