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94628"/>
  </p:normalViewPr>
  <p:slideViewPr>
    <p:cSldViewPr snapToGrid="0" snapToObjects="1">
      <p:cViewPr varScale="1">
        <p:scale>
          <a:sx n="132" d="100"/>
          <a:sy n="132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980689-B4C8-CA4D-A255-90D55CCB5063}"/>
              </a:ext>
            </a:extLst>
          </p:cNvPr>
          <p:cNvSpPr/>
          <p:nvPr/>
        </p:nvSpPr>
        <p:spPr>
          <a:xfrm>
            <a:off x="3984859" y="2990639"/>
            <a:ext cx="4225490" cy="34666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18776-2CD9-CA4B-BEA5-343AEF510438}"/>
              </a:ext>
            </a:extLst>
          </p:cNvPr>
          <p:cNvSpPr txBox="1"/>
          <p:nvPr/>
        </p:nvSpPr>
        <p:spPr>
          <a:xfrm>
            <a:off x="4249556" y="3459973"/>
            <a:ext cx="3845290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function(x):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 = a * x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b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10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print(function(5))  #50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print(b)            #ERROR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C2E28D-B467-6F49-9DA4-A576AC91E474}"/>
              </a:ext>
            </a:extLst>
          </p:cNvPr>
          <p:cNvSpPr/>
          <p:nvPr/>
        </p:nvSpPr>
        <p:spPr>
          <a:xfrm>
            <a:off x="4249556" y="3705473"/>
            <a:ext cx="2454372" cy="1107158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9A326D-79F6-1F47-92A4-3983303E4E04}"/>
              </a:ext>
            </a:extLst>
          </p:cNvPr>
          <p:cNvSpPr/>
          <p:nvPr/>
        </p:nvSpPr>
        <p:spPr>
          <a:xfrm>
            <a:off x="3984859" y="2990639"/>
            <a:ext cx="4225490" cy="3466694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65B128C-8439-FE49-9FEE-EC031568DAA3}"/>
              </a:ext>
            </a:extLst>
          </p:cNvPr>
          <p:cNvCxnSpPr>
            <a:cxnSpLocks/>
          </p:cNvCxnSpPr>
          <p:nvPr/>
        </p:nvCxnSpPr>
        <p:spPr>
          <a:xfrm>
            <a:off x="4954607" y="1361170"/>
            <a:ext cx="0" cy="2169569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8690AE-41E0-8144-9789-D6318DB8A87A}"/>
              </a:ext>
            </a:extLst>
          </p:cNvPr>
          <p:cNvCxnSpPr>
            <a:cxnSpLocks/>
          </p:cNvCxnSpPr>
          <p:nvPr/>
        </p:nvCxnSpPr>
        <p:spPr>
          <a:xfrm>
            <a:off x="6001317" y="2222035"/>
            <a:ext cx="0" cy="633566"/>
          </a:xfrm>
          <a:prstGeom prst="straightConnector1">
            <a:avLst/>
          </a:prstGeom>
          <a:ln w="762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B0C0D8-9F82-9B4B-A5C4-C2B4CBC13944}"/>
              </a:ext>
            </a:extLst>
          </p:cNvPr>
          <p:cNvSpPr txBox="1"/>
          <p:nvPr/>
        </p:nvSpPr>
        <p:spPr>
          <a:xfrm>
            <a:off x="4288057" y="32715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ローカルスコープ</a:t>
            </a:r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関数などの内側</a:t>
            </a:r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</a:p>
        </p:txBody>
      </p:sp>
      <p:sp>
        <p:nvSpPr>
          <p:cNvPr id="9" name="U-Turn Arrow 8">
            <a:extLst>
              <a:ext uri="{FF2B5EF4-FFF2-40B4-BE49-F238E27FC236}">
                <a16:creationId xmlns:a16="http://schemas.microsoft.com/office/drawing/2014/main" id="{98554EA3-E533-304D-A810-708166641D26}"/>
              </a:ext>
            </a:extLst>
          </p:cNvPr>
          <p:cNvSpPr/>
          <p:nvPr/>
        </p:nvSpPr>
        <p:spPr>
          <a:xfrm rot="5400000" flipH="1">
            <a:off x="7974298" y="-167042"/>
            <a:ext cx="1319197" cy="2675894"/>
          </a:xfrm>
          <a:prstGeom prst="uturnArrow">
            <a:avLst>
              <a:gd name="adj1" fmla="val 14336"/>
              <a:gd name="adj2" fmla="val 18091"/>
              <a:gd name="adj3" fmla="val 25000"/>
              <a:gd name="adj4" fmla="val 43750"/>
              <a:gd name="adj5" fmla="val 100000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A6F239-50D4-8E4C-ACD5-0C3BCF15B8ED}"/>
              </a:ext>
            </a:extLst>
          </p:cNvPr>
          <p:cNvSpPr/>
          <p:nvPr/>
        </p:nvSpPr>
        <p:spPr>
          <a:xfrm>
            <a:off x="7084196" y="1158149"/>
            <a:ext cx="1241657" cy="1190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A17959-A045-3440-B0C1-514DEF5F233E}"/>
              </a:ext>
            </a:extLst>
          </p:cNvPr>
          <p:cNvSpPr txBox="1"/>
          <p:nvPr/>
        </p:nvSpPr>
        <p:spPr>
          <a:xfrm>
            <a:off x="5260359" y="1323519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グローバルスコープ</a:t>
            </a:r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関数などの外側</a:t>
            </a:r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</a:p>
        </p:txBody>
      </p:sp>
      <p:sp>
        <p:nvSpPr>
          <p:cNvPr id="40" name="U-Turn Arrow 39">
            <a:extLst>
              <a:ext uri="{FF2B5EF4-FFF2-40B4-BE49-F238E27FC236}">
                <a16:creationId xmlns:a16="http://schemas.microsoft.com/office/drawing/2014/main" id="{4AB22DDE-02BA-1344-8FE7-7B15160F8DCF}"/>
              </a:ext>
            </a:extLst>
          </p:cNvPr>
          <p:cNvSpPr/>
          <p:nvPr/>
        </p:nvSpPr>
        <p:spPr>
          <a:xfrm rot="16200000" flipH="1">
            <a:off x="2073759" y="73183"/>
            <a:ext cx="1319197" cy="2324651"/>
          </a:xfrm>
          <a:prstGeom prst="uturnArrow">
            <a:avLst>
              <a:gd name="adj1" fmla="val 14336"/>
              <a:gd name="adj2" fmla="val 18091"/>
              <a:gd name="adj3" fmla="val 25000"/>
              <a:gd name="adj4" fmla="val 43750"/>
              <a:gd name="adj5" fmla="val 100000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&quot;No&quot; Symbol 15">
            <a:extLst>
              <a:ext uri="{FF2B5EF4-FFF2-40B4-BE49-F238E27FC236}">
                <a16:creationId xmlns:a16="http://schemas.microsoft.com/office/drawing/2014/main" id="{322A76FE-F24F-A849-A458-A4DFD5B29051}"/>
              </a:ext>
            </a:extLst>
          </p:cNvPr>
          <p:cNvSpPr/>
          <p:nvPr/>
        </p:nvSpPr>
        <p:spPr>
          <a:xfrm>
            <a:off x="8749438" y="1248030"/>
            <a:ext cx="1010652" cy="1010652"/>
          </a:xfrm>
          <a:prstGeom prst="noSmoking">
            <a:avLst>
              <a:gd name="adj" fmla="val 1302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4BC7D2-6696-4347-A0E4-C65069FBFE32}"/>
              </a:ext>
            </a:extLst>
          </p:cNvPr>
          <p:cNvSpPr txBox="1"/>
          <p:nvPr/>
        </p:nvSpPr>
        <p:spPr>
          <a:xfrm>
            <a:off x="8565604" y="2472579"/>
            <a:ext cx="3419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ローカルスコープは</a:t>
            </a:r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参照できない</a:t>
            </a:r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altLang="ja-JP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「</a:t>
            </a:r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print(b)</a:t>
            </a:r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」でエラー</a:t>
            </a:r>
            <a:r>
              <a:rPr lang="en-US" altLang="ja-JP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  <a:endParaRPr lang="en-US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1A5F0E-C12C-FD48-940C-C4ADEDF3C7FE}"/>
              </a:ext>
            </a:extLst>
          </p:cNvPr>
          <p:cNvSpPr txBox="1"/>
          <p:nvPr/>
        </p:nvSpPr>
        <p:spPr>
          <a:xfrm>
            <a:off x="399916" y="2445954"/>
            <a:ext cx="3262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グローバルスコープは</a:t>
            </a:r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参照できる</a:t>
            </a:r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altLang="ja-JP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「</a:t>
            </a:r>
            <a:r>
              <a:rPr lang="en-US" altLang="ja-JP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b = a * x</a:t>
            </a:r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」が</a:t>
            </a:r>
            <a:r>
              <a:rPr lang="en-US" altLang="ja-JP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OK)</a:t>
            </a:r>
            <a:endParaRPr lang="en-US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324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4068735-D66B-8A4B-800C-05980C776A4B}"/>
              </a:ext>
            </a:extLst>
          </p:cNvPr>
          <p:cNvSpPr/>
          <p:nvPr/>
        </p:nvSpPr>
        <p:spPr>
          <a:xfrm>
            <a:off x="702645" y="911581"/>
            <a:ext cx="5784782" cy="44304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0CF66F-B82C-9645-BBCD-178373B5807D}"/>
              </a:ext>
            </a:extLst>
          </p:cNvPr>
          <p:cNvSpPr txBox="1"/>
          <p:nvPr/>
        </p:nvSpPr>
        <p:spPr>
          <a:xfrm>
            <a:off x="861463" y="1092157"/>
            <a:ext cx="5625963" cy="40934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10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10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function():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 = 20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global b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 = 20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print('before: a = ' + str(a)) # 10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print('before: b = ' + str(b)) # 10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function()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print('after: a = ' + str(a))  # 10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print('after: b = ' + str(b))  # 20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8002D7-271D-A94F-A822-117B5A041AA1}"/>
              </a:ext>
            </a:extLst>
          </p:cNvPr>
          <p:cNvCxnSpPr/>
          <p:nvPr/>
        </p:nvCxnSpPr>
        <p:spPr>
          <a:xfrm flipH="1">
            <a:off x="2367814" y="2531444"/>
            <a:ext cx="48703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4CBB24-4CAE-DB46-925F-EC3A04638591}"/>
              </a:ext>
            </a:extLst>
          </p:cNvPr>
          <p:cNvCxnSpPr>
            <a:cxnSpLocks/>
          </p:cNvCxnSpPr>
          <p:nvPr/>
        </p:nvCxnSpPr>
        <p:spPr>
          <a:xfrm flipH="1">
            <a:off x="2367815" y="3138871"/>
            <a:ext cx="5361271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AD9E66-843E-6449-9A92-ED4BEAE386B4}"/>
              </a:ext>
            </a:extLst>
          </p:cNvPr>
          <p:cNvCxnSpPr>
            <a:cxnSpLocks/>
          </p:cNvCxnSpPr>
          <p:nvPr/>
        </p:nvCxnSpPr>
        <p:spPr>
          <a:xfrm flipH="1">
            <a:off x="5966060" y="4637773"/>
            <a:ext cx="127213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EA54D8-5633-F242-8A3D-B14413155D65}"/>
              </a:ext>
            </a:extLst>
          </p:cNvPr>
          <p:cNvCxnSpPr>
            <a:cxnSpLocks/>
          </p:cNvCxnSpPr>
          <p:nvPr/>
        </p:nvCxnSpPr>
        <p:spPr>
          <a:xfrm>
            <a:off x="7218946" y="2502568"/>
            <a:ext cx="0" cy="2135205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A2E380-3EFF-B445-A008-AA02CFA5C023}"/>
              </a:ext>
            </a:extLst>
          </p:cNvPr>
          <p:cNvCxnSpPr>
            <a:cxnSpLocks/>
          </p:cNvCxnSpPr>
          <p:nvPr/>
        </p:nvCxnSpPr>
        <p:spPr>
          <a:xfrm flipH="1">
            <a:off x="5966061" y="4956441"/>
            <a:ext cx="1763025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357B2F-4BB8-4243-A4B4-823A4D3DEEF2}"/>
              </a:ext>
            </a:extLst>
          </p:cNvPr>
          <p:cNvCxnSpPr>
            <a:cxnSpLocks/>
          </p:cNvCxnSpPr>
          <p:nvPr/>
        </p:nvCxnSpPr>
        <p:spPr>
          <a:xfrm>
            <a:off x="7698605" y="3138871"/>
            <a:ext cx="0" cy="1843808"/>
          </a:xfrm>
          <a:prstGeom prst="straightConnector1">
            <a:avLst/>
          </a:prstGeom>
          <a:ln w="571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2C13479-00F8-7842-A748-2AFEC634CA30}"/>
              </a:ext>
            </a:extLst>
          </p:cNvPr>
          <p:cNvSpPr txBox="1"/>
          <p:nvPr/>
        </p:nvSpPr>
        <p:spPr>
          <a:xfrm>
            <a:off x="6847573" y="1160300"/>
            <a:ext cx="47628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global</a:t>
            </a:r>
            <a:r>
              <a:rPr lang="ja-JP" altLang="en-US" sz="2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宣言なし</a:t>
            </a:r>
            <a:endParaRPr lang="en-US" altLang="ja-JP" sz="22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グローバル変数は参照できる</a:t>
            </a:r>
            <a:endParaRPr lang="en-US" altLang="ja-JP" sz="22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2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グローバル変数は上書きできない</a:t>
            </a:r>
            <a:endParaRPr lang="en-US" sz="2200" b="1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850975-2A98-5A42-92BB-226D87C96566}"/>
              </a:ext>
            </a:extLst>
          </p:cNvPr>
          <p:cNvSpPr txBox="1"/>
          <p:nvPr/>
        </p:nvSpPr>
        <p:spPr>
          <a:xfrm>
            <a:off x="6847573" y="5209395"/>
            <a:ext cx="44807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global</a:t>
            </a:r>
            <a:r>
              <a:rPr lang="ja-JP" altLang="en-US" sz="2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宣言あり</a:t>
            </a:r>
            <a:endParaRPr lang="en-US" altLang="ja-JP" sz="22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グローバル変数は参照できる</a:t>
            </a:r>
            <a:endParaRPr lang="en-US" altLang="ja-JP" sz="22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2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グローバル変数は上書きできる</a:t>
            </a:r>
            <a:endParaRPr lang="en-US" sz="22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9986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180</Words>
  <Application>Microsoft Macintosh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Yu Gothic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49</cp:revision>
  <dcterms:created xsi:type="dcterms:W3CDTF">2018-02-03T07:04:34Z</dcterms:created>
  <dcterms:modified xsi:type="dcterms:W3CDTF">2018-02-16T00:08:22Z</dcterms:modified>
</cp:coreProperties>
</file>