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6557C2-E29C-0742-88E0-34E66682C94D}"/>
              </a:ext>
            </a:extLst>
          </p:cNvPr>
          <p:cNvSpPr/>
          <p:nvPr/>
        </p:nvSpPr>
        <p:spPr>
          <a:xfrm>
            <a:off x="5132454" y="2165684"/>
            <a:ext cx="1799924" cy="1799924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24167-05E9-0447-9BD9-99B8F4F010D5}"/>
              </a:ext>
            </a:extLst>
          </p:cNvPr>
          <p:cNvSpPr txBox="1"/>
          <p:nvPr/>
        </p:nvSpPr>
        <p:spPr>
          <a:xfrm>
            <a:off x="5463903" y="2565815"/>
            <a:ext cx="11432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>
                <a:latin typeface="+mn-ea"/>
              </a:rPr>
              <a:t>定数</a:t>
            </a:r>
            <a:endParaRPr lang="en-US" altLang="ja-JP" sz="2800" b="1" dirty="0">
              <a:latin typeface="+mn-ea"/>
            </a:endParaRPr>
          </a:p>
          <a:p>
            <a:pPr algn="ctr"/>
            <a:r>
              <a:rPr lang="en-US" sz="2800" b="1" dirty="0">
                <a:latin typeface="+mn-ea"/>
              </a:rPr>
              <a:t>(</a:t>
            </a:r>
            <a:r>
              <a:rPr lang="ja-JP" altLang="en-US" sz="2800" b="1" dirty="0">
                <a:latin typeface="+mn-ea"/>
              </a:rPr>
              <a:t>容器</a:t>
            </a:r>
            <a:r>
              <a:rPr lang="en-US" sz="2800" b="1" dirty="0">
                <a:latin typeface="+mn-ea"/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CB24BA-2F51-FF45-8DEE-7DE0B717FE78}"/>
              </a:ext>
            </a:extLst>
          </p:cNvPr>
          <p:cNvSpPr/>
          <p:nvPr/>
        </p:nvSpPr>
        <p:spPr>
          <a:xfrm>
            <a:off x="2515474" y="2382250"/>
            <a:ext cx="1375323" cy="13753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DABAC-C186-A84A-80ED-49FC8CAC0977}"/>
              </a:ext>
            </a:extLst>
          </p:cNvPr>
          <p:cNvSpPr txBox="1"/>
          <p:nvPr/>
        </p:nvSpPr>
        <p:spPr>
          <a:xfrm>
            <a:off x="2552885" y="283481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+mn-ea"/>
              </a:rPr>
              <a:t>データ</a:t>
            </a:r>
            <a:r>
              <a:rPr lang="en-US" altLang="ja-JP" sz="2400" b="1" dirty="0">
                <a:solidFill>
                  <a:schemeClr val="bg1"/>
                </a:solidFill>
                <a:latin typeface="+mn-ea"/>
              </a:rPr>
              <a:t>A</a:t>
            </a:r>
            <a:endParaRPr 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U-Turn Arrow 7">
            <a:extLst>
              <a:ext uri="{FF2B5EF4-FFF2-40B4-BE49-F238E27FC236}">
                <a16:creationId xmlns:a16="http://schemas.microsoft.com/office/drawing/2014/main" id="{FDC62751-DF0C-034F-A416-959C7591077F}"/>
              </a:ext>
            </a:extLst>
          </p:cNvPr>
          <p:cNvSpPr/>
          <p:nvPr/>
        </p:nvSpPr>
        <p:spPr>
          <a:xfrm>
            <a:off x="3091898" y="1073348"/>
            <a:ext cx="2743200" cy="83739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48894-47AE-2243-A836-46A28C14D6F4}"/>
              </a:ext>
            </a:extLst>
          </p:cNvPr>
          <p:cNvSpPr txBox="1"/>
          <p:nvPr/>
        </p:nvSpPr>
        <p:spPr>
          <a:xfrm>
            <a:off x="3422989" y="550128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>
                <a:latin typeface="+mn-ea"/>
              </a:rPr>
              <a:t>初期化</a:t>
            </a:r>
            <a:r>
              <a:rPr lang="en-US" altLang="ja-JP" sz="2800" b="1" dirty="0">
                <a:latin typeface="+mn-ea"/>
              </a:rPr>
              <a:t>(OK)</a:t>
            </a:r>
            <a:endParaRPr lang="en-US" sz="28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DE665-1931-5B41-8B31-DDACFDFB5C13}"/>
              </a:ext>
            </a:extLst>
          </p:cNvPr>
          <p:cNvSpPr txBox="1"/>
          <p:nvPr/>
        </p:nvSpPr>
        <p:spPr>
          <a:xfrm>
            <a:off x="6080868" y="550128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>
                <a:latin typeface="+mn-ea"/>
              </a:rPr>
              <a:t>参照</a:t>
            </a:r>
            <a:r>
              <a:rPr lang="en-US" altLang="ja-JP" sz="2800" b="1" dirty="0">
                <a:latin typeface="+mn-ea"/>
              </a:rPr>
              <a:t>(</a:t>
            </a:r>
            <a:r>
              <a:rPr lang="ja-JP" altLang="en-US" sz="2800" b="1" dirty="0">
                <a:latin typeface="+mn-ea"/>
              </a:rPr>
              <a:t>常に同じ値</a:t>
            </a:r>
            <a:r>
              <a:rPr lang="en-US" altLang="ja-JP" sz="2800" b="1" dirty="0">
                <a:latin typeface="+mn-ea"/>
              </a:rPr>
              <a:t>)</a:t>
            </a:r>
            <a:endParaRPr lang="en-US" sz="2800" b="1" dirty="0">
              <a:latin typeface="+mn-ea"/>
            </a:endParaRP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E26E3F72-B37D-524E-8B2E-3C44E86CE5DA}"/>
              </a:ext>
            </a:extLst>
          </p:cNvPr>
          <p:cNvSpPr/>
          <p:nvPr/>
        </p:nvSpPr>
        <p:spPr>
          <a:xfrm>
            <a:off x="6208879" y="1073348"/>
            <a:ext cx="2743200" cy="83739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C28E08-BE81-6342-ADAE-82F5E07613E0}"/>
              </a:ext>
            </a:extLst>
          </p:cNvPr>
          <p:cNvSpPr/>
          <p:nvPr/>
        </p:nvSpPr>
        <p:spPr>
          <a:xfrm>
            <a:off x="8077783" y="2382250"/>
            <a:ext cx="1375323" cy="13753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A749F-A4F4-F945-808F-08BB2D915346}"/>
              </a:ext>
            </a:extLst>
          </p:cNvPr>
          <p:cNvSpPr txBox="1"/>
          <p:nvPr/>
        </p:nvSpPr>
        <p:spPr>
          <a:xfrm>
            <a:off x="8115194" y="283481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+mn-ea"/>
              </a:rPr>
              <a:t>データ</a:t>
            </a:r>
            <a:r>
              <a:rPr lang="en-US" altLang="ja-JP" sz="2400" b="1" dirty="0">
                <a:solidFill>
                  <a:schemeClr val="bg1"/>
                </a:solidFill>
                <a:latin typeface="+mn-ea"/>
              </a:rPr>
              <a:t>A</a:t>
            </a:r>
            <a:endParaRPr 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471BEBC-5F67-B447-AB72-AFC8EF0542F5}"/>
              </a:ext>
            </a:extLst>
          </p:cNvPr>
          <p:cNvSpPr/>
          <p:nvPr/>
        </p:nvSpPr>
        <p:spPr>
          <a:xfrm>
            <a:off x="2497154" y="4950591"/>
            <a:ext cx="1375323" cy="13753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24DAA-6C57-AD46-8C60-8252725D6417}"/>
              </a:ext>
            </a:extLst>
          </p:cNvPr>
          <p:cNvSpPr txBox="1"/>
          <p:nvPr/>
        </p:nvSpPr>
        <p:spPr>
          <a:xfrm>
            <a:off x="2540133" y="5407419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+mn-ea"/>
              </a:rPr>
              <a:t>データ</a:t>
            </a:r>
            <a:r>
              <a:rPr lang="en-US" altLang="ja-JP" sz="2400" b="1" dirty="0">
                <a:solidFill>
                  <a:schemeClr val="bg1"/>
                </a:solidFill>
                <a:latin typeface="+mn-ea"/>
              </a:rPr>
              <a:t>B</a:t>
            </a:r>
            <a:endParaRPr 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C288CAF5-8F3C-CE4D-A824-A46143470468}"/>
              </a:ext>
            </a:extLst>
          </p:cNvPr>
          <p:cNvSpPr/>
          <p:nvPr/>
        </p:nvSpPr>
        <p:spPr>
          <a:xfrm rot="16200000" flipV="1">
            <a:off x="4491687" y="4075874"/>
            <a:ext cx="1658028" cy="1947373"/>
          </a:xfrm>
          <a:prstGeom prst="bentArrow">
            <a:avLst>
              <a:gd name="adj1" fmla="val 12228"/>
              <a:gd name="adj2" fmla="val 12519"/>
              <a:gd name="adj3" fmla="val 15712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220DD1-510E-734A-8F19-758A20261DEF}"/>
              </a:ext>
            </a:extLst>
          </p:cNvPr>
          <p:cNvSpPr txBox="1"/>
          <p:nvPr/>
        </p:nvSpPr>
        <p:spPr>
          <a:xfrm>
            <a:off x="6607165" y="5265011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3"/>
                </a:solidFill>
                <a:latin typeface="+mn-ea"/>
              </a:rPr>
              <a:t>再代入</a:t>
            </a:r>
            <a:r>
              <a:rPr lang="en-US" altLang="ja-JP" sz="2800" b="1" dirty="0">
                <a:solidFill>
                  <a:schemeClr val="accent3"/>
                </a:solidFill>
                <a:latin typeface="+mn-ea"/>
              </a:rPr>
              <a:t>(NG)</a:t>
            </a:r>
            <a:endParaRPr lang="en-US" sz="2800" b="1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C752DB09-D817-764B-8094-E065117BEF87}"/>
              </a:ext>
            </a:extLst>
          </p:cNvPr>
          <p:cNvSpPr/>
          <p:nvPr/>
        </p:nvSpPr>
        <p:spPr>
          <a:xfrm>
            <a:off x="5463903" y="5057944"/>
            <a:ext cx="937354" cy="937354"/>
          </a:xfrm>
          <a:prstGeom prst="noSmoking">
            <a:avLst>
              <a:gd name="adj" fmla="val 1150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E5C84-FA0B-FF4B-9A08-7E2B783F5D2B}"/>
              </a:ext>
            </a:extLst>
          </p:cNvPr>
          <p:cNvSpPr txBox="1"/>
          <p:nvPr/>
        </p:nvSpPr>
        <p:spPr>
          <a:xfrm>
            <a:off x="1570666" y="3289242"/>
            <a:ext cx="2582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=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100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1.08</a:t>
            </a:r>
          </a:p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 = 300 * 1.08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6EB28-4554-FA40-8E7B-DE02F6A35EC4}"/>
              </a:ext>
            </a:extLst>
          </p:cNvPr>
          <p:cNvSpPr txBox="1"/>
          <p:nvPr/>
        </p:nvSpPr>
        <p:spPr>
          <a:xfrm>
            <a:off x="7099941" y="2427467"/>
            <a:ext cx="37417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TAX_RATE = 1.08</a:t>
            </a:r>
          </a:p>
          <a:p>
            <a:endParaRPr lang="en-US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=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100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TAX_RATE</a:t>
            </a:r>
          </a:p>
          <a:p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=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300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TAX_RATE</a:t>
            </a:r>
            <a:endParaRPr lang="en-US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64F9F1C8-ADA4-BC40-A48D-6B6839FCB507}"/>
              </a:ext>
            </a:extLst>
          </p:cNvPr>
          <p:cNvSpPr/>
          <p:nvPr/>
        </p:nvSpPr>
        <p:spPr>
          <a:xfrm>
            <a:off x="1742172" y="4759692"/>
            <a:ext cx="3060834" cy="1068404"/>
          </a:xfrm>
          <a:prstGeom prst="wedgeRoundRectCallout">
            <a:avLst>
              <a:gd name="adj1" fmla="val 13501"/>
              <a:gd name="adj2" fmla="val -9866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CBAF3-96BB-FB47-9886-701F61777CB2}"/>
              </a:ext>
            </a:extLst>
          </p:cNvPr>
          <p:cNvSpPr txBox="1"/>
          <p:nvPr/>
        </p:nvSpPr>
        <p:spPr>
          <a:xfrm>
            <a:off x="1851170" y="4893007"/>
            <a:ext cx="2893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これ何</a:t>
            </a:r>
            <a:r>
              <a:rPr lang="en-US" altLang="ja-JP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?</a:t>
            </a:r>
          </a:p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マジックナンバー</a:t>
            </a:r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8F6C515-F07E-334E-A339-37109E334B4C}"/>
              </a:ext>
            </a:extLst>
          </p:cNvPr>
          <p:cNvSpPr/>
          <p:nvPr/>
        </p:nvSpPr>
        <p:spPr>
          <a:xfrm>
            <a:off x="7742338" y="4759692"/>
            <a:ext cx="3070458" cy="1068404"/>
          </a:xfrm>
          <a:prstGeom prst="wedgeRoundRectCallout">
            <a:avLst>
              <a:gd name="adj1" fmla="val 13501"/>
              <a:gd name="adj2" fmla="val -9866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5B948-8E46-9C40-988B-DC3E0428B608}"/>
              </a:ext>
            </a:extLst>
          </p:cNvPr>
          <p:cNvSpPr txBox="1"/>
          <p:nvPr/>
        </p:nvSpPr>
        <p:spPr>
          <a:xfrm>
            <a:off x="7880555" y="4896381"/>
            <a:ext cx="2893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税率</a:t>
            </a:r>
            <a:endParaRPr lang="en-US" altLang="ja-JP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定数名から分かる</a:t>
            </a:r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7D774-D7E8-E24B-8C97-D4D25A40F694}"/>
              </a:ext>
            </a:extLst>
          </p:cNvPr>
          <p:cNvSpPr txBox="1"/>
          <p:nvPr/>
        </p:nvSpPr>
        <p:spPr>
          <a:xfrm>
            <a:off x="2122099" y="136855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定数なし</a:t>
            </a:r>
            <a:endParaRPr lang="en-US" sz="32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8BDA8D-E01B-BB40-A4CE-ED7FF58BF8C3}"/>
              </a:ext>
            </a:extLst>
          </p:cNvPr>
          <p:cNvSpPr txBox="1"/>
          <p:nvPr/>
        </p:nvSpPr>
        <p:spPr>
          <a:xfrm>
            <a:off x="7880555" y="136855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定数あり</a:t>
            </a:r>
            <a:endParaRPr lang="en-US" sz="32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94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E5C84-FA0B-FF4B-9A08-7E2B783F5D2B}"/>
              </a:ext>
            </a:extLst>
          </p:cNvPr>
          <p:cNvSpPr txBox="1"/>
          <p:nvPr/>
        </p:nvSpPr>
        <p:spPr>
          <a:xfrm>
            <a:off x="1099028" y="3452872"/>
            <a:ext cx="2582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=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100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1.08</a:t>
            </a:r>
          </a:p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 = 300 * 1.08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6EB28-4554-FA40-8E7B-DE02F6A35EC4}"/>
              </a:ext>
            </a:extLst>
          </p:cNvPr>
          <p:cNvSpPr txBox="1"/>
          <p:nvPr/>
        </p:nvSpPr>
        <p:spPr>
          <a:xfrm>
            <a:off x="6628303" y="2591097"/>
            <a:ext cx="37417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TAX_RATE = 1.08</a:t>
            </a:r>
          </a:p>
          <a:p>
            <a:endParaRPr lang="en-US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=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100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TAX_RATE</a:t>
            </a:r>
          </a:p>
          <a:p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=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300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*</a:t>
            </a:r>
            <a:r>
              <a:rPr lang="ja-JP" alt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TAX_RATE</a:t>
            </a:r>
            <a:endParaRPr lang="en-US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7D774-D7E8-E24B-8C97-D4D25A40F694}"/>
              </a:ext>
            </a:extLst>
          </p:cNvPr>
          <p:cNvSpPr txBox="1"/>
          <p:nvPr/>
        </p:nvSpPr>
        <p:spPr>
          <a:xfrm>
            <a:off x="2102848" y="1532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定数なし</a:t>
            </a:r>
            <a:endParaRPr lang="en-US" sz="32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8BDA8D-E01B-BB40-A4CE-ED7FF58BF8C3}"/>
              </a:ext>
            </a:extLst>
          </p:cNvPr>
          <p:cNvSpPr txBox="1"/>
          <p:nvPr/>
        </p:nvSpPr>
        <p:spPr>
          <a:xfrm>
            <a:off x="7978794" y="1532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定数あり</a:t>
            </a:r>
            <a:endParaRPr lang="en-US" sz="32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77BC4D-0527-274E-AB0C-CEDEFF6D469F}"/>
              </a:ext>
            </a:extLst>
          </p:cNvPr>
          <p:cNvCxnSpPr/>
          <p:nvPr/>
        </p:nvCxnSpPr>
        <p:spPr>
          <a:xfrm flipV="1">
            <a:off x="2858703" y="3551723"/>
            <a:ext cx="760395" cy="28875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C992BF-CEC8-C448-A534-4E3DF1719FE9}"/>
              </a:ext>
            </a:extLst>
          </p:cNvPr>
          <p:cNvCxnSpPr/>
          <p:nvPr/>
        </p:nvCxnSpPr>
        <p:spPr>
          <a:xfrm flipV="1">
            <a:off x="2876350" y="3973630"/>
            <a:ext cx="760395" cy="28875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3B1D55-9425-3F4A-902A-E6B60FCA9F4A}"/>
              </a:ext>
            </a:extLst>
          </p:cNvPr>
          <p:cNvCxnSpPr/>
          <p:nvPr/>
        </p:nvCxnSpPr>
        <p:spPr>
          <a:xfrm flipV="1">
            <a:off x="9044540" y="2691865"/>
            <a:ext cx="760395" cy="28875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F7FDD7-3968-E241-8308-C36DDCEDEA44}"/>
              </a:ext>
            </a:extLst>
          </p:cNvPr>
          <p:cNvSpPr txBox="1"/>
          <p:nvPr/>
        </p:nvSpPr>
        <p:spPr>
          <a:xfrm>
            <a:off x="3792354" y="3451898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03255-05BD-0443-8729-6ECDA389FC87}"/>
              </a:ext>
            </a:extLst>
          </p:cNvPr>
          <p:cNvSpPr txBox="1"/>
          <p:nvPr/>
        </p:nvSpPr>
        <p:spPr>
          <a:xfrm>
            <a:off x="3790750" y="3873805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7BC6B-BCBC-DC4A-828F-EC56BA0B4FFC}"/>
              </a:ext>
            </a:extLst>
          </p:cNvPr>
          <p:cNvSpPr txBox="1"/>
          <p:nvPr/>
        </p:nvSpPr>
        <p:spPr>
          <a:xfrm>
            <a:off x="9901188" y="2592040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1.10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30787257-FC1B-1040-9680-1F207B9A465F}"/>
              </a:ext>
            </a:extLst>
          </p:cNvPr>
          <p:cNvSpPr/>
          <p:nvPr/>
        </p:nvSpPr>
        <p:spPr>
          <a:xfrm>
            <a:off x="1270534" y="4923322"/>
            <a:ext cx="3679206" cy="1068404"/>
          </a:xfrm>
          <a:prstGeom prst="wedgeRoundRectCallout">
            <a:avLst>
              <a:gd name="adj1" fmla="val 29459"/>
              <a:gd name="adj2" fmla="val -9956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D43B6-A207-7049-B688-0D5DB5ACDF37}"/>
              </a:ext>
            </a:extLst>
          </p:cNvPr>
          <p:cNvSpPr txBox="1"/>
          <p:nvPr/>
        </p:nvSpPr>
        <p:spPr>
          <a:xfrm>
            <a:off x="1379532" y="5060010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プログラム中の全ての</a:t>
            </a:r>
            <a:endParaRPr lang="en-US" altLang="ja-JP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マジックナンバーを変更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1A32D0DE-6661-8E44-8275-4432A80A6566}"/>
              </a:ext>
            </a:extLst>
          </p:cNvPr>
          <p:cNvSpPr/>
          <p:nvPr/>
        </p:nvSpPr>
        <p:spPr>
          <a:xfrm>
            <a:off x="7270700" y="4923322"/>
            <a:ext cx="4087110" cy="1068404"/>
          </a:xfrm>
          <a:prstGeom prst="wedgeRoundRectCallout">
            <a:avLst>
              <a:gd name="adj1" fmla="val 24334"/>
              <a:gd name="adj2" fmla="val 493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DEE59-3D47-264A-9A84-7918B6CC06D5}"/>
              </a:ext>
            </a:extLst>
          </p:cNvPr>
          <p:cNvSpPr txBox="1"/>
          <p:nvPr/>
        </p:nvSpPr>
        <p:spPr>
          <a:xfrm>
            <a:off x="7408917" y="506001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定数を変更するだけで</a:t>
            </a:r>
            <a:endParaRPr lang="en-US" altLang="ja-JP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プログラム中の全てに適用</a:t>
            </a:r>
            <a:endParaRPr lang="en-US" sz="24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8150735-185A-F649-AEC0-98FCD38B27B6}"/>
              </a:ext>
            </a:extLst>
          </p:cNvPr>
          <p:cNvSpPr/>
          <p:nvPr/>
        </p:nvSpPr>
        <p:spPr>
          <a:xfrm rot="21139063">
            <a:off x="10548382" y="3160631"/>
            <a:ext cx="504821" cy="1874047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59049-3725-9D42-81D4-BAD18194F403}"/>
              </a:ext>
            </a:extLst>
          </p:cNvPr>
          <p:cNvSpPr txBox="1"/>
          <p:nvPr/>
        </p:nvSpPr>
        <p:spPr>
          <a:xfrm>
            <a:off x="4805943" y="71265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税率の変更</a:t>
            </a:r>
            <a:endParaRPr lang="en-US" sz="3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01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127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16</cp:revision>
  <dcterms:created xsi:type="dcterms:W3CDTF">2018-02-03T07:04:34Z</dcterms:created>
  <dcterms:modified xsi:type="dcterms:W3CDTF">2018-02-07T00:49:17Z</dcterms:modified>
</cp:coreProperties>
</file>