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6557C2-E29C-0742-88E0-34E66682C94D}"/>
              </a:ext>
            </a:extLst>
          </p:cNvPr>
          <p:cNvSpPr/>
          <p:nvPr/>
        </p:nvSpPr>
        <p:spPr>
          <a:xfrm>
            <a:off x="1373697" y="1443612"/>
            <a:ext cx="4247456" cy="285870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24167-05E9-0447-9BD9-99B8F4F010D5}"/>
              </a:ext>
            </a:extLst>
          </p:cNvPr>
          <p:cNvSpPr txBox="1"/>
          <p:nvPr/>
        </p:nvSpPr>
        <p:spPr>
          <a:xfrm>
            <a:off x="2040755" y="1181408"/>
            <a:ext cx="298671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数値型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区別不要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ECB24BA-2F51-FF45-8DEE-7DE0B717FE78}"/>
              </a:ext>
            </a:extLst>
          </p:cNvPr>
          <p:cNvSpPr/>
          <p:nvPr/>
        </p:nvSpPr>
        <p:spPr>
          <a:xfrm>
            <a:off x="1918707" y="2107758"/>
            <a:ext cx="3192307" cy="616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DABAC-C186-A84A-80ED-49FC8CAC0977}"/>
              </a:ext>
            </a:extLst>
          </p:cNvPr>
          <p:cNvSpPr txBox="1"/>
          <p:nvPr/>
        </p:nvSpPr>
        <p:spPr>
          <a:xfrm>
            <a:off x="2668207" y="2199771"/>
            <a:ext cx="188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整数型</a:t>
            </a:r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AB268F2-6919-4646-9B01-30B04248198D}"/>
              </a:ext>
            </a:extLst>
          </p:cNvPr>
          <p:cNvSpPr/>
          <p:nvPr/>
        </p:nvSpPr>
        <p:spPr>
          <a:xfrm>
            <a:off x="1918707" y="3021562"/>
            <a:ext cx="3192307" cy="616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410BFE-E721-DF4E-8047-1C0B219EE9AB}"/>
              </a:ext>
            </a:extLst>
          </p:cNvPr>
          <p:cNvSpPr txBox="1"/>
          <p:nvPr/>
        </p:nvSpPr>
        <p:spPr>
          <a:xfrm>
            <a:off x="2042565" y="3123816"/>
            <a:ext cx="313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浮動小数点型</a:t>
            </a:r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(float)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F047653-7806-194A-9398-D9019B33319C}"/>
              </a:ext>
            </a:extLst>
          </p:cNvPr>
          <p:cNvSpPr/>
          <p:nvPr/>
        </p:nvSpPr>
        <p:spPr>
          <a:xfrm>
            <a:off x="7150625" y="2148222"/>
            <a:ext cx="3192307" cy="616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E8A36E-8980-0841-90FC-B933AA4D055D}"/>
              </a:ext>
            </a:extLst>
          </p:cNvPr>
          <p:cNvSpPr txBox="1"/>
          <p:nvPr/>
        </p:nvSpPr>
        <p:spPr>
          <a:xfrm>
            <a:off x="7900125" y="2249860"/>
            <a:ext cx="188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整数型</a:t>
            </a:r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1892EB8-28E8-3849-A3D0-8B77BC940F51}"/>
              </a:ext>
            </a:extLst>
          </p:cNvPr>
          <p:cNvSpPr/>
          <p:nvPr/>
        </p:nvSpPr>
        <p:spPr>
          <a:xfrm>
            <a:off x="7150625" y="3012533"/>
            <a:ext cx="3192307" cy="616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66565C-B356-1847-B0E9-873034D01792}"/>
              </a:ext>
            </a:extLst>
          </p:cNvPr>
          <p:cNvSpPr txBox="1"/>
          <p:nvPr/>
        </p:nvSpPr>
        <p:spPr>
          <a:xfrm>
            <a:off x="7782508" y="3114170"/>
            <a:ext cx="211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整数型</a:t>
            </a:r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(long)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4EF7569-C158-654B-843E-369808DDF983}"/>
              </a:ext>
            </a:extLst>
          </p:cNvPr>
          <p:cNvSpPr/>
          <p:nvPr/>
        </p:nvSpPr>
        <p:spPr>
          <a:xfrm>
            <a:off x="7150625" y="3845365"/>
            <a:ext cx="3192307" cy="616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E195F0-3320-5941-9299-B4C620412F0C}"/>
              </a:ext>
            </a:extLst>
          </p:cNvPr>
          <p:cNvSpPr txBox="1"/>
          <p:nvPr/>
        </p:nvSpPr>
        <p:spPr>
          <a:xfrm>
            <a:off x="7274483" y="3947619"/>
            <a:ext cx="313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浮動小数点型</a:t>
            </a:r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(float)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BC95A34-1101-DF42-BD2F-AAA17F41E3F2}"/>
              </a:ext>
            </a:extLst>
          </p:cNvPr>
          <p:cNvSpPr/>
          <p:nvPr/>
        </p:nvSpPr>
        <p:spPr>
          <a:xfrm>
            <a:off x="7150625" y="4751576"/>
            <a:ext cx="3192307" cy="616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9F6F59-48A8-114C-A767-413D5A786FB4}"/>
              </a:ext>
            </a:extLst>
          </p:cNvPr>
          <p:cNvSpPr txBox="1"/>
          <p:nvPr/>
        </p:nvSpPr>
        <p:spPr>
          <a:xfrm>
            <a:off x="7150625" y="4857626"/>
            <a:ext cx="3303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浮動小数点型</a:t>
            </a:r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(double)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F74A60-E5BD-C347-BE39-A8E4284E9FA0}"/>
              </a:ext>
            </a:extLst>
          </p:cNvPr>
          <p:cNvSpPr txBox="1"/>
          <p:nvPr/>
        </p:nvSpPr>
        <p:spPr>
          <a:xfrm>
            <a:off x="2611605" y="193502"/>
            <a:ext cx="177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Python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8A2CF1-4B25-5B41-BC08-7FE612A8C46B}"/>
              </a:ext>
            </a:extLst>
          </p:cNvPr>
          <p:cNvSpPr txBox="1"/>
          <p:nvPr/>
        </p:nvSpPr>
        <p:spPr>
          <a:xfrm>
            <a:off x="7406507" y="194498"/>
            <a:ext cx="2680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</a:t>
            </a:r>
            <a:r>
              <a:rPr lang="ja-JP" altLang="en-US" sz="3600" b="1" dirty="0">
                <a:solidFill>
                  <a:schemeClr val="accent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言語</a:t>
            </a:r>
            <a:r>
              <a:rPr lang="en-US" sz="3600" b="1" dirty="0">
                <a:solidFill>
                  <a:schemeClr val="accent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Java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1AD14E-E87E-354C-8584-525141DF2374}"/>
              </a:ext>
            </a:extLst>
          </p:cNvPr>
          <p:cNvSpPr txBox="1"/>
          <p:nvPr/>
        </p:nvSpPr>
        <p:spPr>
          <a:xfrm>
            <a:off x="6714811" y="1178766"/>
            <a:ext cx="406393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特性が違う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区別が必要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9FE3946-9075-2F4D-B78A-32B958F510CE}"/>
              </a:ext>
            </a:extLst>
          </p:cNvPr>
          <p:cNvSpPr/>
          <p:nvPr/>
        </p:nvSpPr>
        <p:spPr>
          <a:xfrm>
            <a:off x="7150625" y="5715536"/>
            <a:ext cx="3192307" cy="616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CCAC56-3C4A-9241-BC98-EC360EE17B23}"/>
              </a:ext>
            </a:extLst>
          </p:cNvPr>
          <p:cNvSpPr txBox="1"/>
          <p:nvPr/>
        </p:nvSpPr>
        <p:spPr>
          <a:xfrm>
            <a:off x="7275753" y="5821586"/>
            <a:ext cx="3303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その他の数値系の型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18D860-E6B4-F842-8454-CB634AB886B4}"/>
              </a:ext>
            </a:extLst>
          </p:cNvPr>
          <p:cNvSpPr txBox="1"/>
          <p:nvPr/>
        </p:nvSpPr>
        <p:spPr>
          <a:xfrm>
            <a:off x="2723950" y="1530417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 + 2 *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0AA22-BCC9-3847-9773-CF01C4F415DC}"/>
              </a:ext>
            </a:extLst>
          </p:cNvPr>
          <p:cNvSpPr txBox="1"/>
          <p:nvPr/>
        </p:nvSpPr>
        <p:spPr>
          <a:xfrm>
            <a:off x="2558840" y="3184358"/>
            <a:ext cx="22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(1 + 2) *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DA935E-DF92-1347-A502-1E9930DF628F}"/>
              </a:ext>
            </a:extLst>
          </p:cNvPr>
          <p:cNvCxnSpPr/>
          <p:nvPr/>
        </p:nvCxnSpPr>
        <p:spPr>
          <a:xfrm>
            <a:off x="3532471" y="2153693"/>
            <a:ext cx="98177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F71D1D-CFEB-DB40-ACCF-CBEE51071ABC}"/>
              </a:ext>
            </a:extLst>
          </p:cNvPr>
          <p:cNvSpPr txBox="1"/>
          <p:nvPr/>
        </p:nvSpPr>
        <p:spPr>
          <a:xfrm>
            <a:off x="4649001" y="1913062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Step1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F15167-EF81-C942-9430-CADAA817791F}"/>
              </a:ext>
            </a:extLst>
          </p:cNvPr>
          <p:cNvCxnSpPr>
            <a:cxnSpLocks/>
          </p:cNvCxnSpPr>
          <p:nvPr/>
        </p:nvCxnSpPr>
        <p:spPr>
          <a:xfrm>
            <a:off x="2723950" y="2527474"/>
            <a:ext cx="179029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BAA9B8-11B4-E94A-8A91-0EBC13D16D2D}"/>
              </a:ext>
            </a:extLst>
          </p:cNvPr>
          <p:cNvSpPr txBox="1"/>
          <p:nvPr/>
        </p:nvSpPr>
        <p:spPr>
          <a:xfrm>
            <a:off x="4649000" y="2317877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Step2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7A30F-3E9C-A144-96A3-8590779E88C3}"/>
              </a:ext>
            </a:extLst>
          </p:cNvPr>
          <p:cNvCxnSpPr>
            <a:cxnSpLocks/>
          </p:cNvCxnSpPr>
          <p:nvPr/>
        </p:nvCxnSpPr>
        <p:spPr>
          <a:xfrm>
            <a:off x="2723950" y="3885539"/>
            <a:ext cx="12224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F87DE2-23AF-414B-91AF-B5398138FA26}"/>
              </a:ext>
            </a:extLst>
          </p:cNvPr>
          <p:cNvSpPr txBox="1"/>
          <p:nvPr/>
        </p:nvSpPr>
        <p:spPr>
          <a:xfrm>
            <a:off x="4649001" y="3654533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Step1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8364B0-B15F-5441-88E4-18F4261D1BD2}"/>
              </a:ext>
            </a:extLst>
          </p:cNvPr>
          <p:cNvCxnSpPr>
            <a:cxnSpLocks/>
          </p:cNvCxnSpPr>
          <p:nvPr/>
        </p:nvCxnSpPr>
        <p:spPr>
          <a:xfrm>
            <a:off x="2723950" y="4268945"/>
            <a:ext cx="179029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EF7BF7-AD17-9040-94D3-B734A5679574}"/>
              </a:ext>
            </a:extLst>
          </p:cNvPr>
          <p:cNvSpPr txBox="1"/>
          <p:nvPr/>
        </p:nvSpPr>
        <p:spPr>
          <a:xfrm>
            <a:off x="4649000" y="4059348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Step2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2056956-1D36-1A47-80C0-CE6E31D42CF7}"/>
              </a:ext>
            </a:extLst>
          </p:cNvPr>
          <p:cNvSpPr/>
          <p:nvPr/>
        </p:nvSpPr>
        <p:spPr>
          <a:xfrm>
            <a:off x="6246796" y="1592980"/>
            <a:ext cx="529389" cy="4596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2F78D6A-CD75-4940-8586-38E3695F7972}"/>
              </a:ext>
            </a:extLst>
          </p:cNvPr>
          <p:cNvSpPr/>
          <p:nvPr/>
        </p:nvSpPr>
        <p:spPr>
          <a:xfrm>
            <a:off x="6246795" y="3246921"/>
            <a:ext cx="529389" cy="4596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C26AC8-B463-B449-AFA9-99EC088E2D0F}"/>
              </a:ext>
            </a:extLst>
          </p:cNvPr>
          <p:cNvSpPr txBox="1"/>
          <p:nvPr/>
        </p:nvSpPr>
        <p:spPr>
          <a:xfrm>
            <a:off x="7506102" y="15304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614FB-49D8-114F-BBAC-CFE55DC9CA8B}"/>
              </a:ext>
            </a:extLst>
          </p:cNvPr>
          <p:cNvSpPr txBox="1"/>
          <p:nvPr/>
        </p:nvSpPr>
        <p:spPr>
          <a:xfrm>
            <a:off x="7506102" y="3184356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8127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35432-958E-674F-A3D0-FD36BD16DDAF}"/>
              </a:ext>
            </a:extLst>
          </p:cNvPr>
          <p:cNvSpPr txBox="1"/>
          <p:nvPr/>
        </p:nvSpPr>
        <p:spPr>
          <a:xfrm>
            <a:off x="6313481" y="3801977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'hello python'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0E4F8-A8D2-E14F-9F5C-6023B5E5AFCB}"/>
              </a:ext>
            </a:extLst>
          </p:cNvPr>
          <p:cNvSpPr txBox="1"/>
          <p:nvPr/>
        </p:nvSpPr>
        <p:spPr>
          <a:xfrm>
            <a:off x="1994042" y="2847824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文字列型</a:t>
            </a:r>
            <a:endParaRPr lang="en-US" altLang="ja-JP" sz="3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テキスト</a:t>
            </a:r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25A369-72E4-464D-B0C0-93C36F85DEC6}"/>
              </a:ext>
            </a:extLst>
          </p:cNvPr>
          <p:cNvSpPr/>
          <p:nvPr/>
        </p:nvSpPr>
        <p:spPr>
          <a:xfrm>
            <a:off x="6270167" y="3797162"/>
            <a:ext cx="255761" cy="25576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05CCF07-D802-224D-A853-58AAD75A9412}"/>
              </a:ext>
            </a:extLst>
          </p:cNvPr>
          <p:cNvSpPr/>
          <p:nvPr/>
        </p:nvSpPr>
        <p:spPr>
          <a:xfrm>
            <a:off x="8908871" y="3797162"/>
            <a:ext cx="255761" cy="25576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C39D9A7D-940E-094C-BBC5-DDBC9DC32D6D}"/>
              </a:ext>
            </a:extLst>
          </p:cNvPr>
          <p:cNvSpPr/>
          <p:nvPr/>
        </p:nvSpPr>
        <p:spPr>
          <a:xfrm rot="16200000">
            <a:off x="7569494" y="2113524"/>
            <a:ext cx="328816" cy="2627698"/>
          </a:xfrm>
          <a:prstGeom prst="righ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70A4C5-ED89-8F4D-AE1A-022BBCF72463}"/>
              </a:ext>
            </a:extLst>
          </p:cNvPr>
          <p:cNvSpPr txBox="1"/>
          <p:nvPr/>
        </p:nvSpPr>
        <p:spPr>
          <a:xfrm>
            <a:off x="5657043" y="2221771"/>
            <a:ext cx="399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ルール </a:t>
            </a:r>
            <a:r>
              <a:rPr lang="en-US" altLang="ja-JP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記号「</a:t>
            </a:r>
            <a:r>
              <a:rPr 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'</a:t>
            </a:r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」の間は</a:t>
            </a:r>
            <a:endParaRPr lang="en-US" altLang="ja-JP" sz="24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文字列</a:t>
            </a:r>
            <a:r>
              <a:rPr lang="en-US" altLang="ja-JP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(1</a:t>
            </a:r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つのデータ</a:t>
            </a:r>
            <a:r>
              <a:rPr lang="en-US" altLang="ja-JP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とする</a:t>
            </a:r>
            <a:endParaRPr lang="en-US" sz="24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8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35432-958E-674F-A3D0-FD36BD16DDAF}"/>
              </a:ext>
            </a:extLst>
          </p:cNvPr>
          <p:cNvSpPr txBox="1"/>
          <p:nvPr/>
        </p:nvSpPr>
        <p:spPr>
          <a:xfrm>
            <a:off x="4234425" y="1809547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'hello python'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0E4F8-A8D2-E14F-9F5C-6023B5E5AFCB}"/>
              </a:ext>
            </a:extLst>
          </p:cNvPr>
          <p:cNvSpPr txBox="1"/>
          <p:nvPr/>
        </p:nvSpPr>
        <p:spPr>
          <a:xfrm>
            <a:off x="672165" y="1563326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文字列型</a:t>
            </a:r>
            <a:endParaRPr lang="en-US" altLang="ja-JP" sz="3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テキスト</a:t>
            </a:r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00BFE-A139-C948-92E9-2C5713F8DB38}"/>
              </a:ext>
            </a:extLst>
          </p:cNvPr>
          <p:cNvSpPr/>
          <p:nvPr/>
        </p:nvSpPr>
        <p:spPr>
          <a:xfrm>
            <a:off x="4292866" y="3773103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D863E-5442-A948-8152-A3AC4C965B02}"/>
              </a:ext>
            </a:extLst>
          </p:cNvPr>
          <p:cNvSpPr/>
          <p:nvPr/>
        </p:nvSpPr>
        <p:spPr>
          <a:xfrm>
            <a:off x="4899258" y="3773103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09D4E-ADC1-5E41-94ED-5445544A57D5}"/>
              </a:ext>
            </a:extLst>
          </p:cNvPr>
          <p:cNvSpPr/>
          <p:nvPr/>
        </p:nvSpPr>
        <p:spPr>
          <a:xfrm>
            <a:off x="5505650" y="3773103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81031B-11B2-C946-B4E5-FD33ED811684}"/>
              </a:ext>
            </a:extLst>
          </p:cNvPr>
          <p:cNvSpPr/>
          <p:nvPr/>
        </p:nvSpPr>
        <p:spPr>
          <a:xfrm>
            <a:off x="6112042" y="3773103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F21486-5B81-D244-AB78-50482D3EC0E6}"/>
              </a:ext>
            </a:extLst>
          </p:cNvPr>
          <p:cNvSpPr/>
          <p:nvPr/>
        </p:nvSpPr>
        <p:spPr>
          <a:xfrm>
            <a:off x="6718434" y="3773103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529181-7F43-9246-B2E9-06C01D6E4D20}"/>
              </a:ext>
            </a:extLst>
          </p:cNvPr>
          <p:cNvSpPr/>
          <p:nvPr/>
        </p:nvSpPr>
        <p:spPr>
          <a:xfrm>
            <a:off x="7324826" y="3773103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CEA37-8881-4445-B662-BCB6363FFBBD}"/>
              </a:ext>
            </a:extLst>
          </p:cNvPr>
          <p:cNvSpPr/>
          <p:nvPr/>
        </p:nvSpPr>
        <p:spPr>
          <a:xfrm>
            <a:off x="7931220" y="3773103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9C274-956E-4448-99D3-AE39504407AB}"/>
              </a:ext>
            </a:extLst>
          </p:cNvPr>
          <p:cNvSpPr/>
          <p:nvPr/>
        </p:nvSpPr>
        <p:spPr>
          <a:xfrm>
            <a:off x="8537614" y="3773103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CF395E-E729-0146-BC24-2C37134E81F3}"/>
              </a:ext>
            </a:extLst>
          </p:cNvPr>
          <p:cNvSpPr/>
          <p:nvPr/>
        </p:nvSpPr>
        <p:spPr>
          <a:xfrm>
            <a:off x="9144017" y="3773103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B82175-6FC3-F641-B731-8F8011DD626F}"/>
              </a:ext>
            </a:extLst>
          </p:cNvPr>
          <p:cNvSpPr/>
          <p:nvPr/>
        </p:nvSpPr>
        <p:spPr>
          <a:xfrm>
            <a:off x="9750420" y="3773103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383FC3-7D4B-E448-95BB-A08D5DC8A8E0}"/>
              </a:ext>
            </a:extLst>
          </p:cNvPr>
          <p:cNvSpPr/>
          <p:nvPr/>
        </p:nvSpPr>
        <p:spPr>
          <a:xfrm>
            <a:off x="10356823" y="3773103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48B399-1AFD-0646-9E11-AE9CEB907AE9}"/>
              </a:ext>
            </a:extLst>
          </p:cNvPr>
          <p:cNvSpPr/>
          <p:nvPr/>
        </p:nvSpPr>
        <p:spPr>
          <a:xfrm>
            <a:off x="10963278" y="3773103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5EF07F-60BE-0540-833E-CE7B3C1BDA07}"/>
              </a:ext>
            </a:extLst>
          </p:cNvPr>
          <p:cNvSpPr txBox="1"/>
          <p:nvPr/>
        </p:nvSpPr>
        <p:spPr>
          <a:xfrm>
            <a:off x="672165" y="3765844"/>
            <a:ext cx="2472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r>
              <a:rPr lang="ja-JP" alt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文字の集合</a:t>
            </a:r>
            <a:endParaRPr lang="en-US" sz="3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B9F713-0923-9940-BE75-2A6A4050EE13}"/>
              </a:ext>
            </a:extLst>
          </p:cNvPr>
          <p:cNvSpPr txBox="1"/>
          <p:nvPr/>
        </p:nvSpPr>
        <p:spPr>
          <a:xfrm rot="5400000">
            <a:off x="1379837" y="2577959"/>
            <a:ext cx="870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75106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35432-958E-674F-A3D0-FD36BD16DDAF}"/>
              </a:ext>
            </a:extLst>
          </p:cNvPr>
          <p:cNvSpPr txBox="1"/>
          <p:nvPr/>
        </p:nvSpPr>
        <p:spPr>
          <a:xfrm>
            <a:off x="4109297" y="2300435"/>
            <a:ext cx="323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'hello</a:t>
            </a:r>
            <a:r>
              <a:rPr lang="en-US" sz="3200" b="1" dirty="0">
                <a:solidFill>
                  <a:schemeClr val="accent3"/>
                </a:solidFill>
                <a:ea typeface="Yu Gothic" panose="020B0400000000000000" pitchFamily="34" charset="-128"/>
              </a:rPr>
              <a:t>\</a:t>
            </a:r>
            <a:r>
              <a:rPr lang="en-US" sz="32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</a:t>
            </a:r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python'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0E4F8-A8D2-E14F-9F5C-6023B5E5AFCB}"/>
              </a:ext>
            </a:extLst>
          </p:cNvPr>
          <p:cNvSpPr txBox="1"/>
          <p:nvPr/>
        </p:nvSpPr>
        <p:spPr>
          <a:xfrm>
            <a:off x="547037" y="2054214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文字列型</a:t>
            </a:r>
            <a:endParaRPr lang="en-US" altLang="ja-JP" sz="3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テキスト</a:t>
            </a:r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00BFE-A139-C948-92E9-2C5713F8DB38}"/>
              </a:ext>
            </a:extLst>
          </p:cNvPr>
          <p:cNvSpPr/>
          <p:nvPr/>
        </p:nvSpPr>
        <p:spPr>
          <a:xfrm>
            <a:off x="4167738" y="4263991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D863E-5442-A948-8152-A3AC4C965B02}"/>
              </a:ext>
            </a:extLst>
          </p:cNvPr>
          <p:cNvSpPr/>
          <p:nvPr/>
        </p:nvSpPr>
        <p:spPr>
          <a:xfrm>
            <a:off x="4774130" y="4263991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09D4E-ADC1-5E41-94ED-5445544A57D5}"/>
              </a:ext>
            </a:extLst>
          </p:cNvPr>
          <p:cNvSpPr/>
          <p:nvPr/>
        </p:nvSpPr>
        <p:spPr>
          <a:xfrm>
            <a:off x="5380522" y="4263991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81031B-11B2-C946-B4E5-FD33ED811684}"/>
              </a:ext>
            </a:extLst>
          </p:cNvPr>
          <p:cNvSpPr/>
          <p:nvPr/>
        </p:nvSpPr>
        <p:spPr>
          <a:xfrm>
            <a:off x="5986914" y="4263991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F21486-5B81-D244-AB78-50482D3EC0E6}"/>
              </a:ext>
            </a:extLst>
          </p:cNvPr>
          <p:cNvSpPr/>
          <p:nvPr/>
        </p:nvSpPr>
        <p:spPr>
          <a:xfrm>
            <a:off x="6593306" y="4263991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529181-7F43-9246-B2E9-06C01D6E4D20}"/>
              </a:ext>
            </a:extLst>
          </p:cNvPr>
          <p:cNvSpPr/>
          <p:nvPr/>
        </p:nvSpPr>
        <p:spPr>
          <a:xfrm>
            <a:off x="7199698" y="4263991"/>
            <a:ext cx="577516" cy="57751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CEA37-8881-4445-B662-BCB6363FFBBD}"/>
              </a:ext>
            </a:extLst>
          </p:cNvPr>
          <p:cNvSpPr/>
          <p:nvPr/>
        </p:nvSpPr>
        <p:spPr>
          <a:xfrm>
            <a:off x="7806092" y="4263991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9C274-956E-4448-99D3-AE39504407AB}"/>
              </a:ext>
            </a:extLst>
          </p:cNvPr>
          <p:cNvSpPr/>
          <p:nvPr/>
        </p:nvSpPr>
        <p:spPr>
          <a:xfrm>
            <a:off x="8412486" y="4263991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CF395E-E729-0146-BC24-2C37134E81F3}"/>
              </a:ext>
            </a:extLst>
          </p:cNvPr>
          <p:cNvSpPr/>
          <p:nvPr/>
        </p:nvSpPr>
        <p:spPr>
          <a:xfrm>
            <a:off x="9018889" y="4263991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B82175-6FC3-F641-B731-8F8011DD626F}"/>
              </a:ext>
            </a:extLst>
          </p:cNvPr>
          <p:cNvSpPr/>
          <p:nvPr/>
        </p:nvSpPr>
        <p:spPr>
          <a:xfrm>
            <a:off x="9625292" y="4263991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383FC3-7D4B-E448-95BB-A08D5DC8A8E0}"/>
              </a:ext>
            </a:extLst>
          </p:cNvPr>
          <p:cNvSpPr/>
          <p:nvPr/>
        </p:nvSpPr>
        <p:spPr>
          <a:xfrm>
            <a:off x="10231695" y="4263991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48B399-1AFD-0646-9E11-AE9CEB907AE9}"/>
              </a:ext>
            </a:extLst>
          </p:cNvPr>
          <p:cNvSpPr/>
          <p:nvPr/>
        </p:nvSpPr>
        <p:spPr>
          <a:xfrm>
            <a:off x="10838150" y="4263991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5EF07F-60BE-0540-833E-CE7B3C1BDA07}"/>
              </a:ext>
            </a:extLst>
          </p:cNvPr>
          <p:cNvSpPr txBox="1"/>
          <p:nvPr/>
        </p:nvSpPr>
        <p:spPr>
          <a:xfrm>
            <a:off x="547037" y="4256732"/>
            <a:ext cx="2472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r>
              <a:rPr lang="ja-JP" alt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文字の集合</a:t>
            </a:r>
            <a:endParaRPr lang="en-US" sz="3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B9F713-0923-9940-BE75-2A6A4050EE13}"/>
              </a:ext>
            </a:extLst>
          </p:cNvPr>
          <p:cNvSpPr txBox="1"/>
          <p:nvPr/>
        </p:nvSpPr>
        <p:spPr>
          <a:xfrm rot="5400000">
            <a:off x="1254709" y="3068847"/>
            <a:ext cx="870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=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535A2DF-B889-314C-BEC5-2816C27F8F44}"/>
              </a:ext>
            </a:extLst>
          </p:cNvPr>
          <p:cNvSpPr/>
          <p:nvPr/>
        </p:nvSpPr>
        <p:spPr>
          <a:xfrm>
            <a:off x="6708811" y="5438275"/>
            <a:ext cx="2791323" cy="683393"/>
          </a:xfrm>
          <a:prstGeom prst="wedgeRoundRectCallout">
            <a:avLst>
              <a:gd name="adj1" fmla="val -21523"/>
              <a:gd name="adj2" fmla="val -110739"/>
              <a:gd name="adj3" fmla="val 16667"/>
            </a:avLst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349B3-B542-1E4E-9080-A8558F8EC143}"/>
              </a:ext>
            </a:extLst>
          </p:cNvPr>
          <p:cNvSpPr txBox="1"/>
          <p:nvPr/>
        </p:nvSpPr>
        <p:spPr>
          <a:xfrm>
            <a:off x="6728060" y="5576054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改行コード</a:t>
            </a:r>
            <a:r>
              <a:rPr lang="en-US" altLang="ja-JP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(ASCII)</a:t>
            </a:r>
            <a:endParaRPr lang="en-US" sz="24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E6C645-5C29-6A4F-96D0-8B5A98C36AD0}"/>
              </a:ext>
            </a:extLst>
          </p:cNvPr>
          <p:cNvSpPr txBox="1"/>
          <p:nvPr/>
        </p:nvSpPr>
        <p:spPr>
          <a:xfrm>
            <a:off x="3758525" y="887085"/>
            <a:ext cx="6168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ルール</a:t>
            </a:r>
            <a:r>
              <a:rPr lang="en-US" altLang="ja-JP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エスケープ記号「</a:t>
            </a:r>
            <a:r>
              <a:rPr lang="en-US" altLang="ja-JP" sz="2400" b="1" dirty="0">
                <a:solidFill>
                  <a:schemeClr val="accent3"/>
                </a:solidFill>
                <a:ea typeface="Yu Gothic" panose="020B0400000000000000" pitchFamily="34" charset="-128"/>
              </a:rPr>
              <a:t>\</a:t>
            </a:r>
            <a:r>
              <a:rPr lang="en-US" altLang="ja-JP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(\)</a:t>
            </a:r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」とその後に</a:t>
            </a:r>
            <a:endParaRPr lang="en-US" altLang="ja-JP" sz="24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書く記号の組合せで特別な意味を持たせる</a:t>
            </a:r>
            <a:endParaRPr lang="en-US" sz="24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02E61BE0-FCD8-5D4B-B431-F97A00348DEC}"/>
              </a:ext>
            </a:extLst>
          </p:cNvPr>
          <p:cNvSpPr/>
          <p:nvPr/>
        </p:nvSpPr>
        <p:spPr>
          <a:xfrm rot="18620869">
            <a:off x="6234327" y="2742501"/>
            <a:ext cx="303594" cy="14657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CCEBDD-6E85-424E-84FC-00D91C6C32D6}"/>
              </a:ext>
            </a:extLst>
          </p:cNvPr>
          <p:cNvSpPr txBox="1"/>
          <p:nvPr/>
        </p:nvSpPr>
        <p:spPr>
          <a:xfrm>
            <a:off x="6728060" y="3083632"/>
            <a:ext cx="5088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ルール</a:t>
            </a:r>
            <a:r>
              <a:rPr lang="en-US" altLang="ja-JP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「</a:t>
            </a:r>
            <a:r>
              <a:rPr lang="en-US" altLang="ja-JP" sz="2400" b="1" dirty="0">
                <a:solidFill>
                  <a:schemeClr val="accent3"/>
                </a:solidFill>
                <a:ea typeface="Yu Gothic" panose="020B0400000000000000" pitchFamily="34" charset="-128"/>
              </a:rPr>
              <a:t>\</a:t>
            </a:r>
            <a:r>
              <a:rPr lang="en-US" altLang="ja-JP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</a:t>
            </a:r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」は改行コードとする</a:t>
            </a:r>
            <a:endParaRPr lang="en-US" sz="24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5E50739-0FB9-8E4E-A2F2-BE3FEFD3DA86}"/>
              </a:ext>
            </a:extLst>
          </p:cNvPr>
          <p:cNvSpPr/>
          <p:nvPr/>
        </p:nvSpPr>
        <p:spPr>
          <a:xfrm>
            <a:off x="3628726" y="789272"/>
            <a:ext cx="6381549" cy="1068399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FB306F20-01EC-6F4D-BD03-98091B107CE2}"/>
              </a:ext>
            </a:extLst>
          </p:cNvPr>
          <p:cNvSpPr/>
          <p:nvPr/>
        </p:nvSpPr>
        <p:spPr>
          <a:xfrm rot="10800000">
            <a:off x="5201032" y="1859232"/>
            <a:ext cx="577516" cy="383450"/>
          </a:xfrm>
          <a:prstGeom prst="triangl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6DAD0752-FD87-8646-93E3-8137DECDD615}"/>
              </a:ext>
            </a:extLst>
          </p:cNvPr>
          <p:cNvSpPr/>
          <p:nvPr/>
        </p:nvSpPr>
        <p:spPr>
          <a:xfrm rot="10800000">
            <a:off x="5201032" y="1734404"/>
            <a:ext cx="577516" cy="383450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6557C2-E29C-0742-88E0-34E66682C94D}"/>
              </a:ext>
            </a:extLst>
          </p:cNvPr>
          <p:cNvSpPr/>
          <p:nvPr/>
        </p:nvSpPr>
        <p:spPr>
          <a:xfrm>
            <a:off x="2531443" y="1251106"/>
            <a:ext cx="6910939" cy="448555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24167-05E9-0447-9BD9-99B8F4F010D5}"/>
              </a:ext>
            </a:extLst>
          </p:cNvPr>
          <p:cNvSpPr txBox="1"/>
          <p:nvPr/>
        </p:nvSpPr>
        <p:spPr>
          <a:xfrm>
            <a:off x="5159601" y="927940"/>
            <a:ext cx="16546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3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Bool</a:t>
            </a:r>
            <a:r>
              <a:rPr lang="ja-JP" altLang="en-US" sz="3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型</a:t>
            </a:r>
            <a:endParaRPr lang="en-US" sz="36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ECB24BA-2F51-FF45-8DEE-7DE0B717FE78}"/>
              </a:ext>
            </a:extLst>
          </p:cNvPr>
          <p:cNvSpPr/>
          <p:nvPr/>
        </p:nvSpPr>
        <p:spPr>
          <a:xfrm>
            <a:off x="3180333" y="2030754"/>
            <a:ext cx="2442807" cy="17712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DABAC-C186-A84A-80ED-49FC8CAC0977}"/>
              </a:ext>
            </a:extLst>
          </p:cNvPr>
          <p:cNvSpPr txBox="1"/>
          <p:nvPr/>
        </p:nvSpPr>
        <p:spPr>
          <a:xfrm>
            <a:off x="3459465" y="2168464"/>
            <a:ext cx="188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Bool</a:t>
            </a:r>
            <a:r>
              <a:rPr lang="ja-JP" alt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型の値</a:t>
            </a:r>
            <a:endParaRPr lang="en-US" altLang="ja-JP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54FC0-61CB-864E-90BA-4FAF2B427874}"/>
              </a:ext>
            </a:extLst>
          </p:cNvPr>
          <p:cNvSpPr txBox="1"/>
          <p:nvPr/>
        </p:nvSpPr>
        <p:spPr>
          <a:xfrm>
            <a:off x="3488341" y="2821592"/>
            <a:ext cx="188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True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08C213A-F2E1-6A4B-B896-C8952B8EAD07}"/>
              </a:ext>
            </a:extLst>
          </p:cNvPr>
          <p:cNvSpPr/>
          <p:nvPr/>
        </p:nvSpPr>
        <p:spPr>
          <a:xfrm>
            <a:off x="6383941" y="2030754"/>
            <a:ext cx="2442807" cy="17712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8180D6-0CF8-2846-A2E6-147AFB97AFC6}"/>
              </a:ext>
            </a:extLst>
          </p:cNvPr>
          <p:cNvSpPr txBox="1"/>
          <p:nvPr/>
        </p:nvSpPr>
        <p:spPr>
          <a:xfrm>
            <a:off x="6663073" y="2168464"/>
            <a:ext cx="188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Bool</a:t>
            </a:r>
            <a:r>
              <a:rPr lang="ja-JP" alt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型の値</a:t>
            </a:r>
            <a:endParaRPr lang="en-US" altLang="ja-JP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85B287-9FF0-0544-A3CB-FC18F9FA7288}"/>
              </a:ext>
            </a:extLst>
          </p:cNvPr>
          <p:cNvSpPr txBox="1"/>
          <p:nvPr/>
        </p:nvSpPr>
        <p:spPr>
          <a:xfrm>
            <a:off x="6691949" y="2821592"/>
            <a:ext cx="188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False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EBE293-B407-5347-8B30-F484EBB9A7F4}"/>
              </a:ext>
            </a:extLst>
          </p:cNvPr>
          <p:cNvSpPr txBox="1"/>
          <p:nvPr/>
        </p:nvSpPr>
        <p:spPr>
          <a:xfrm>
            <a:off x="2864101" y="4522145"/>
            <a:ext cx="624562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「</a:t>
            </a:r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True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」と「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False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」以外の値はない</a:t>
            </a:r>
            <a:endParaRPr lang="en-US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78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5BB26C-0CF0-4042-BEAB-DBF783C7202A}"/>
              </a:ext>
            </a:extLst>
          </p:cNvPr>
          <p:cNvSpPr txBox="1"/>
          <p:nvPr/>
        </p:nvSpPr>
        <p:spPr>
          <a:xfrm>
            <a:off x="678757" y="152678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リストの値</a:t>
            </a:r>
            <a:endParaRPr lang="en-US" sz="3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EC60F-537E-1542-A43B-981D29E0362A}"/>
              </a:ext>
            </a:extLst>
          </p:cNvPr>
          <p:cNvSpPr/>
          <p:nvPr/>
        </p:nvSpPr>
        <p:spPr>
          <a:xfrm>
            <a:off x="5143339" y="2707066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FDD7B-0A74-2249-AE87-2D2DBFFEAC27}"/>
              </a:ext>
            </a:extLst>
          </p:cNvPr>
          <p:cNvSpPr/>
          <p:nvPr/>
        </p:nvSpPr>
        <p:spPr>
          <a:xfrm>
            <a:off x="5749731" y="2707066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D9F9CB-BD68-1642-AC33-05057A7116FC}"/>
              </a:ext>
            </a:extLst>
          </p:cNvPr>
          <p:cNvSpPr/>
          <p:nvPr/>
        </p:nvSpPr>
        <p:spPr>
          <a:xfrm>
            <a:off x="6356123" y="2707066"/>
            <a:ext cx="1078568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CB93-5396-3141-8D77-5B0C429C07E5}"/>
              </a:ext>
            </a:extLst>
          </p:cNvPr>
          <p:cNvSpPr txBox="1"/>
          <p:nvPr/>
        </p:nvSpPr>
        <p:spPr>
          <a:xfrm>
            <a:off x="3679748" y="1526785"/>
            <a:ext cx="5028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リストの構造</a:t>
            </a:r>
            <a:r>
              <a:rPr lang="en-US" altLang="ja-JP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要素の集合</a:t>
            </a:r>
            <a:r>
              <a:rPr lang="en-US" altLang="ja-JP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sz="3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3B5FF2-A9EA-7F4F-999C-D31012092475}"/>
              </a:ext>
            </a:extLst>
          </p:cNvPr>
          <p:cNvSpPr txBox="1"/>
          <p:nvPr/>
        </p:nvSpPr>
        <p:spPr>
          <a:xfrm>
            <a:off x="760510" y="2721424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[1, 2, 123]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DC3B1-B4AF-864A-B8AF-114287A27250}"/>
              </a:ext>
            </a:extLst>
          </p:cNvPr>
          <p:cNvSpPr txBox="1"/>
          <p:nvPr/>
        </p:nvSpPr>
        <p:spPr>
          <a:xfrm>
            <a:off x="760510" y="3877718"/>
            <a:ext cx="2770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['a', 'b', 'abc']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DE8695-304B-3F46-8DEE-48BBF2579F86}"/>
              </a:ext>
            </a:extLst>
          </p:cNvPr>
          <p:cNvSpPr/>
          <p:nvPr/>
        </p:nvSpPr>
        <p:spPr>
          <a:xfrm>
            <a:off x="5143339" y="3871724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'a'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50F572-A19B-A74F-AA09-E36AB6221A17}"/>
              </a:ext>
            </a:extLst>
          </p:cNvPr>
          <p:cNvSpPr/>
          <p:nvPr/>
        </p:nvSpPr>
        <p:spPr>
          <a:xfrm>
            <a:off x="5749731" y="3871724"/>
            <a:ext cx="577516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'b'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33EC91-25C3-AA49-809E-B3814B6D7DCE}"/>
              </a:ext>
            </a:extLst>
          </p:cNvPr>
          <p:cNvSpPr/>
          <p:nvPr/>
        </p:nvSpPr>
        <p:spPr>
          <a:xfrm>
            <a:off x="6356122" y="3871724"/>
            <a:ext cx="1078569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'abc'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DB8397C-E9EB-2441-8E87-342A05CF55B3}"/>
              </a:ext>
            </a:extLst>
          </p:cNvPr>
          <p:cNvSpPr/>
          <p:nvPr/>
        </p:nvSpPr>
        <p:spPr>
          <a:xfrm>
            <a:off x="4928136" y="2542097"/>
            <a:ext cx="2723949" cy="907454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13C8FE2-59B1-B04A-B4ED-4EA24438AECD}"/>
              </a:ext>
            </a:extLst>
          </p:cNvPr>
          <p:cNvSpPr/>
          <p:nvPr/>
        </p:nvSpPr>
        <p:spPr>
          <a:xfrm>
            <a:off x="4928135" y="3716378"/>
            <a:ext cx="2723949" cy="127913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4D6250-661E-9641-8083-72133A9587CE}"/>
              </a:ext>
            </a:extLst>
          </p:cNvPr>
          <p:cNvSpPr txBox="1"/>
          <p:nvPr/>
        </p:nvSpPr>
        <p:spPr>
          <a:xfrm>
            <a:off x="8661572" y="3794722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リストの値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容器として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つの値</a:t>
            </a:r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2A3680E6-EDE3-7244-AED1-95D596B61FE6}"/>
              </a:ext>
            </a:extLst>
          </p:cNvPr>
          <p:cNvSpPr/>
          <p:nvPr/>
        </p:nvSpPr>
        <p:spPr>
          <a:xfrm>
            <a:off x="7805505" y="3977979"/>
            <a:ext cx="856067" cy="365005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7507ED23-7019-2344-AEFA-DED230866F0B}"/>
              </a:ext>
            </a:extLst>
          </p:cNvPr>
          <p:cNvSpPr/>
          <p:nvPr/>
        </p:nvSpPr>
        <p:spPr>
          <a:xfrm rot="2786852">
            <a:off x="5358652" y="4781675"/>
            <a:ext cx="1154812" cy="365005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5F330-EE15-7A48-B0F2-1BD0E87CFDD6}"/>
              </a:ext>
            </a:extLst>
          </p:cNvPr>
          <p:cNvSpPr txBox="1"/>
          <p:nvPr/>
        </p:nvSpPr>
        <p:spPr>
          <a:xfrm>
            <a:off x="6466169" y="5237426"/>
            <a:ext cx="478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リストの中身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要素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r>
              <a:rPr lang="ja-JP" alt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も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r>
              <a:rPr lang="ja-JP" alt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つ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r>
              <a:rPr lang="ja-JP" alt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つの値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003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260</Words>
  <Application>Microsoft Macintosh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28</cp:revision>
  <dcterms:created xsi:type="dcterms:W3CDTF">2018-02-03T07:04:34Z</dcterms:created>
  <dcterms:modified xsi:type="dcterms:W3CDTF">2018-02-08T01:08:52Z</dcterms:modified>
</cp:coreProperties>
</file>