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1"/>
  </p:sldMasterIdLst>
  <p:notesMasterIdLst>
    <p:notesMasterId r:id="rId22"/>
  </p:notesMasterIdLst>
  <p:sldIdLst>
    <p:sldId id="278" r:id="rId2"/>
    <p:sldId id="285" r:id="rId3"/>
    <p:sldId id="279" r:id="rId4"/>
    <p:sldId id="280" r:id="rId5"/>
    <p:sldId id="286" r:id="rId6"/>
    <p:sldId id="283" r:id="rId7"/>
    <p:sldId id="287" r:id="rId8"/>
    <p:sldId id="288" r:id="rId9"/>
    <p:sldId id="289" r:id="rId10"/>
    <p:sldId id="290" r:id="rId11"/>
    <p:sldId id="291" r:id="rId12"/>
    <p:sldId id="293" r:id="rId13"/>
    <p:sldId id="292" r:id="rId14"/>
    <p:sldId id="265" r:id="rId15"/>
    <p:sldId id="273" r:id="rId16"/>
    <p:sldId id="272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val="1"/>
      </p:ext>
    </p:extLst>
  </p:showPr>
  <p:extLs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7" autoAdjust="0"/>
    <p:restoredTop sz="90000"/>
  </p:normalViewPr>
  <p:slideViewPr>
    <p:cSldViewPr snapToGrid="0" snapToObjects="1">
      <p:cViewPr>
        <p:scale>
          <a:sx n="80" d="100"/>
          <a:sy n="80" d="100"/>
        </p:scale>
        <p:origin x="-426" y="-660"/>
      </p:cViewPr>
      <p:guideLst>
        <p:guide orient="horz" pos="2159"/>
        <p:guide pos="3839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5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1577975"/>
            <a:ext cx="10363198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0000" b="1" dirty="0">
                <a:solidFill>
                  <a:srgbClr val="FFFFFF"/>
                </a:solidFill>
                <a:latin typeface="HY강B"/>
                <a:ea typeface="HY강B"/>
                <a:cs typeface="함초롬돋움"/>
              </a:rPr>
              <a:t>화면 정의서</a:t>
            </a: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2809874" y="4239221"/>
            <a:ext cx="2743199" cy="108585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7200" b="0" i="0" u="none" strike="noStrike" kern="1200" cap="none" spc="0" normalizeH="0" baseline="0">
                <a:solidFill>
                  <a:schemeClr val="lt1"/>
                </a:solidFill>
                <a:latin typeface="HY강B"/>
                <a:ea typeface="HY강B"/>
              </a:rPr>
              <a:t>5</a:t>
            </a:r>
            <a:r>
              <a:rPr kumimoji="0" lang="ko-KR" altLang="en-US" sz="7200" b="0" i="0" u="none" strike="noStrike" kern="1200" cap="none" spc="0" normalizeH="0" baseline="0">
                <a:solidFill>
                  <a:schemeClr val="lt1"/>
                </a:solidFill>
                <a:latin typeface="HY강B"/>
                <a:ea typeface="HY강B"/>
              </a:rPr>
              <a:t>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051" y="-19050"/>
            <a:ext cx="12172949" cy="6877050"/>
          </a:xfrm>
          <a:prstGeom prst="rect">
            <a:avLst/>
          </a:prstGeom>
          <a:noFill/>
          <a:ln w="254000">
            <a:solidFill>
              <a:schemeClr val="l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8874" y="3429000"/>
            <a:ext cx="7334251" cy="0"/>
          </a:xfrm>
          <a:prstGeom prst="line">
            <a:avLst/>
          </a:prstGeom>
          <a:ln w="2540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6096000" y="3897908"/>
            <a:ext cx="3060332" cy="1768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42156" y="1834175"/>
          <a:ext cx="8504236" cy="4574135"/>
        </p:xfrm>
        <a:graphic>
          <a:graphicData uri="http://schemas.openxmlformats.org/drawingml/2006/table">
            <a:tbl>
              <a:tblPr firstRow="1" bandRow="1"/>
              <a:tblGrid>
                <a:gridCol w="1350539"/>
                <a:gridCol w="1354666"/>
                <a:gridCol w="1354455"/>
                <a:gridCol w="190394"/>
                <a:gridCol w="1164272"/>
                <a:gridCol w="1202055"/>
                <a:gridCol w="1887855"/>
              </a:tblGrid>
              <a:tr h="841570">
                <a:tc gridSpan="7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900">
                          <a:solidFill>
                            <a:schemeClr val="tx1"/>
                          </a:solidFill>
                        </a:rPr>
                        <a:t>물품 등록게시글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453390">
                <a:tc gridSpan="5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기타 판매합니다</a:t>
                      </a:r>
                      <a:r>
                        <a:rPr lang="en-US" altLang="ko-KR" sz="190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2023.01.02(</a:t>
                      </a:r>
                      <a:r>
                        <a:rPr lang="ko-KR" altLang="en-US">
                          <a:latin typeface="맑은 고딕"/>
                        </a:rPr>
                        <a:t>월</a:t>
                      </a:r>
                      <a:r>
                        <a:rPr lang="en-US" altLang="ko-KR">
                          <a:latin typeface="맑은 고딕"/>
                        </a:rPr>
                        <a:t>)</a:t>
                      </a:r>
                      <a:r>
                        <a:rPr lang="ko-KR" altLang="en-US">
                          <a:latin typeface="맑은 고딕"/>
                        </a:rPr>
                        <a:t> </a:t>
                      </a:r>
                      <a:r>
                        <a:rPr lang="en-US" altLang="ko-KR">
                          <a:latin typeface="맑은 고딕"/>
                        </a:rPr>
                        <a:t>08:50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03143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    작성자                                  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다파라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카테고리  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악기</a:t>
                      </a:r>
                      <a:r>
                        <a:rPr lang="en-US" altLang="ko-KR" sz="19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음악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거래 지역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오류동</a:t>
                      </a:r>
                      <a:r>
                        <a:rPr lang="en-US" altLang="ko-KR" sz="19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 탄방동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044512">
                <a:tc gridSpan="7"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000"/>
                        <a:t> </a:t>
                      </a: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000"/>
                        <a:t>                   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615175">
                <a:tc gridSpan="4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100" b="1">
                          <a:solidFill>
                            <a:schemeClr val="dk1"/>
                          </a:solidFill>
                        </a:rPr>
                        <a:t>※ 거래 시 언제나 안전이 최우선 ※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09549"/>
          <a:ext cx="2397303" cy="3224523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8330"/>
              </a:tblGrid>
              <a:tr h="741513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801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홈버튼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408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공지사항 페이지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이동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408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상품 찜등록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44711" y="3429000"/>
          <a:ext cx="2392680" cy="3075608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5442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24355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물품 등록게시글 창</a:t>
                      </a:r>
                    </a:p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물품 등록정보를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확인하고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판매자에게 채팅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상품 찜등록을 할 수 있다</a:t>
                      </a:r>
                      <a:r>
                        <a:rPr lang="en-US" altLang="ko-KR"/>
                        <a:t>.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8477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5" name="타원 26"/>
          <p:cNvSpPr/>
          <p:nvPr/>
        </p:nvSpPr>
        <p:spPr>
          <a:xfrm>
            <a:off x="2698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1769427" y="3713664"/>
            <a:ext cx="1750172" cy="175017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818269" y="3656514"/>
            <a:ext cx="4555462" cy="1667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물픔 등록글 양식</a:t>
            </a: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    물품 </a:t>
            </a:r>
            <a:r>
              <a:rPr lang="en-US" altLang="ko-KR">
                <a:solidFill>
                  <a:schemeClr val="tx1"/>
                </a:solidFill>
                <a:cs typeface="Calibri"/>
              </a:rPr>
              <a:t>:</a:t>
            </a: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    상태 </a:t>
            </a:r>
            <a:r>
              <a:rPr lang="en-US" altLang="ko-KR">
                <a:solidFill>
                  <a:schemeClr val="tx1"/>
                </a:solidFill>
                <a:cs typeface="Calibri"/>
              </a:rPr>
              <a:t>:</a:t>
            </a:r>
            <a:r>
              <a:rPr lang="ko-KR" altLang="en-US">
                <a:solidFill>
                  <a:schemeClr val="tx1"/>
                </a:solidFill>
                <a:cs typeface="Calibri"/>
              </a:rPr>
              <a:t> </a:t>
            </a: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    가격 </a:t>
            </a:r>
            <a:r>
              <a:rPr lang="en-US" altLang="ko-KR">
                <a:solidFill>
                  <a:schemeClr val="tx1"/>
                </a:solidFill>
                <a:cs typeface="Calibri"/>
              </a:rPr>
              <a:t>:</a:t>
            </a: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    상세정보 </a:t>
            </a:r>
            <a:r>
              <a:rPr lang="en-US" altLang="ko-KR">
                <a:solidFill>
                  <a:schemeClr val="tx1"/>
                </a:solidFill>
                <a:cs typeface="Calibri"/>
              </a:rPr>
              <a:t>:</a:t>
            </a:r>
            <a:r>
              <a:rPr lang="ko-KR" altLang="en-US">
                <a:solidFill>
                  <a:schemeClr val="tx1"/>
                </a:solidFill>
                <a:cs typeface="Calibri"/>
              </a:rPr>
              <a:t> </a:t>
            </a:r>
          </a:p>
        </p:txBody>
      </p:sp>
      <p:sp>
        <p:nvSpPr>
          <p:cNvPr id="38" name="사각형: 둥근 모서리 29"/>
          <p:cNvSpPr/>
          <p:nvPr/>
        </p:nvSpPr>
        <p:spPr>
          <a:xfrm>
            <a:off x="5353298" y="5752861"/>
            <a:ext cx="2076754" cy="468607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판매자와 채팅하기</a:t>
            </a:r>
          </a:p>
        </p:txBody>
      </p:sp>
      <p:sp>
        <p:nvSpPr>
          <p:cNvPr id="39" name="사각형: 둥근 모서리 29"/>
          <p:cNvSpPr/>
          <p:nvPr/>
        </p:nvSpPr>
        <p:spPr>
          <a:xfrm>
            <a:off x="7661828" y="5752861"/>
            <a:ext cx="1538105" cy="468607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상품 찜하기</a:t>
            </a:r>
          </a:p>
        </p:txBody>
      </p:sp>
      <p:sp>
        <p:nvSpPr>
          <p:cNvPr id="40" name="타원 26"/>
          <p:cNvSpPr/>
          <p:nvPr/>
        </p:nvSpPr>
        <p:spPr>
          <a:xfrm>
            <a:off x="5153273" y="5270011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41" name="타원 26"/>
          <p:cNvSpPr/>
          <p:nvPr/>
        </p:nvSpPr>
        <p:spPr>
          <a:xfrm>
            <a:off x="8812334" y="5279536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</a:p>
        </p:txBody>
      </p:sp>
      <p:graphicFrame>
        <p:nvGraphicFramePr>
          <p:cNvPr id="43" name="내용 개체 틀 3"/>
          <p:cNvGraphicFramePr>
            <a:graphicFrameLocks noGrp="1"/>
          </p:cNvGraphicFramePr>
          <p:nvPr/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물품 게시판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DM-008-002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   물품게시판 등록게시글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373856" y="1872781"/>
          <a:ext cx="1992630" cy="624840"/>
        </p:xfrm>
        <a:graphic>
          <a:graphicData uri="http://schemas.openxmlformats.org/drawingml/2006/table">
            <a:tbl>
              <a:tblPr firstRow="1" bandRow="1"/>
              <a:tblGrid>
                <a:gridCol w="1992630"/>
              </a:tblGrid>
              <a:tr h="5351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             다파라</a:t>
                      </a:r>
                    </a:p>
                    <a:p>
                      <a:pPr algn="ctr">
                        <a:defRPr/>
                      </a:pPr>
                      <a:endParaRPr lang="ko-KR" altLang="en-US" sz="1100">
                        <a:effectLst/>
                      </a:endParaRPr>
                    </a:p>
                    <a:p>
                      <a:pPr algn="ctr">
                        <a:defRPr/>
                      </a:pPr>
                      <a:endParaRPr lang="ko-KR" altLang="en-US" sz="1000" b="1"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6" name="모서리가 둥근 직사각형 115"/>
          <p:cNvSpPr/>
          <p:nvPr/>
        </p:nvSpPr>
        <p:spPr>
          <a:xfrm>
            <a:off x="269874" y="1740378"/>
            <a:ext cx="4850510" cy="4792488"/>
          </a:xfrm>
          <a:prstGeom prst="roundRect">
            <a:avLst>
              <a:gd name="adj" fmla="val 5200"/>
            </a:avLst>
          </a:prstGeom>
          <a:noFill/>
          <a:ln w="25400">
            <a:solidFill>
              <a:srgbClr val="B2B2B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2438" y="1306828"/>
          <a:ext cx="2394585" cy="1760634"/>
        </p:xfrm>
        <a:graphic>
          <a:graphicData uri="http://schemas.openxmlformats.org/drawingml/2006/table">
            <a:tbl>
              <a:tblPr firstRow="1" bandRow="1"/>
              <a:tblGrid>
                <a:gridCol w="516255"/>
                <a:gridCol w="1878330"/>
              </a:tblGrid>
              <a:tr h="656846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5592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홈버튼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445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전송버튼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42438" y="3429000"/>
          <a:ext cx="2392680" cy="2171419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5350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Screen Detail Description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6363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채팅창</a:t>
                      </a:r>
                    </a:p>
                    <a:p>
                      <a:pPr algn="ctr">
                        <a:defRPr/>
                      </a:pP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등록게시글 채팅하기를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통해 판매자와 채팅으로 대화할 수 있다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8477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5" name="타원 26"/>
          <p:cNvSpPr/>
          <p:nvPr/>
        </p:nvSpPr>
        <p:spPr>
          <a:xfrm>
            <a:off x="2698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</a:p>
        </p:txBody>
      </p:sp>
      <p:graphicFrame>
        <p:nvGraphicFramePr>
          <p:cNvPr id="43" name="내용 개체 틀 3"/>
          <p:cNvGraphicFramePr>
            <a:graphicFrameLocks noGrp="1"/>
          </p:cNvGraphicFramePr>
          <p:nvPr/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채팅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DM-014-001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   등록게시글 판매자와 채팅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6635985" y="1532034"/>
            <a:ext cx="2756960" cy="2248009"/>
          </a:xfrm>
          <a:prstGeom prst="rect">
            <a:avLst/>
          </a:prstGeom>
        </p:spPr>
      </p:pic>
      <p:sp>
        <p:nvSpPr>
          <p:cNvPr id="96" name="모서리가 둥근 직사각형 95"/>
          <p:cNvSpPr/>
          <p:nvPr/>
        </p:nvSpPr>
        <p:spPr>
          <a:xfrm>
            <a:off x="2397016" y="1740378"/>
            <a:ext cx="4190218" cy="4792488"/>
          </a:xfrm>
          <a:prstGeom prst="roundRect">
            <a:avLst>
              <a:gd name="adj" fmla="val 5200"/>
            </a:avLst>
          </a:prstGeom>
          <a:solidFill>
            <a:schemeClr val="lt1"/>
          </a:solidFill>
          <a:ln w="25400">
            <a:solidFill>
              <a:srgbClr val="B2B2B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9" name="표 98"/>
          <p:cNvGraphicFramePr>
            <a:graphicFrameLocks noGrp="1"/>
          </p:cNvGraphicFramePr>
          <p:nvPr/>
        </p:nvGraphicFramePr>
        <p:xfrm>
          <a:off x="2484915" y="1788003"/>
          <a:ext cx="4052519" cy="379106"/>
        </p:xfrm>
        <a:graphic>
          <a:graphicData uri="http://schemas.openxmlformats.org/drawingml/2006/table">
            <a:tbl>
              <a:tblPr firstRow="1" bandRow="1"/>
              <a:tblGrid>
                <a:gridCol w="4052519"/>
              </a:tblGrid>
              <a:tr h="3791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다파라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2562922" y="1740378"/>
            <a:ext cx="417206" cy="417206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2584738" y="3496202"/>
            <a:ext cx="351043" cy="351043"/>
          </a:xfrm>
          <a:prstGeom prst="rect">
            <a:avLst/>
          </a:prstGeom>
        </p:spPr>
      </p:pic>
      <p:sp>
        <p:nvSpPr>
          <p:cNvPr id="104" name="모서리가 둥근 직사각형 103"/>
          <p:cNvSpPr/>
          <p:nvPr/>
        </p:nvSpPr>
        <p:spPr>
          <a:xfrm>
            <a:off x="5177534" y="2431935"/>
            <a:ext cx="1141016" cy="339083"/>
          </a:xfrm>
          <a:prstGeom prst="roundRect">
            <a:avLst>
              <a:gd name="adj" fmla="val 16667"/>
            </a:avLst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안녕하세요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525367" y="2870085"/>
            <a:ext cx="1793183" cy="339083"/>
          </a:xfrm>
          <a:prstGeom prst="roundRect">
            <a:avLst>
              <a:gd name="adj" fmla="val 16667"/>
            </a:avLst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혹시 기타 팔렸나요</a:t>
            </a:r>
            <a:r>
              <a:rPr lang="en-US" altLang="ko-KR" sz="1200" b="1"/>
              <a:t>?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016026" y="3610502"/>
            <a:ext cx="1912245" cy="339083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rgbClr val="404040"/>
                </a:solidFill>
              </a:rPr>
              <a:t>아니요 아직 안팔렸어요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513300" y="5809401"/>
            <a:ext cx="4024135" cy="636740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A6A6A6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ko-KR" altLang="en-US" sz="1200" b="1">
                <a:solidFill>
                  <a:srgbClr val="595959"/>
                </a:solidFill>
              </a:rPr>
              <a:t>제가 구매하겠습니다</a:t>
            </a:r>
            <a:r>
              <a:rPr lang="en-US" altLang="ko-KR" sz="1200" b="1">
                <a:solidFill>
                  <a:srgbClr val="595959"/>
                </a:solidFill>
              </a:rPr>
              <a:t>!</a:t>
            </a:r>
          </a:p>
        </p:txBody>
      </p:sp>
      <p:sp>
        <p:nvSpPr>
          <p:cNvPr id="108" name="사각형: 둥근 모서리 29"/>
          <p:cNvSpPr/>
          <p:nvPr/>
        </p:nvSpPr>
        <p:spPr>
          <a:xfrm>
            <a:off x="5888903" y="6165871"/>
            <a:ext cx="563789" cy="226653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전송</a:t>
            </a:r>
          </a:p>
        </p:txBody>
      </p:sp>
      <p:sp>
        <p:nvSpPr>
          <p:cNvPr id="109" name="타원 26"/>
          <p:cNvSpPr/>
          <p:nvPr/>
        </p:nvSpPr>
        <p:spPr>
          <a:xfrm>
            <a:off x="6267435" y="573919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</a:p>
        </p:txBody>
      </p:sp>
      <p:cxnSp>
        <p:nvCxnSpPr>
          <p:cNvPr id="111" name="직선 화살표 연결선 100"/>
          <p:cNvCxnSpPr>
            <a:endCxn id="96" idx="3"/>
          </p:cNvCxnSpPr>
          <p:nvPr/>
        </p:nvCxnSpPr>
        <p:spPr>
          <a:xfrm rot="10800000" flipV="1">
            <a:off x="6587234" y="3671724"/>
            <a:ext cx="1544734" cy="464898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21481" y="1927756"/>
            <a:ext cx="455364" cy="455364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831847" y="2177347"/>
            <a:ext cx="1620364" cy="259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solidFill>
                  <a:srgbClr val="595959"/>
                </a:solidFill>
                <a:effectLst/>
              </a:rPr>
              <a:t>  </a:t>
            </a:r>
            <a:r>
              <a:rPr lang="ko-KR" altLang="en-US" sz="1000" b="1">
                <a:solidFill>
                  <a:srgbClr val="595959"/>
                </a:solidFill>
                <a:effectLst/>
              </a:rPr>
              <a:t>아니요 아직 안팔렸어요</a:t>
            </a:r>
            <a:endParaRPr lang="ko-KR" altLang="en-US" sz="1000" b="1">
              <a:solidFill>
                <a:srgbClr val="595959"/>
              </a:solidFill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/>
        </p:nvGraphicFramePr>
        <p:xfrm>
          <a:off x="373856" y="2670254"/>
          <a:ext cx="1992630" cy="624840"/>
        </p:xfrm>
        <a:graphic>
          <a:graphicData uri="http://schemas.openxmlformats.org/drawingml/2006/table">
            <a:tbl>
              <a:tblPr firstRow="1" bandRow="1"/>
              <a:tblGrid>
                <a:gridCol w="1992630"/>
              </a:tblGrid>
              <a:tr h="5351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             유이현</a:t>
                      </a:r>
                    </a:p>
                    <a:p>
                      <a:pPr algn="ctr">
                        <a:defRPr/>
                      </a:pPr>
                      <a:endParaRPr lang="ko-KR" altLang="en-US" sz="1100">
                        <a:effectLst/>
                      </a:endParaRPr>
                    </a:p>
                    <a:p>
                      <a:pPr algn="ctr">
                        <a:defRPr/>
                      </a:pPr>
                      <a:endParaRPr lang="ko-KR" altLang="en-US" sz="1000" b="1"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21481" y="2725229"/>
            <a:ext cx="455364" cy="455364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831847" y="2974820"/>
            <a:ext cx="1620364" cy="261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>
                <a:solidFill>
                  <a:srgbClr val="595959"/>
                </a:solidFill>
                <a:effectLst/>
              </a:rPr>
              <a:t> 좋은 하루 되세요 </a:t>
            </a:r>
            <a:r>
              <a:rPr lang="en-US" altLang="ko-KR" sz="1100" b="1">
                <a:solidFill>
                  <a:srgbClr val="595959"/>
                </a:solidFill>
                <a:effectLst/>
              </a:rPr>
              <a:t>:)</a:t>
            </a:r>
            <a:endParaRPr lang="en-US" altLang="ko-KR" sz="1100" b="1">
              <a:solidFill>
                <a:srgbClr val="595959"/>
              </a:solidFill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/>
        </p:nvGraphicFramePr>
        <p:xfrm>
          <a:off x="373856" y="3448050"/>
          <a:ext cx="1992630" cy="624840"/>
        </p:xfrm>
        <a:graphic>
          <a:graphicData uri="http://schemas.openxmlformats.org/drawingml/2006/table">
            <a:tbl>
              <a:tblPr firstRow="1" bandRow="1"/>
              <a:tblGrid>
                <a:gridCol w="1992630"/>
              </a:tblGrid>
              <a:tr h="5351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             오대환</a:t>
                      </a:r>
                    </a:p>
                    <a:p>
                      <a:pPr algn="ctr">
                        <a:defRPr/>
                      </a:pPr>
                      <a:endParaRPr lang="ko-KR" altLang="en-US" sz="1100">
                        <a:effectLst/>
                      </a:endParaRPr>
                    </a:p>
                    <a:p>
                      <a:pPr algn="ctr">
                        <a:defRPr/>
                      </a:pPr>
                      <a:endParaRPr lang="ko-KR" altLang="en-US" sz="1000" b="1"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32" name="그림 131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21481" y="3503025"/>
            <a:ext cx="455364" cy="455364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31847" y="3752615"/>
            <a:ext cx="1620364" cy="25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>
                <a:solidFill>
                  <a:srgbClr val="595959"/>
                </a:solidFill>
                <a:effectLst/>
              </a:rPr>
              <a:t> 내일 오후 </a:t>
            </a:r>
            <a:r>
              <a:rPr lang="en-US" altLang="ko-KR" sz="1100" b="1">
                <a:solidFill>
                  <a:srgbClr val="595959"/>
                </a:solidFill>
                <a:effectLst/>
              </a:rPr>
              <a:t>2</a:t>
            </a:r>
            <a:r>
              <a:rPr lang="ko-KR" altLang="en-US" sz="1100" b="1">
                <a:solidFill>
                  <a:srgbClr val="595959"/>
                </a:solidFill>
                <a:effectLst/>
              </a:rPr>
              <a:t>시 거래</a:t>
            </a:r>
            <a:r>
              <a:rPr lang="en-US" altLang="ko-KR" sz="1100" b="1">
                <a:solidFill>
                  <a:srgbClr val="595959"/>
                </a:solidFill>
                <a:effectLst/>
              </a:rPr>
              <a:t>.....</a:t>
            </a:r>
            <a:endParaRPr lang="en-US" altLang="ko-KR" sz="1100" b="1">
              <a:solidFill>
                <a:srgbClr val="595959"/>
              </a:solidFill>
            </a:endParaRPr>
          </a:p>
        </p:txBody>
      </p:sp>
      <p:graphicFrame>
        <p:nvGraphicFramePr>
          <p:cNvPr id="134" name="표 133"/>
          <p:cNvGraphicFramePr>
            <a:graphicFrameLocks noGrp="1"/>
          </p:cNvGraphicFramePr>
          <p:nvPr/>
        </p:nvGraphicFramePr>
        <p:xfrm>
          <a:off x="373856" y="4203477"/>
          <a:ext cx="1992630" cy="624840"/>
        </p:xfrm>
        <a:graphic>
          <a:graphicData uri="http://schemas.openxmlformats.org/drawingml/2006/table">
            <a:tbl>
              <a:tblPr firstRow="1" bandRow="1"/>
              <a:tblGrid>
                <a:gridCol w="1992630"/>
              </a:tblGrid>
              <a:tr h="5351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             구기현</a:t>
                      </a:r>
                    </a:p>
                    <a:p>
                      <a:pPr algn="ctr">
                        <a:defRPr/>
                      </a:pPr>
                      <a:endParaRPr lang="ko-KR" altLang="en-US" sz="1100">
                        <a:effectLst/>
                      </a:endParaRPr>
                    </a:p>
                    <a:p>
                      <a:pPr algn="ctr">
                        <a:defRPr/>
                      </a:pPr>
                      <a:endParaRPr lang="ko-KR" altLang="en-US" sz="1000" b="1"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21481" y="4258452"/>
            <a:ext cx="455364" cy="455364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831847" y="4508042"/>
            <a:ext cx="1620364" cy="262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>
                <a:solidFill>
                  <a:srgbClr val="595959"/>
                </a:solidFill>
                <a:effectLst/>
              </a:rPr>
              <a:t> 판매완료입니다ㅜㅜ</a:t>
            </a:r>
            <a:endParaRPr lang="ko-KR" altLang="en-US" sz="1100" b="1">
              <a:solidFill>
                <a:srgbClr val="595959"/>
              </a:solidFill>
            </a:endParaRPr>
          </a:p>
        </p:txBody>
      </p:sp>
      <p:graphicFrame>
        <p:nvGraphicFramePr>
          <p:cNvPr id="137" name="표 136"/>
          <p:cNvGraphicFramePr>
            <a:graphicFrameLocks noGrp="1"/>
          </p:cNvGraphicFramePr>
          <p:nvPr/>
        </p:nvGraphicFramePr>
        <p:xfrm>
          <a:off x="373856" y="4947004"/>
          <a:ext cx="1992630" cy="624840"/>
        </p:xfrm>
        <a:graphic>
          <a:graphicData uri="http://schemas.openxmlformats.org/drawingml/2006/table">
            <a:tbl>
              <a:tblPr firstRow="1" bandRow="1"/>
              <a:tblGrid>
                <a:gridCol w="1992630"/>
              </a:tblGrid>
              <a:tr h="5351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             전다미</a:t>
                      </a:r>
                    </a:p>
                    <a:p>
                      <a:pPr algn="ctr">
                        <a:defRPr/>
                      </a:pPr>
                      <a:endParaRPr lang="ko-KR" altLang="en-US" sz="1100">
                        <a:effectLst/>
                      </a:endParaRPr>
                    </a:p>
                    <a:p>
                      <a:pPr algn="ctr">
                        <a:defRPr/>
                      </a:pPr>
                      <a:endParaRPr lang="ko-KR" altLang="en-US" sz="1000" b="1"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38" name="그림 137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21481" y="5001979"/>
            <a:ext cx="455364" cy="455364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831847" y="5251569"/>
            <a:ext cx="1620364" cy="262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>
                <a:solidFill>
                  <a:srgbClr val="595959"/>
                </a:solidFill>
                <a:effectLst/>
              </a:rPr>
              <a:t>감사합니다</a:t>
            </a:r>
            <a:r>
              <a:rPr lang="en-US" altLang="ko-KR" sz="1100" b="1">
                <a:solidFill>
                  <a:srgbClr val="595959"/>
                </a:solidFill>
                <a:effectLst/>
              </a:rPr>
              <a:t>!</a:t>
            </a:r>
            <a:endParaRPr lang="en-US" altLang="ko-KR" sz="1100" b="1">
              <a:solidFill>
                <a:srgbClr val="595959"/>
              </a:solidFill>
            </a:endParaRPr>
          </a:p>
        </p:txBody>
      </p:sp>
      <p:graphicFrame>
        <p:nvGraphicFramePr>
          <p:cNvPr id="140" name="표 139"/>
          <p:cNvGraphicFramePr>
            <a:graphicFrameLocks noGrp="1"/>
          </p:cNvGraphicFramePr>
          <p:nvPr/>
        </p:nvGraphicFramePr>
        <p:xfrm>
          <a:off x="373856" y="5697966"/>
          <a:ext cx="1992630" cy="624840"/>
        </p:xfrm>
        <a:graphic>
          <a:graphicData uri="http://schemas.openxmlformats.org/drawingml/2006/table">
            <a:tbl>
              <a:tblPr firstRow="1" bandRow="1"/>
              <a:tblGrid>
                <a:gridCol w="1992630"/>
              </a:tblGrid>
              <a:tr h="5351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             배문기</a:t>
                      </a:r>
                    </a:p>
                    <a:p>
                      <a:pPr algn="ctr">
                        <a:defRPr/>
                      </a:pPr>
                      <a:endParaRPr lang="ko-KR" altLang="en-US" sz="1100">
                        <a:effectLst/>
                      </a:endParaRPr>
                    </a:p>
                    <a:p>
                      <a:pPr algn="ctr">
                        <a:defRPr/>
                      </a:pPr>
                      <a:endParaRPr lang="ko-KR" altLang="en-US" sz="1000" b="1"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1" name="그림 140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21481" y="5752941"/>
            <a:ext cx="455364" cy="455364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831847" y="6002531"/>
            <a:ext cx="1620364" cy="262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>
                <a:solidFill>
                  <a:srgbClr val="595959"/>
                </a:solidFill>
                <a:effectLst/>
              </a:rPr>
              <a:t>안녕하세요</a:t>
            </a:r>
            <a:endParaRPr lang="ko-KR" altLang="en-US" sz="1100" b="1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42156" y="1834174"/>
          <a:ext cx="8233410" cy="4157497"/>
        </p:xfrm>
        <a:graphic>
          <a:graphicData uri="http://schemas.openxmlformats.org/drawingml/2006/table">
            <a:tbl>
              <a:tblPr firstRow="1" bandRow="1"/>
              <a:tblGrid>
                <a:gridCol w="1678305"/>
                <a:gridCol w="6555105"/>
              </a:tblGrid>
              <a:tr h="465901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900" dirty="0">
                          <a:solidFill>
                            <a:schemeClr val="tx1"/>
                          </a:solidFill>
                        </a:rPr>
                        <a:t>물품 등록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4372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232257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800" b="1" i="0" u="none" strike="noStrike" kern="1200" cap="none" spc="0" normalizeH="0" baseline="0" dirty="0">
                          <a:solidFill>
                            <a:srgbClr val="BFBFBF"/>
                          </a:solidFill>
                          <a:cs typeface="Calibri"/>
                        </a:rPr>
                        <a:t>  상품명을 입력하세요</a:t>
                      </a:r>
                      <a:r>
                        <a:rPr kumimoji="0" lang="en-US" altLang="ko-KR" sz="1800" b="1" i="0" u="none" strike="noStrike" kern="1200" cap="none" spc="0" normalizeH="0" baseline="0" dirty="0">
                          <a:solidFill>
                            <a:srgbClr val="BFBFBF"/>
                          </a:solidFill>
                          <a:cs typeface="Calibri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86800">
                <a:tc grid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19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78239" y="276224"/>
          <a:ext cx="2394585" cy="3938894"/>
        </p:xfrm>
        <a:graphic>
          <a:graphicData uri="http://schemas.openxmlformats.org/drawingml/2006/table">
            <a:tbl>
              <a:tblPr firstRow="1" bandRow="1"/>
              <a:tblGrid>
                <a:gridCol w="516255"/>
                <a:gridCol w="1878330"/>
              </a:tblGrid>
              <a:tr h="656846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5592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홈버튼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445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지역 검색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445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카테고리 선택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445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정보제공 동의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445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이미지 업로드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445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게시글 등록버튼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44711" y="4378161"/>
          <a:ext cx="2392680" cy="2171419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5350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Screen Detail Description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6363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물품 등록 창</a:t>
                      </a:r>
                    </a:p>
                    <a:p>
                      <a:pPr algn="ctr">
                        <a:defRPr/>
                      </a:pP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물품 등록에 필요한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정보를 등록하고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게시글을 등록할 수 있다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8477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5" name="타원 26"/>
          <p:cNvSpPr/>
          <p:nvPr/>
        </p:nvSpPr>
        <p:spPr>
          <a:xfrm>
            <a:off x="2698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</a:p>
        </p:txBody>
      </p:sp>
      <p:graphicFrame>
        <p:nvGraphicFramePr>
          <p:cNvPr id="43" name="내용 개체 틀 3"/>
          <p:cNvGraphicFramePr>
            <a:graphicFrameLocks noGrp="1"/>
          </p:cNvGraphicFramePr>
          <p:nvPr/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물품 게시판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DM-008-003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   물품게시판 등록게시글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1175633" y="4406736"/>
            <a:ext cx="2314487" cy="397146"/>
            <a:chOff x="5619667" y="2268664"/>
            <a:chExt cx="2605082" cy="337502"/>
          </a:xfrm>
        </p:grpSpPr>
        <p:sp>
          <p:nvSpPr>
            <p:cNvPr id="48" name="직사각형 47"/>
            <p:cNvSpPr/>
            <p:nvPr/>
          </p:nvSpPr>
          <p:spPr>
            <a:xfrm>
              <a:off x="5619667" y="2268664"/>
              <a:ext cx="2605082" cy="337502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b="1" dirty="0">
                  <a:solidFill>
                    <a:srgbClr val="BFBFBF"/>
                  </a:solidFill>
                  <a:cs typeface="Calibri"/>
                </a:rPr>
                <a:t>  지역 검색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7902588" y="2285860"/>
              <a:ext cx="303110" cy="303110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</p:pic>
      </p:grpSp>
      <p:sp>
        <p:nvSpPr>
          <p:cNvPr id="60" name="직사각형 59"/>
          <p:cNvSpPr/>
          <p:nvPr/>
        </p:nvSpPr>
        <p:spPr>
          <a:xfrm>
            <a:off x="1156582" y="5231286"/>
            <a:ext cx="2266863" cy="49325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cs typeface="Calibri"/>
              </a:rPr>
              <a:t>  의류</a:t>
            </a:r>
            <a:r>
              <a:rPr lang="en-US" altLang="ko-KR" dirty="0">
                <a:solidFill>
                  <a:schemeClr val="tx1"/>
                </a:solidFill>
                <a:cs typeface="Calibri"/>
              </a:rPr>
              <a:t>/</a:t>
            </a:r>
            <a:r>
              <a:rPr lang="ko-KR" altLang="en-US" dirty="0">
                <a:solidFill>
                  <a:schemeClr val="tx1"/>
                </a:solidFill>
                <a:cs typeface="Calibri"/>
              </a:rPr>
              <a:t>잡화              ▼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75632" y="3986990"/>
            <a:ext cx="1157243" cy="36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거래 지역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5632" y="4890996"/>
            <a:ext cx="1157243" cy="36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카테고리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156582" y="3473450"/>
            <a:ext cx="2314488" cy="43733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 dirty="0">
                <a:solidFill>
                  <a:srgbClr val="BFBFBF"/>
                </a:solidFill>
                <a:cs typeface="Calibri"/>
              </a:rPr>
              <a:t> 가격을 입력하세요</a:t>
            </a:r>
            <a:r>
              <a:rPr lang="en-US" altLang="ko-KR" b="1" dirty="0">
                <a:solidFill>
                  <a:srgbClr val="BFBFBF"/>
                </a:solidFill>
                <a:cs typeface="Calibri"/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75633" y="3087274"/>
            <a:ext cx="1157243" cy="36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판매 가격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23445" y="3523210"/>
            <a:ext cx="353571" cy="38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/>
              <a:t>원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997271" y="3070304"/>
            <a:ext cx="2270617" cy="233831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cs typeface="Calibri"/>
              </a:rPr>
              <a:t>img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267194" y="5501286"/>
            <a:ext cx="1000694" cy="36004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cs typeface="Calibri"/>
              </a:rPr>
              <a:t>upload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630139" y="3429000"/>
            <a:ext cx="2270617" cy="4085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rgbClr val="BFBFBF"/>
                </a:solidFill>
                <a:cs typeface="Calibri"/>
              </a:rPr>
              <a:t>상태를 입력하세요</a:t>
            </a:r>
            <a:r>
              <a:rPr lang="en-US" altLang="ko-KR" b="1">
                <a:solidFill>
                  <a:srgbClr val="BFBFBF"/>
                </a:solidFill>
                <a:cs typeface="Calibri"/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46305" y="3036395"/>
            <a:ext cx="1157243" cy="36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646305" y="4396751"/>
            <a:ext cx="2270617" cy="146458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rgbClr val="BFBFBF"/>
                </a:solidFill>
                <a:cs typeface="Calibri"/>
              </a:rPr>
              <a:t>정보를 입력하세요</a:t>
            </a:r>
            <a:r>
              <a:rPr lang="en-US" altLang="ko-KR" b="1">
                <a:solidFill>
                  <a:srgbClr val="BFBFBF"/>
                </a:solidFill>
                <a:cs typeface="Calibri"/>
              </a:rPr>
              <a:t>.</a:t>
            </a:r>
          </a:p>
          <a:p>
            <a:pPr>
              <a:defRPr/>
            </a:pPr>
            <a:endParaRPr lang="en-US" altLang="ko-KR" b="1">
              <a:solidFill>
                <a:srgbClr val="BFBFBF"/>
              </a:solidFill>
              <a:cs typeface="Calibri"/>
            </a:endParaRPr>
          </a:p>
          <a:p>
            <a:pPr>
              <a:defRPr/>
            </a:pPr>
            <a:endParaRPr lang="en-US" altLang="ko-KR" b="1">
              <a:solidFill>
                <a:srgbClr val="BFBFBF"/>
              </a:solidFill>
              <a:cs typeface="Calibri"/>
            </a:endParaRPr>
          </a:p>
          <a:p>
            <a:pPr>
              <a:defRPr/>
            </a:pPr>
            <a:endParaRPr lang="en-US" altLang="ko-KR" b="1">
              <a:solidFill>
                <a:srgbClr val="BFBFBF"/>
              </a:solidFill>
              <a:cs typeface="Calibri"/>
            </a:endParaRPr>
          </a:p>
          <a:p>
            <a:pPr>
              <a:defRPr/>
            </a:pPr>
            <a:endParaRPr lang="en-US" altLang="ko-KR" b="1">
              <a:solidFill>
                <a:srgbClr val="BFBFBF"/>
              </a:solidFill>
              <a:cs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62470" y="4004145"/>
            <a:ext cx="1157243" cy="365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상세정보</a:t>
            </a:r>
          </a:p>
        </p:txBody>
      </p:sp>
      <p:sp>
        <p:nvSpPr>
          <p:cNvPr id="75" name="직사각형 19"/>
          <p:cNvSpPr/>
          <p:nvPr/>
        </p:nvSpPr>
        <p:spPr>
          <a:xfrm>
            <a:off x="1241424" y="6080154"/>
            <a:ext cx="6540501" cy="52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판매자 정보 제공 동의         </a:t>
            </a:r>
            <a:r>
              <a:rPr lang="ko-KR" altLang="en-US" sz="1400" b="1">
                <a:solidFill>
                  <a:srgbClr val="808080"/>
                </a:solidFill>
              </a:rPr>
              <a:t>※해당정보는 구매자에게 제공됩니다</a:t>
            </a:r>
            <a:r>
              <a:rPr lang="en-US" altLang="ko-KR" sz="1400" b="1">
                <a:solidFill>
                  <a:srgbClr val="808080"/>
                </a:solidFill>
              </a:rPr>
              <a:t>.</a:t>
            </a:r>
            <a:r>
              <a:rPr lang="ko-KR" altLang="en-US" sz="1400" b="1">
                <a:solidFill>
                  <a:srgbClr val="808080"/>
                </a:solidFill>
              </a:rPr>
              <a:t>※</a:t>
            </a:r>
            <a:endParaRPr lang="en-US" altLang="ko-KR" sz="1400" b="1">
              <a:solidFill>
                <a:srgbClr val="80808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59171" y="6209919"/>
            <a:ext cx="252031" cy="2520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7622572" y="6171819"/>
            <a:ext cx="1382984" cy="398249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cs typeface="Calibri"/>
              </a:rPr>
              <a:t>게시글 등록</a:t>
            </a:r>
          </a:p>
        </p:txBody>
      </p:sp>
      <p:sp>
        <p:nvSpPr>
          <p:cNvPr id="78" name="타원 26"/>
          <p:cNvSpPr/>
          <p:nvPr/>
        </p:nvSpPr>
        <p:spPr>
          <a:xfrm>
            <a:off x="3330230" y="400414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79" name="타원 26"/>
          <p:cNvSpPr/>
          <p:nvPr/>
        </p:nvSpPr>
        <p:spPr>
          <a:xfrm>
            <a:off x="3330230" y="4961286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80" name="타원 26"/>
          <p:cNvSpPr/>
          <p:nvPr/>
        </p:nvSpPr>
        <p:spPr>
          <a:xfrm>
            <a:off x="4085186" y="579593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81" name="타원 26"/>
          <p:cNvSpPr/>
          <p:nvPr/>
        </p:nvSpPr>
        <p:spPr>
          <a:xfrm>
            <a:off x="6096000" y="5169884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82" name="타원 26"/>
          <p:cNvSpPr/>
          <p:nvPr/>
        </p:nvSpPr>
        <p:spPr>
          <a:xfrm>
            <a:off x="8764131" y="578641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마이 페이지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DM-009-001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회원 정보조회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9"/>
          <a:ext cx="2392729" cy="3817505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496275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53935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회원정보 수정버튼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362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찜  목록 조회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362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등록한 게시글 조회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362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거래내역 조회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362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신고 내역 조회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362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회원 탈퇴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994502" y="1371782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95350" y="1995055"/>
            <a:ext cx="2208068" cy="185650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0" name="Picture 2" descr="https://cdn-icons-png.flaticon.com/512/4202/4202831.png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200151" y="2092040"/>
            <a:ext cx="1620980" cy="1620981"/>
          </a:xfrm>
          <a:prstGeom prst="rect">
            <a:avLst/>
          </a:prstGeom>
          <a:noFill/>
        </p:spPr>
      </p:pic>
      <p:sp>
        <p:nvSpPr>
          <p:cNvPr id="52" name="직사각형 51"/>
          <p:cNvSpPr/>
          <p:nvPr/>
        </p:nvSpPr>
        <p:spPr>
          <a:xfrm>
            <a:off x="3255818" y="1995055"/>
            <a:ext cx="5126182" cy="58189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아이디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255818" y="2770909"/>
            <a:ext cx="5126182" cy="58189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이름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255818" y="3519057"/>
            <a:ext cx="5126182" cy="4571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전화번호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255818" y="4170218"/>
            <a:ext cx="5126182" cy="56803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이메일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255818" y="4904512"/>
            <a:ext cx="5126182" cy="11499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주소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5350" y="3976252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+mj-ea"/>
                <a:ea typeface="+mj-ea"/>
              </a:rPr>
              <a:t>회원정보 수정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95350" y="4516582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찜 목록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95350" y="5056912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등록 게시글 조회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691744" y="6228766"/>
            <a:ext cx="1690255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회원 탈퇴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895350" y="5583376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거래 내역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95350" y="6123706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신고 내역</a:t>
            </a:r>
          </a:p>
        </p:txBody>
      </p:sp>
      <p:sp>
        <p:nvSpPr>
          <p:cNvPr id="68" name="타원 67"/>
          <p:cNvSpPr/>
          <p:nvPr/>
        </p:nvSpPr>
        <p:spPr>
          <a:xfrm>
            <a:off x="590550" y="3713021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1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0545" y="4281071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2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90540" y="4849121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3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90535" y="5417171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4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18240" y="5971366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5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386943" y="6054436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6</a:t>
            </a:r>
            <a:endParaRPr lang="ko-KR" altLang="en-US" sz="4000" b="1">
              <a:latin typeface="+mj-ea"/>
              <a:ea typeface="+mj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4170218"/>
          <a:ext cx="2392729" cy="2446478"/>
        </p:xfrm>
        <a:graphic>
          <a:graphicData uri="http://schemas.openxmlformats.org/drawingml/2006/table">
            <a:tbl>
              <a:tblPr firstRow="1" bandRow="1"/>
              <a:tblGrid>
                <a:gridCol w="2392729"/>
              </a:tblGrid>
              <a:tr h="7174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</a:t>
                      </a:r>
                      <a:r>
                        <a:rPr lang="en-US" altLang="ko-KR" baseline="0"/>
                        <a:t> Detail</a:t>
                      </a:r>
                      <a:r>
                        <a:rPr lang="en-US" altLang="ko-KR"/>
                        <a:t>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729023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마이 페이지 창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회원의 정보를 조회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찜 목록 조회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게시글 조회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거래내역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신고내역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회원탈퇴가 가능하다</a:t>
                      </a:r>
                      <a:endParaRPr lang="en-US" altLang="ko-KR" sz="150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67798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7354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찜 목록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DM-009-004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찜 목록 조회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9"/>
          <a:ext cx="2651861" cy="2735574"/>
        </p:xfrm>
        <a:graphic>
          <a:graphicData uri="http://schemas.openxmlformats.org/drawingml/2006/table">
            <a:tbl>
              <a:tblPr firstRow="1" bandRow="1"/>
              <a:tblGrid>
                <a:gridCol w="575178"/>
                <a:gridCol w="2076683"/>
              </a:tblGrid>
              <a:tr h="614627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79272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회원 닉네임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641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찜 한 상품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641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찜 취소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994502" y="1371782"/>
            <a:ext cx="13436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2">
                    <a:lumMod val="75000"/>
                  </a:schemeClr>
                </a:solidFill>
              </a:rPr>
              <a:t>찜 목록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95350" y="1995055"/>
            <a:ext cx="2208068" cy="185650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0" name="Picture 2" descr="https://cdn-icons-png.flaticon.com/512/4202/4202831.png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200151" y="2092040"/>
            <a:ext cx="1620980" cy="1620981"/>
          </a:xfrm>
          <a:prstGeom prst="rect">
            <a:avLst/>
          </a:prstGeom>
          <a:noFill/>
        </p:spPr>
      </p:pic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3011744"/>
          <a:ext cx="2651864" cy="3865202"/>
        </p:xfrm>
        <a:graphic>
          <a:graphicData uri="http://schemas.openxmlformats.org/drawingml/2006/table">
            <a:tbl>
              <a:tblPr firstRow="1" bandRow="1"/>
              <a:tblGrid>
                <a:gridCol w="2651864"/>
              </a:tblGrid>
              <a:tr h="6936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</a:t>
                      </a:r>
                      <a:r>
                        <a:rPr lang="en-US" altLang="ko-KR" baseline="0"/>
                        <a:t> Detail</a:t>
                      </a:r>
                      <a:r>
                        <a:rPr lang="en-US" altLang="ko-KR"/>
                        <a:t>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3171576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찜 목록 페이지</a:t>
                      </a:r>
                    </a:p>
                    <a:p>
                      <a:pPr lvl="0" algn="l">
                        <a:defRPr/>
                      </a:pPr>
                      <a:endParaRPr lang="en-US" altLang="ko-KR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회원 닉네임이 표시되며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상품 클릭 시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modal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로 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상품 정보 표시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하트 버튼 클릭 시 찜이 취소 되며 목록에서 삭제 된다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vl="0" algn="l">
                        <a:defRPr/>
                      </a:pPr>
                      <a:endParaRPr lang="en-US" altLang="ko-KR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목록에 찜 한 상품이 없을 경우</a:t>
                      </a:r>
                    </a:p>
                    <a:p>
                      <a:pPr lvl="0" algn="l">
                        <a:defRPr/>
                      </a:pPr>
                      <a:r>
                        <a:rPr lang="en-US" altLang="ko-KR" sz="1200" b="1"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목록이 존재하지 않습니다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.” 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표시</a:t>
                      </a:r>
                    </a:p>
                    <a:p>
                      <a:pPr lvl="0" algn="l">
                        <a:defRPr/>
                      </a:pPr>
                      <a:endParaRPr lang="en-US" altLang="ko-KR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홈 버튼 클릭 시 메인화면으로 이동</a:t>
                      </a:r>
                      <a:endParaRPr lang="en-US" altLang="ko-KR" sz="1200" b="1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126710" y="1240880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029" name="Picture 5" descr="https://cdn-icons-png.flaticon.com/512/1069/1069102.png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3634948" y="2101184"/>
            <a:ext cx="964892" cy="964892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3488644" y="1995055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0084" y="3130814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</a:p>
        </p:txBody>
      </p:sp>
      <p:pic>
        <p:nvPicPr>
          <p:cNvPr id="1031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4392179" y="3103382"/>
            <a:ext cx="253738" cy="253738"/>
          </a:xfrm>
          <a:prstGeom prst="rect">
            <a:avLst/>
          </a:prstGeom>
          <a:noFill/>
        </p:spPr>
      </p:pic>
      <p:sp>
        <p:nvSpPr>
          <p:cNvPr id="34" name="직사각형 33"/>
          <p:cNvSpPr/>
          <p:nvPr/>
        </p:nvSpPr>
        <p:spPr>
          <a:xfrm>
            <a:off x="4982153" y="1989218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3593" y="3124977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</a:p>
        </p:txBody>
      </p:sp>
      <p:pic>
        <p:nvPicPr>
          <p:cNvPr id="36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5885688" y="3097545"/>
            <a:ext cx="253738" cy="253738"/>
          </a:xfrm>
          <a:prstGeom prst="rect">
            <a:avLst/>
          </a:prstGeom>
          <a:noFill/>
        </p:spPr>
      </p:pic>
      <p:pic>
        <p:nvPicPr>
          <p:cNvPr id="41" name="Picture 5" descr="https://cdn-icons-png.flaticon.com/512/1069/1069102.png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6617837" y="2095347"/>
            <a:ext cx="964892" cy="964892"/>
          </a:xfrm>
          <a:prstGeom prst="rect">
            <a:avLst/>
          </a:prstGeom>
          <a:noFill/>
        </p:spPr>
      </p:pic>
      <p:sp>
        <p:nvSpPr>
          <p:cNvPr id="42" name="직사각형 41"/>
          <p:cNvSpPr/>
          <p:nvPr/>
        </p:nvSpPr>
        <p:spPr>
          <a:xfrm>
            <a:off x="6471533" y="1989218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62973" y="3124977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</a:p>
        </p:txBody>
      </p:sp>
      <p:pic>
        <p:nvPicPr>
          <p:cNvPr id="44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7375068" y="3097545"/>
            <a:ext cx="253738" cy="253738"/>
          </a:xfrm>
          <a:prstGeom prst="rect">
            <a:avLst/>
          </a:prstGeom>
          <a:noFill/>
        </p:spPr>
      </p:pic>
      <p:pic>
        <p:nvPicPr>
          <p:cNvPr id="45" name="Picture 5" descr="https://cdn-icons-png.flaticon.com/512/1069/1069102.png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8120490" y="2089510"/>
            <a:ext cx="964892" cy="964892"/>
          </a:xfrm>
          <a:prstGeom prst="rect">
            <a:avLst/>
          </a:prstGeom>
          <a:noFill/>
        </p:spPr>
      </p:pic>
      <p:sp>
        <p:nvSpPr>
          <p:cNvPr id="46" name="직사각형 45"/>
          <p:cNvSpPr/>
          <p:nvPr/>
        </p:nvSpPr>
        <p:spPr>
          <a:xfrm>
            <a:off x="7974186" y="1983381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65626" y="3119140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</a:p>
        </p:txBody>
      </p:sp>
      <p:pic>
        <p:nvPicPr>
          <p:cNvPr id="48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8877721" y="3091708"/>
            <a:ext cx="253738" cy="253738"/>
          </a:xfrm>
          <a:prstGeom prst="rect">
            <a:avLst/>
          </a:prstGeom>
          <a:noFill/>
        </p:spPr>
      </p:pic>
      <p:sp>
        <p:nvSpPr>
          <p:cNvPr id="52" name="직사각형 51"/>
          <p:cNvSpPr/>
          <p:nvPr/>
        </p:nvSpPr>
        <p:spPr>
          <a:xfrm>
            <a:off x="895350" y="4003965"/>
            <a:ext cx="2208068" cy="3760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닉네임</a:t>
            </a:r>
          </a:p>
        </p:txBody>
      </p:sp>
      <p:pic>
        <p:nvPicPr>
          <p:cNvPr id="1033" name="Picture 9" descr="https://cdn-icons-png.flaticon.com/512/4847/4847830.png"/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5091882" y="2022487"/>
            <a:ext cx="979786" cy="979786"/>
          </a:xfrm>
          <a:prstGeom prst="rect">
            <a:avLst/>
          </a:prstGeom>
          <a:noFill/>
        </p:spPr>
      </p:pic>
      <p:sp>
        <p:nvSpPr>
          <p:cNvPr id="69" name="타원 68"/>
          <p:cNvSpPr/>
          <p:nvPr/>
        </p:nvSpPr>
        <p:spPr>
          <a:xfrm>
            <a:off x="2821131" y="3818373"/>
            <a:ext cx="359111" cy="37118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>
                <a:latin typeface="+mj-ea"/>
                <a:ea typeface="+mj-ea"/>
              </a:rPr>
              <a:t>1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53" name="Picture 5" descr="https://cdn-icons-png.flaticon.com/512/1069/1069102.png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3634948" y="3830824"/>
            <a:ext cx="964892" cy="964892"/>
          </a:xfrm>
          <a:prstGeom prst="rect">
            <a:avLst/>
          </a:prstGeom>
          <a:noFill/>
        </p:spPr>
      </p:pic>
      <p:sp>
        <p:nvSpPr>
          <p:cNvPr id="54" name="직사각형 53"/>
          <p:cNvSpPr/>
          <p:nvPr/>
        </p:nvSpPr>
        <p:spPr>
          <a:xfrm>
            <a:off x="3488644" y="3724695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0084" y="4860454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</a:p>
        </p:txBody>
      </p:sp>
      <p:pic>
        <p:nvPicPr>
          <p:cNvPr id="56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4392179" y="4833022"/>
            <a:ext cx="253738" cy="253738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4982153" y="3718858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3593" y="4854617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</a:p>
        </p:txBody>
      </p:sp>
      <p:pic>
        <p:nvPicPr>
          <p:cNvPr id="59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5885688" y="4827185"/>
            <a:ext cx="253738" cy="253738"/>
          </a:xfrm>
          <a:prstGeom prst="rect">
            <a:avLst/>
          </a:prstGeom>
          <a:noFill/>
        </p:spPr>
      </p:pic>
      <p:pic>
        <p:nvPicPr>
          <p:cNvPr id="64" name="Picture 5" descr="https://cdn-icons-png.flaticon.com/512/1069/1069102.png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6617837" y="3824987"/>
            <a:ext cx="964892" cy="964892"/>
          </a:xfrm>
          <a:prstGeom prst="rect">
            <a:avLst/>
          </a:prstGeom>
          <a:noFill/>
        </p:spPr>
      </p:pic>
      <p:sp>
        <p:nvSpPr>
          <p:cNvPr id="75" name="직사각형 74"/>
          <p:cNvSpPr/>
          <p:nvPr/>
        </p:nvSpPr>
        <p:spPr>
          <a:xfrm>
            <a:off x="6471533" y="3718858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62973" y="4854617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</a:p>
        </p:txBody>
      </p:sp>
      <p:pic>
        <p:nvPicPr>
          <p:cNvPr id="77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7375068" y="4827185"/>
            <a:ext cx="253738" cy="253738"/>
          </a:xfrm>
          <a:prstGeom prst="rect">
            <a:avLst/>
          </a:prstGeom>
          <a:noFill/>
        </p:spPr>
      </p:pic>
      <p:pic>
        <p:nvPicPr>
          <p:cNvPr id="78" name="Picture 5" descr="https://cdn-icons-png.flaticon.com/512/1069/1069102.png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8120490" y="3819150"/>
            <a:ext cx="964892" cy="964892"/>
          </a:xfrm>
          <a:prstGeom prst="rect">
            <a:avLst/>
          </a:prstGeom>
          <a:noFill/>
        </p:spPr>
      </p:pic>
      <p:sp>
        <p:nvSpPr>
          <p:cNvPr id="79" name="직사각형 78"/>
          <p:cNvSpPr/>
          <p:nvPr/>
        </p:nvSpPr>
        <p:spPr>
          <a:xfrm>
            <a:off x="7974186" y="3713021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5626" y="4848780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</a:p>
        </p:txBody>
      </p:sp>
      <p:pic>
        <p:nvPicPr>
          <p:cNvPr id="81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8877721" y="4821348"/>
            <a:ext cx="253738" cy="253738"/>
          </a:xfrm>
          <a:prstGeom prst="rect">
            <a:avLst/>
          </a:prstGeom>
          <a:noFill/>
        </p:spPr>
      </p:pic>
      <p:pic>
        <p:nvPicPr>
          <p:cNvPr id="82" name="Picture 9" descr="https://cdn-icons-png.flaticon.com/512/4847/4847830.png"/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5091882" y="3752127"/>
            <a:ext cx="979786" cy="979786"/>
          </a:xfrm>
          <a:prstGeom prst="rect">
            <a:avLst/>
          </a:prstGeom>
          <a:noFill/>
        </p:spPr>
      </p:pic>
      <p:sp>
        <p:nvSpPr>
          <p:cNvPr id="99" name="타원 98"/>
          <p:cNvSpPr/>
          <p:nvPr/>
        </p:nvSpPr>
        <p:spPr>
          <a:xfrm>
            <a:off x="4545484" y="1836895"/>
            <a:ext cx="359111" cy="37118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>
                <a:latin typeface="+mj-ea"/>
                <a:ea typeface="+mj-ea"/>
              </a:rPr>
              <a:t>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rot="16200000" flipV="1">
            <a:off x="4579263" y="5131863"/>
            <a:ext cx="805778" cy="692223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355603" y="4777633"/>
            <a:ext cx="351149" cy="390151"/>
          </a:xfrm>
          <a:prstGeom prst="ellipse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204304" y="5713560"/>
            <a:ext cx="359111" cy="37118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>
                <a:latin typeface="+mj-ea"/>
                <a:ea typeface="+mj-ea"/>
              </a:rPr>
              <a:t>3</a:t>
            </a:r>
            <a:endParaRPr lang="ko-KR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914650" y="2438400"/>
            <a:ext cx="4219575" cy="4010026"/>
          </a:xfrm>
          <a:prstGeom prst="roundRect">
            <a:avLst>
              <a:gd name="adj" fmla="val 3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관리자 로그인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DM-011-001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   관리자 로그인</a:t>
                      </a:r>
                      <a:endParaRPr lang="en-US" altLang="ko-KR" sz="16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6" y="1306828"/>
          <a:ext cx="2392729" cy="1542725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741513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801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관리자 로그인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38264" y="1363978"/>
            <a:ext cx="4929336" cy="54368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05151" y="3267075"/>
            <a:ext cx="3829050" cy="1085850"/>
          </a:xfrm>
          <a:prstGeom prst="roundRect">
            <a:avLst>
              <a:gd name="adj" fmla="val 86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>
            <a:stCxn id="8" idx="1"/>
            <a:endCxn id="8" idx="3"/>
          </p:cNvCxnSpPr>
          <p:nvPr/>
        </p:nvCxnSpPr>
        <p:spPr>
          <a:xfrm>
            <a:off x="3105151" y="3810000"/>
            <a:ext cx="38290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875" y="3362325"/>
            <a:ext cx="205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>
                    <a:lumMod val="65000"/>
                  </a:schemeClr>
                </a:solidFill>
              </a:rPr>
              <a:t>admin</a:t>
            </a:r>
            <a:r>
              <a:rPr lang="ko-KR" altLang="en-US" sz="160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1400" y="3919954"/>
            <a:ext cx="205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>
                    <a:lumMod val="65000"/>
                  </a:schemeClr>
                </a:solidFill>
              </a:rPr>
              <a:t>admin1234</a:t>
            </a:r>
            <a:endParaRPr lang="ko-KR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209925" y="3295650"/>
            <a:ext cx="371475" cy="47982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3209925" y="3867150"/>
            <a:ext cx="390525" cy="37642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1" name="TextBox 20"/>
          <p:cNvSpPr txBox="1"/>
          <p:nvPr/>
        </p:nvSpPr>
        <p:spPr>
          <a:xfrm>
            <a:off x="4562474" y="2628900"/>
            <a:ext cx="1009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로그인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00499" y="1680091"/>
            <a:ext cx="2200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accent2"/>
                </a:solidFill>
              </a:rPr>
              <a:t>DDIT Market</a:t>
            </a:r>
            <a:endParaRPr lang="ko-KR" altLang="en-US" sz="2800" b="1">
              <a:solidFill>
                <a:schemeClr val="accent2"/>
              </a:solidFill>
            </a:endParaRPr>
          </a:p>
        </p:txBody>
      </p:sp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62724" y="299707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ko-KR" altLang="en-US" sz="4000" b="1">
              <a:solidFill>
                <a:schemeClr val="lt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14725" y="5507623"/>
            <a:ext cx="3047999" cy="452854"/>
          </a:xfrm>
          <a:prstGeom prst="roundRect">
            <a:avLst>
              <a:gd name="adj" fmla="val 863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38676" y="5572095"/>
            <a:ext cx="971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로그인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540140" y="3176539"/>
          <a:ext cx="2392724" cy="2533748"/>
        </p:xfrm>
        <a:graphic>
          <a:graphicData uri="http://schemas.openxmlformats.org/drawingml/2006/table">
            <a:tbl>
              <a:tblPr firstRow="1" bandRow="1"/>
              <a:tblGrid>
                <a:gridCol w="2392724"/>
              </a:tblGrid>
              <a:tr h="7428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7909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ID : admin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baseline="0"/>
                        <a:t>PW : admin1234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700" baseline="0"/>
                        <a:t>입력 시 관리자 로그인</a:t>
                      </a:r>
                      <a:endParaRPr lang="en-US" altLang="ko-KR" sz="1700" baseline="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그림 1046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506457" y="1935499"/>
            <a:ext cx="8455208" cy="4597950"/>
          </a:xfrm>
          <a:prstGeom prst="rect">
            <a:avLst/>
          </a:prstGeom>
        </p:spPr>
      </p:pic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100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7354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관리자 페이지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DM-012-001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관리 페이지 조회</a:t>
                      </a:r>
                      <a:endParaRPr lang="en-US" altLang="ko-KR" sz="16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2389" y="1306828"/>
          <a:ext cx="2392729" cy="1542725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741513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801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관리자 표시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32503" y="4800600"/>
            <a:ext cx="1170433" cy="656067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관리자</a:t>
            </a:r>
          </a:p>
        </p:txBody>
      </p:sp>
      <p:graphicFrame>
        <p:nvGraphicFramePr>
          <p:cNvPr id="1046" name="표 2"/>
          <p:cNvGraphicFramePr>
            <a:graphicFrameLocks noGrp="1"/>
          </p:cNvGraphicFramePr>
          <p:nvPr/>
        </p:nvGraphicFramePr>
        <p:xfrm>
          <a:off x="9539974" y="3140914"/>
          <a:ext cx="2392680" cy="2779372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81484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9645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700"/>
                        <a:t>관리자 페이지 창</a:t>
                      </a:r>
                    </a:p>
                    <a:p>
                      <a:pPr algn="ctr">
                        <a:defRPr/>
                      </a:pPr>
                      <a:endParaRPr lang="ko-KR" altLang="en-US" sz="17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관리자 로그인 시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시작하기에서 관리자로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변경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48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76576" y="1780764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756582" y="1412279"/>
            <a:ext cx="24208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2">
                    <a:lumMod val="75000"/>
                  </a:schemeClr>
                </a:solidFill>
              </a:rPr>
              <a:t>관리자 페이지</a:t>
            </a:r>
          </a:p>
        </p:txBody>
      </p:sp>
      <p:sp>
        <p:nvSpPr>
          <p:cNvPr id="14" name="타원 13"/>
          <p:cNvSpPr/>
          <p:nvPr/>
        </p:nvSpPr>
        <p:spPr>
          <a:xfrm>
            <a:off x="4932936" y="453060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ko-KR" altLang="en-US"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관리 페이지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DM-013-001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회원 관리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9"/>
          <a:ext cx="2651861" cy="3937601"/>
        </p:xfrm>
        <a:graphic>
          <a:graphicData uri="http://schemas.openxmlformats.org/drawingml/2006/table">
            <a:tbl>
              <a:tblPr firstRow="1" bandRow="1"/>
              <a:tblGrid>
                <a:gridCol w="575178"/>
                <a:gridCol w="2076683"/>
              </a:tblGrid>
              <a:tr h="711877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9181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회원관리 창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검색 조건 버튼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전체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이름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검색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페이지 이동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4204299"/>
          <a:ext cx="2651864" cy="1900725"/>
        </p:xfrm>
        <a:graphic>
          <a:graphicData uri="http://schemas.openxmlformats.org/drawingml/2006/table">
            <a:tbl>
              <a:tblPr firstRow="1" bandRow="1"/>
              <a:tblGrid>
                <a:gridCol w="2651864"/>
              </a:tblGrid>
              <a:tr h="2514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Screen</a:t>
                      </a:r>
                      <a:r>
                        <a:rPr lang="en-US" altLang="ko-KR" baseline="0" dirty="0"/>
                        <a:t> Detail</a:t>
                      </a:r>
                      <a:r>
                        <a:rPr lang="en-US" altLang="ko-KR" dirty="0"/>
                        <a:t>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534965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 관리 페이지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검색창으로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회원의 아이디 또는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전체회원 조회가능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 아이디 클릭 시 회원의 </a:t>
                      </a: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게시글이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아래로 출력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26710" y="1240880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825496" y="2092042"/>
          <a:ext cx="6473953" cy="28371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656"/>
                <a:gridCol w="621792"/>
                <a:gridCol w="850392"/>
                <a:gridCol w="1280160"/>
                <a:gridCol w="1517904"/>
                <a:gridCol w="1527049"/>
              </a:tblGrid>
              <a:tr h="358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회원 </a:t>
                      </a:r>
                      <a:r>
                        <a:rPr lang="en-US" altLang="ko-KR" sz="1200"/>
                        <a:t>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주소</a:t>
                      </a:r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800" u="sng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A001</a:t>
                      </a:r>
                      <a:endParaRPr lang="ko-KR" altLang="en-US" sz="1800" u="sng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200"/>
                        <a:t>디엠마트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200"/>
                        <a:t>010-0101-0101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200"/>
                        <a:t>iamdami@naver.com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200"/>
                        <a:t>대전 오류동</a:t>
                      </a:r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>
          <a:xfrm>
            <a:off x="269874" y="2092042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회원 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4665635" y="5195807"/>
            <a:ext cx="2781300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5" name="타원 64"/>
          <p:cNvSpPr/>
          <p:nvPr/>
        </p:nvSpPr>
        <p:spPr>
          <a:xfrm>
            <a:off x="7160751" y="5055527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 dirty="0">
                <a:latin typeface="+mj-ea"/>
                <a:ea typeface="+mj-ea"/>
              </a:rPr>
              <a:t>4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42901" y="1542970"/>
            <a:ext cx="2208068" cy="3760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624121" y="1520977"/>
            <a:ext cx="680466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검색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949099" y="1548409"/>
            <a:ext cx="1277965" cy="3879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전체    ▼ 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9874" y="2837961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블랙리스트 관리</a:t>
            </a:r>
          </a:p>
        </p:txBody>
      </p:sp>
      <p:sp>
        <p:nvSpPr>
          <p:cNvPr id="24" name="타원 23"/>
          <p:cNvSpPr/>
          <p:nvPr/>
        </p:nvSpPr>
        <p:spPr>
          <a:xfrm>
            <a:off x="2191758" y="1795954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1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940880" y="1240880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2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967769" y="1129201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3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9874" y="3535475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공지사항 관리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9874" y="4204299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Q&amp;A</a:t>
            </a:r>
            <a:r>
              <a:rPr lang="ko-KR" altLang="en-US">
                <a:latin typeface="+mj-ea"/>
                <a:ea typeface="+mj-ea"/>
              </a:rPr>
              <a:t> 관리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269873" y="5207673"/>
          <a:ext cx="3470851" cy="139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4916"/>
                <a:gridCol w="1490151"/>
                <a:gridCol w="1295784"/>
              </a:tblGrid>
              <a:tr h="3495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게시글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신고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신고 여부</a:t>
                      </a:r>
                    </a:p>
                  </a:txBody>
                  <a:tcPr/>
                </a:tc>
              </a:tr>
              <a:tr h="3495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/>
                        <a:t>B001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약속 시간이 늦어요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  <a:tr h="3495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  <a:tr h="3495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관리 페이지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DM-013-002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블랙리스트 관리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9"/>
          <a:ext cx="2651861" cy="3937601"/>
        </p:xfrm>
        <a:graphic>
          <a:graphicData uri="http://schemas.openxmlformats.org/drawingml/2006/table">
            <a:tbl>
              <a:tblPr firstRow="1" bandRow="1"/>
              <a:tblGrid>
                <a:gridCol w="575178"/>
                <a:gridCol w="2076683"/>
              </a:tblGrid>
              <a:tr h="711877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9181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블랙리스트 관리 창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400"/>
                        <a:t>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검색 조건 버튼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전체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이름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검색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신고된 게시글 목록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4204299"/>
          <a:ext cx="2651864" cy="2610025"/>
        </p:xfrm>
        <a:graphic>
          <a:graphicData uri="http://schemas.openxmlformats.org/drawingml/2006/table">
            <a:tbl>
              <a:tblPr firstRow="1" bandRow="1"/>
              <a:tblGrid>
                <a:gridCol w="2651864"/>
              </a:tblGrid>
              <a:tr h="2893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</a:t>
                      </a:r>
                      <a:r>
                        <a:rPr lang="en-US" altLang="ko-KR" baseline="0"/>
                        <a:t> Detail</a:t>
                      </a:r>
                      <a:r>
                        <a:rPr lang="en-US" altLang="ko-KR"/>
                        <a:t>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2244265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회원 관리 페이지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신고 게시글 클릭 시 해당 게시글로 이동 하며 신고내역을 보여줌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누적신고가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가 될 때마다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 정지등급이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올라가고 누적신고는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으로 초기화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신고내역 확인 후 신고 버튼을 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누르면 누적 신고 수가 올라가고 해당 신고내역이 사라진다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취소를 누르면 신고내역이 바로 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사라진다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26710" y="1240880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830634" y="2092042"/>
          <a:ext cx="6473953" cy="28461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656"/>
                <a:gridCol w="709630"/>
                <a:gridCol w="2294716"/>
                <a:gridCol w="1524000"/>
                <a:gridCol w="1268951"/>
              </a:tblGrid>
              <a:tr h="358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회원 </a:t>
                      </a:r>
                      <a:r>
                        <a:rPr lang="en-US" altLang="ko-KR" sz="1200"/>
                        <a:t>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신고자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신고게시글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정지등급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누적 신고</a:t>
                      </a:r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800" u="sng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A001</a:t>
                      </a:r>
                      <a:endParaRPr lang="ko-KR" altLang="en-US" sz="1800" u="sng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/>
                        <a:t>이순신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800" u="sng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신고내역 펼치기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200"/>
                        <a:t>0 : </a:t>
                      </a:r>
                      <a:r>
                        <a:rPr lang="ko-KR" altLang="en-US" sz="1200"/>
                        <a:t>정상 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u="sng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신고내역 펼치기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1 : 7</a:t>
                      </a:r>
                      <a:r>
                        <a:rPr lang="ko-KR" altLang="en-US" sz="1200"/>
                        <a:t>일 정지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>
          <a:xfrm>
            <a:off x="269874" y="2092042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회원 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4665635" y="5195807"/>
            <a:ext cx="2781300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6342901" y="1542970"/>
            <a:ext cx="2208068" cy="3760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624121" y="1520977"/>
            <a:ext cx="680466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검색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949099" y="1548409"/>
            <a:ext cx="1277965" cy="3879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전체    ▼ 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9874" y="2837961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블랙리스트 관리</a:t>
            </a:r>
          </a:p>
        </p:txBody>
      </p:sp>
      <p:sp>
        <p:nvSpPr>
          <p:cNvPr id="24" name="타원 23"/>
          <p:cNvSpPr/>
          <p:nvPr/>
        </p:nvSpPr>
        <p:spPr>
          <a:xfrm>
            <a:off x="2191758" y="2573882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1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940880" y="1240880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2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967769" y="1129201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3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9874" y="3535475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공지사항 관리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9874" y="4204299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Q&amp;A</a:t>
            </a:r>
            <a:r>
              <a:rPr lang="ko-KR" altLang="en-US">
                <a:latin typeface="+mj-ea"/>
                <a:ea typeface="+mj-ea"/>
              </a:rPr>
              <a:t> 관리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69873" y="5207673"/>
            <a:ext cx="3470853" cy="142865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87233" y="3037885"/>
            <a:ext cx="2208068" cy="37601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269873" y="3413897"/>
            <a:ext cx="4017360" cy="178191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 flipH="1" flipV="1">
            <a:off x="3536892" y="3629597"/>
            <a:ext cx="3180190" cy="2772523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740726" y="3425763"/>
            <a:ext cx="2772521" cy="178191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3454541" y="4943594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4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37979" y="5634134"/>
            <a:ext cx="529890" cy="16936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latin typeface="+mj-ea"/>
                <a:ea typeface="+mj-ea"/>
              </a:rPr>
              <a:t>신고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48031" y="5634134"/>
            <a:ext cx="529890" cy="16936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latin typeface="+mj-ea"/>
                <a:ea typeface="+mj-ea"/>
              </a:rPr>
              <a:t>취소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관리 페이지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DM-013-003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공지사항 관리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9"/>
          <a:ext cx="2651861" cy="3937601"/>
        </p:xfrm>
        <a:graphic>
          <a:graphicData uri="http://schemas.openxmlformats.org/drawingml/2006/table">
            <a:tbl>
              <a:tblPr firstRow="1" bandRow="1"/>
              <a:tblGrid>
                <a:gridCol w="575178"/>
                <a:gridCol w="2076683"/>
              </a:tblGrid>
              <a:tr h="711877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9181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공지사항 관리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공지사항 게시글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해당</a:t>
                      </a:r>
                      <a:r>
                        <a:rPr lang="ko-KR" altLang="en-US" sz="1400" baseline="0"/>
                        <a:t> 공지사항 내용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게시글 작성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4204299"/>
          <a:ext cx="2651864" cy="2610025"/>
        </p:xfrm>
        <a:graphic>
          <a:graphicData uri="http://schemas.openxmlformats.org/drawingml/2006/table">
            <a:tbl>
              <a:tblPr firstRow="1" bandRow="1"/>
              <a:tblGrid>
                <a:gridCol w="2651864"/>
              </a:tblGrid>
              <a:tr h="2893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</a:t>
                      </a:r>
                      <a:r>
                        <a:rPr lang="en-US" altLang="ko-KR" baseline="0"/>
                        <a:t> Detail</a:t>
                      </a:r>
                      <a:r>
                        <a:rPr lang="en-US" altLang="ko-KR"/>
                        <a:t>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2244265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공지사항 관리 페이지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공지사항 게시글 제목을 눌러 해당 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게시글로 들어간 후 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삭제 버튼을 눌러서 게시글을 관리한다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게시글 작성 버튼을 누르면 새글을 작성 가능</a:t>
                      </a:r>
                      <a:endParaRPr lang="en-US" altLang="ko-KR" sz="1200" b="1">
                        <a:latin typeface="+mj-ea"/>
                        <a:ea typeface="+mj-ea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26710" y="1240880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1" name="모서리가 둥근 직사각형 60"/>
          <p:cNvSpPr/>
          <p:nvPr/>
        </p:nvSpPr>
        <p:spPr>
          <a:xfrm>
            <a:off x="269874" y="2092042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회원 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4249999" y="5938757"/>
            <a:ext cx="2781300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3" name="모서리가 둥근 직사각형 22"/>
          <p:cNvSpPr/>
          <p:nvPr/>
        </p:nvSpPr>
        <p:spPr>
          <a:xfrm>
            <a:off x="269874" y="2837961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블랙리스트 관리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9874" y="3535475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공지사항 관리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9874" y="4204299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Q&amp;A</a:t>
            </a:r>
            <a:r>
              <a:rPr lang="ko-KR" altLang="en-US">
                <a:latin typeface="+mj-ea"/>
                <a:ea typeface="+mj-ea"/>
              </a:rPr>
              <a:t> 관리</a:t>
            </a:r>
          </a:p>
        </p:txBody>
      </p:sp>
      <p:sp>
        <p:nvSpPr>
          <p:cNvPr id="24" name="타원 23"/>
          <p:cNvSpPr/>
          <p:nvPr/>
        </p:nvSpPr>
        <p:spPr>
          <a:xfrm>
            <a:off x="2191758" y="3271396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1</a:t>
            </a:r>
            <a:endParaRPr lang="ko-KR" altLang="en-US" sz="4000" b="1">
              <a:latin typeface="+mj-ea"/>
              <a:ea typeface="+mj-ea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3108409" y="1738925"/>
          <a:ext cx="6122222" cy="3373400"/>
        </p:xfrm>
        <a:graphic>
          <a:graphicData uri="http://schemas.openxmlformats.org/drawingml/2006/table">
            <a:tbl>
              <a:tblPr firstRow="1" bandRow="1"/>
              <a:tblGrid>
                <a:gridCol w="6122222"/>
              </a:tblGrid>
              <a:tr h="6325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공지사항게시판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</a:tr>
              <a:tr h="456807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필독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DDIT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MARKET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이용 정책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(2023.01.02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6807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 둘째 주 회원 정지 내역 및 사유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6807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   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불법 판매 및 유통 예방 안내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6807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필독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거래 시 주의 사항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6807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월엔 거래하고 헤택 받자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6807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 둘째 주 회원 정지 내역 및 사유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사각형: 둥근 모서리 29"/>
          <p:cNvSpPr/>
          <p:nvPr/>
        </p:nvSpPr>
        <p:spPr>
          <a:xfrm>
            <a:off x="7799327" y="5434453"/>
            <a:ext cx="1431304" cy="468607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게시글 작성</a:t>
            </a:r>
            <a:endParaRPr lang="ko-KR" altLang="en-US" sz="1700"/>
          </a:p>
        </p:txBody>
      </p:sp>
      <p:sp>
        <p:nvSpPr>
          <p:cNvPr id="57" name="타원 26"/>
          <p:cNvSpPr/>
          <p:nvPr/>
        </p:nvSpPr>
        <p:spPr>
          <a:xfrm>
            <a:off x="8690631" y="1426654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69874" y="4272737"/>
          <a:ext cx="3724851" cy="2323432"/>
        </p:xfrm>
        <a:graphic>
          <a:graphicData uri="http://schemas.openxmlformats.org/drawingml/2006/table">
            <a:tbl>
              <a:tblPr firstRow="1" bandRow="1"/>
              <a:tblGrid>
                <a:gridCol w="1241617"/>
                <a:gridCol w="1241617"/>
                <a:gridCol w="1241617"/>
              </a:tblGrid>
              <a:tr h="294647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공지사항게시판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96431">
                <a:tc gridSpan="3"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필독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DDIT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MARKET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이용 정책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(2023.01.02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29669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작성자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관리자                                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조회수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2321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 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생성일자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2023.01.02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073752">
                <a:tc gridSpan="3"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/>
                        <a:t> </a:t>
                      </a: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/>
                        <a:t>                    </a:t>
                      </a:r>
                      <a:r>
                        <a:rPr lang="ko-KR" altLang="en-US" sz="1050" b="1"/>
                        <a:t>   공통 </a:t>
                      </a:r>
                      <a:r>
                        <a:rPr lang="en-US" altLang="ko-KR" sz="1050" b="1"/>
                        <a:t>(NOTICE)</a:t>
                      </a: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000"/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구매자 모두 서로를 먼저 배려합니다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구매자 모두 매너있게 질문하고 답변합니다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구매자 모두를 위해서 안전 거래를 권장합니다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96431">
                <a:tc gridSpan="3"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 둘째 주 회원 정지 내역 및 사유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사각형: 둥근 모서리 29"/>
          <p:cNvSpPr/>
          <p:nvPr/>
        </p:nvSpPr>
        <p:spPr>
          <a:xfrm>
            <a:off x="3463635" y="6118872"/>
            <a:ext cx="235528" cy="1346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63" name="사각형: 둥근 모서리 29"/>
          <p:cNvSpPr/>
          <p:nvPr/>
        </p:nvSpPr>
        <p:spPr>
          <a:xfrm>
            <a:off x="3740730" y="6118867"/>
            <a:ext cx="235528" cy="1346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9873" y="4272737"/>
            <a:ext cx="3706385" cy="236359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248891" y="2836373"/>
            <a:ext cx="5299364" cy="1588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 71"/>
          <p:cNvCxnSpPr/>
          <p:nvPr/>
        </p:nvCxnSpPr>
        <p:spPr>
          <a:xfrm rot="5400000">
            <a:off x="2323339" y="3278747"/>
            <a:ext cx="1366338" cy="484766"/>
          </a:xfrm>
          <a:prstGeom prst="curvedConnector3">
            <a:avLst>
              <a:gd name="adj1" fmla="val -7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26"/>
          <p:cNvSpPr/>
          <p:nvPr/>
        </p:nvSpPr>
        <p:spPr>
          <a:xfrm>
            <a:off x="3699163" y="4002737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77" name="타원 26"/>
          <p:cNvSpPr/>
          <p:nvPr/>
        </p:nvSpPr>
        <p:spPr>
          <a:xfrm>
            <a:off x="8960631" y="511232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그림 1046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506457" y="1673889"/>
            <a:ext cx="8455208" cy="4859560"/>
          </a:xfrm>
          <a:prstGeom prst="rect">
            <a:avLst/>
          </a:prstGeom>
        </p:spPr>
      </p:pic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웹사이트 소개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DM-005-001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   메인 페이지 </a:t>
                      </a:r>
                      <a:r>
                        <a:rPr lang="en-US" altLang="ko-KR" sz="1600"/>
                        <a:t>/</a:t>
                      </a:r>
                      <a:r>
                        <a:rPr lang="ko-KR" altLang="en-US" sz="1600"/>
                        <a:t> 웹 사이트 소개 페이지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2389" y="1306828"/>
          <a:ext cx="2392729" cy="2343937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741513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801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홈버튼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01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로그인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56582" y="4796644"/>
            <a:ext cx="1691419" cy="528051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로그인</a:t>
            </a:r>
          </a:p>
        </p:txBody>
      </p:sp>
      <p:sp>
        <p:nvSpPr>
          <p:cNvPr id="1035" name="타원 26"/>
          <p:cNvSpPr/>
          <p:nvPr/>
        </p:nvSpPr>
        <p:spPr>
          <a:xfrm>
            <a:off x="3486582" y="4520669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</a:p>
        </p:txBody>
      </p:sp>
      <p:graphicFrame>
        <p:nvGraphicFramePr>
          <p:cNvPr id="1046" name="표 2"/>
          <p:cNvGraphicFramePr>
            <a:graphicFrameLocks noGrp="1"/>
          </p:cNvGraphicFramePr>
          <p:nvPr/>
        </p:nvGraphicFramePr>
        <p:xfrm>
          <a:off x="9542438" y="3892889"/>
          <a:ext cx="2392680" cy="2620622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7354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8851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700"/>
                        <a:t>페이지를 소개하고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700"/>
                        <a:t>로그인 창으로 이동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700"/>
                        <a:t>할 수 있는 창</a:t>
                      </a:r>
                      <a:endParaRPr lang="ko-KR" altLang="en-US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48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90550" y="14460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049" name="타원 26"/>
          <p:cNvSpPr/>
          <p:nvPr/>
        </p:nvSpPr>
        <p:spPr>
          <a:xfrm>
            <a:off x="0" y="1361776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관리 페이지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DM-013-004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Q &amp; A</a:t>
                      </a:r>
                      <a:r>
                        <a:rPr lang="ko-KR" altLang="en-US" sz="1600"/>
                        <a:t> 관리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895765"/>
          <a:ext cx="2651861" cy="3168412"/>
        </p:xfrm>
        <a:graphic>
          <a:graphicData uri="http://schemas.openxmlformats.org/drawingml/2006/table">
            <a:tbl>
              <a:tblPr firstRow="1" bandRow="1"/>
              <a:tblGrid>
                <a:gridCol w="575178"/>
                <a:gridCol w="2076683"/>
              </a:tblGrid>
              <a:tr h="711877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9181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Q&amp;A</a:t>
                      </a:r>
                      <a:r>
                        <a:rPr lang="ko-KR" altLang="en-US" sz="1400"/>
                        <a:t>관리창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문의 게시글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페이지 이동 버튼</a:t>
                      </a:r>
                      <a:endParaRPr lang="en-US" altLang="ko-KR" sz="14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4064178"/>
          <a:ext cx="2651864" cy="1773414"/>
        </p:xfrm>
        <a:graphic>
          <a:graphicData uri="http://schemas.openxmlformats.org/drawingml/2006/table">
            <a:tbl>
              <a:tblPr firstRow="1" bandRow="1"/>
              <a:tblGrid>
                <a:gridCol w="2651864"/>
              </a:tblGrid>
              <a:tr h="2306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</a:t>
                      </a:r>
                      <a:r>
                        <a:rPr lang="en-US" altLang="ko-KR" baseline="0"/>
                        <a:t> Detail</a:t>
                      </a:r>
                      <a:r>
                        <a:rPr lang="en-US" altLang="ko-KR"/>
                        <a:t>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407654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회원 관리 페이지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문의 게시글을 통하여 문의 내용을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남길 수 있다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26710" y="1240880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825496" y="2092042"/>
          <a:ext cx="6473953" cy="28371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656"/>
                <a:gridCol w="737339"/>
                <a:gridCol w="3851564"/>
                <a:gridCol w="1208394"/>
              </a:tblGrid>
              <a:tr h="358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회원 </a:t>
                      </a:r>
                      <a:r>
                        <a:rPr lang="en-US" altLang="ko-KR" sz="1200"/>
                        <a:t>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문의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조회수</a:t>
                      </a:r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800" u="sng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A001</a:t>
                      </a:r>
                      <a:endParaRPr lang="ko-KR" altLang="en-US" sz="1800" u="sng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200"/>
                        <a:t>사이트 이용 어떻게 하나요</a:t>
                      </a:r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  <a:tr h="49391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>
          <a:xfrm>
            <a:off x="269874" y="2092042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회원 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4665635" y="5195807"/>
            <a:ext cx="2781300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3" name="모서리가 둥근 직사각형 22"/>
          <p:cNvSpPr/>
          <p:nvPr/>
        </p:nvSpPr>
        <p:spPr>
          <a:xfrm>
            <a:off x="269874" y="2837961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블랙리스트 관리</a:t>
            </a:r>
          </a:p>
        </p:txBody>
      </p:sp>
      <p:sp>
        <p:nvSpPr>
          <p:cNvPr id="62" name="타원 61"/>
          <p:cNvSpPr/>
          <p:nvPr/>
        </p:nvSpPr>
        <p:spPr>
          <a:xfrm>
            <a:off x="8865632" y="1724364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2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022201" y="4931728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3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9874" y="3535475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공지사항 관리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9874" y="4204299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Q&amp;A</a:t>
            </a:r>
            <a:r>
              <a:rPr lang="ko-KR" altLang="en-US">
                <a:latin typeface="+mj-ea"/>
                <a:ea typeface="+mj-ea"/>
              </a:rPr>
              <a:t> 관리</a:t>
            </a:r>
          </a:p>
        </p:txBody>
      </p:sp>
      <p:sp>
        <p:nvSpPr>
          <p:cNvPr id="24" name="타원 23"/>
          <p:cNvSpPr/>
          <p:nvPr/>
        </p:nvSpPr>
        <p:spPr>
          <a:xfrm>
            <a:off x="2191758" y="3940221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1</a:t>
            </a:r>
            <a:endParaRPr lang="ko-KR" altLang="en-US" sz="40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914650" y="2438400"/>
            <a:ext cx="4219575" cy="4010026"/>
          </a:xfrm>
          <a:prstGeom prst="roundRect">
            <a:avLst>
              <a:gd name="adj" fmla="val 3623"/>
            </a:avLst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로그인</a:t>
                      </a:r>
                      <a:endParaRPr lang="en-US" altLang="ko-KR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DM-001-001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   로그인 페이지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9"/>
          <a:ext cx="2392729" cy="4271321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741513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68214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로그인상태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유지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8214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로그인버튼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8214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비밀번호찾기버튼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8214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아이디찾기버튼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01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회원가입버튼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38264" y="1363978"/>
            <a:ext cx="4929336" cy="543687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05151" y="3267075"/>
            <a:ext cx="3829050" cy="1085850"/>
          </a:xfrm>
          <a:prstGeom prst="roundRect">
            <a:avLst>
              <a:gd name="adj" fmla="val 8638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>
            <a:stCxn id="8" idx="1"/>
            <a:endCxn id="8" idx="3"/>
          </p:cNvCxnSpPr>
          <p:nvPr/>
        </p:nvCxnSpPr>
        <p:spPr>
          <a:xfrm>
            <a:off x="3105151" y="3810000"/>
            <a:ext cx="38290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875" y="3362325"/>
            <a:ext cx="205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bg1">
                    <a:lumMod val="65000"/>
                  </a:schemeClr>
                </a:solidFill>
              </a:rPr>
              <a:t>아이디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1400" y="3919954"/>
            <a:ext cx="205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8050" y="4438650"/>
            <a:ext cx="2152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로그인 상태 유지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33750" y="4495800"/>
            <a:ext cx="114300" cy="123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09925" y="4926378"/>
            <a:ext cx="2590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rgbClr val="FF0000"/>
                </a:solidFill>
              </a:rPr>
              <a:t>아이디</a:t>
            </a:r>
            <a:r>
              <a:rPr lang="ko-KR" altLang="en-US" sz="1000">
                <a:solidFill>
                  <a:srgbClr val="FF0000"/>
                </a:solidFill>
              </a:rPr>
              <a:t> 혹은 </a:t>
            </a:r>
            <a:r>
              <a:rPr lang="ko-KR" altLang="en-US" sz="1000" b="1">
                <a:solidFill>
                  <a:srgbClr val="FF0000"/>
                </a:solidFill>
              </a:rPr>
              <a:t>비밀번호</a:t>
            </a:r>
            <a:r>
              <a:rPr lang="ko-KR" altLang="en-US" sz="1000">
                <a:solidFill>
                  <a:srgbClr val="FF0000"/>
                </a:solidFill>
              </a:rPr>
              <a:t>가 올바르지 않습니다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14725" y="5507623"/>
            <a:ext cx="3047999" cy="452854"/>
          </a:xfrm>
          <a:prstGeom prst="roundRect">
            <a:avLst>
              <a:gd name="adj" fmla="val 863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8676" y="5572095"/>
            <a:ext cx="971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209925" y="3295650"/>
            <a:ext cx="371475" cy="47982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3209925" y="3867150"/>
            <a:ext cx="390525" cy="37642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t="24960" b="26070"/>
          <a:stretch>
            <a:fillRect/>
          </a:stretch>
        </p:blipFill>
        <p:spPr>
          <a:xfrm>
            <a:off x="3467100" y="6067425"/>
            <a:ext cx="3114675" cy="228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1" name="TextBox 20"/>
          <p:cNvSpPr txBox="1"/>
          <p:nvPr/>
        </p:nvSpPr>
        <p:spPr>
          <a:xfrm>
            <a:off x="4562474" y="2628900"/>
            <a:ext cx="1009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로그인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00499" y="1680091"/>
            <a:ext cx="2200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accent2"/>
                </a:solidFill>
              </a:rPr>
              <a:t>DDIT Market</a:t>
            </a:r>
            <a:endParaRPr lang="ko-KR" altLang="en-US" sz="2800" b="1">
              <a:solidFill>
                <a:schemeClr val="accent2"/>
              </a:solidFill>
            </a:endParaRPr>
          </a:p>
        </p:txBody>
      </p:sp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836031" y="6232362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  <a:endParaRPr lang="ko-KR" altLang="en-US" sz="4000" b="1">
              <a:solidFill>
                <a:schemeClr val="lt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26000" y="623227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5</a:t>
            </a:r>
            <a:endParaRPr lang="ko-KR" altLang="en-US" sz="4000" b="1">
              <a:solidFill>
                <a:schemeClr val="l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796542" y="6230071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  <a:endParaRPr lang="ko-KR" altLang="en-US" sz="4000" b="1">
              <a:solidFill>
                <a:schemeClr val="lt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691411" y="422580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ko-KR" altLang="en-US" sz="4000" b="1">
              <a:solidFill>
                <a:schemeClr val="lt1"/>
              </a:solidFill>
            </a:endParaRPr>
          </a:p>
        </p:txBody>
      </p:sp>
      <p:sp>
        <p:nvSpPr>
          <p:cNvPr id="1035" name="타원 26"/>
          <p:cNvSpPr/>
          <p:nvPr/>
        </p:nvSpPr>
        <p:spPr>
          <a:xfrm>
            <a:off x="6311775" y="5172599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</a:p>
        </p:txBody>
      </p:sp>
      <p:graphicFrame>
        <p:nvGraphicFramePr>
          <p:cNvPr id="1036" name="표 2"/>
          <p:cNvGraphicFramePr>
            <a:graphicFrameLocks noGrp="1"/>
          </p:cNvGraphicFramePr>
          <p:nvPr/>
        </p:nvGraphicFramePr>
        <p:xfrm>
          <a:off x="9540136" y="4614535"/>
          <a:ext cx="2392680" cy="1931794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6827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2490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본인의 계정으로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로그인 하는 창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1037" name="직선 화살표 연결선 100"/>
          <p:cNvCxnSpPr>
            <a:stCxn id="29" idx="6"/>
            <a:endCxn id="1038" idx="2"/>
          </p:cNvCxnSpPr>
          <p:nvPr/>
        </p:nvCxnSpPr>
        <p:spPr>
          <a:xfrm>
            <a:off x="2231412" y="4495800"/>
            <a:ext cx="978513" cy="42222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타원 101"/>
          <p:cNvSpPr/>
          <p:nvPr/>
        </p:nvSpPr>
        <p:spPr>
          <a:xfrm>
            <a:off x="3209925" y="4342946"/>
            <a:ext cx="351149" cy="390151"/>
          </a:xfrm>
          <a:prstGeom prst="ellipse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700"/>
                        <a:t>회원가입</a:t>
                      </a:r>
                      <a:endParaRPr lang="en-US" altLang="ko-KR" sz="17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/>
                        <a:t>DM-002-001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/>
                        <a:t>   </a:t>
                      </a:r>
                      <a:r>
                        <a:rPr lang="ko-KR" altLang="en-US" sz="1700"/>
                        <a:t>회원가입 페이지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98449" y="1363979"/>
            <a:ext cx="9112251" cy="5160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67298" y="5768489"/>
            <a:ext cx="4010026" cy="452854"/>
          </a:xfrm>
          <a:prstGeom prst="roundRect">
            <a:avLst>
              <a:gd name="adj" fmla="val 863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1775" y="5835164"/>
            <a:ext cx="1171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2575" y="1552575"/>
            <a:ext cx="2066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accent2"/>
                </a:solidFill>
              </a:rPr>
              <a:t>DDIT Market</a:t>
            </a:r>
            <a:endParaRPr lang="ko-KR" altLang="en-US" sz="2800" b="1">
              <a:solidFill>
                <a:schemeClr val="accent2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73221" y="2439098"/>
            <a:ext cx="1130181" cy="341815"/>
          </a:xfrm>
          <a:prstGeom prst="roundRect">
            <a:avLst>
              <a:gd name="adj" fmla="val 255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39289" y="2488897"/>
            <a:ext cx="10450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 b="1">
                <a:solidFill>
                  <a:schemeClr val="bg1"/>
                </a:solidFill>
              </a:rPr>
              <a:t>인증번호 받기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1999" y="2304395"/>
            <a:ext cx="2286001" cy="352038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5324" y="2110948"/>
            <a:ext cx="5334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아이디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61999" y="3002280"/>
            <a:ext cx="3581400" cy="352038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95324" y="2808833"/>
            <a:ext cx="11620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비밀번호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61999" y="3684553"/>
            <a:ext cx="3581400" cy="352038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14374" y="3491106"/>
            <a:ext cx="9620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비밀번호 재확인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71524" y="4389403"/>
            <a:ext cx="3581400" cy="352038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23899" y="4195956"/>
            <a:ext cx="11620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이름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71524" y="5084728"/>
            <a:ext cx="3581400" cy="352038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14374" y="4891281"/>
            <a:ext cx="11620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생년월일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81049" y="5785366"/>
            <a:ext cx="3581400" cy="352038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23899" y="5591919"/>
            <a:ext cx="11620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성별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162548" y="1804526"/>
            <a:ext cx="3581400" cy="352038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114923" y="1601554"/>
            <a:ext cx="11620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이메일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162548" y="2436152"/>
            <a:ext cx="2286002" cy="352038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095873" y="2242705"/>
            <a:ext cx="11620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휴대전화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19700" y="2499196"/>
            <a:ext cx="12096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전화번호 입력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10175" y="2994823"/>
            <a:ext cx="20097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인증번호 입력하세요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172073" y="2925812"/>
            <a:ext cx="3571876" cy="3520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592271" y="3591623"/>
            <a:ext cx="1130181" cy="341815"/>
          </a:xfrm>
          <a:prstGeom prst="roundRect">
            <a:avLst>
              <a:gd name="adj" fmla="val 255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1689" y="3641422"/>
            <a:ext cx="10450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 b="1">
                <a:solidFill>
                  <a:schemeClr val="bg1"/>
                </a:solidFill>
              </a:rPr>
              <a:t>번호 검색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81598" y="3588677"/>
            <a:ext cx="2286002" cy="352038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114923" y="3395230"/>
            <a:ext cx="11620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우편번호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38750" y="3651721"/>
            <a:ext cx="12096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우편번호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00150" y="2101423"/>
            <a:ext cx="2590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FF0000"/>
                </a:solidFill>
              </a:rPr>
              <a:t>이미 사용중인 아이디입니다</a:t>
            </a:r>
            <a:r>
              <a:rPr lang="en-US" altLang="ko-KR" sz="800">
                <a:solidFill>
                  <a:srgbClr val="FF0000"/>
                </a:solidFill>
              </a:rPr>
              <a:t>.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09725" y="3492073"/>
            <a:ext cx="2590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FF0000"/>
                </a:solidFill>
              </a:rPr>
              <a:t>비밀번호가 일치하지 않습니다</a:t>
            </a:r>
            <a:r>
              <a:rPr lang="en-US" altLang="ko-KR" sz="800">
                <a:solidFill>
                  <a:srgbClr val="FF0000"/>
                </a:solidFill>
              </a:rPr>
              <a:t>.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53025" y="5493916"/>
            <a:ext cx="2590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FF0000"/>
                </a:solidFill>
              </a:rPr>
              <a:t>필수정보를 입력해주세요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4071937" y="5887968"/>
            <a:ext cx="257175" cy="209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6" name="TextBox 55"/>
          <p:cNvSpPr txBox="1"/>
          <p:nvPr/>
        </p:nvSpPr>
        <p:spPr>
          <a:xfrm>
            <a:off x="871537" y="5841772"/>
            <a:ext cx="12096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성별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78537" y="2304982"/>
            <a:ext cx="1130181" cy="341815"/>
          </a:xfrm>
          <a:prstGeom prst="roundRect">
            <a:avLst>
              <a:gd name="adj" fmla="val 255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7955" y="2354781"/>
            <a:ext cx="10450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 b="1">
                <a:solidFill>
                  <a:schemeClr val="bg1"/>
                </a:solidFill>
              </a:rPr>
              <a:t>중복 확인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62012" y="5152445"/>
            <a:ext cx="12096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연도 </a:t>
            </a:r>
            <a:r>
              <a:rPr lang="en-US" altLang="ko-KR" sz="1000"/>
              <a:t>- </a:t>
            </a:r>
            <a:r>
              <a:rPr lang="ko-KR" altLang="en-US" sz="1000"/>
              <a:t>월 </a:t>
            </a:r>
            <a:r>
              <a:rPr lang="en-US" altLang="ko-KR" sz="1000"/>
              <a:t>- </a:t>
            </a:r>
            <a:r>
              <a:rPr lang="ko-KR" altLang="en-US" sz="1000"/>
              <a:t>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4090987" y="5137457"/>
            <a:ext cx="228600" cy="238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2" name="직사각형 61"/>
          <p:cNvSpPr/>
          <p:nvPr/>
        </p:nvSpPr>
        <p:spPr>
          <a:xfrm>
            <a:off x="5200649" y="4280163"/>
            <a:ext cx="3524249" cy="352038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133975" y="4086716"/>
            <a:ext cx="11620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주소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200647" y="4928294"/>
            <a:ext cx="3524249" cy="352038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133973" y="4734847"/>
            <a:ext cx="11620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상세주소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540139" y="266699"/>
          <a:ext cx="2392729" cy="3946361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741513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801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아이디 중복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확인버튼</a:t>
                      </a:r>
                      <a:endParaRPr lang="en-US" altLang="ko-KR" sz="15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801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휴대폰 인증번호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전송 버튼</a:t>
                      </a:r>
                      <a:endParaRPr lang="en-US" altLang="ko-KR" sz="15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01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우편번호 검색 버튼</a:t>
                      </a:r>
                      <a:endParaRPr lang="en-US" altLang="ko-KR" sz="15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01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모든 항목 입력 후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가입 하기 버튼</a:t>
                      </a:r>
                      <a:endParaRPr lang="en-US" altLang="ko-KR" sz="15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530614" y="4195956"/>
          <a:ext cx="2392680" cy="2328669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6827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6459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회원가입에 필요한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정보들을 입력 후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등록하는 창</a:t>
                      </a:r>
                      <a:endParaRPr lang="en-US" altLang="ko-KR" sz="15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2878630" y="1956862"/>
            <a:ext cx="499325" cy="432644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500" b="1">
                <a:solidFill>
                  <a:schemeClr val="lt1"/>
                </a:solidFill>
              </a:rPr>
              <a:t>1</a:t>
            </a:r>
            <a:endParaRPr lang="ko-KR" altLang="en-US" sz="3500" b="1">
              <a:solidFill>
                <a:schemeClr val="lt1"/>
              </a:solidFill>
            </a:endParaRPr>
          </a:p>
        </p:txBody>
      </p:sp>
      <p:sp>
        <p:nvSpPr>
          <p:cNvPr id="3075" name="타원 11"/>
          <p:cNvSpPr/>
          <p:nvPr/>
        </p:nvSpPr>
        <p:spPr>
          <a:xfrm>
            <a:off x="8472790" y="2156564"/>
            <a:ext cx="499325" cy="432644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500" b="1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3076" name="타원 11"/>
          <p:cNvSpPr/>
          <p:nvPr/>
        </p:nvSpPr>
        <p:spPr>
          <a:xfrm>
            <a:off x="8494286" y="3212678"/>
            <a:ext cx="499325" cy="432644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500" b="1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3077" name="타원 11"/>
          <p:cNvSpPr/>
          <p:nvPr/>
        </p:nvSpPr>
        <p:spPr>
          <a:xfrm>
            <a:off x="8827662" y="5528741"/>
            <a:ext cx="499325" cy="432644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500" b="1">
                <a:solidFill>
                  <a:schemeClr val="lt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인기상품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DM-006-001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   메인 </a:t>
                      </a:r>
                      <a:r>
                        <a:rPr lang="en-US" altLang="ko-KR" sz="1600"/>
                        <a:t>/</a:t>
                      </a:r>
                      <a:r>
                        <a:rPr lang="ko-KR" altLang="en-US" sz="1600"/>
                        <a:t> 금주의 인기상품 페이지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2438" y="1306828"/>
          <a:ext cx="2397303" cy="2311531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8330"/>
              </a:tblGrid>
              <a:tr h="678347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8165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홈버튼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165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해당 게시글로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이동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046" name="표 2"/>
          <p:cNvGraphicFramePr>
            <a:graphicFrameLocks noGrp="1"/>
          </p:cNvGraphicFramePr>
          <p:nvPr/>
        </p:nvGraphicFramePr>
        <p:xfrm>
          <a:off x="9542438" y="3797639"/>
          <a:ext cx="2392680" cy="2779372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81484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9645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700"/>
                        <a:t>메인 인기 상품 창</a:t>
                      </a:r>
                    </a:p>
                    <a:p>
                      <a:pPr algn="ctr">
                        <a:defRPr/>
                      </a:pPr>
                      <a:endParaRPr lang="ko-KR" altLang="en-US" sz="1700"/>
                    </a:p>
                    <a:p>
                      <a:pPr algn="ctr">
                        <a:defRPr/>
                      </a:pPr>
                      <a:r>
                        <a:rPr lang="ko-KR" altLang="en-US" sz="1700"/>
                        <a:t>그 날의 인기상품을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700"/>
                        <a:t>보여주고 해당 상품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700"/>
                        <a:t>으로 이동할 수 있는 창 </a:t>
                      </a:r>
                    </a:p>
                    <a:p>
                      <a:pPr algn="ctr">
                        <a:defRPr/>
                      </a:pPr>
                      <a:endParaRPr lang="ko-KR" altLang="en-US" sz="1600"/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50" name="모서리가 둥근 직사각형 19"/>
          <p:cNvSpPr/>
          <p:nvPr/>
        </p:nvSpPr>
        <p:spPr>
          <a:xfrm>
            <a:off x="682625" y="1600525"/>
            <a:ext cx="8147050" cy="4847901"/>
          </a:xfrm>
          <a:prstGeom prst="roundRect">
            <a:avLst>
              <a:gd name="adj" fmla="val 3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1" name="TextBox 21"/>
          <p:cNvSpPr txBox="1"/>
          <p:nvPr/>
        </p:nvSpPr>
        <p:spPr>
          <a:xfrm>
            <a:off x="3390900" y="2146009"/>
            <a:ext cx="3152775" cy="576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>
                <a:solidFill>
                  <a:schemeClr val="accent2"/>
                </a:solidFill>
              </a:rPr>
              <a:t>금주의 인기상품</a:t>
            </a:r>
          </a:p>
        </p:txBody>
      </p:sp>
      <p:graphicFrame>
        <p:nvGraphicFramePr>
          <p:cNvPr id="1055" name="표 1054"/>
          <p:cNvGraphicFramePr>
            <a:graphicFrameLocks noGrp="1"/>
          </p:cNvGraphicFramePr>
          <p:nvPr/>
        </p:nvGraphicFramePr>
        <p:xfrm>
          <a:off x="1512887" y="3059747"/>
          <a:ext cx="6908799" cy="31007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02933"/>
                <a:gridCol w="2302933"/>
                <a:gridCol w="2302933"/>
              </a:tblGrid>
              <a:tr h="257353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271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056" name="그림 105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703387" y="3343275"/>
            <a:ext cx="1969770" cy="1969770"/>
          </a:xfrm>
          <a:prstGeom prst="rect">
            <a:avLst/>
          </a:prstGeom>
        </p:spPr>
      </p:pic>
      <p:pic>
        <p:nvPicPr>
          <p:cNvPr id="1057" name="그림 1056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090987" y="3429000"/>
            <a:ext cx="1752600" cy="1853576"/>
          </a:xfrm>
          <a:prstGeom prst="rect">
            <a:avLst/>
          </a:prstGeom>
        </p:spPr>
      </p:pic>
      <p:pic>
        <p:nvPicPr>
          <p:cNvPr id="1058" name="그림 1057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6164262" y="3251835"/>
            <a:ext cx="2190750" cy="2190750"/>
          </a:xfrm>
          <a:prstGeom prst="rect">
            <a:avLst/>
          </a:prstGeom>
        </p:spPr>
      </p:pic>
      <p:sp>
        <p:nvSpPr>
          <p:cNvPr id="1060" name="타원 26"/>
          <p:cNvSpPr/>
          <p:nvPr/>
        </p:nvSpPr>
        <p:spPr>
          <a:xfrm>
            <a:off x="1242887" y="271183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</a:p>
        </p:txBody>
      </p:sp>
      <p:pic>
        <p:nvPicPr>
          <p:cNvPr id="1061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866775" y="1531727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062" name="타원 26"/>
          <p:cNvSpPr/>
          <p:nvPr/>
        </p:nvSpPr>
        <p:spPr>
          <a:xfrm>
            <a:off x="333375" y="1371301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30614" y="276224"/>
          <a:ext cx="2397303" cy="3958628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8330"/>
              </a:tblGrid>
              <a:tr h="741513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6434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홈버튼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434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공지글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 조회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434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공지사항 페이지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이동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434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게시글 검색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434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게시글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작성창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30614" y="4240942"/>
          <a:ext cx="2392680" cy="2303830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6015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6637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공지사항 페이지</a:t>
                      </a:r>
                    </a:p>
                    <a:p>
                      <a:pPr algn="ctr">
                        <a:defRPr/>
                      </a:pP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관리자가 회원들에게 공지사항을 공지한다</a:t>
                      </a:r>
                      <a:r>
                        <a:rPr lang="en-US" altLang="ko-KR" sz="1500"/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500"/>
                        <a:t>/</a:t>
                      </a:r>
                      <a:r>
                        <a:rPr lang="ko-KR" altLang="en-US" sz="1500">
                          <a:cs typeface="Calibri"/>
                        </a:rPr>
                        <a:t> 일반 회원은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 조회만 가능하다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32631" y="1738925"/>
          <a:ext cx="8128000" cy="3823666"/>
        </p:xfrm>
        <a:graphic>
          <a:graphicData uri="http://schemas.openxmlformats.org/drawingml/2006/table">
            <a:tbl>
              <a:tblPr firstRow="1" bandRow="1"/>
              <a:tblGrid>
                <a:gridCol w="8128000"/>
              </a:tblGrid>
              <a:tr h="7302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공지사항게시판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</a:tr>
              <a:tr h="515574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필독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DDIT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MARKET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이용 정책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(2023.01.02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 둘째 주 회원 정지 내역 및 사유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   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불법 판매 및 유통 예방 안내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필독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거래 시 주의 사항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월엔 거래하고 헤택 받자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 둘째 주 회원 정지 내역 및 사유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32631" y="5620808"/>
            <a:ext cx="8128000" cy="52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이전페이지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 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다음페이지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60349" y="276224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2086002"/>
                <a:gridCol w="1452179"/>
                <a:gridCol w="1699818"/>
                <a:gridCol w="1390269"/>
                <a:gridCol w="1377846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dirty="0"/>
                        <a:t>Page Title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공지사항게시판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/>
                        <a:t>Screen ID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/>
                        <a:t>DM-004-001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/>
                        <a:t>Date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/>
                        <a:t>2023.04.06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/>
                        <a:t>Description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700" dirty="0"/>
                        <a:t> 메인 </a:t>
                      </a:r>
                      <a:r>
                        <a:rPr lang="en-US" altLang="ko-KR" sz="1700" dirty="0"/>
                        <a:t>/</a:t>
                      </a:r>
                      <a:r>
                        <a:rPr lang="ko-KR" altLang="en-US" sz="1700" dirty="0"/>
                        <a:t>   공지사항게시판 페이지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사각형: 둥근 모서리 29"/>
          <p:cNvSpPr/>
          <p:nvPr/>
        </p:nvSpPr>
        <p:spPr>
          <a:xfrm>
            <a:off x="7529327" y="5680215"/>
            <a:ext cx="1431304" cy="468607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게시글 작성</a:t>
            </a:r>
            <a:endParaRPr lang="ko-KR" altLang="en-US" sz="170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8477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4" name="타원 26"/>
          <p:cNvSpPr/>
          <p:nvPr/>
        </p:nvSpPr>
        <p:spPr>
          <a:xfrm>
            <a:off x="2698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35" name="타원 26"/>
          <p:cNvSpPr/>
          <p:nvPr/>
        </p:nvSpPr>
        <p:spPr>
          <a:xfrm>
            <a:off x="743199" y="216981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36" name="타원 26"/>
          <p:cNvSpPr/>
          <p:nvPr/>
        </p:nvSpPr>
        <p:spPr>
          <a:xfrm>
            <a:off x="2625560" y="5542147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37" name="타원 26"/>
          <p:cNvSpPr/>
          <p:nvPr/>
        </p:nvSpPr>
        <p:spPr>
          <a:xfrm>
            <a:off x="8690631" y="5338822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646092" y="6121375"/>
            <a:ext cx="3915833" cy="3781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rgbClr val="BFBFBF"/>
                </a:solidFill>
                <a:cs typeface="Calibri"/>
              </a:rPr>
              <a:t>  검색어를 입력해주세요</a:t>
            </a:r>
            <a:r>
              <a:rPr lang="en-US" altLang="ko-KR" b="1">
                <a:solidFill>
                  <a:srgbClr val="BFBFBF"/>
                </a:solidFill>
                <a:cs typeface="Calibri"/>
              </a:rPr>
              <a:t>.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75966" y="6092800"/>
            <a:ext cx="730250" cy="40673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tx1"/>
                </a:solidFill>
                <a:cs typeface="Calibri"/>
              </a:rPr>
              <a:t>검색</a:t>
            </a:r>
          </a:p>
        </p:txBody>
      </p:sp>
      <p:sp>
        <p:nvSpPr>
          <p:cNvPr id="40" name="타원 26"/>
          <p:cNvSpPr/>
          <p:nvPr/>
        </p:nvSpPr>
        <p:spPr>
          <a:xfrm>
            <a:off x="6339551" y="5741882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30614" y="276224"/>
          <a:ext cx="2394585" cy="3669993"/>
        </p:xfrm>
        <a:graphic>
          <a:graphicData uri="http://schemas.openxmlformats.org/drawingml/2006/table">
            <a:tbl>
              <a:tblPr firstRow="1" bandRow="1"/>
              <a:tblGrid>
                <a:gridCol w="516255"/>
                <a:gridCol w="1878330"/>
              </a:tblGrid>
              <a:tr h="741513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5856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홈버튼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6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게시글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 조회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6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공지사항 페이지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이동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6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게시글 검색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6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게시글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작성창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34791" y="3946220"/>
          <a:ext cx="2392680" cy="2605591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699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9062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공지사항 페이지</a:t>
                      </a:r>
                    </a:p>
                    <a:p>
                      <a:pPr algn="ctr">
                        <a:defRPr/>
                      </a:pP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관리자가 회원들에게 공지사항을 공지</a:t>
                      </a:r>
                      <a:r>
                        <a:rPr lang="ko-KR" altLang="en-US" sz="1500"/>
                        <a:t>하며</a:t>
                      </a:r>
                      <a:r>
                        <a:rPr lang="en-US" altLang="ko-KR" sz="1500"/>
                        <a:t>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일반 회원은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 조회만 가능하다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42156" y="1824650"/>
          <a:ext cx="8128000" cy="3866000"/>
        </p:xfrm>
        <a:graphic>
          <a:graphicData uri="http://schemas.openxmlformats.org/drawingml/2006/table">
            <a:tbl>
              <a:tblPr firstRow="1" bandRow="1"/>
              <a:tblGrid>
                <a:gridCol w="8128000"/>
              </a:tblGrid>
              <a:tr h="7725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</a:tr>
              <a:tr h="515574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자유게시판 게시글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자유게시판 게시글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   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자유게시판 게시글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자유게시판 게시글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자유게시판 게시글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자유게시판 게시글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42156" y="5737365"/>
            <a:ext cx="8128000" cy="46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이전페이지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 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다음페이지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60349" y="276224"/>
          <a:ext cx="927444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2087880"/>
                <a:gridCol w="1452179"/>
                <a:gridCol w="1699818"/>
                <a:gridCol w="1390269"/>
                <a:gridCol w="1377846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700"/>
                        <a:t>자유게시판 </a:t>
                      </a:r>
                      <a:endParaRPr lang="en-US" altLang="ko-KR" sz="17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DM-007-001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  </a:t>
                      </a:r>
                      <a:r>
                        <a:rPr lang="ko-KR" altLang="en-US" sz="1600"/>
                        <a:t>자유게시판 페이지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사각형: 둥근 모서리 29"/>
          <p:cNvSpPr/>
          <p:nvPr/>
        </p:nvSpPr>
        <p:spPr>
          <a:xfrm>
            <a:off x="7538852" y="5746890"/>
            <a:ext cx="1431304" cy="450685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게시글 작성</a:t>
            </a:r>
            <a:endParaRPr lang="ko-KR" altLang="en-US" sz="170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847725" y="131265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4" name="타원 26"/>
          <p:cNvSpPr/>
          <p:nvPr/>
        </p:nvSpPr>
        <p:spPr>
          <a:xfrm>
            <a:off x="260349" y="1316353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35" name="타원 26"/>
          <p:cNvSpPr/>
          <p:nvPr/>
        </p:nvSpPr>
        <p:spPr>
          <a:xfrm>
            <a:off x="577725" y="2276934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37" name="타원 26"/>
          <p:cNvSpPr/>
          <p:nvPr/>
        </p:nvSpPr>
        <p:spPr>
          <a:xfrm>
            <a:off x="8776356" y="541149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627042" y="6226150"/>
            <a:ext cx="3915833" cy="3781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rgbClr val="BFBFBF"/>
                </a:solidFill>
                <a:cs typeface="Calibri"/>
              </a:rPr>
              <a:t>  검색어를 입력해주세요</a:t>
            </a:r>
            <a:r>
              <a:rPr lang="en-US" altLang="ko-KR" b="1">
                <a:solidFill>
                  <a:srgbClr val="BFBFBF"/>
                </a:solidFill>
                <a:cs typeface="Calibri"/>
              </a:rPr>
              <a:t>.</a:t>
            </a:r>
          </a:p>
        </p:txBody>
      </p:sp>
      <p:sp>
        <p:nvSpPr>
          <p:cNvPr id="36" name="타원 26"/>
          <p:cNvSpPr/>
          <p:nvPr/>
        </p:nvSpPr>
        <p:spPr>
          <a:xfrm>
            <a:off x="2627042" y="551470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56916" y="6197575"/>
            <a:ext cx="730250" cy="40673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tx1"/>
                </a:solidFill>
                <a:cs typeface="Calibri"/>
              </a:rPr>
              <a:t>검색</a:t>
            </a:r>
          </a:p>
        </p:txBody>
      </p:sp>
      <p:sp>
        <p:nvSpPr>
          <p:cNvPr id="40" name="타원 26"/>
          <p:cNvSpPr/>
          <p:nvPr/>
        </p:nvSpPr>
        <p:spPr>
          <a:xfrm>
            <a:off x="6272876" y="5846657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8" y="276224"/>
          <a:ext cx="2397303" cy="3675400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8330"/>
              </a:tblGrid>
              <a:tr h="705846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5894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홈버튼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4942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게시물 신고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228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 페이지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이동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562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게시글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수정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 삭제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562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댓글 작성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34791" y="4043024"/>
          <a:ext cx="2392680" cy="2466630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58946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8265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/>
                        <a:t>해당 글 클릭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게시글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조회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수정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삭제하는  창 </a:t>
                      </a:r>
                    </a:p>
                    <a:p>
                      <a:pPr algn="ctr">
                        <a:defRPr/>
                      </a:pP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게시글은 누구나 작성할 수 있지만 작성한 글은 해당 작성자와 관리자만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 수정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삭제 할 수 있다</a:t>
                      </a:r>
                      <a:r>
                        <a:rPr lang="en-US" altLang="ko-KR"/>
                        <a:t>.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42156" y="1719875"/>
          <a:ext cx="8131599" cy="3482487"/>
        </p:xfrm>
        <a:graphic>
          <a:graphicData uri="http://schemas.openxmlformats.org/drawingml/2006/table">
            <a:tbl>
              <a:tblPr firstRow="1" bandRow="1"/>
              <a:tblGrid>
                <a:gridCol w="1804578"/>
                <a:gridCol w="903485"/>
                <a:gridCol w="3037658"/>
                <a:gridCol w="2385878"/>
              </a:tblGrid>
              <a:tr h="376366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399250">
                <a:tc gridSpan="4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자유게시판 게시글제목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                      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376366">
                <a:tc grid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작성자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이용자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                            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2023.04.20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09:00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조회수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396694">
                <a:tc gridSpan="4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4000">
                          <a:solidFill>
                            <a:schemeClr val="tx1"/>
                          </a:solidFill>
                        </a:rPr>
                        <a:t>게시글 내용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528194">
                <a:tc gridSpan="4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4056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이용자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   댓글을 달았어요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42156" y="6249458"/>
            <a:ext cx="8128000" cy="52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이전페이지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 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다음페이지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8196006" y="4393838"/>
            <a:ext cx="697949" cy="302543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삭제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372887" y="4393838"/>
            <a:ext cx="697949" cy="302543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 수정</a:t>
            </a:r>
          </a:p>
        </p:txBody>
      </p:sp>
      <p:graphicFrame>
        <p:nvGraphicFramePr>
          <p:cNvPr id="35" name="표 27"/>
          <p:cNvGraphicFramePr>
            <a:graphicFrameLocks noGrp="1"/>
          </p:cNvGraphicFramePr>
          <p:nvPr/>
        </p:nvGraphicFramePr>
        <p:xfrm>
          <a:off x="260349" y="276224"/>
          <a:ext cx="927444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2087880"/>
                <a:gridCol w="1452179"/>
                <a:gridCol w="1699818"/>
                <a:gridCol w="1390269"/>
                <a:gridCol w="1377846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700"/>
                        <a:t>자유게시판</a:t>
                      </a:r>
                      <a:endParaRPr lang="en-US" altLang="ko-KR" sz="17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DM-007-002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700"/>
                        <a:t>  자유게시판 페이지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사각형: 둥근 모서리 29"/>
          <p:cNvSpPr/>
          <p:nvPr/>
        </p:nvSpPr>
        <p:spPr>
          <a:xfrm>
            <a:off x="1005441" y="4366046"/>
            <a:ext cx="1407994" cy="358128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게시물 신고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8477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9" name="타원 26"/>
          <p:cNvSpPr/>
          <p:nvPr/>
        </p:nvSpPr>
        <p:spPr>
          <a:xfrm>
            <a:off x="2698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40" name="타원 26"/>
          <p:cNvSpPr/>
          <p:nvPr/>
        </p:nvSpPr>
        <p:spPr>
          <a:xfrm>
            <a:off x="570216" y="400511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41" name="타원 26"/>
          <p:cNvSpPr/>
          <p:nvPr/>
        </p:nvSpPr>
        <p:spPr>
          <a:xfrm>
            <a:off x="2639329" y="6183307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42" name="타원 26"/>
          <p:cNvSpPr/>
          <p:nvPr/>
        </p:nvSpPr>
        <p:spPr>
          <a:xfrm>
            <a:off x="8700156" y="4005109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42156" y="5268238"/>
            <a:ext cx="8127999" cy="810294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 anchorCtr="0"/>
          <a:lstStyle/>
          <a:p>
            <a:pPr>
              <a:defRPr/>
            </a:pPr>
            <a:r>
              <a:rPr lang="ko-KR" altLang="en-US" sz="2000" b="1">
                <a:solidFill>
                  <a:schemeClr val="tx1"/>
                </a:solidFill>
                <a:cs typeface="Calibri"/>
              </a:rPr>
              <a:t> 사용자</a:t>
            </a:r>
          </a:p>
          <a:p>
            <a:pPr>
              <a:defRPr/>
            </a:pPr>
            <a:r>
              <a:rPr lang="ko-KR" altLang="en-US" sz="300" b="1">
                <a:solidFill>
                  <a:srgbClr val="BFBFBF"/>
                </a:solidFill>
                <a:cs typeface="Calibri"/>
              </a:rPr>
              <a:t> </a:t>
            </a:r>
          </a:p>
          <a:p>
            <a:pPr>
              <a:defRPr/>
            </a:pPr>
            <a:r>
              <a:rPr lang="ko-KR" altLang="en-US" sz="2100" b="1">
                <a:solidFill>
                  <a:srgbClr val="BFBFBF"/>
                </a:solidFill>
                <a:cs typeface="Calibri"/>
              </a:rPr>
              <a:t> </a:t>
            </a:r>
            <a:r>
              <a:rPr lang="ko-KR" altLang="en-US" sz="1900" b="1">
                <a:solidFill>
                  <a:srgbClr val="BFBFBF"/>
                </a:solidFill>
                <a:cs typeface="Calibri"/>
              </a:rPr>
              <a:t>댓글을 입력하세요</a:t>
            </a:r>
          </a:p>
        </p:txBody>
      </p:sp>
      <p:sp>
        <p:nvSpPr>
          <p:cNvPr id="47" name="사각형: 둥근 모서리 29"/>
          <p:cNvSpPr/>
          <p:nvPr/>
        </p:nvSpPr>
        <p:spPr>
          <a:xfrm>
            <a:off x="8108936" y="5673385"/>
            <a:ext cx="697949" cy="302543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작성</a:t>
            </a:r>
          </a:p>
        </p:txBody>
      </p:sp>
      <p:sp>
        <p:nvSpPr>
          <p:cNvPr id="48" name="타원 26"/>
          <p:cNvSpPr/>
          <p:nvPr/>
        </p:nvSpPr>
        <p:spPr>
          <a:xfrm>
            <a:off x="8700156" y="567338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모서리가 둥근 직사각형 19"/>
          <p:cNvSpPr/>
          <p:nvPr/>
        </p:nvSpPr>
        <p:spPr>
          <a:xfrm>
            <a:off x="345546" y="1306828"/>
            <a:ext cx="9077969" cy="5365434"/>
          </a:xfrm>
          <a:prstGeom prst="roundRect">
            <a:avLst>
              <a:gd name="adj" fmla="val 3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물품 게시판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DM-008-001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   물품 게시판 페이지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37815" y="266699"/>
          <a:ext cx="2397303" cy="4265147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8330"/>
              </a:tblGrid>
              <a:tr h="686285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6525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홈버튼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2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해당 상품글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이동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2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검색어 입력후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검색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2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물품 등록 창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이동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2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페이지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이동버튼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2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카테고리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변경 버튼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51" name="TextBox 21"/>
          <p:cNvSpPr txBox="1"/>
          <p:nvPr/>
        </p:nvSpPr>
        <p:spPr>
          <a:xfrm>
            <a:off x="3095625" y="1429075"/>
            <a:ext cx="3152775" cy="576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>
                <a:solidFill>
                  <a:schemeClr val="accent2"/>
                </a:solidFill>
              </a:rPr>
              <a:t>물품게시판</a:t>
            </a:r>
          </a:p>
        </p:txBody>
      </p:sp>
      <p:graphicFrame>
        <p:nvGraphicFramePr>
          <p:cNvPr id="1055" name="표 1054"/>
          <p:cNvGraphicFramePr>
            <a:graphicFrameLocks noGrp="1"/>
          </p:cNvGraphicFramePr>
          <p:nvPr/>
        </p:nvGraphicFramePr>
        <p:xfrm>
          <a:off x="769937" y="2707322"/>
          <a:ext cx="4651374" cy="16544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0458"/>
                <a:gridCol w="1550458"/>
                <a:gridCol w="1550458"/>
              </a:tblGrid>
              <a:tr h="128676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056" name="그림 1055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935678" y="2707322"/>
            <a:ext cx="1254872" cy="1254872"/>
          </a:xfrm>
          <a:prstGeom prst="rect">
            <a:avLst/>
          </a:prstGeom>
        </p:spPr>
      </p:pic>
      <p:pic>
        <p:nvPicPr>
          <p:cNvPr id="1057" name="그림 1056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2657475" y="2888137"/>
            <a:ext cx="876300" cy="926788"/>
          </a:xfrm>
          <a:prstGeom prst="rect">
            <a:avLst/>
          </a:prstGeom>
        </p:spPr>
      </p:pic>
      <p:pic>
        <p:nvPicPr>
          <p:cNvPr id="1058" name="그림 1057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005945" y="2784532"/>
            <a:ext cx="1167605" cy="1090395"/>
          </a:xfrm>
          <a:prstGeom prst="rect">
            <a:avLst/>
          </a:prstGeom>
        </p:spPr>
      </p:pic>
      <p:graphicFrame>
        <p:nvGraphicFramePr>
          <p:cNvPr id="1061" name="표 1060"/>
          <p:cNvGraphicFramePr>
            <a:graphicFrameLocks noGrp="1"/>
          </p:cNvGraphicFramePr>
          <p:nvPr/>
        </p:nvGraphicFramePr>
        <p:xfrm>
          <a:off x="769937" y="4361754"/>
          <a:ext cx="4651374" cy="16544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0458"/>
                <a:gridCol w="1550458"/>
                <a:gridCol w="1550458"/>
              </a:tblGrid>
              <a:tr h="128676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1062" name="표 1061"/>
          <p:cNvGraphicFramePr/>
          <p:nvPr/>
        </p:nvGraphicFramePr>
        <p:xfrm>
          <a:off x="5421312" y="4361754"/>
          <a:ext cx="3100916" cy="16544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0458"/>
                <a:gridCol w="1550458"/>
              </a:tblGrid>
              <a:tr h="128676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1063" name="표 1062"/>
          <p:cNvGraphicFramePr/>
          <p:nvPr/>
        </p:nvGraphicFramePr>
        <p:xfrm>
          <a:off x="5421312" y="2713249"/>
          <a:ext cx="3100916" cy="16544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0458"/>
                <a:gridCol w="1550458"/>
              </a:tblGrid>
              <a:tr h="128676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064" name="그림 1063"/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5610225" y="2742995"/>
            <a:ext cx="1219200" cy="1219200"/>
          </a:xfrm>
          <a:prstGeom prst="rect">
            <a:avLst/>
          </a:prstGeom>
        </p:spPr>
      </p:pic>
      <p:pic>
        <p:nvPicPr>
          <p:cNvPr id="1065" name="그림 1064"/>
          <p:cNvPicPr>
            <a:picLocks noChangeAspect="1"/>
          </p:cNvPicPr>
          <p:nvPr/>
        </p:nvPicPr>
        <p:blipFill rotWithShape="1">
          <a:blip r:embed="rId7" cstate="print"/>
          <a:stretch>
            <a:fillRect/>
          </a:stretch>
        </p:blipFill>
        <p:spPr>
          <a:xfrm>
            <a:off x="7306899" y="2918133"/>
            <a:ext cx="956794" cy="956794"/>
          </a:xfrm>
          <a:prstGeom prst="rect">
            <a:avLst/>
          </a:prstGeom>
        </p:spPr>
      </p:pic>
      <p:pic>
        <p:nvPicPr>
          <p:cNvPr id="1066" name="그림 1065"/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7211181" y="4415306"/>
            <a:ext cx="1100137" cy="1100137"/>
          </a:xfrm>
          <a:prstGeom prst="rect">
            <a:avLst/>
          </a:prstGeom>
        </p:spPr>
      </p:pic>
      <p:pic>
        <p:nvPicPr>
          <p:cNvPr id="1067" name="그림 1066"/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935678" y="4355775"/>
            <a:ext cx="1219200" cy="1219200"/>
          </a:xfrm>
          <a:prstGeom prst="rect">
            <a:avLst/>
          </a:prstGeom>
        </p:spPr>
      </p:pic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10" cstate="print"/>
          <a:stretch>
            <a:fillRect/>
          </a:stretch>
        </p:blipFill>
        <p:spPr>
          <a:xfrm>
            <a:off x="2516981" y="4474837"/>
            <a:ext cx="1100137" cy="1100137"/>
          </a:xfrm>
          <a:prstGeom prst="rect">
            <a:avLst/>
          </a:prstGeom>
        </p:spPr>
      </p:pic>
      <p:pic>
        <p:nvPicPr>
          <p:cNvPr id="1069" name="그림 1068"/>
          <p:cNvPicPr>
            <a:picLocks noChangeAspect="1"/>
          </p:cNvPicPr>
          <p:nvPr/>
        </p:nvPicPr>
        <p:blipFill rotWithShape="1">
          <a:blip r:embed="rId11" cstate="print"/>
          <a:stretch>
            <a:fillRect/>
          </a:stretch>
        </p:blipFill>
        <p:spPr>
          <a:xfrm>
            <a:off x="4158126" y="4500019"/>
            <a:ext cx="1015424" cy="1015424"/>
          </a:xfrm>
          <a:prstGeom prst="rect">
            <a:avLst/>
          </a:prstGeom>
        </p:spPr>
      </p:pic>
      <p:pic>
        <p:nvPicPr>
          <p:cNvPr id="1070" name="그림 1069"/>
          <p:cNvPicPr>
            <a:picLocks noChangeAspect="1"/>
          </p:cNvPicPr>
          <p:nvPr/>
        </p:nvPicPr>
        <p:blipFill rotWithShape="1">
          <a:blip r:embed="rId12" cstate="print"/>
          <a:stretch>
            <a:fillRect/>
          </a:stretch>
        </p:blipFill>
        <p:spPr>
          <a:xfrm>
            <a:off x="5610225" y="4500019"/>
            <a:ext cx="1074956" cy="1074956"/>
          </a:xfrm>
          <a:prstGeom prst="rect">
            <a:avLst/>
          </a:prstGeom>
        </p:spPr>
      </p:pic>
      <p:sp>
        <p:nvSpPr>
          <p:cNvPr id="1071" name="사각형: 둥근 모서리 29"/>
          <p:cNvSpPr/>
          <p:nvPr/>
        </p:nvSpPr>
        <p:spPr>
          <a:xfrm>
            <a:off x="781050" y="6088428"/>
            <a:ext cx="1431304" cy="468607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물품등록</a:t>
            </a:r>
          </a:p>
        </p:txBody>
      </p:sp>
      <p:sp>
        <p:nvSpPr>
          <p:cNvPr id="1078" name="직사각형 19"/>
          <p:cNvSpPr/>
          <p:nvPr/>
        </p:nvSpPr>
        <p:spPr>
          <a:xfrm>
            <a:off x="718331" y="6116108"/>
            <a:ext cx="8128000" cy="52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이전페이지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 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다음페이지</a:t>
            </a:r>
          </a:p>
        </p:txBody>
      </p:sp>
      <p:grpSp>
        <p:nvGrpSpPr>
          <p:cNvPr id="1083" name="그룹 1082"/>
          <p:cNvGrpSpPr/>
          <p:nvPr/>
        </p:nvGrpSpPr>
        <p:grpSpPr>
          <a:xfrm>
            <a:off x="5848267" y="2249614"/>
            <a:ext cx="2605082" cy="337502"/>
            <a:chOff x="5619667" y="2268664"/>
            <a:chExt cx="2605082" cy="337502"/>
          </a:xfrm>
        </p:grpSpPr>
        <p:sp>
          <p:nvSpPr>
            <p:cNvPr id="1080" name="직사각형 1079"/>
            <p:cNvSpPr/>
            <p:nvPr/>
          </p:nvSpPr>
          <p:spPr>
            <a:xfrm>
              <a:off x="5619667" y="2268664"/>
              <a:ext cx="2605082" cy="337502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b="1">
                  <a:solidFill>
                    <a:srgbClr val="BFBFBF"/>
                  </a:solidFill>
                  <a:cs typeface="Calibri"/>
                </a:rPr>
                <a:t>   </a:t>
              </a:r>
              <a:r>
                <a:rPr lang="ko-KR" altLang="en-US" sz="1600" b="1">
                  <a:solidFill>
                    <a:srgbClr val="BFBFBF"/>
                  </a:solidFill>
                  <a:cs typeface="Calibri"/>
                </a:rPr>
                <a:t>검색어 입력</a:t>
              </a:r>
            </a:p>
          </p:txBody>
        </p:sp>
        <p:pic>
          <p:nvPicPr>
            <p:cNvPr id="1081" name="그림 1080"/>
            <p:cNvPicPr>
              <a:picLocks noChangeAspect="1"/>
            </p:cNvPicPr>
            <p:nvPr/>
          </p:nvPicPr>
          <p:blipFill rotWithShape="1">
            <a:blip r:embed="rId13" cstate="print"/>
            <a:stretch>
              <a:fillRect/>
            </a:stretch>
          </p:blipFill>
          <p:spPr>
            <a:xfrm>
              <a:off x="7902588" y="2285860"/>
              <a:ext cx="303110" cy="303110"/>
            </a:xfrm>
            <a:prstGeom prst="rect">
              <a:avLst/>
            </a:prstGeom>
            <a:ln w="38100">
              <a:solidFill>
                <a:srgbClr val="000000"/>
              </a:solidFill>
            </a:ln>
          </p:spPr>
        </p:pic>
      </p:grpSp>
      <p:sp>
        <p:nvSpPr>
          <p:cNvPr id="1079" name="타원 26"/>
          <p:cNvSpPr/>
          <p:nvPr/>
        </p:nvSpPr>
        <p:spPr>
          <a:xfrm>
            <a:off x="8041318" y="1735311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085" name="타원 26"/>
          <p:cNvSpPr/>
          <p:nvPr/>
        </p:nvSpPr>
        <p:spPr>
          <a:xfrm>
            <a:off x="511050" y="2443249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086" name="타원 26"/>
          <p:cNvSpPr/>
          <p:nvPr/>
        </p:nvSpPr>
        <p:spPr>
          <a:xfrm>
            <a:off x="155574" y="6016186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087" name="타원 26"/>
          <p:cNvSpPr/>
          <p:nvPr/>
        </p:nvSpPr>
        <p:spPr>
          <a:xfrm>
            <a:off x="2516981" y="601703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090" name="직사각형 1089"/>
          <p:cNvSpPr/>
          <p:nvPr/>
        </p:nvSpPr>
        <p:spPr>
          <a:xfrm>
            <a:off x="6969833" y="6111800"/>
            <a:ext cx="1570086" cy="49325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카테고리    ▼ </a:t>
            </a:r>
          </a:p>
        </p:txBody>
      </p:sp>
      <p:pic>
        <p:nvPicPr>
          <p:cNvPr id="1093" name="Picture 3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7334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094" name="타원 26"/>
          <p:cNvSpPr/>
          <p:nvPr/>
        </p:nvSpPr>
        <p:spPr>
          <a:xfrm>
            <a:off x="1555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</a:p>
        </p:txBody>
      </p:sp>
      <p:grpSp>
        <p:nvGrpSpPr>
          <p:cNvPr id="1106" name="그룹 1105"/>
          <p:cNvGrpSpPr/>
          <p:nvPr/>
        </p:nvGrpSpPr>
        <p:grpSpPr>
          <a:xfrm>
            <a:off x="8957663" y="1703247"/>
            <a:ext cx="298286" cy="4852938"/>
            <a:chOff x="9071963" y="1703247"/>
            <a:chExt cx="298286" cy="4852938"/>
          </a:xfrm>
        </p:grpSpPr>
        <p:sp>
          <p:nvSpPr>
            <p:cNvPr id="1101" name="직사각형 1100"/>
            <p:cNvSpPr/>
            <p:nvPr/>
          </p:nvSpPr>
          <p:spPr>
            <a:xfrm>
              <a:off x="9071963" y="1897240"/>
              <a:ext cx="298285" cy="444747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1102" name="실행 단추: 뒤로 또는 이전 1101"/>
            <p:cNvSpPr/>
            <p:nvPr/>
          </p:nvSpPr>
          <p:spPr>
            <a:xfrm rot="5400000">
              <a:off x="9115372" y="1659838"/>
              <a:ext cx="211468" cy="298285"/>
            </a:xfrm>
            <a:prstGeom prst="actionButtonBackPrevious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1103" name="실행 단추: 뒤로 또는 이전 1102"/>
            <p:cNvSpPr/>
            <p:nvPr/>
          </p:nvSpPr>
          <p:spPr>
            <a:xfrm rot="16200000">
              <a:off x="9115372" y="6301308"/>
              <a:ext cx="211468" cy="298285"/>
            </a:xfrm>
            <a:prstGeom prst="actionButtonBackPrevious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1104" name="순서도: 수행의 시작/종료 1103"/>
            <p:cNvSpPr/>
            <p:nvPr/>
          </p:nvSpPr>
          <p:spPr>
            <a:xfrm rot="5400000">
              <a:off x="8595493" y="2556147"/>
              <a:ext cx="1251225" cy="203199"/>
            </a:xfrm>
            <a:prstGeom prst="flowChartTerminator">
              <a:avLst/>
            </a:prstGeom>
            <a:solidFill>
              <a:srgbClr val="F2F2F2"/>
            </a:solidFill>
            <a:ln w="6350">
              <a:solidFill>
                <a:srgbClr val="BFBFB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alibri"/>
              </a:endParaRPr>
            </a:p>
          </p:txBody>
        </p:sp>
      </p:grpSp>
      <p:sp>
        <p:nvSpPr>
          <p:cNvPr id="1092" name="타원 26"/>
          <p:cNvSpPr/>
          <p:nvPr/>
        </p:nvSpPr>
        <p:spPr>
          <a:xfrm>
            <a:off x="8311318" y="584610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6</a:t>
            </a:r>
          </a:p>
        </p:txBody>
      </p:sp>
      <p:graphicFrame>
        <p:nvGraphicFramePr>
          <p:cNvPr id="1107" name="표 7"/>
          <p:cNvGraphicFramePr>
            <a:graphicFrameLocks noGrp="1"/>
          </p:cNvGraphicFramePr>
          <p:nvPr/>
        </p:nvGraphicFramePr>
        <p:xfrm>
          <a:off x="9542438" y="4535169"/>
          <a:ext cx="2392680" cy="2038033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4199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39795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등록된 물품들을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조회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검색하고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물품등록으로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이동할 수 있는 창</a:t>
                      </a:r>
                    </a:p>
                  </a:txBody>
                  <a:tcPr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1726</Words>
  <Application>Microsoft Office PowerPoint</Application>
  <PresentationFormat>사용자 지정</PresentationFormat>
  <Paragraphs>800</Paragraphs>
  <Slides>20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한컴오피스</vt:lpstr>
      <vt:lpstr>화면 정의서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 정의서</dc:title>
  <dc:creator>PC-06</dc:creator>
  <cp:lastModifiedBy>PC-11</cp:lastModifiedBy>
  <cp:revision>248</cp:revision>
  <dcterms:created xsi:type="dcterms:W3CDTF">2023-03-31T00:53:27Z</dcterms:created>
  <dcterms:modified xsi:type="dcterms:W3CDTF">2023-04-10T11:12:24Z</dcterms:modified>
  <cp:version>1100.0100.01</cp:version>
</cp:coreProperties>
</file>