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4" r:id="rId1"/>
    <p:sldMasterId id="2147483655" r:id="rId2"/>
  </p:sldMasterIdLst>
  <p:notesMasterIdLst>
    <p:notesMasterId r:id="rId3"/>
  </p:notesMasterIdLst>
  <p:sldIdLst>
    <p:sldId id="278" r:id="rId4"/>
    <p:sldId id="294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2" r:id="rId19"/>
    <p:sldId id="264" r:id="rId20"/>
    <p:sldId id="265" r:id="rId21"/>
    <p:sldId id="267" r:id="rId22"/>
    <p:sldId id="268" r:id="rId23"/>
    <p:sldId id="269" r:id="rId24"/>
    <p:sldId id="273" r:id="rId25"/>
    <p:sldId id="272" r:id="rId26"/>
    <p:sldId id="274" r:id="rId27"/>
    <p:sldId id="27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1542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-96" y="-762"/>
      </p:cViewPr>
      <p:guideLst>
        <p:guide orient="horz" pos="2158"/>
        <p:guide pos="3839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presProps" Target="presProps.xml"  /><Relationship Id="rId3" Type="http://schemas.openxmlformats.org/officeDocument/2006/relationships/notesMaster" Target="notesMasters/notesMaster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theme" Target="../theme/theme2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xmlns:mc="http://schemas.openxmlformats.org/markup-compatibility/2006" xmlns:hp="http://schemas.haansoft.com/office/presentation/8.0" mc:Ignorable="hp" hp:hslDur="500"/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xmlns:mc="http://schemas.openxmlformats.org/markup-compatibility/2006" xmlns:hp="http://schemas.haansoft.com/office/presentation/8.0" mc:Ignorable="hp" hp:hslDur="500"/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10" Type="http://schemas.openxmlformats.org/officeDocument/2006/relationships/image" Target="../media/image18.png"  /><Relationship Id="rId11" Type="http://schemas.openxmlformats.org/officeDocument/2006/relationships/image" Target="../media/image19.png"  /><Relationship Id="rId12" Type="http://schemas.openxmlformats.org/officeDocument/2006/relationships/image" Target="../media/image20.png"  /><Relationship Id="rId13" Type="http://schemas.openxmlformats.org/officeDocument/2006/relationships/image" Target="../media/image21.png"  /><Relationship Id="rId14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7.png"  /><Relationship Id="rId11" Type="http://schemas.openxmlformats.org/officeDocument/2006/relationships/image" Target="../media/image28.png"  /><Relationship Id="rId12" Type="http://schemas.openxmlformats.org/officeDocument/2006/relationships/image" Target="../media/image26.png"  /><Relationship Id="rId13" Type="http://schemas.openxmlformats.org/officeDocument/2006/relationships/image" Target="../media/image27.png"  /><Relationship Id="rId14" Type="http://schemas.openxmlformats.org/officeDocument/2006/relationships/image" Target="../media/image27.png"  /><Relationship Id="rId15" Type="http://schemas.openxmlformats.org/officeDocument/2006/relationships/image" Target="../media/image26.png"  /><Relationship Id="rId16" Type="http://schemas.openxmlformats.org/officeDocument/2006/relationships/image" Target="../media/image27.png"  /><Relationship Id="rId17" Type="http://schemas.openxmlformats.org/officeDocument/2006/relationships/image" Target="../media/image26.png"  /><Relationship Id="rId18" Type="http://schemas.openxmlformats.org/officeDocument/2006/relationships/image" Target="../media/image27.png"  /><Relationship Id="rId19" Type="http://schemas.openxmlformats.org/officeDocument/2006/relationships/image" Target="../media/image28.png"  /><Relationship Id="rId2" Type="http://schemas.openxmlformats.org/officeDocument/2006/relationships/image" Target="../media/image25.png"  /><Relationship Id="rId3" Type="http://schemas.openxmlformats.org/officeDocument/2006/relationships/image" Target="../media/image24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7.png"  /><Relationship Id="rId7" Type="http://schemas.openxmlformats.org/officeDocument/2006/relationships/image" Target="../media/image26.png"  /><Relationship Id="rId8" Type="http://schemas.openxmlformats.org/officeDocument/2006/relationships/image" Target="../media/image27.png"  /><Relationship Id="rId9" Type="http://schemas.openxmlformats.org/officeDocument/2006/relationships/image" Target="../media/image2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4.png"  /><Relationship Id="rId4" Type="http://schemas.openxmlformats.org/officeDocument/2006/relationships/image" Target="../media/image2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4.png"  /><Relationship Id="rId4" Type="http://schemas.openxmlformats.org/officeDocument/2006/relationships/image" Target="../media/image2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4.png"  /><Relationship Id="rId4" Type="http://schemas.openxmlformats.org/officeDocument/2006/relationships/image" Target="../media/image2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a5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1577975"/>
            <a:ext cx="10363835" cy="1470660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ko-KR" altLang="en-US" sz="10000" b="1">
                <a:solidFill>
                  <a:srgbClr val="ffffff"/>
                </a:solidFill>
                <a:latin typeface="HY강B"/>
                <a:ea typeface="HY강B"/>
                <a:cs typeface="함초롬돋움"/>
              </a:rPr>
              <a:t>화면 정의서</a:t>
            </a:r>
            <a:endParaRPr lang="ko-KR" altLang="en-US" sz="10000" b="1">
              <a:solidFill>
                <a:srgbClr val="ffffff"/>
              </a:solidFill>
              <a:latin typeface="HY강B"/>
              <a:ea typeface="HY강B"/>
              <a:cs typeface="함초롬돋움"/>
            </a:endParaRPr>
          </a:p>
        </p:txBody>
      </p:sp>
      <p:sp>
        <p:nvSpPr>
          <p:cNvPr id="4" name="부제목 2"/>
          <p:cNvSpPr>
            <a:spLocks noGrp="1"/>
          </p:cNvSpPr>
          <p:nvPr/>
        </p:nvSpPr>
        <p:spPr>
          <a:xfrm>
            <a:off x="2809875" y="4239260"/>
            <a:ext cx="2743200" cy="108585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7200" b="0" i="0" u="none" strike="noStrike" kern="1200" cap="none" spc="0" normalizeH="0" baseline="0">
                <a:solidFill>
                  <a:schemeClr val="lt1"/>
                </a:solidFill>
                <a:latin typeface="HY강B"/>
                <a:ea typeface="HY강B"/>
              </a:rPr>
              <a:t>5</a:t>
            </a:r>
            <a:r>
              <a:rPr kumimoji="0" lang="ko-KR" altLang="en-US" sz="7200" b="0" i="0" u="none" strike="noStrike" kern="1200" cap="none" spc="0" normalizeH="0" baseline="0">
                <a:solidFill>
                  <a:schemeClr val="lt1"/>
                </a:solidFill>
                <a:latin typeface="HY강B"/>
                <a:ea typeface="HY강B"/>
              </a:rPr>
              <a:t>조</a:t>
            </a:r>
            <a:endParaRPr kumimoji="0" lang="ko-KR" altLang="en-US" sz="7200" b="0" i="0" u="none" strike="noStrike" kern="1200" cap="none" spc="0" normalizeH="0" baseline="0">
              <a:solidFill>
                <a:schemeClr val="lt1"/>
              </a:solidFill>
              <a:latin typeface="HY강B"/>
              <a:ea typeface="HY강B"/>
            </a:endParaRPr>
          </a:p>
        </p:txBody>
      </p:sp>
      <p:sp>
        <p:nvSpPr>
          <p:cNvPr id="7" name=""/>
          <p:cNvSpPr/>
          <p:nvPr/>
        </p:nvSpPr>
        <p:spPr>
          <a:xfrm>
            <a:off x="19050" y="-19050"/>
            <a:ext cx="12172950" cy="6877050"/>
          </a:xfrm>
          <a:prstGeom prst="rect">
            <a:avLst/>
          </a:prstGeom>
          <a:noFill/>
          <a:ln w="254000">
            <a:solidFill>
              <a:schemeClr val="l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2428875" y="3429000"/>
            <a:ext cx="7334250" cy="0"/>
          </a:xfrm>
          <a:prstGeom prst="line">
            <a:avLst/>
          </a:prstGeom>
          <a:ln w="2540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897630"/>
            <a:ext cx="3060065" cy="1768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30614" y="276224"/>
          <a:ext cx="2394585" cy="3669993"/>
        </p:xfrm>
        <a:graphic>
          <a:graphicData uri="http://schemas.openxmlformats.org/drawingml/2006/table">
            <a:tbl>
              <a:tblPr firstRow="1" bandRow="1"/>
              <a:tblGrid>
                <a:gridCol w="516255"/>
                <a:gridCol w="1878330"/>
              </a:tblGrid>
              <a:tr h="741513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58569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홈버튼</a:t>
                      </a:r>
                      <a:endParaRPr lang="ko-KR" altLang="en-US" sz="1500">
                        <a:cs typeface="Calibri"/>
                      </a:endParaRPr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69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게시글</a:t>
                      </a:r>
                      <a:endParaRPr lang="ko-KR" altLang="en-US" sz="1500"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 조회 버튼</a:t>
                      </a:r>
                      <a:endParaRPr lang="ko-KR" altLang="en-US" sz="1500">
                        <a:cs typeface="Calibri"/>
                      </a:endParaRPr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69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페이지 </a:t>
                      </a:r>
                      <a:endParaRPr lang="ko-KR" altLang="en-US" sz="1500"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이동 버튼</a:t>
                      </a:r>
                      <a:endParaRPr lang="ko-KR" altLang="en-US" sz="1500">
                        <a:cs typeface="Calibri"/>
                      </a:endParaRPr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69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게시글 검색 버튼</a:t>
                      </a:r>
                      <a:endParaRPr lang="ko-KR" altLang="en-US" sz="1500">
                        <a:cs typeface="Calibri"/>
                      </a:endParaRPr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69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게시글 </a:t>
                      </a:r>
                      <a:endParaRPr lang="ko-KR" altLang="en-US" sz="1500"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작성창 버튼</a:t>
                      </a:r>
                      <a:endParaRPr lang="ko-KR" altLang="en-US" sz="1500">
                        <a:cs typeface="Calibri"/>
                      </a:endParaRPr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534791" y="3946220"/>
          <a:ext cx="2392680" cy="2605591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69938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906205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공지사항 페이지</a:t>
                      </a:r>
                      <a:endParaRPr lang="ko-KR" altLang="en-US" sz="1500">
                        <a:cs typeface="Calibri"/>
                      </a:endParaRPr>
                    </a:p>
                    <a:p>
                      <a:pPr algn="ctr">
                        <a:defRPr/>
                      </a:pPr>
                      <a:endParaRPr lang="ko-KR" altLang="en-US" sz="1500"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관리자가 회원들에게 공지사항을 공지</a:t>
                      </a:r>
                      <a:r>
                        <a:rPr lang="ko-KR" altLang="en-US" sz="1500"/>
                        <a:t>하며</a:t>
                      </a:r>
                      <a:r>
                        <a:rPr lang="en-US" altLang="ko-KR" sz="1500"/>
                        <a:t>,</a:t>
                      </a:r>
                      <a:endParaRPr lang="en-US" altLang="ko-KR" sz="1500"/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일반 회원은</a:t>
                      </a:r>
                      <a:endParaRPr lang="ko-KR" altLang="en-US" sz="1500"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 조회만 가능하다</a:t>
                      </a:r>
                      <a:r>
                        <a:rPr lang="en-US" altLang="ko-KR" sz="1500"/>
                        <a:t>.</a:t>
                      </a:r>
                      <a:endParaRPr lang="en-US" altLang="ko-KR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42156" y="1824650"/>
          <a:ext cx="8128000" cy="3866000"/>
        </p:xfrm>
        <a:graphic>
          <a:graphicData uri="http://schemas.openxmlformats.org/drawingml/2006/table">
            <a:tbl>
              <a:tblPr firstRow="1" bandRow="1"/>
              <a:tblGrid>
                <a:gridCol w="8128000"/>
              </a:tblGrid>
              <a:tr h="772556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자유게시판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a55a"/>
                    </a:solidFill>
                  </a:tcPr>
                </a:tc>
              </a:tr>
              <a:tr h="515574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자유게시판 게시글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자유게시판 게시글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   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자유게시판 게시글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자유게시판 게시글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자유게시판 게시글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자유게시판 게시글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842156" y="5737365"/>
            <a:ext cx="8128000" cy="468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이전페이지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1 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다음페이지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260349" y="276224"/>
          <a:ext cx="927444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2087880"/>
                <a:gridCol w="1452179"/>
                <a:gridCol w="1699818"/>
                <a:gridCol w="1390269"/>
                <a:gridCol w="1377846"/>
              </a:tblGrid>
              <a:tr h="52230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700"/>
                        <a:t>자유게시판 </a:t>
                      </a:r>
                      <a:endParaRPr lang="en-US" altLang="ko-KR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S-DM-007-001</a:t>
                      </a:r>
                      <a:endParaRPr lang="en-US" altLang="ko-KR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  </a:t>
                      </a:r>
                      <a:r>
                        <a:rPr lang="ko-KR" altLang="en-US" sz="1600"/>
                        <a:t>자유게시판 페이지</a:t>
                      </a:r>
                      <a:endParaRPr lang="ko-KR" altLang="en-US" sz="16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0" name="사각형: 둥근 모서리 29"/>
          <p:cNvSpPr/>
          <p:nvPr/>
        </p:nvSpPr>
        <p:spPr>
          <a:xfrm>
            <a:off x="7538852" y="5746890"/>
            <a:ext cx="1431304" cy="450685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게시글 작성</a:t>
            </a:r>
            <a:endParaRPr lang="ko-KR" altLang="en-US" sz="170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7725" y="131265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4" name="타원 26"/>
          <p:cNvSpPr/>
          <p:nvPr/>
        </p:nvSpPr>
        <p:spPr>
          <a:xfrm>
            <a:off x="260349" y="1316353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35" name="타원 26"/>
          <p:cNvSpPr/>
          <p:nvPr/>
        </p:nvSpPr>
        <p:spPr>
          <a:xfrm>
            <a:off x="577725" y="2276934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37" name="타원 26"/>
          <p:cNvSpPr/>
          <p:nvPr/>
        </p:nvSpPr>
        <p:spPr>
          <a:xfrm>
            <a:off x="8776356" y="5411490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5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38" name=""/>
          <p:cNvSpPr/>
          <p:nvPr/>
        </p:nvSpPr>
        <p:spPr>
          <a:xfrm>
            <a:off x="2627042" y="6226150"/>
            <a:ext cx="3915833" cy="3781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p>
            <a:pPr>
              <a:defRPr/>
            </a:pPr>
            <a:r>
              <a:rPr lang="ko-KR" altLang="en-US" b="1">
                <a:solidFill>
                  <a:srgbClr val="bfbfbf"/>
                </a:solidFill>
                <a:cs typeface="Calibri"/>
              </a:rPr>
              <a:t>  검색어를 입력해주세요</a:t>
            </a:r>
            <a:r>
              <a:rPr lang="en-US" altLang="ko-KR" b="1">
                <a:solidFill>
                  <a:srgbClr val="bfbfbf"/>
                </a:solidFill>
                <a:cs typeface="Calibri"/>
              </a:rPr>
              <a:t>.</a:t>
            </a:r>
            <a:endParaRPr lang="en-US" altLang="ko-KR" b="1">
              <a:solidFill>
                <a:srgbClr val="bfbfbf"/>
              </a:solidFill>
              <a:cs typeface="Calibri"/>
            </a:endParaRPr>
          </a:p>
        </p:txBody>
      </p:sp>
      <p:sp>
        <p:nvSpPr>
          <p:cNvPr id="36" name="타원 26"/>
          <p:cNvSpPr/>
          <p:nvPr/>
        </p:nvSpPr>
        <p:spPr>
          <a:xfrm>
            <a:off x="2627042" y="5514700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6656916" y="6197575"/>
            <a:ext cx="730250" cy="40673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700">
                <a:solidFill>
                  <a:schemeClr val="tx1"/>
                </a:solidFill>
                <a:cs typeface="Calibri"/>
              </a:rPr>
              <a:t>검색</a:t>
            </a:r>
            <a:endParaRPr lang="ko-KR" altLang="en-US" sz="1700">
              <a:solidFill>
                <a:schemeClr val="tx1"/>
              </a:solidFill>
              <a:cs typeface="Calibri"/>
            </a:endParaRPr>
          </a:p>
        </p:txBody>
      </p:sp>
      <p:sp>
        <p:nvSpPr>
          <p:cNvPr id="40" name="타원 26"/>
          <p:cNvSpPr/>
          <p:nvPr/>
        </p:nvSpPr>
        <p:spPr>
          <a:xfrm>
            <a:off x="6272876" y="5846657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</a:t>
            </a:r>
            <a:endParaRPr lang="en-US" altLang="ko-KR" sz="4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8" y="276224"/>
          <a:ext cx="2397303" cy="3679210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8330"/>
              </a:tblGrid>
              <a:tr h="705846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589461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홈버튼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494211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게시물 신고 버튼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22811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 페이지 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이동 버튼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5622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게시글 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수정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 삭제 버튼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5622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댓글 작성 버튼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534791" y="4043024"/>
          <a:ext cx="2392680" cy="2470440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589461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  <a:endParaRPr lang="en-US" altLang="ko-KR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82655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해당 글 클릭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게시글 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조회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수정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삭제하는  창 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게시글은 누구나 작성할 수 있지만 작성한 글은 해당 작성자와 관리자만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 수정</a:t>
                      </a:r>
                      <a:r>
                        <a:rPr lang="en-US" altLang="ko-KR" sz="1500"/>
                        <a:t>,</a:t>
                      </a:r>
                      <a:r>
                        <a:rPr lang="ko-KR" altLang="en-US" sz="1500"/>
                        <a:t> 삭제 할 수 있다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42156" y="1719875"/>
          <a:ext cx="8131599" cy="3482487"/>
        </p:xfrm>
        <a:graphic>
          <a:graphicData uri="http://schemas.openxmlformats.org/drawingml/2006/table">
            <a:tbl>
              <a:tblPr firstRow="1" bandRow="1"/>
              <a:tblGrid>
                <a:gridCol w="1804578"/>
                <a:gridCol w="903485"/>
                <a:gridCol w="3037658"/>
                <a:gridCol w="2385878"/>
              </a:tblGrid>
              <a:tr h="376366">
                <a:tc gridSpan="4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자유게시판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a55a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99250">
                <a:tc gridSpan="4">
                  <a:txBody>
                    <a:bodyPr vert="horz" lIns="91440" tIns="45720" rIns="91440" bIns="4572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자유게시판 게시글제목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                     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6366">
                <a:tc gridSpan="2">
                  <a:txBody>
                    <a:bodyPr vert="horz" lIns="91440" tIns="45720" rIns="91440" bIns="4572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작성자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이용자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                           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2023.04.20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09:00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조회수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회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396694">
                <a:tc gridSpan="4">
                  <a:txBody>
                    <a:bodyPr vert="horz" lIns="91440" tIns="45720" rIns="91440" bIns="4572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4000">
                          <a:solidFill>
                            <a:schemeClr val="tx1"/>
                          </a:solidFill>
                        </a:rPr>
                        <a:t>게시글 내용</a:t>
                      </a:r>
                      <a:endParaRPr lang="ko-KR" altLang="en-US" sz="4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28194">
                <a:tc gridSpan="4">
                  <a:txBody>
                    <a:bodyPr vert="horz" lIns="91440" tIns="45720" rIns="91440" bIns="45720" anchor="t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05617">
                <a:tc>
                  <a:txBody>
                    <a:bodyPr vert="horz" lIns="91440" tIns="45720" rIns="91440" bIns="4572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이용자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   댓글을 달았어요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842156" y="6249458"/>
            <a:ext cx="8128000" cy="52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이전페이지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1 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다음페이지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8196006" y="4393838"/>
            <a:ext cx="697949" cy="302543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삭제</a:t>
            </a:r>
            <a:endParaRPr lang="ko-KR" altLang="en-US" sz="1700">
              <a:solidFill>
                <a:schemeClr val="dk1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7372887" y="4393838"/>
            <a:ext cx="697949" cy="302543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 수정</a:t>
            </a:r>
            <a:endParaRPr lang="ko-KR" altLang="en-US" sz="1700">
              <a:solidFill>
                <a:schemeClr val="dk1"/>
              </a:solidFill>
            </a:endParaRPr>
          </a:p>
        </p:txBody>
      </p:sp>
      <p:graphicFrame>
        <p:nvGraphicFramePr>
          <p:cNvPr id="35" name="표 27"/>
          <p:cNvGraphicFramePr>
            <a:graphicFrameLocks noGrp="1"/>
          </p:cNvGraphicFramePr>
          <p:nvPr/>
        </p:nvGraphicFramePr>
        <p:xfrm>
          <a:off x="260349" y="276224"/>
          <a:ext cx="927444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2087880"/>
                <a:gridCol w="1452179"/>
                <a:gridCol w="1699818"/>
                <a:gridCol w="1390269"/>
                <a:gridCol w="1377846"/>
              </a:tblGrid>
              <a:tr h="52230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700"/>
                        <a:t>자유게시판</a:t>
                      </a:r>
                      <a:endParaRPr lang="en-US" altLang="ko-KR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S-DM-007-002</a:t>
                      </a:r>
                      <a:endParaRPr lang="en-US" altLang="ko-KR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700"/>
                        <a:t>  자유게시판 페이지</a:t>
                      </a:r>
                      <a:endParaRPr lang="ko-KR" altLang="en-US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6" name="사각형: 둥근 모서리 29"/>
          <p:cNvSpPr/>
          <p:nvPr/>
        </p:nvSpPr>
        <p:spPr>
          <a:xfrm>
            <a:off x="1005441" y="4366046"/>
            <a:ext cx="1407994" cy="358128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게시물 신고</a:t>
            </a:r>
            <a:endParaRPr lang="ko-KR" altLang="en-US" sz="1700">
              <a:solidFill>
                <a:schemeClr val="dk1"/>
              </a:solidFill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7725" y="121740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9" name="타원 26"/>
          <p:cNvSpPr/>
          <p:nvPr/>
        </p:nvSpPr>
        <p:spPr>
          <a:xfrm>
            <a:off x="269874" y="130682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40" name="타원 26"/>
          <p:cNvSpPr/>
          <p:nvPr/>
        </p:nvSpPr>
        <p:spPr>
          <a:xfrm>
            <a:off x="570216" y="4005110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41" name="타원 26"/>
          <p:cNvSpPr/>
          <p:nvPr/>
        </p:nvSpPr>
        <p:spPr>
          <a:xfrm>
            <a:off x="2639329" y="6183307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42" name="타원 26"/>
          <p:cNvSpPr/>
          <p:nvPr/>
        </p:nvSpPr>
        <p:spPr>
          <a:xfrm>
            <a:off x="8700156" y="4005109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842156" y="5268238"/>
            <a:ext cx="8127999" cy="810294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 anchorCtr="0"/>
          <a:lstStyle/>
          <a:p>
            <a:pPr>
              <a:defRPr/>
            </a:pPr>
            <a:r>
              <a:rPr lang="ko-KR" altLang="en-US" sz="2000" b="1">
                <a:solidFill>
                  <a:schemeClr val="tx1"/>
                </a:solidFill>
                <a:cs typeface="Calibri"/>
              </a:rPr>
              <a:t> 사용자</a:t>
            </a:r>
            <a:endParaRPr lang="ko-KR" altLang="en-US" sz="2000" b="1">
              <a:solidFill>
                <a:schemeClr val="tx1"/>
              </a:solidFill>
              <a:cs typeface="Calibri"/>
            </a:endParaRPr>
          </a:p>
          <a:p>
            <a:pPr>
              <a:defRPr/>
            </a:pPr>
            <a:r>
              <a:rPr lang="ko-KR" altLang="en-US" sz="300" b="1">
                <a:solidFill>
                  <a:srgbClr val="bfbfbf"/>
                </a:solidFill>
                <a:cs typeface="Calibri"/>
              </a:rPr>
              <a:t> </a:t>
            </a:r>
            <a:endParaRPr lang="ko-KR" altLang="en-US" sz="300" b="1">
              <a:solidFill>
                <a:srgbClr val="bfbfbf"/>
              </a:solidFill>
              <a:cs typeface="Calibri"/>
            </a:endParaRPr>
          </a:p>
          <a:p>
            <a:pPr>
              <a:defRPr/>
            </a:pPr>
            <a:r>
              <a:rPr lang="ko-KR" altLang="en-US" sz="2100" b="1">
                <a:solidFill>
                  <a:srgbClr val="bfbfbf"/>
                </a:solidFill>
                <a:cs typeface="Calibri"/>
              </a:rPr>
              <a:t> </a:t>
            </a:r>
            <a:r>
              <a:rPr lang="ko-KR" altLang="en-US" sz="1900" b="1">
                <a:solidFill>
                  <a:srgbClr val="bfbfbf"/>
                </a:solidFill>
                <a:cs typeface="Calibri"/>
              </a:rPr>
              <a:t>댓글을 입력하세요</a:t>
            </a:r>
            <a:endParaRPr lang="ko-KR" altLang="en-US" sz="1900" b="1">
              <a:solidFill>
                <a:srgbClr val="bfbfbf"/>
              </a:solidFill>
              <a:cs typeface="Calibri"/>
            </a:endParaRPr>
          </a:p>
        </p:txBody>
      </p:sp>
      <p:sp>
        <p:nvSpPr>
          <p:cNvPr id="47" name="사각형: 둥근 모서리 29"/>
          <p:cNvSpPr/>
          <p:nvPr/>
        </p:nvSpPr>
        <p:spPr>
          <a:xfrm>
            <a:off x="8108936" y="5673385"/>
            <a:ext cx="697949" cy="302543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작성</a:t>
            </a:r>
            <a:endParaRPr lang="ko-KR" altLang="en-US" sz="1700">
              <a:solidFill>
                <a:schemeClr val="dk1"/>
              </a:solidFill>
            </a:endParaRPr>
          </a:p>
        </p:txBody>
      </p:sp>
      <p:sp>
        <p:nvSpPr>
          <p:cNvPr id="48" name="타원 26"/>
          <p:cNvSpPr/>
          <p:nvPr/>
        </p:nvSpPr>
        <p:spPr>
          <a:xfrm>
            <a:off x="8700156" y="567338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5</a:t>
            </a:r>
            <a:endParaRPr lang="en-US" altLang="ko-KR" sz="4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모서리가 둥근 직사각형 19"/>
          <p:cNvSpPr/>
          <p:nvPr/>
        </p:nvSpPr>
        <p:spPr>
          <a:xfrm>
            <a:off x="345546" y="1306828"/>
            <a:ext cx="9077969" cy="5365434"/>
          </a:xfrm>
          <a:prstGeom prst="roundRect">
            <a:avLst>
              <a:gd name="adj" fmla="val 3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4030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물품 게시판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S-DM-008-001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   물품 게시판 페이지</a:t>
                      </a:r>
                      <a:endParaRPr lang="ko-KR" altLang="en-US" sz="16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37815" y="266699"/>
          <a:ext cx="2397303" cy="4265147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8330"/>
              </a:tblGrid>
              <a:tr h="686285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652507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홈버튼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271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해당 상품글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이동 버튼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271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검색어 입력후 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검색 버튼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271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물품 등록 창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이동 버튼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271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페이지 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이동버튼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85271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카테고리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변경 버튼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51" name="TextBox 21"/>
          <p:cNvSpPr txBox="1"/>
          <p:nvPr/>
        </p:nvSpPr>
        <p:spPr>
          <a:xfrm>
            <a:off x="3095625" y="1429075"/>
            <a:ext cx="3152775" cy="576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>
                <a:solidFill>
                  <a:schemeClr val="accent2"/>
                </a:solidFill>
              </a:rPr>
              <a:t>물품게시판</a:t>
            </a:r>
            <a:endParaRPr lang="ko-KR" altLang="en-US" sz="3200" b="1">
              <a:solidFill>
                <a:schemeClr val="accent2"/>
              </a:solidFill>
            </a:endParaRPr>
          </a:p>
        </p:txBody>
      </p:sp>
      <p:graphicFrame>
        <p:nvGraphicFramePr>
          <p:cNvPr id="1055" name=""/>
          <p:cNvGraphicFramePr>
            <a:graphicFrameLocks noGrp="1"/>
          </p:cNvGraphicFramePr>
          <p:nvPr/>
        </p:nvGraphicFramePr>
        <p:xfrm>
          <a:off x="769937" y="2707322"/>
          <a:ext cx="4651374" cy="165443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0458"/>
                <a:gridCol w="1550458"/>
                <a:gridCol w="1550458"/>
              </a:tblGrid>
              <a:tr h="12867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10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5678" y="2707322"/>
            <a:ext cx="1254872" cy="1254872"/>
          </a:xfrm>
          <a:prstGeom prst="rect">
            <a:avLst/>
          </a:prstGeom>
        </p:spPr>
      </p:pic>
      <p:pic>
        <p:nvPicPr>
          <p:cNvPr id="105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57475" y="2888137"/>
            <a:ext cx="876300" cy="926788"/>
          </a:xfrm>
          <a:prstGeom prst="rect">
            <a:avLst/>
          </a:prstGeom>
        </p:spPr>
      </p:pic>
      <p:pic>
        <p:nvPicPr>
          <p:cNvPr id="105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05945" y="2784532"/>
            <a:ext cx="1167605" cy="1090395"/>
          </a:xfrm>
          <a:prstGeom prst="rect">
            <a:avLst/>
          </a:prstGeom>
        </p:spPr>
      </p:pic>
      <p:graphicFrame>
        <p:nvGraphicFramePr>
          <p:cNvPr id="1061" name=""/>
          <p:cNvGraphicFramePr>
            <a:graphicFrameLocks noGrp="1"/>
          </p:cNvGraphicFramePr>
          <p:nvPr/>
        </p:nvGraphicFramePr>
        <p:xfrm>
          <a:off x="769937" y="4361754"/>
          <a:ext cx="4651374" cy="165443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0458"/>
                <a:gridCol w="1550458"/>
                <a:gridCol w="1550458"/>
              </a:tblGrid>
              <a:tr h="12867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1062" name=""/>
          <p:cNvGraphicFramePr/>
          <p:nvPr/>
        </p:nvGraphicFramePr>
        <p:xfrm>
          <a:off x="5421312" y="4361754"/>
          <a:ext cx="3100916" cy="165443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0458"/>
                <a:gridCol w="1550458"/>
              </a:tblGrid>
              <a:tr h="12867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1063" name=""/>
          <p:cNvGraphicFramePr/>
          <p:nvPr/>
        </p:nvGraphicFramePr>
        <p:xfrm>
          <a:off x="5421312" y="2713249"/>
          <a:ext cx="3100916" cy="165443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0458"/>
                <a:gridCol w="1550458"/>
              </a:tblGrid>
              <a:tr h="12867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106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10225" y="2742995"/>
            <a:ext cx="1219200" cy="1219200"/>
          </a:xfrm>
          <a:prstGeom prst="rect">
            <a:avLst/>
          </a:prstGeom>
        </p:spPr>
      </p:pic>
      <p:pic>
        <p:nvPicPr>
          <p:cNvPr id="106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306899" y="2918133"/>
            <a:ext cx="956794" cy="956794"/>
          </a:xfrm>
          <a:prstGeom prst="rect">
            <a:avLst/>
          </a:prstGeom>
        </p:spPr>
      </p:pic>
      <p:pic>
        <p:nvPicPr>
          <p:cNvPr id="1066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211181" y="4415306"/>
            <a:ext cx="1100137" cy="1100137"/>
          </a:xfrm>
          <a:prstGeom prst="rect">
            <a:avLst/>
          </a:prstGeom>
        </p:spPr>
      </p:pic>
      <p:pic>
        <p:nvPicPr>
          <p:cNvPr id="1067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35678" y="4355775"/>
            <a:ext cx="1219200" cy="1219200"/>
          </a:xfrm>
          <a:prstGeom prst="rect">
            <a:avLst/>
          </a:prstGeom>
        </p:spPr>
      </p:pic>
      <p:pic>
        <p:nvPicPr>
          <p:cNvPr id="1068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516981" y="4474837"/>
            <a:ext cx="1100137" cy="1100137"/>
          </a:xfrm>
          <a:prstGeom prst="rect">
            <a:avLst/>
          </a:prstGeom>
        </p:spPr>
      </p:pic>
      <p:pic>
        <p:nvPicPr>
          <p:cNvPr id="1069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158126" y="4500019"/>
            <a:ext cx="1015424" cy="1015424"/>
          </a:xfrm>
          <a:prstGeom prst="rect">
            <a:avLst/>
          </a:prstGeom>
        </p:spPr>
      </p:pic>
      <p:pic>
        <p:nvPicPr>
          <p:cNvPr id="1070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5610225" y="4500019"/>
            <a:ext cx="1074956" cy="1074956"/>
          </a:xfrm>
          <a:prstGeom prst="rect">
            <a:avLst/>
          </a:prstGeom>
        </p:spPr>
      </p:pic>
      <p:sp>
        <p:nvSpPr>
          <p:cNvPr id="1071" name="사각형: 둥근 모서리 29"/>
          <p:cNvSpPr/>
          <p:nvPr/>
        </p:nvSpPr>
        <p:spPr>
          <a:xfrm>
            <a:off x="781050" y="6088428"/>
            <a:ext cx="1431304" cy="468607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물품등록</a:t>
            </a:r>
            <a:endParaRPr lang="ko-KR" altLang="en-US" sz="1700">
              <a:solidFill>
                <a:schemeClr val="dk1"/>
              </a:solidFill>
            </a:endParaRPr>
          </a:p>
        </p:txBody>
      </p:sp>
      <p:sp>
        <p:nvSpPr>
          <p:cNvPr id="1078" name="직사각형 19"/>
          <p:cNvSpPr/>
          <p:nvPr/>
        </p:nvSpPr>
        <p:spPr>
          <a:xfrm>
            <a:off x="718331" y="6116108"/>
            <a:ext cx="8128000" cy="52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이전페이지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1 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다음페이지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083" name=""/>
          <p:cNvGrpSpPr/>
          <p:nvPr/>
        </p:nvGrpSpPr>
        <p:grpSpPr>
          <a:xfrm rot="0">
            <a:off x="5848267" y="2249614"/>
            <a:ext cx="2605082" cy="337502"/>
            <a:chOff x="5619667" y="2268664"/>
            <a:chExt cx="2605082" cy="337502"/>
          </a:xfrm>
        </p:grpSpPr>
        <p:sp>
          <p:nvSpPr>
            <p:cNvPr id="1080" name=""/>
            <p:cNvSpPr/>
            <p:nvPr/>
          </p:nvSpPr>
          <p:spPr>
            <a:xfrm>
              <a:off x="5619667" y="2268664"/>
              <a:ext cx="2605082" cy="337502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p>
              <a:pPr>
                <a:defRPr/>
              </a:pPr>
              <a:r>
                <a:rPr lang="ko-KR" altLang="en-US" b="1">
                  <a:solidFill>
                    <a:srgbClr val="bfbfbf"/>
                  </a:solidFill>
                  <a:cs typeface="Calibri"/>
                </a:rPr>
                <a:t>   </a:t>
              </a:r>
              <a:r>
                <a:rPr lang="ko-KR" altLang="en-US" sz="1600" b="1">
                  <a:solidFill>
                    <a:srgbClr val="bfbfbf"/>
                  </a:solidFill>
                  <a:cs typeface="Calibri"/>
                </a:rPr>
                <a:t>검색어 입력</a:t>
              </a:r>
              <a:endParaRPr lang="ko-KR" altLang="en-US" sz="1600" b="1">
                <a:solidFill>
                  <a:srgbClr val="bfbfbf"/>
                </a:solidFill>
                <a:cs typeface="Calibri"/>
              </a:endParaRPr>
            </a:p>
          </p:txBody>
        </p:sp>
        <p:pic>
          <p:nvPicPr>
            <p:cNvPr id="1081" name="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7902588" y="2285860"/>
              <a:ext cx="303110" cy="303110"/>
            </a:xfrm>
            <a:prstGeom prst="rect">
              <a:avLst/>
            </a:prstGeom>
            <a:ln w="38100">
              <a:solidFill>
                <a:srgbClr val="000000"/>
              </a:solidFill>
            </a:ln>
          </p:spPr>
        </p:pic>
      </p:grpSp>
      <p:sp>
        <p:nvSpPr>
          <p:cNvPr id="1079" name="타원 26"/>
          <p:cNvSpPr/>
          <p:nvPr/>
        </p:nvSpPr>
        <p:spPr>
          <a:xfrm>
            <a:off x="8041318" y="1735311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1085" name="타원 26"/>
          <p:cNvSpPr/>
          <p:nvPr/>
        </p:nvSpPr>
        <p:spPr>
          <a:xfrm>
            <a:off x="511050" y="2443249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1086" name="타원 26"/>
          <p:cNvSpPr/>
          <p:nvPr/>
        </p:nvSpPr>
        <p:spPr>
          <a:xfrm>
            <a:off x="155574" y="6016186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1087" name="타원 26"/>
          <p:cNvSpPr/>
          <p:nvPr/>
        </p:nvSpPr>
        <p:spPr>
          <a:xfrm>
            <a:off x="2516981" y="601703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5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1090" name=""/>
          <p:cNvSpPr/>
          <p:nvPr/>
        </p:nvSpPr>
        <p:spPr>
          <a:xfrm>
            <a:off x="6969833" y="6111800"/>
            <a:ext cx="1570086" cy="49325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cs typeface="Calibri"/>
              </a:rPr>
              <a:t>카테고리    ▼ </a:t>
            </a:r>
            <a:endParaRPr lang="ko-KR" altLang="en-US">
              <a:solidFill>
                <a:schemeClr val="tx1"/>
              </a:solidFill>
              <a:cs typeface="Calibri"/>
            </a:endParaRPr>
          </a:p>
        </p:txBody>
      </p:sp>
      <p:pic>
        <p:nvPicPr>
          <p:cNvPr id="1093" name="Picture 3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733425" y="121740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1094" name="타원 26"/>
          <p:cNvSpPr/>
          <p:nvPr/>
        </p:nvSpPr>
        <p:spPr>
          <a:xfrm>
            <a:off x="155574" y="130682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grpSp>
        <p:nvGrpSpPr>
          <p:cNvPr id="1106" name=""/>
          <p:cNvGrpSpPr/>
          <p:nvPr/>
        </p:nvGrpSpPr>
        <p:grpSpPr>
          <a:xfrm rot="0">
            <a:off x="8957663" y="1703247"/>
            <a:ext cx="298286" cy="4852938"/>
            <a:chOff x="9071963" y="1703247"/>
            <a:chExt cx="298286" cy="4852938"/>
          </a:xfrm>
        </p:grpSpPr>
        <p:sp>
          <p:nvSpPr>
            <p:cNvPr id="1101" name=""/>
            <p:cNvSpPr/>
            <p:nvPr/>
          </p:nvSpPr>
          <p:spPr>
            <a:xfrm>
              <a:off x="9071963" y="1897240"/>
              <a:ext cx="298285" cy="4447475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1102" name=""/>
            <p:cNvSpPr/>
            <p:nvPr/>
          </p:nvSpPr>
          <p:spPr>
            <a:xfrm rot="5400000">
              <a:off x="9115372" y="1659838"/>
              <a:ext cx="211468" cy="298285"/>
            </a:xfrm>
            <a:prstGeom prst="actionButtonBackPrevious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1103" name=""/>
            <p:cNvSpPr/>
            <p:nvPr/>
          </p:nvSpPr>
          <p:spPr>
            <a:xfrm rot="16200000">
              <a:off x="9115372" y="6301308"/>
              <a:ext cx="211468" cy="298285"/>
            </a:xfrm>
            <a:prstGeom prst="actionButtonBackPrevious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1104" name=""/>
            <p:cNvSpPr/>
            <p:nvPr/>
          </p:nvSpPr>
          <p:spPr>
            <a:xfrm rot="5400000">
              <a:off x="8595493" y="2556147"/>
              <a:ext cx="1251225" cy="203199"/>
            </a:xfrm>
            <a:prstGeom prst="flowChartTerminator">
              <a:avLst/>
            </a:prstGeom>
            <a:solidFill>
              <a:srgbClr val="f2f2f2"/>
            </a:solidFill>
            <a:ln w="6350">
              <a:solidFill>
                <a:srgbClr val="bfbfb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cs typeface="Calibri"/>
              </a:endParaRPr>
            </a:p>
          </p:txBody>
        </p:sp>
      </p:grpSp>
      <p:sp>
        <p:nvSpPr>
          <p:cNvPr id="1092" name="타원 26"/>
          <p:cNvSpPr/>
          <p:nvPr/>
        </p:nvSpPr>
        <p:spPr>
          <a:xfrm>
            <a:off x="8311318" y="584610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6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graphicFrame>
        <p:nvGraphicFramePr>
          <p:cNvPr id="1107" name="표 7"/>
          <p:cNvGraphicFramePr>
            <a:graphicFrameLocks noGrp="1"/>
          </p:cNvGraphicFramePr>
          <p:nvPr/>
        </p:nvGraphicFramePr>
        <p:xfrm>
          <a:off x="9542438" y="4535169"/>
          <a:ext cx="2392680" cy="2041843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419945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  <a:endParaRPr lang="en-US" altLang="ko-KR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397953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/>
                        <a:t>등록된 물품들을 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조회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검색하고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물품등록으로 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이동할 수 있는 창</a:t>
                      </a:r>
                      <a:endParaRPr lang="ko-KR" altLang="en-US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42156" y="1834175"/>
          <a:ext cx="8504236" cy="4457790"/>
        </p:xfrm>
        <a:graphic>
          <a:graphicData uri="http://schemas.openxmlformats.org/drawingml/2006/table">
            <a:tbl>
              <a:tblPr firstRow="1" bandRow="1"/>
              <a:tblGrid>
                <a:gridCol w="1350539"/>
                <a:gridCol w="1354666"/>
                <a:gridCol w="1354455"/>
                <a:gridCol w="190394"/>
                <a:gridCol w="1164272"/>
                <a:gridCol w="1202055"/>
                <a:gridCol w="1887855"/>
              </a:tblGrid>
              <a:tr h="841570">
                <a:tc gridSpan="7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2900">
                          <a:solidFill>
                            <a:schemeClr val="tx1"/>
                          </a:solidFill>
                        </a:rPr>
                        <a:t>물품 등록게시글</a:t>
                      </a:r>
                      <a:endParaRPr lang="ko-KR" altLang="en-US" sz="2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a55a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53390">
                <a:tc gridSpan="5">
                  <a:txBody>
                    <a:bodyPr vert="horz" lIns="91440" tIns="45720" rIns="91440" bIns="45720" anchor="ctr" anchorCtr="1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기타 판매합니다</a:t>
                      </a:r>
                      <a:r>
                        <a:rPr lang="en-US" altLang="ko-KR" sz="190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>
                  <a:txBody>
                    <a:bodyPr vert="horz" lIns="91440" tIns="45720" rIns="91440" bIns="45720" anchor="ctr" anchorCtr="1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2023.01.02(</a:t>
                      </a:r>
                      <a:r>
                        <a:rPr lang="ko-KR" altLang="en-US">
                          <a:latin typeface="맑은 고딕"/>
                        </a:rPr>
                        <a:t>월</a:t>
                      </a:r>
                      <a:r>
                        <a:rPr lang="en-US" altLang="ko-KR">
                          <a:latin typeface="맑은 고딕"/>
                        </a:rPr>
                        <a:t>)</a:t>
                      </a:r>
                      <a:r>
                        <a:rPr lang="ko-KR" altLang="en-US">
                          <a:latin typeface="맑은 고딕"/>
                        </a:rPr>
                        <a:t> </a:t>
                      </a:r>
                      <a:r>
                        <a:rPr lang="en-US" altLang="ko-KR">
                          <a:latin typeface="맑은 고딕"/>
                        </a:rPr>
                        <a:t>08:50</a:t>
                      </a:r>
                      <a:endParaRPr lang="en-US" altLang="ko-KR">
                        <a:latin typeface="맑은 고딕"/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vert="horz" lIns="91440" tIns="45720" rIns="91440" bIns="45720" anchor="ctr" anchorCtr="1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03143">
                <a:tc>
                  <a:txBody>
                    <a:bodyPr vert="horz" lIns="91440" tIns="45720" rIns="91440" bIns="45720" anchor="ctr" anchorCtr="1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    작성자                                  </a:t>
                      </a:r>
                      <a:endParaRPr lang="ko-KR" altLang="en-US" sz="1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다파라 </a:t>
                      </a:r>
                      <a:endParaRPr lang="ko-KR" altLang="en-US" sz="1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카테고리   </a:t>
                      </a:r>
                      <a:endParaRPr lang="ko-KR" altLang="en-US" sz="1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 vert="horz" lIns="91440" tIns="45720" rIns="91440" bIns="45720" anchor="ctr" anchorCtr="1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악기</a:t>
                      </a:r>
                      <a:r>
                        <a:rPr lang="en-US" altLang="ko-KR" sz="19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음악</a:t>
                      </a:r>
                      <a:endParaRPr lang="ko-KR" altLang="en-US" sz="1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1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거래 지역 </a:t>
                      </a:r>
                      <a:endParaRPr lang="ko-KR" altLang="en-US" sz="1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오류동</a:t>
                      </a:r>
                      <a:r>
                        <a:rPr lang="en-US" altLang="ko-KR" sz="19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900">
                          <a:solidFill>
                            <a:schemeClr val="tx1"/>
                          </a:solidFill>
                        </a:rPr>
                        <a:t> 탄방동</a:t>
                      </a:r>
                      <a:endParaRPr lang="ko-KR" altLang="en-US" sz="1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044512">
                <a:tc gridSpan="7">
                  <a:txBody>
                    <a:bodyPr vert="horz" lIns="91440" tIns="45720" rIns="91440" bIns="45720" anchor="t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000"/>
                        <a:t> </a:t>
                      </a:r>
                      <a:endParaRPr lang="ko-KR" altLang="en-US" sz="2000"/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000"/>
                        <a:t>                   </a:t>
                      </a:r>
                      <a:endParaRPr lang="ko-KR" altLang="en-US" sz="20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15175">
                <a:tc gridSpan="4">
                  <a:txBody>
                    <a:bodyPr vert="horz" lIns="91440" tIns="45720" rIns="91440" bIns="4572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100" b="1">
                          <a:solidFill>
                            <a:schemeClr val="dk1"/>
                          </a:solidFill>
                        </a:rPr>
                        <a:t>※ 거래 시 언제나 안전이 최우선 ※</a:t>
                      </a:r>
                      <a:endParaRPr lang="ko-KR" altLang="en-US" sz="21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09549"/>
          <a:ext cx="2397303" cy="3224523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8330"/>
              </a:tblGrid>
              <a:tr h="741513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80121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홈버튼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84089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공지사항 페이지 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이동 버튼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84089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상품 찜등록 버튼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544711" y="3429000"/>
          <a:ext cx="2392680" cy="3079418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544294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  <a:endParaRPr lang="en-US" altLang="ko-KR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2435528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/>
                        <a:t>물품 등록게시글 창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물품 등록정보를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확인하고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판매자에게 채팅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상품 찜등록을 할 수 있다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7725" y="121740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5" name="타원 26"/>
          <p:cNvSpPr/>
          <p:nvPr/>
        </p:nvSpPr>
        <p:spPr>
          <a:xfrm>
            <a:off x="269874" y="130682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69427" y="3713664"/>
            <a:ext cx="1750172" cy="1750172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3818269" y="3656514"/>
            <a:ext cx="4555462" cy="1667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 anchorCtr="0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cs typeface="Calibri"/>
              </a:rPr>
              <a:t>물픔 등록글 양식</a:t>
            </a:r>
            <a:endParaRPr lang="ko-KR" altLang="en-US">
              <a:solidFill>
                <a:schemeClr val="tx1"/>
              </a:solidFill>
              <a:cs typeface="Calibri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cs typeface="Calibri"/>
              </a:rPr>
              <a:t>    물품 </a:t>
            </a:r>
            <a:r>
              <a:rPr lang="en-US" altLang="ko-KR">
                <a:solidFill>
                  <a:schemeClr val="tx1"/>
                </a:solidFill>
                <a:cs typeface="Calibri"/>
              </a:rPr>
              <a:t>:</a:t>
            </a:r>
            <a:endParaRPr lang="en-US" altLang="ko-KR">
              <a:solidFill>
                <a:schemeClr val="tx1"/>
              </a:solidFill>
              <a:cs typeface="Calibri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cs typeface="Calibri"/>
              </a:rPr>
              <a:t>    상태 </a:t>
            </a:r>
            <a:r>
              <a:rPr lang="en-US" altLang="ko-KR">
                <a:solidFill>
                  <a:schemeClr val="tx1"/>
                </a:solidFill>
                <a:cs typeface="Calibri"/>
              </a:rPr>
              <a:t>:</a:t>
            </a:r>
            <a:r>
              <a:rPr lang="ko-KR" altLang="en-US">
                <a:solidFill>
                  <a:schemeClr val="tx1"/>
                </a:solidFill>
                <a:cs typeface="Calibri"/>
              </a:rPr>
              <a:t> </a:t>
            </a:r>
            <a:endParaRPr lang="ko-KR" altLang="en-US">
              <a:solidFill>
                <a:schemeClr val="tx1"/>
              </a:solidFill>
              <a:cs typeface="Calibri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cs typeface="Calibri"/>
              </a:rPr>
              <a:t>    가격 </a:t>
            </a:r>
            <a:r>
              <a:rPr lang="en-US" altLang="ko-KR">
                <a:solidFill>
                  <a:schemeClr val="tx1"/>
                </a:solidFill>
                <a:cs typeface="Calibri"/>
              </a:rPr>
              <a:t>:</a:t>
            </a:r>
            <a:endParaRPr lang="en-US" altLang="ko-KR">
              <a:solidFill>
                <a:schemeClr val="tx1"/>
              </a:solidFill>
              <a:cs typeface="Calibri"/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  <a:cs typeface="Calibri"/>
              </a:rPr>
              <a:t>    상세정보 </a:t>
            </a:r>
            <a:r>
              <a:rPr lang="en-US" altLang="ko-KR">
                <a:solidFill>
                  <a:schemeClr val="tx1"/>
                </a:solidFill>
                <a:cs typeface="Calibri"/>
              </a:rPr>
              <a:t>:</a:t>
            </a:r>
            <a:r>
              <a:rPr lang="ko-KR" altLang="en-US">
                <a:solidFill>
                  <a:schemeClr val="tx1"/>
                </a:solidFill>
                <a:cs typeface="Calibri"/>
              </a:rPr>
              <a:t> </a:t>
            </a:r>
            <a:endParaRPr lang="ko-KR" alt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38" name="사각형: 둥근 모서리 29"/>
          <p:cNvSpPr/>
          <p:nvPr/>
        </p:nvSpPr>
        <p:spPr>
          <a:xfrm>
            <a:off x="5353298" y="5752861"/>
            <a:ext cx="2076754" cy="468607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판매자와 채팅하기</a:t>
            </a:r>
            <a:endParaRPr lang="ko-KR" altLang="en-US" sz="1700">
              <a:solidFill>
                <a:schemeClr val="dk1"/>
              </a:solidFill>
            </a:endParaRPr>
          </a:p>
        </p:txBody>
      </p:sp>
      <p:sp>
        <p:nvSpPr>
          <p:cNvPr id="39" name="사각형: 둥근 모서리 29"/>
          <p:cNvSpPr/>
          <p:nvPr/>
        </p:nvSpPr>
        <p:spPr>
          <a:xfrm>
            <a:off x="7661828" y="5752861"/>
            <a:ext cx="1538105" cy="468607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상품 찜하기</a:t>
            </a:r>
            <a:endParaRPr lang="ko-KR" altLang="en-US" sz="1700">
              <a:solidFill>
                <a:schemeClr val="dk1"/>
              </a:solidFill>
            </a:endParaRPr>
          </a:p>
        </p:txBody>
      </p:sp>
      <p:sp>
        <p:nvSpPr>
          <p:cNvPr id="40" name="타원 26"/>
          <p:cNvSpPr/>
          <p:nvPr/>
        </p:nvSpPr>
        <p:spPr>
          <a:xfrm>
            <a:off x="5153273" y="5270011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41" name="타원 26"/>
          <p:cNvSpPr/>
          <p:nvPr/>
        </p:nvSpPr>
        <p:spPr>
          <a:xfrm>
            <a:off x="8812334" y="5279536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graphicFrame>
        <p:nvGraphicFramePr>
          <p:cNvPr id="43" name="내용 개체 틀 3"/>
          <p:cNvGraphicFramePr>
            <a:graphicFrameLocks noGrp="1"/>
          </p:cNvGraphicFramePr>
          <p:nvPr/>
        </p:nvGraphicFramePr>
        <p:xfrm>
          <a:off x="269874" y="266699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4030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물품 게시판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S-DM-008-002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   물품게시판 등록게시글</a:t>
                      </a:r>
                      <a:endParaRPr lang="ko-KR" altLang="en-US" sz="16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2438" y="1306828"/>
          <a:ext cx="2394585" cy="1760634"/>
        </p:xfrm>
        <a:graphic>
          <a:graphicData uri="http://schemas.openxmlformats.org/drawingml/2006/table">
            <a:tbl>
              <a:tblPr firstRow="1" bandRow="1"/>
              <a:tblGrid>
                <a:gridCol w="516255"/>
                <a:gridCol w="1878330"/>
              </a:tblGrid>
              <a:tr h="656846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559223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홈버튼</a:t>
                      </a:r>
                      <a:endParaRPr lang="ko-KR" altLang="en-US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44565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전송버튼</a:t>
                      </a:r>
                      <a:endParaRPr lang="ko-KR" altLang="en-US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542438" y="3429000"/>
          <a:ext cx="2392680" cy="2171419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535034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600"/>
                        <a:t>Screen Detail Description</a:t>
                      </a:r>
                      <a:endParaRPr lang="en-US" altLang="ko-KR" sz="16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636385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채팅창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등록게시글 채팅하기를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통해 판매자와 채팅으로 대화할 수 있다</a:t>
                      </a:r>
                      <a:r>
                        <a:rPr lang="en-US" altLang="ko-KR" sz="1600"/>
                        <a:t>.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7725" y="121740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5" name="타원 26"/>
          <p:cNvSpPr/>
          <p:nvPr/>
        </p:nvSpPr>
        <p:spPr>
          <a:xfrm>
            <a:off x="269874" y="130682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graphicFrame>
        <p:nvGraphicFramePr>
          <p:cNvPr id="43" name="내용 개체 틀 3"/>
          <p:cNvGraphicFramePr>
            <a:graphicFrameLocks noGrp="1"/>
          </p:cNvGraphicFramePr>
          <p:nvPr/>
        </p:nvGraphicFramePr>
        <p:xfrm>
          <a:off x="269874" y="266699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4030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채팅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S-DM-014-001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   등록게시글 판매자와 채팅</a:t>
                      </a:r>
                      <a:endParaRPr lang="ko-KR" altLang="en-US" sz="16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9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35985" y="1532034"/>
            <a:ext cx="2756960" cy="2248009"/>
          </a:xfrm>
          <a:prstGeom prst="rect">
            <a:avLst/>
          </a:prstGeom>
        </p:spPr>
      </p:pic>
      <p:sp>
        <p:nvSpPr>
          <p:cNvPr id="96" name=""/>
          <p:cNvSpPr/>
          <p:nvPr/>
        </p:nvSpPr>
        <p:spPr>
          <a:xfrm>
            <a:off x="2397016" y="1740378"/>
            <a:ext cx="4190218" cy="4792488"/>
          </a:xfrm>
          <a:prstGeom prst="roundRect">
            <a:avLst>
              <a:gd name="adj" fmla="val 5200"/>
            </a:avLst>
          </a:prstGeom>
          <a:solidFill>
            <a:schemeClr val="lt1"/>
          </a:solidFill>
          <a:ln w="25400">
            <a:solidFill>
              <a:srgbClr val="b2b2b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99" name=""/>
          <p:cNvGraphicFramePr>
            <a:graphicFrameLocks noGrp="1"/>
          </p:cNvGraphicFramePr>
          <p:nvPr/>
        </p:nvGraphicFramePr>
        <p:xfrm>
          <a:off x="2484915" y="1788003"/>
          <a:ext cx="4052519" cy="379106"/>
        </p:xfrm>
        <a:graphic>
          <a:graphicData uri="http://schemas.openxmlformats.org/drawingml/2006/table">
            <a:tbl>
              <a:tblPr firstRow="1" bandRow="1"/>
              <a:tblGrid>
                <a:gridCol w="4052519"/>
              </a:tblGrid>
              <a:tr h="3791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2023.04.20</a:t>
                      </a:r>
                      <a:endParaRPr lang="en-US" altLang="ko-KR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b2b2b2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107" name=""/>
          <p:cNvSpPr/>
          <p:nvPr/>
        </p:nvSpPr>
        <p:spPr>
          <a:xfrm>
            <a:off x="2513300" y="5809401"/>
            <a:ext cx="4024135" cy="636740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solidFill>
              <a:srgbClr val="a6a6a6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ko-KR" altLang="en-US" sz="1200" b="1">
                <a:solidFill>
                  <a:srgbClr val="595959"/>
                </a:solidFill>
              </a:rPr>
              <a:t>제가 구매하겠습니다</a:t>
            </a:r>
            <a:r>
              <a:rPr lang="en-US" altLang="ko-KR" sz="1200" b="1">
                <a:solidFill>
                  <a:srgbClr val="595959"/>
                </a:solidFill>
              </a:rPr>
              <a:t>!</a:t>
            </a:r>
            <a:endParaRPr lang="en-US" altLang="ko-KR" sz="1200" b="1">
              <a:solidFill>
                <a:srgbClr val="595959"/>
              </a:solidFill>
            </a:endParaRPr>
          </a:p>
        </p:txBody>
      </p:sp>
      <p:sp>
        <p:nvSpPr>
          <p:cNvPr id="108" name="사각형: 둥근 모서리 29"/>
          <p:cNvSpPr/>
          <p:nvPr/>
        </p:nvSpPr>
        <p:spPr>
          <a:xfrm>
            <a:off x="5888903" y="6165871"/>
            <a:ext cx="563789" cy="226653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전송</a:t>
            </a:r>
            <a:endParaRPr lang="ko-KR" altLang="en-US" sz="1200">
              <a:solidFill>
                <a:schemeClr val="dk1"/>
              </a:solidFill>
            </a:endParaRPr>
          </a:p>
        </p:txBody>
      </p:sp>
      <p:sp>
        <p:nvSpPr>
          <p:cNvPr id="109" name="타원 26"/>
          <p:cNvSpPr/>
          <p:nvPr/>
        </p:nvSpPr>
        <p:spPr>
          <a:xfrm>
            <a:off x="6267435" y="573919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cxnSp>
        <p:nvCxnSpPr>
          <p:cNvPr id="111" name="직선 화살표 연결선 100"/>
          <p:cNvCxnSpPr>
            <a:endCxn id="96" idx="3"/>
          </p:cNvCxnSpPr>
          <p:nvPr/>
        </p:nvCxnSpPr>
        <p:spPr>
          <a:xfrm rot="10800000" flipV="1">
            <a:off x="6587234" y="3671724"/>
            <a:ext cx="1544734" cy="464898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03"/>
          <p:cNvSpPr/>
          <p:nvPr/>
        </p:nvSpPr>
        <p:spPr>
          <a:xfrm>
            <a:off x="2613122" y="2262393"/>
            <a:ext cx="1141016" cy="339083"/>
          </a:xfrm>
          <a:prstGeom prst="roundRect">
            <a:avLst>
              <a:gd name="adj" fmla="val 16667"/>
            </a:avLst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/>
              <a:t>안녕하세요</a:t>
            </a:r>
            <a:endParaRPr lang="ko-KR" altLang="en-US" sz="1200" b="1"/>
          </a:p>
        </p:txBody>
      </p:sp>
      <p:sp>
        <p:nvSpPr>
          <p:cNvPr id="144" name="모서리가 둥근 직사각형 104"/>
          <p:cNvSpPr/>
          <p:nvPr/>
        </p:nvSpPr>
        <p:spPr>
          <a:xfrm>
            <a:off x="2613122" y="2728379"/>
            <a:ext cx="1793183" cy="339083"/>
          </a:xfrm>
          <a:prstGeom prst="roundRect">
            <a:avLst>
              <a:gd name="adj" fmla="val 16667"/>
            </a:avLst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/>
              <a:t>혹시 기타 팔렸나요</a:t>
            </a:r>
            <a:r>
              <a:rPr lang="en-US" altLang="ko-KR" sz="1200" b="1"/>
              <a:t>?</a:t>
            </a:r>
            <a:endParaRPr lang="en-US" altLang="ko-KR" sz="1200" b="1"/>
          </a:p>
        </p:txBody>
      </p:sp>
      <p:sp>
        <p:nvSpPr>
          <p:cNvPr id="145" name="모서리가 둥근 직사각형 105"/>
          <p:cNvSpPr/>
          <p:nvPr/>
        </p:nvSpPr>
        <p:spPr>
          <a:xfrm>
            <a:off x="2613122" y="3259458"/>
            <a:ext cx="1912245" cy="339083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rgbClr val="404040"/>
                </a:solidFill>
              </a:rPr>
              <a:t>아니요 아직 안팔렸어요</a:t>
            </a:r>
            <a:endParaRPr lang="ko-KR" altLang="en-US" sz="1200" b="1">
              <a:solidFill>
                <a:srgbClr val="40404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42156" y="1834174"/>
          <a:ext cx="8233410" cy="4153687"/>
        </p:xfrm>
        <a:graphic>
          <a:graphicData uri="http://schemas.openxmlformats.org/drawingml/2006/table">
            <a:tbl>
              <a:tblPr firstRow="1" bandRow="1"/>
              <a:tblGrid>
                <a:gridCol w="1678305"/>
                <a:gridCol w="6555105"/>
              </a:tblGrid>
              <a:tr h="465901">
                <a:tc gridSpan="2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2900">
                          <a:solidFill>
                            <a:schemeClr val="tx1"/>
                          </a:solidFill>
                        </a:rPr>
                        <a:t>물품 등록</a:t>
                      </a:r>
                      <a:endParaRPr lang="ko-KR" altLang="en-US" sz="2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a55a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37297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l" defTabSz="232257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        <a:solidFill>
                            <a:srgbClr val="bfbfbf"/>
                          </a:solidFill>
                          <a:cs typeface="Calibri"/>
                        </a:rPr>
                        <a:t>  상품명을 입력하세요</a:t>
                      </a: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        <a:solidFill>
                            <a:srgbClr val="bfbfbf"/>
                          </a:solidFill>
                          <a:cs typeface="Calibri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      <a:solidFill>
                          <a:srgbClr val="bfbfbf"/>
                        </a:solidFill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186800">
                <a:tc gridSpan="2">
                  <a:txBody>
                    <a:bodyPr vert="horz" lIns="91440" tIns="45720" rIns="91440" bIns="45720" anchor="ctr" anchorCtr="1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altLang="ko-KR" sz="19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78239" y="276224"/>
          <a:ext cx="2394585" cy="3938894"/>
        </p:xfrm>
        <a:graphic>
          <a:graphicData uri="http://schemas.openxmlformats.org/drawingml/2006/table">
            <a:tbl>
              <a:tblPr firstRow="1" bandRow="1"/>
              <a:tblGrid>
                <a:gridCol w="516255"/>
                <a:gridCol w="1878330"/>
              </a:tblGrid>
              <a:tr h="656846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559223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홈버튼</a:t>
                      </a:r>
                      <a:endParaRPr lang="ko-KR" altLang="en-US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44565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지역 검색 버튼</a:t>
                      </a:r>
                      <a:endParaRPr lang="ko-KR" altLang="en-US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44565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카테고리 선택 버튼</a:t>
                      </a:r>
                      <a:endParaRPr lang="ko-KR" altLang="en-US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44565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정보제공 동의 버튼</a:t>
                      </a:r>
                      <a:endParaRPr lang="ko-KR" altLang="en-US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44565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이미지 업로드 버튼</a:t>
                      </a:r>
                      <a:endParaRPr lang="ko-KR" altLang="en-US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44565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게시글 등록버튼</a:t>
                      </a:r>
                      <a:endParaRPr lang="ko-KR" altLang="en-US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544711" y="4378161"/>
          <a:ext cx="2392680" cy="2171419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535034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600"/>
                        <a:t>Screen Detail Description</a:t>
                      </a:r>
                      <a:endParaRPr lang="en-US" altLang="ko-KR" sz="16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636385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물품 등록 창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물품 등록에 필요한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정보를 등록하고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게시글을 등록할 수 있다</a:t>
                      </a:r>
                      <a:r>
                        <a:rPr lang="en-US" altLang="ko-KR" sz="1600"/>
                        <a:t>.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7725" y="121740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5" name="타원 26"/>
          <p:cNvSpPr/>
          <p:nvPr/>
        </p:nvSpPr>
        <p:spPr>
          <a:xfrm>
            <a:off x="269874" y="130682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graphicFrame>
        <p:nvGraphicFramePr>
          <p:cNvPr id="43" name="내용 개체 틀 3"/>
          <p:cNvGraphicFramePr>
            <a:graphicFrameLocks noGrp="1"/>
          </p:cNvGraphicFramePr>
          <p:nvPr/>
        </p:nvGraphicFramePr>
        <p:xfrm>
          <a:off x="269874" y="266699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4030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물품 게시판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S-DM-008-003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   물품게시판 등록게시글</a:t>
                      </a:r>
                      <a:endParaRPr lang="ko-KR" altLang="en-US" sz="16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pSp>
        <p:nvGrpSpPr>
          <p:cNvPr id="47" name=""/>
          <p:cNvGrpSpPr/>
          <p:nvPr/>
        </p:nvGrpSpPr>
        <p:grpSpPr>
          <a:xfrm rot="0">
            <a:off x="1175633" y="4406736"/>
            <a:ext cx="2314487" cy="397146"/>
            <a:chOff x="5619667" y="2268664"/>
            <a:chExt cx="2605082" cy="337502"/>
          </a:xfrm>
        </p:grpSpPr>
        <p:sp>
          <p:nvSpPr>
            <p:cNvPr id="48" name=""/>
            <p:cNvSpPr/>
            <p:nvPr/>
          </p:nvSpPr>
          <p:spPr>
            <a:xfrm>
              <a:off x="5619667" y="2268664"/>
              <a:ext cx="2605082" cy="337502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b="1">
                  <a:solidFill>
                    <a:srgbClr val="bfbfbf"/>
                  </a:solidFill>
                  <a:cs typeface="Calibri"/>
                </a:rPr>
                <a:t>  지역 검색</a:t>
              </a:r>
              <a:endParaRPr lang="ko-KR" altLang="en-US" b="1">
                <a:solidFill>
                  <a:srgbClr val="bfbfbf"/>
                </a:solidFill>
                <a:cs typeface="Calibri"/>
              </a:endParaRPr>
            </a:p>
          </p:txBody>
        </p:sp>
        <p:pic>
          <p:nvPicPr>
            <p:cNvPr id="49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902588" y="2285860"/>
              <a:ext cx="303110" cy="303110"/>
            </a:xfrm>
            <a:prstGeom prst="rect">
              <a:avLst/>
            </a:prstGeom>
            <a:ln w="25400">
              <a:solidFill>
                <a:srgbClr val="000000"/>
              </a:solidFill>
            </a:ln>
          </p:spPr>
        </p:pic>
      </p:grpSp>
      <p:sp>
        <p:nvSpPr>
          <p:cNvPr id="60" name=""/>
          <p:cNvSpPr/>
          <p:nvPr/>
        </p:nvSpPr>
        <p:spPr>
          <a:xfrm>
            <a:off x="1156582" y="5231286"/>
            <a:ext cx="2266863" cy="49325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  <a:cs typeface="Calibri"/>
              </a:rPr>
              <a:t>  의류</a:t>
            </a:r>
            <a:r>
              <a:rPr lang="en-US" altLang="ko-KR">
                <a:solidFill>
                  <a:schemeClr val="tx1"/>
                </a:solidFill>
                <a:cs typeface="Calibri"/>
              </a:rPr>
              <a:t>/</a:t>
            </a:r>
            <a:r>
              <a:rPr lang="ko-KR" altLang="en-US">
                <a:solidFill>
                  <a:schemeClr val="tx1"/>
                </a:solidFill>
                <a:cs typeface="Calibri"/>
              </a:rPr>
              <a:t>잡화              ▼ </a:t>
            </a:r>
            <a:endParaRPr lang="ko-KR" alt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175632" y="3986990"/>
            <a:ext cx="1157243" cy="3640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거래 지역</a:t>
            </a:r>
            <a:endParaRPr lang="ko-KR" altLang="en-US"/>
          </a:p>
        </p:txBody>
      </p:sp>
      <p:sp>
        <p:nvSpPr>
          <p:cNvPr id="65" name=""/>
          <p:cNvSpPr txBox="1"/>
          <p:nvPr/>
        </p:nvSpPr>
        <p:spPr>
          <a:xfrm>
            <a:off x="1175632" y="4890996"/>
            <a:ext cx="1157243" cy="3648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카테고리</a:t>
            </a:r>
            <a:endParaRPr lang="ko-KR" altLang="en-US"/>
          </a:p>
        </p:txBody>
      </p:sp>
      <p:sp>
        <p:nvSpPr>
          <p:cNvPr id="66" name=""/>
          <p:cNvSpPr/>
          <p:nvPr/>
        </p:nvSpPr>
        <p:spPr>
          <a:xfrm>
            <a:off x="1156582" y="3473450"/>
            <a:ext cx="2314488" cy="43733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p>
            <a:pPr>
              <a:defRPr/>
            </a:pPr>
            <a:r>
              <a:rPr lang="ko-KR" altLang="en-US" b="1">
                <a:solidFill>
                  <a:srgbClr val="bfbfbf"/>
                </a:solidFill>
                <a:cs typeface="Calibri"/>
              </a:rPr>
              <a:t> 가격을 입력하세요</a:t>
            </a:r>
            <a:r>
              <a:rPr lang="en-US" altLang="ko-KR" b="1">
                <a:solidFill>
                  <a:srgbClr val="bfbfbf"/>
                </a:solidFill>
                <a:cs typeface="Calibri"/>
              </a:rPr>
              <a:t>.</a:t>
            </a:r>
            <a:endParaRPr lang="en-US" altLang="ko-KR" b="1">
              <a:solidFill>
                <a:srgbClr val="bfbfbf"/>
              </a:solidFill>
              <a:cs typeface="Calibri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175633" y="3087274"/>
            <a:ext cx="1157243" cy="36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판매 가격</a:t>
            </a:r>
            <a:endParaRPr lang="ko-KR" altLang="en-US"/>
          </a:p>
        </p:txBody>
      </p:sp>
      <p:sp>
        <p:nvSpPr>
          <p:cNvPr id="68" name=""/>
          <p:cNvSpPr txBox="1"/>
          <p:nvPr/>
        </p:nvSpPr>
        <p:spPr>
          <a:xfrm>
            <a:off x="3423445" y="3523210"/>
            <a:ext cx="353571" cy="38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/>
              <a:t>원</a:t>
            </a:r>
            <a:endParaRPr lang="ko-KR" altLang="en-US" sz="2000"/>
          </a:p>
        </p:txBody>
      </p:sp>
      <p:sp>
        <p:nvSpPr>
          <p:cNvPr id="69" name=""/>
          <p:cNvSpPr/>
          <p:nvPr/>
        </p:nvSpPr>
        <p:spPr>
          <a:xfrm>
            <a:off x="3997271" y="3070304"/>
            <a:ext cx="2270617" cy="233831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cs typeface="Calibri"/>
              </a:rPr>
              <a:t>img</a:t>
            </a:r>
            <a:endParaRPr lang="en-US" altLang="ko-KR">
              <a:solidFill>
                <a:schemeClr val="tx1"/>
              </a:solidFill>
              <a:cs typeface="Calibri"/>
            </a:endParaRPr>
          </a:p>
        </p:txBody>
      </p:sp>
      <p:sp>
        <p:nvSpPr>
          <p:cNvPr id="70" name=""/>
          <p:cNvSpPr/>
          <p:nvPr/>
        </p:nvSpPr>
        <p:spPr>
          <a:xfrm>
            <a:off x="5267194" y="5501286"/>
            <a:ext cx="1000694" cy="36004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cs typeface="Calibri"/>
              </a:rPr>
              <a:t>upload</a:t>
            </a:r>
            <a:endParaRPr lang="en-US" altLang="ko-KR">
              <a:solidFill>
                <a:schemeClr val="tx1"/>
              </a:solidFill>
              <a:cs typeface="Calibri"/>
            </a:endParaRPr>
          </a:p>
        </p:txBody>
      </p:sp>
      <p:sp>
        <p:nvSpPr>
          <p:cNvPr id="71" name=""/>
          <p:cNvSpPr/>
          <p:nvPr/>
        </p:nvSpPr>
        <p:spPr>
          <a:xfrm>
            <a:off x="6630139" y="3429000"/>
            <a:ext cx="2270617" cy="40851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rgbClr val="bfbfbf"/>
                </a:solidFill>
                <a:cs typeface="Calibri"/>
              </a:rPr>
              <a:t>상태를 입력하세요</a:t>
            </a:r>
            <a:r>
              <a:rPr lang="en-US" altLang="ko-KR" b="1">
                <a:solidFill>
                  <a:srgbClr val="bfbfbf"/>
                </a:solidFill>
                <a:cs typeface="Calibri"/>
              </a:rPr>
              <a:t>.</a:t>
            </a:r>
            <a:endParaRPr lang="en-US" altLang="ko-KR" b="1">
              <a:solidFill>
                <a:srgbClr val="bfbfbf"/>
              </a:solidFill>
              <a:cs typeface="Calibri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6646305" y="3036395"/>
            <a:ext cx="1157243" cy="36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상태</a:t>
            </a:r>
            <a:endParaRPr lang="ko-KR" altLang="en-US"/>
          </a:p>
        </p:txBody>
      </p:sp>
      <p:sp>
        <p:nvSpPr>
          <p:cNvPr id="73" name=""/>
          <p:cNvSpPr/>
          <p:nvPr/>
        </p:nvSpPr>
        <p:spPr>
          <a:xfrm>
            <a:off x="6646305" y="4396751"/>
            <a:ext cx="2270617" cy="146458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rgbClr val="bfbfbf"/>
                </a:solidFill>
                <a:cs typeface="Calibri"/>
              </a:rPr>
              <a:t>정보를 입력하세요</a:t>
            </a:r>
            <a:r>
              <a:rPr lang="en-US" altLang="ko-KR" b="1">
                <a:solidFill>
                  <a:srgbClr val="bfbfbf"/>
                </a:solidFill>
                <a:cs typeface="Calibri"/>
              </a:rPr>
              <a:t>.</a:t>
            </a:r>
            <a:endParaRPr lang="en-US" altLang="ko-KR" b="1">
              <a:solidFill>
                <a:srgbClr val="bfbfbf"/>
              </a:solidFill>
              <a:cs typeface="Calibri"/>
            </a:endParaRPr>
          </a:p>
          <a:p>
            <a:pPr>
              <a:defRPr/>
            </a:pPr>
            <a:endParaRPr lang="en-US" altLang="ko-KR" b="1">
              <a:solidFill>
                <a:srgbClr val="bfbfbf"/>
              </a:solidFill>
              <a:cs typeface="Calibri"/>
            </a:endParaRPr>
          </a:p>
          <a:p>
            <a:pPr>
              <a:defRPr/>
            </a:pPr>
            <a:endParaRPr lang="en-US" altLang="ko-KR" b="1">
              <a:solidFill>
                <a:srgbClr val="bfbfbf"/>
              </a:solidFill>
              <a:cs typeface="Calibri"/>
            </a:endParaRPr>
          </a:p>
          <a:p>
            <a:pPr>
              <a:defRPr/>
            </a:pPr>
            <a:endParaRPr lang="en-US" altLang="ko-KR" b="1">
              <a:solidFill>
                <a:srgbClr val="bfbfbf"/>
              </a:solidFill>
              <a:cs typeface="Calibri"/>
            </a:endParaRPr>
          </a:p>
          <a:p>
            <a:pPr>
              <a:defRPr/>
            </a:pPr>
            <a:endParaRPr lang="en-US" altLang="ko-KR" b="1">
              <a:solidFill>
                <a:srgbClr val="bfbfbf"/>
              </a:solidFill>
              <a:cs typeface="Calibri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6662470" y="4004145"/>
            <a:ext cx="1157243" cy="365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상세정보</a:t>
            </a:r>
            <a:endParaRPr lang="ko-KR" altLang="en-US"/>
          </a:p>
        </p:txBody>
      </p:sp>
      <p:sp>
        <p:nvSpPr>
          <p:cNvPr id="75" name="직사각형 19"/>
          <p:cNvSpPr/>
          <p:nvPr/>
        </p:nvSpPr>
        <p:spPr>
          <a:xfrm>
            <a:off x="1241424" y="6080154"/>
            <a:ext cx="6540501" cy="52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판매자 정보 제공 동의         </a:t>
            </a:r>
            <a:r>
              <a:rPr lang="ko-KR" altLang="en-US" sz="1400" b="1">
                <a:solidFill>
                  <a:srgbClr val="808080"/>
                </a:solidFill>
              </a:rPr>
              <a:t>※해당정보는 구매자에게 제공됩니다</a:t>
            </a:r>
            <a:r>
              <a:rPr lang="en-US" altLang="ko-KR" sz="1400" b="1">
                <a:solidFill>
                  <a:srgbClr val="808080"/>
                </a:solidFill>
              </a:rPr>
              <a:t>.</a:t>
            </a:r>
            <a:r>
              <a:rPr lang="ko-KR" altLang="en-US" sz="1400" b="1">
                <a:solidFill>
                  <a:srgbClr val="808080"/>
                </a:solidFill>
              </a:rPr>
              <a:t>※</a:t>
            </a:r>
            <a:endParaRPr lang="en-US" altLang="ko-KR" sz="1400" b="1">
              <a:solidFill>
                <a:srgbClr val="808080"/>
              </a:solidFill>
            </a:endParaRPr>
          </a:p>
        </p:txBody>
      </p:sp>
      <p:sp>
        <p:nvSpPr>
          <p:cNvPr id="76" name=""/>
          <p:cNvSpPr/>
          <p:nvPr/>
        </p:nvSpPr>
        <p:spPr>
          <a:xfrm>
            <a:off x="3959171" y="6209919"/>
            <a:ext cx="252031" cy="2520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77" name=""/>
          <p:cNvSpPr/>
          <p:nvPr/>
        </p:nvSpPr>
        <p:spPr>
          <a:xfrm>
            <a:off x="7622572" y="6171819"/>
            <a:ext cx="1382984" cy="398249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 sz="1600">
                <a:solidFill>
                  <a:schemeClr val="tx1"/>
                </a:solidFill>
                <a:cs typeface="Calibri"/>
              </a:rPr>
              <a:t>게시글 등록</a:t>
            </a:r>
            <a:endParaRPr lang="ko-KR" alt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78" name="타원 26"/>
          <p:cNvSpPr/>
          <p:nvPr/>
        </p:nvSpPr>
        <p:spPr>
          <a:xfrm>
            <a:off x="3330230" y="400414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79" name="타원 26"/>
          <p:cNvSpPr/>
          <p:nvPr/>
        </p:nvSpPr>
        <p:spPr>
          <a:xfrm>
            <a:off x="3330230" y="4961286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80" name="타원 26"/>
          <p:cNvSpPr/>
          <p:nvPr/>
        </p:nvSpPr>
        <p:spPr>
          <a:xfrm>
            <a:off x="4085186" y="579593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81" name="타원 26"/>
          <p:cNvSpPr/>
          <p:nvPr/>
        </p:nvSpPr>
        <p:spPr>
          <a:xfrm>
            <a:off x="6096000" y="5169884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5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82" name="타원 26"/>
          <p:cNvSpPr/>
          <p:nvPr/>
        </p:nvSpPr>
        <p:spPr>
          <a:xfrm>
            <a:off x="8764131" y="5786410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6</a:t>
            </a:r>
            <a:endParaRPr lang="en-US" altLang="ko-KR" sz="4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26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마이 페이지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S-DM-009-001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회원 정보조회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66699"/>
          <a:ext cx="2392729" cy="3821315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3756"/>
              </a:tblGrid>
              <a:tr h="496275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539353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회원정보 수정버튼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3623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찜  목록 조회 버튼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3623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등록한 게시글 조회 버튼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3623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거래내역 조회 버튼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3623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3623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9540136" y="4170218"/>
          <a:ext cx="2392729" cy="2446478"/>
        </p:xfrm>
        <a:graphic>
          <a:graphicData uri="http://schemas.openxmlformats.org/drawingml/2006/table">
            <a:tbl>
              <a:tblPr firstRow="1" bandRow="1"/>
              <a:tblGrid>
                <a:gridCol w="2392729"/>
              </a:tblGrid>
              <a:tr h="717455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</a:t>
                      </a:r>
                      <a:r>
                        <a:rPr lang="en-US" altLang="ko-KR" baseline="0"/>
                        <a:t> Detail</a:t>
                      </a:r>
                      <a:r>
                        <a:rPr lang="en-US" altLang="ko-KR"/>
                        <a:t>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729023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마이 페이지 창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회원의 정보를 조회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수정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500">
                          <a:latin typeface="+mj-ea"/>
                          <a:ea typeface="+mj-ea"/>
                        </a:rPr>
                        <a:t>찜 목록 조회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게시글 조회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거래내역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신고내역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회원탈퇴가 가능하다</a:t>
                      </a:r>
                      <a:endParaRPr lang="en-US" altLang="ko-KR" sz="1500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051" name="TextBox 48"/>
          <p:cNvSpPr txBox="1"/>
          <p:nvPr/>
        </p:nvSpPr>
        <p:spPr>
          <a:xfrm>
            <a:off x="3994502" y="1371782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accent2">
                    <a:lumMod val="75000"/>
                  </a:schemeClr>
                </a:solidFill>
              </a:rPr>
              <a:t>마이페이지</a:t>
            </a:r>
            <a:endParaRPr lang="ko-KR" altLang="en-US"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52" name="직사각형 49"/>
          <p:cNvSpPr/>
          <p:nvPr/>
        </p:nvSpPr>
        <p:spPr>
          <a:xfrm>
            <a:off x="895350" y="1995055"/>
            <a:ext cx="2208068" cy="185650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pic>
        <p:nvPicPr>
          <p:cNvPr id="2053" name="Picture 2" descr="https://cdn-icons-png.flaticon.com/512/4202/4202831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00151" y="2092040"/>
            <a:ext cx="1620980" cy="1620981"/>
          </a:xfrm>
          <a:prstGeom prst="rect">
            <a:avLst/>
          </a:prstGeom>
          <a:noFill/>
        </p:spPr>
      </p:pic>
      <p:sp>
        <p:nvSpPr>
          <p:cNvPr id="2054" name="직사각형 51"/>
          <p:cNvSpPr/>
          <p:nvPr/>
        </p:nvSpPr>
        <p:spPr>
          <a:xfrm>
            <a:off x="3255818" y="1995055"/>
            <a:ext cx="5126182" cy="58189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회원 아이디</a:t>
            </a: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55" name="직사각형 56"/>
          <p:cNvSpPr/>
          <p:nvPr/>
        </p:nvSpPr>
        <p:spPr>
          <a:xfrm>
            <a:off x="3255818" y="2770909"/>
            <a:ext cx="5126182" cy="58189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회원 이름</a:t>
            </a: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56" name="직사각형 57"/>
          <p:cNvSpPr/>
          <p:nvPr/>
        </p:nvSpPr>
        <p:spPr>
          <a:xfrm>
            <a:off x="3255818" y="3519057"/>
            <a:ext cx="5126182" cy="45719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회원 전화번호</a:t>
            </a: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57" name="직사각형 58"/>
          <p:cNvSpPr/>
          <p:nvPr/>
        </p:nvSpPr>
        <p:spPr>
          <a:xfrm>
            <a:off x="3255818" y="4170218"/>
            <a:ext cx="5126182" cy="56803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회원 이메일</a:t>
            </a: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58" name="직사각형 59"/>
          <p:cNvSpPr/>
          <p:nvPr/>
        </p:nvSpPr>
        <p:spPr>
          <a:xfrm>
            <a:off x="3255818" y="4904512"/>
            <a:ext cx="5126182" cy="114992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회원 주소</a:t>
            </a: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59" name="모서리가 둥근 직사각형 60"/>
          <p:cNvSpPr/>
          <p:nvPr/>
        </p:nvSpPr>
        <p:spPr>
          <a:xfrm>
            <a:off x="895350" y="3976252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회원정보 수정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060" name="모서리가 둥근 직사각형 61"/>
          <p:cNvSpPr/>
          <p:nvPr/>
        </p:nvSpPr>
        <p:spPr>
          <a:xfrm>
            <a:off x="895350" y="4516582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찜 목록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061" name="모서리가 둥근 직사각형 62"/>
          <p:cNvSpPr/>
          <p:nvPr/>
        </p:nvSpPr>
        <p:spPr>
          <a:xfrm>
            <a:off x="895350" y="5056912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등록 게시글 조회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062" name="모서리가 둥근 직사각형 65"/>
          <p:cNvSpPr/>
          <p:nvPr/>
        </p:nvSpPr>
        <p:spPr>
          <a:xfrm>
            <a:off x="895350" y="5583376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채팅 내역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063" name="타원 67"/>
          <p:cNvSpPr/>
          <p:nvPr/>
        </p:nvSpPr>
        <p:spPr>
          <a:xfrm>
            <a:off x="590550" y="3713021"/>
            <a:ext cx="609601" cy="5126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1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2064" name="타원 68"/>
          <p:cNvSpPr/>
          <p:nvPr/>
        </p:nvSpPr>
        <p:spPr>
          <a:xfrm>
            <a:off x="590545" y="4281071"/>
            <a:ext cx="609601" cy="5126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2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2065" name="타원 69"/>
          <p:cNvSpPr/>
          <p:nvPr/>
        </p:nvSpPr>
        <p:spPr>
          <a:xfrm>
            <a:off x="590540" y="4849121"/>
            <a:ext cx="609601" cy="5126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3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2066" name="타원 70"/>
          <p:cNvSpPr/>
          <p:nvPr/>
        </p:nvSpPr>
        <p:spPr>
          <a:xfrm>
            <a:off x="590535" y="5417171"/>
            <a:ext cx="609601" cy="5126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4</a:t>
            </a:r>
            <a:endParaRPr lang="ko-KR" altLang="en-US" sz="40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540137" cy="1040129"/>
        </p:xfrm>
        <a:graphic>
          <a:graphicData uri="http://schemas.openxmlformats.org/drawingml/2006/table">
            <a:tbl>
              <a:tblPr firstRow="1" bandRow="1"/>
              <a:tblGrid>
                <a:gridCol w="1303319"/>
                <a:gridCol w="1813015"/>
                <a:gridCol w="1494455"/>
                <a:gridCol w="1749303"/>
                <a:gridCol w="1430742"/>
                <a:gridCol w="1749303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/>
                        <a:t>회원 수정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S-DM-009-003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/>
                        <a:t>회원 정보 수정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40" y="1"/>
          <a:ext cx="2651859" cy="4324250"/>
        </p:xfrm>
        <a:graphic>
          <a:graphicData uri="http://schemas.openxmlformats.org/drawingml/2006/table">
            <a:tbl>
              <a:tblPr firstRow="1" bandRow="1"/>
              <a:tblGrid>
                <a:gridCol w="575177"/>
                <a:gridCol w="2076682"/>
              </a:tblGrid>
              <a:tr h="675395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729771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/>
                        <a:t>비밀번호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/>
                        <a:t>입력 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29771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/>
                        <a:t>변경할 사진 선택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29771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/>
                        <a:t>변경할 주소 검색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29771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/>
                        <a:t>수정할 이메일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입력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29771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721" y="1274797"/>
            <a:ext cx="25026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accent2">
                    <a:lumMod val="75000"/>
                  </a:schemeClr>
                </a:solidFill>
              </a:rPr>
              <a:t>회원 정보 수정</a:t>
            </a:r>
            <a:endParaRPr lang="ko-KR" altLang="en-US"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9540139" y="4324252"/>
          <a:ext cx="2651859" cy="2533748"/>
        </p:xfrm>
        <a:graphic>
          <a:graphicData uri="http://schemas.openxmlformats.org/drawingml/2006/table">
            <a:tbl>
              <a:tblPr firstRow="1" bandRow="1"/>
              <a:tblGrid>
                <a:gridCol w="2651859"/>
              </a:tblGrid>
              <a:tr h="74283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79091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회원정보를 수정하는 창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아이디</a:t>
                      </a:r>
                      <a:r>
                        <a:rPr lang="en-US" altLang="ko-KR" sz="1500"/>
                        <a:t>,</a:t>
                      </a:r>
                      <a:r>
                        <a:rPr lang="en-US" altLang="ko-KR" sz="1500" baseline="0"/>
                        <a:t> </a:t>
                      </a:r>
                      <a:r>
                        <a:rPr lang="ko-KR" altLang="en-US" sz="1500" baseline="0"/>
                        <a:t>이름</a:t>
                      </a:r>
                      <a:r>
                        <a:rPr lang="en-US" altLang="ko-KR" sz="1500" baseline="0"/>
                        <a:t>, </a:t>
                      </a:r>
                      <a:endParaRPr lang="en-US" altLang="ko-KR" sz="1500" baseline="0"/>
                    </a:p>
                    <a:p>
                      <a:pPr algn="ctr">
                        <a:defRPr/>
                      </a:pPr>
                      <a:r>
                        <a:rPr lang="ko-KR" altLang="en-US" sz="1500" baseline="0"/>
                        <a:t>주민등록번호는 </a:t>
                      </a:r>
                      <a:endParaRPr lang="ko-KR" altLang="en-US" sz="1500" baseline="0"/>
                    </a:p>
                    <a:p>
                      <a:pPr algn="ctr">
                        <a:defRPr/>
                      </a:pPr>
                      <a:r>
                        <a:rPr lang="ko-KR" altLang="en-US" sz="1500" baseline="0"/>
                        <a:t>변경 불가</a:t>
                      </a:r>
                      <a:endParaRPr lang="ko-KR" altLang="en-US" sz="1500" baseline="0"/>
                    </a:p>
                    <a:p>
                      <a:pPr algn="ctr">
                        <a:defRPr/>
                      </a:pPr>
                      <a:r>
                        <a:rPr lang="ko-KR" altLang="en-US" sz="1500" baseline="0"/>
                        <a:t>비밀번호를 입력해야 </a:t>
                      </a:r>
                      <a:endParaRPr lang="ko-KR" altLang="en-US" sz="1500" baseline="0"/>
                    </a:p>
                    <a:p>
                      <a:pPr algn="ctr">
                        <a:defRPr/>
                      </a:pPr>
                      <a:r>
                        <a:rPr lang="ko-KR" altLang="en-US" sz="1500" baseline="0"/>
                        <a:t>수정 가능</a:t>
                      </a:r>
                      <a:endParaRPr lang="en-US" altLang="ko-KR" sz="1500" baseline="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48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6710" y="977635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49" name="TextBox 4"/>
          <p:cNvSpPr txBox="1"/>
          <p:nvPr/>
        </p:nvSpPr>
        <p:spPr>
          <a:xfrm>
            <a:off x="3592721" y="1274797"/>
            <a:ext cx="25026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accent2">
                    <a:lumMod val="75000"/>
                  </a:schemeClr>
                </a:solidFill>
              </a:rPr>
              <a:t>회원 정보 수정</a:t>
            </a:r>
            <a:endParaRPr lang="ko-KR" altLang="en-US"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직사각형 6"/>
          <p:cNvSpPr/>
          <p:nvPr/>
        </p:nvSpPr>
        <p:spPr>
          <a:xfrm>
            <a:off x="895350" y="1995055"/>
            <a:ext cx="2208068" cy="185650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pic>
        <p:nvPicPr>
          <p:cNvPr id="51" name="Picture 2" descr="https://cdn-icons-png.flaticon.com/512/4202/4202831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00151" y="2092040"/>
            <a:ext cx="1620980" cy="1620981"/>
          </a:xfrm>
          <a:prstGeom prst="rect">
            <a:avLst/>
          </a:prstGeom>
          <a:noFill/>
        </p:spPr>
      </p:pic>
      <p:sp>
        <p:nvSpPr>
          <p:cNvPr id="52" name="직사각형 8"/>
          <p:cNvSpPr/>
          <p:nvPr/>
        </p:nvSpPr>
        <p:spPr>
          <a:xfrm>
            <a:off x="4994577" y="2050475"/>
            <a:ext cx="3782291" cy="46631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수정불가</a:t>
            </a: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TextBox 25"/>
          <p:cNvSpPr txBox="1"/>
          <p:nvPr/>
        </p:nvSpPr>
        <p:spPr>
          <a:xfrm>
            <a:off x="3255818" y="2092040"/>
            <a:ext cx="134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아이디 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54" name="직사각형 26"/>
          <p:cNvSpPr/>
          <p:nvPr/>
        </p:nvSpPr>
        <p:spPr>
          <a:xfrm>
            <a:off x="4994577" y="2669192"/>
            <a:ext cx="3782291" cy="46631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TextBox 27"/>
          <p:cNvSpPr txBox="1"/>
          <p:nvPr/>
        </p:nvSpPr>
        <p:spPr>
          <a:xfrm>
            <a:off x="3255818" y="2710757"/>
            <a:ext cx="134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비밀번호 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56" name="직사각형 28"/>
          <p:cNvSpPr/>
          <p:nvPr/>
        </p:nvSpPr>
        <p:spPr>
          <a:xfrm>
            <a:off x="4994577" y="3287909"/>
            <a:ext cx="3782291" cy="46631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수정불가</a:t>
            </a: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TextBox 29"/>
          <p:cNvSpPr txBox="1"/>
          <p:nvPr/>
        </p:nvSpPr>
        <p:spPr>
          <a:xfrm>
            <a:off x="3255818" y="3329474"/>
            <a:ext cx="134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이름 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58" name="직사각형 30"/>
          <p:cNvSpPr/>
          <p:nvPr/>
        </p:nvSpPr>
        <p:spPr>
          <a:xfrm>
            <a:off x="4994577" y="3851564"/>
            <a:ext cx="3782291" cy="46631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수정불가</a:t>
            </a: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9" name="TextBox 31"/>
          <p:cNvSpPr txBox="1"/>
          <p:nvPr/>
        </p:nvSpPr>
        <p:spPr>
          <a:xfrm>
            <a:off x="3255817" y="3893129"/>
            <a:ext cx="164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주민등록번호 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60" name="모서리가 둥근 직사각형 35"/>
          <p:cNvSpPr/>
          <p:nvPr/>
        </p:nvSpPr>
        <p:spPr>
          <a:xfrm>
            <a:off x="3800474" y="6054434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수정 하기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1" name="직사각형 36"/>
          <p:cNvSpPr/>
          <p:nvPr/>
        </p:nvSpPr>
        <p:spPr>
          <a:xfrm>
            <a:off x="4994578" y="4414861"/>
            <a:ext cx="3782291" cy="46631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2" name="TextBox 37"/>
          <p:cNvSpPr txBox="1"/>
          <p:nvPr/>
        </p:nvSpPr>
        <p:spPr>
          <a:xfrm>
            <a:off x="3255818" y="4456426"/>
            <a:ext cx="1648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주소변경 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63" name="모서리가 둥근 직사각형 38"/>
          <p:cNvSpPr/>
          <p:nvPr/>
        </p:nvSpPr>
        <p:spPr>
          <a:xfrm>
            <a:off x="7855533" y="4470281"/>
            <a:ext cx="831272" cy="34416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latin typeface="+mj-ea"/>
                <a:ea typeface="+mj-ea"/>
              </a:rPr>
              <a:t>주소 검색</a:t>
            </a:r>
            <a:endParaRPr lang="ko-KR" altLang="en-US" sz="1100">
              <a:latin typeface="+mj-ea"/>
              <a:ea typeface="+mj-ea"/>
            </a:endParaRPr>
          </a:p>
        </p:txBody>
      </p:sp>
      <p:sp>
        <p:nvSpPr>
          <p:cNvPr id="64" name="타원 19"/>
          <p:cNvSpPr/>
          <p:nvPr/>
        </p:nvSpPr>
        <p:spPr>
          <a:xfrm>
            <a:off x="8472068" y="2412883"/>
            <a:ext cx="609601" cy="5126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1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65" name="타원 40"/>
          <p:cNvSpPr/>
          <p:nvPr/>
        </p:nvSpPr>
        <p:spPr>
          <a:xfrm>
            <a:off x="8472069" y="4262461"/>
            <a:ext cx="609601" cy="5126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2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66" name="직사각형 44"/>
          <p:cNvSpPr/>
          <p:nvPr/>
        </p:nvSpPr>
        <p:spPr>
          <a:xfrm>
            <a:off x="4994578" y="5006227"/>
            <a:ext cx="3782291" cy="46631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7" name="TextBox 45"/>
          <p:cNvSpPr txBox="1"/>
          <p:nvPr/>
        </p:nvSpPr>
        <p:spPr>
          <a:xfrm>
            <a:off x="3255819" y="5047792"/>
            <a:ext cx="134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이메일 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68" name="타원 41"/>
          <p:cNvSpPr/>
          <p:nvPr/>
        </p:nvSpPr>
        <p:spPr>
          <a:xfrm>
            <a:off x="8472069" y="4825758"/>
            <a:ext cx="609601" cy="5126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3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69" name="타원 46"/>
          <p:cNvSpPr/>
          <p:nvPr/>
        </p:nvSpPr>
        <p:spPr>
          <a:xfrm>
            <a:off x="5703741" y="5798125"/>
            <a:ext cx="609601" cy="5126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4</a:t>
            </a:r>
            <a:endParaRPr lang="ko-KR" altLang="en-US" sz="40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67798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7354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찜 목록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S-DM-009-004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찜 목록 조회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66699"/>
          <a:ext cx="2651861" cy="2735574"/>
        </p:xfrm>
        <a:graphic>
          <a:graphicData uri="http://schemas.openxmlformats.org/drawingml/2006/table">
            <a:tbl>
              <a:tblPr firstRow="1" bandRow="1"/>
              <a:tblGrid>
                <a:gridCol w="575178"/>
                <a:gridCol w="2076683"/>
              </a:tblGrid>
              <a:tr h="614627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792727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회원 닉네임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6411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찜 한 상품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6411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찜 취소 버튼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994502" y="1371782"/>
            <a:ext cx="13436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accent2">
                    <a:lumMod val="75000"/>
                  </a:schemeClr>
                </a:solidFill>
              </a:rPr>
              <a:t>찜 목록</a:t>
            </a:r>
            <a:endParaRPr lang="ko-KR" altLang="en-US"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95350" y="1995055"/>
            <a:ext cx="2208068" cy="185650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pic>
        <p:nvPicPr>
          <p:cNvPr id="2050" name="Picture 2" descr="https://cdn-icons-png.flaticon.com/512/4202/4202831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00151" y="2092040"/>
            <a:ext cx="1620980" cy="1620981"/>
          </a:xfrm>
          <a:prstGeom prst="rect">
            <a:avLst/>
          </a:prstGeom>
          <a:noFill/>
        </p:spPr>
      </p:pic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9540136" y="3011744"/>
          <a:ext cx="2651864" cy="3865202"/>
        </p:xfrm>
        <a:graphic>
          <a:graphicData uri="http://schemas.openxmlformats.org/drawingml/2006/table">
            <a:tbl>
              <a:tblPr firstRow="1" bandRow="1"/>
              <a:tblGrid>
                <a:gridCol w="2651864"/>
              </a:tblGrid>
              <a:tr h="69362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</a:t>
                      </a:r>
                      <a:r>
                        <a:rPr lang="en-US" altLang="ko-KR" baseline="0"/>
                        <a:t> Detail</a:t>
                      </a:r>
                      <a:r>
                        <a:rPr lang="en-US" altLang="ko-KR"/>
                        <a:t>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3171576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찜 목록 페이지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endParaRPr lang="en-US" altLang="ko-KR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회원 닉네임이 표시되며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,</a:t>
                      </a:r>
                      <a:endParaRPr lang="en-US" altLang="ko-KR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상품 클릭 시 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modal</a:t>
                      </a:r>
                      <a:r>
                        <a:rPr lang="ko-KR" altLang="en-US" sz="1200" b="1">
                          <a:latin typeface="+mj-ea"/>
                          <a:ea typeface="+mj-ea"/>
                        </a:rPr>
                        <a:t>로 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상품 정보 표시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하트 버튼 클릭 시 찜이 취소 되며 목록에서 삭제 된다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.</a:t>
                      </a:r>
                      <a:endParaRPr lang="en-US" altLang="ko-KR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endParaRPr lang="en-US" altLang="ko-KR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목록에 찜 한 상품이 없을 경우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en-US" altLang="ko-KR" sz="1200" b="1"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200" b="1">
                          <a:latin typeface="+mj-ea"/>
                          <a:ea typeface="+mj-ea"/>
                        </a:rPr>
                        <a:t>목록이 존재하지 않습니다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.” </a:t>
                      </a:r>
                      <a:endParaRPr lang="en-US" altLang="ko-KR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표시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endParaRPr lang="en-US" altLang="ko-KR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홈 버튼 클릭 시 메인화면으로 이동</a:t>
                      </a:r>
                      <a:endParaRPr lang="en-US" altLang="ko-KR" sz="1200" b="1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6710" y="1240880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029" name="Picture 5" descr="https://cdn-icons-png.flaticon.com/512/1069/1069102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634948" y="2101184"/>
            <a:ext cx="964892" cy="964892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3488644" y="1995055"/>
            <a:ext cx="1236396" cy="139736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80084" y="3130814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100,000</a:t>
            </a:r>
            <a:r>
              <a:rPr lang="ko-KR" altLang="en-US" sz="1100" b="1"/>
              <a:t>원</a:t>
            </a:r>
            <a:endParaRPr lang="ko-KR" altLang="en-US" sz="1100" b="1"/>
          </a:p>
        </p:txBody>
      </p:sp>
      <p:pic>
        <p:nvPicPr>
          <p:cNvPr id="1031" name="Picture 7" descr="https://cdn-icons-png.flaticon.com/512/3128/3128313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392179" y="3103382"/>
            <a:ext cx="253738" cy="253738"/>
          </a:xfrm>
          <a:prstGeom prst="rect">
            <a:avLst/>
          </a:prstGeom>
          <a:noFill/>
        </p:spPr>
      </p:pic>
      <p:sp>
        <p:nvSpPr>
          <p:cNvPr id="34" name="직사각형 33"/>
          <p:cNvSpPr/>
          <p:nvPr/>
        </p:nvSpPr>
        <p:spPr>
          <a:xfrm>
            <a:off x="4982153" y="1989218"/>
            <a:ext cx="1236396" cy="139736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3593" y="3124977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100,000</a:t>
            </a:r>
            <a:r>
              <a:rPr lang="ko-KR" altLang="en-US" sz="1100" b="1"/>
              <a:t>원</a:t>
            </a:r>
            <a:endParaRPr lang="ko-KR" altLang="en-US" sz="1100" b="1"/>
          </a:p>
        </p:txBody>
      </p:sp>
      <p:pic>
        <p:nvPicPr>
          <p:cNvPr id="36" name="Picture 7" descr="https://cdn-icons-png.flaticon.com/512/3128/3128313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85688" y="3097545"/>
            <a:ext cx="253738" cy="253738"/>
          </a:xfrm>
          <a:prstGeom prst="rect">
            <a:avLst/>
          </a:prstGeom>
          <a:noFill/>
        </p:spPr>
      </p:pic>
      <p:pic>
        <p:nvPicPr>
          <p:cNvPr id="41" name="Picture 5" descr="https://cdn-icons-png.flaticon.com/512/1069/1069102.png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6617837" y="2095347"/>
            <a:ext cx="964892" cy="964892"/>
          </a:xfrm>
          <a:prstGeom prst="rect">
            <a:avLst/>
          </a:prstGeom>
          <a:noFill/>
        </p:spPr>
      </p:pic>
      <p:sp>
        <p:nvSpPr>
          <p:cNvPr id="42" name="직사각형 41"/>
          <p:cNvSpPr/>
          <p:nvPr/>
        </p:nvSpPr>
        <p:spPr>
          <a:xfrm>
            <a:off x="6471533" y="1989218"/>
            <a:ext cx="1236396" cy="139736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62973" y="3124977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100,000</a:t>
            </a:r>
            <a:r>
              <a:rPr lang="ko-KR" altLang="en-US" sz="1100" b="1"/>
              <a:t>원</a:t>
            </a:r>
            <a:endParaRPr lang="ko-KR" altLang="en-US" sz="1100" b="1"/>
          </a:p>
        </p:txBody>
      </p:sp>
      <p:pic>
        <p:nvPicPr>
          <p:cNvPr id="44" name="Picture 7" descr="https://cdn-icons-png.flaticon.com/512/3128/3128313.png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7375068" y="3097545"/>
            <a:ext cx="253738" cy="253738"/>
          </a:xfrm>
          <a:prstGeom prst="rect">
            <a:avLst/>
          </a:prstGeom>
          <a:noFill/>
        </p:spPr>
      </p:pic>
      <p:pic>
        <p:nvPicPr>
          <p:cNvPr id="45" name="Picture 5" descr="https://cdn-icons-png.flaticon.com/512/1069/1069102.png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8120490" y="2089510"/>
            <a:ext cx="964892" cy="964892"/>
          </a:xfrm>
          <a:prstGeom prst="rect">
            <a:avLst/>
          </a:prstGeom>
          <a:noFill/>
        </p:spPr>
      </p:pic>
      <p:sp>
        <p:nvSpPr>
          <p:cNvPr id="46" name="직사각형 45"/>
          <p:cNvSpPr/>
          <p:nvPr/>
        </p:nvSpPr>
        <p:spPr>
          <a:xfrm>
            <a:off x="7974186" y="1983381"/>
            <a:ext cx="1236396" cy="139736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65626" y="3119140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100,000</a:t>
            </a:r>
            <a:r>
              <a:rPr lang="ko-KR" altLang="en-US" sz="1100" b="1"/>
              <a:t>원</a:t>
            </a:r>
            <a:endParaRPr lang="ko-KR" altLang="en-US" sz="1100" b="1"/>
          </a:p>
        </p:txBody>
      </p:sp>
      <p:pic>
        <p:nvPicPr>
          <p:cNvPr id="48" name="Picture 7" descr="https://cdn-icons-png.flaticon.com/512/3128/3128313.png"/>
          <p:cNvPicPr>
            <a:picLocks noChangeAspect="1" noChangeArrowheads="1"/>
          </p:cNvPicPr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8877721" y="3091708"/>
            <a:ext cx="253738" cy="253738"/>
          </a:xfrm>
          <a:prstGeom prst="rect">
            <a:avLst/>
          </a:prstGeom>
          <a:noFill/>
        </p:spPr>
      </p:pic>
      <p:sp>
        <p:nvSpPr>
          <p:cNvPr id="52" name="직사각형 51"/>
          <p:cNvSpPr/>
          <p:nvPr/>
        </p:nvSpPr>
        <p:spPr>
          <a:xfrm>
            <a:off x="895350" y="4003965"/>
            <a:ext cx="2208068" cy="37601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회원 닉네임</a:t>
            </a: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33" name="Picture 9" descr="https://cdn-icons-png.flaticon.com/512/4847/4847830.png"/>
          <p:cNvPicPr>
            <a:picLocks noChangeAspect="1" noChangeArrowheads="1"/>
          </p:cNvPicPr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5091882" y="2022487"/>
            <a:ext cx="979786" cy="979786"/>
          </a:xfrm>
          <a:prstGeom prst="rect">
            <a:avLst/>
          </a:prstGeom>
          <a:noFill/>
        </p:spPr>
      </p:pic>
      <p:sp>
        <p:nvSpPr>
          <p:cNvPr id="69" name="타원 68"/>
          <p:cNvSpPr/>
          <p:nvPr/>
        </p:nvSpPr>
        <p:spPr>
          <a:xfrm>
            <a:off x="2821131" y="3818373"/>
            <a:ext cx="359111" cy="37118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>
                <a:latin typeface="+mj-ea"/>
                <a:ea typeface="+mj-ea"/>
              </a:rPr>
              <a:t>1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53" name="Picture 5" descr="https://cdn-icons-png.flaticon.com/512/1069/1069102.png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3634948" y="3830824"/>
            <a:ext cx="964892" cy="964892"/>
          </a:xfrm>
          <a:prstGeom prst="rect">
            <a:avLst/>
          </a:prstGeom>
          <a:noFill/>
        </p:spPr>
      </p:pic>
      <p:sp>
        <p:nvSpPr>
          <p:cNvPr id="54" name="직사각형 53"/>
          <p:cNvSpPr/>
          <p:nvPr/>
        </p:nvSpPr>
        <p:spPr>
          <a:xfrm>
            <a:off x="3488644" y="3724695"/>
            <a:ext cx="1236396" cy="139736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0084" y="4860454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100,000</a:t>
            </a:r>
            <a:r>
              <a:rPr lang="ko-KR" altLang="en-US" sz="1100" b="1"/>
              <a:t>원</a:t>
            </a:r>
            <a:endParaRPr lang="ko-KR" altLang="en-US" sz="1100" b="1"/>
          </a:p>
        </p:txBody>
      </p:sp>
      <p:pic>
        <p:nvPicPr>
          <p:cNvPr id="56" name="Picture 7" descr="https://cdn-icons-png.flaticon.com/512/3128/3128313.png"/>
          <p:cNvPicPr>
            <a:picLocks noChangeAspect="1" noChangeArrowheads="1"/>
          </p:cNvPicPr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392179" y="4833022"/>
            <a:ext cx="253738" cy="253738"/>
          </a:xfrm>
          <a:prstGeom prst="rect">
            <a:avLst/>
          </a:prstGeom>
          <a:noFill/>
        </p:spPr>
      </p:pic>
      <p:sp>
        <p:nvSpPr>
          <p:cNvPr id="57" name="직사각형 56"/>
          <p:cNvSpPr/>
          <p:nvPr/>
        </p:nvSpPr>
        <p:spPr>
          <a:xfrm>
            <a:off x="4982153" y="3718858"/>
            <a:ext cx="1236396" cy="139736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3593" y="4854617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100,000</a:t>
            </a:r>
            <a:r>
              <a:rPr lang="ko-KR" altLang="en-US" sz="1100" b="1"/>
              <a:t>원</a:t>
            </a:r>
            <a:endParaRPr lang="ko-KR" altLang="en-US" sz="1100" b="1"/>
          </a:p>
        </p:txBody>
      </p:sp>
      <p:pic>
        <p:nvPicPr>
          <p:cNvPr id="59" name="Picture 7" descr="https://cdn-icons-png.flaticon.com/512/3128/3128313.png"/>
          <p:cNvPicPr>
            <a:picLocks noChangeAspect="1" noChangeArrowheads="1"/>
          </p:cNvPicPr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5885688" y="4827185"/>
            <a:ext cx="253738" cy="253738"/>
          </a:xfrm>
          <a:prstGeom prst="rect">
            <a:avLst/>
          </a:prstGeom>
          <a:noFill/>
        </p:spPr>
      </p:pic>
      <p:pic>
        <p:nvPicPr>
          <p:cNvPr id="64" name="Picture 5" descr="https://cdn-icons-png.flaticon.com/512/1069/1069102.png"/>
          <p:cNvPicPr>
            <a:picLocks noChangeAspect="1" noChangeArrowheads="1"/>
          </p:cNvPicPr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6617837" y="3824987"/>
            <a:ext cx="964892" cy="964892"/>
          </a:xfrm>
          <a:prstGeom prst="rect">
            <a:avLst/>
          </a:prstGeom>
          <a:noFill/>
        </p:spPr>
      </p:pic>
      <p:sp>
        <p:nvSpPr>
          <p:cNvPr id="75" name="직사각형 74"/>
          <p:cNvSpPr/>
          <p:nvPr/>
        </p:nvSpPr>
        <p:spPr>
          <a:xfrm>
            <a:off x="6471533" y="3718858"/>
            <a:ext cx="1236396" cy="139736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62973" y="4854617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100,000</a:t>
            </a:r>
            <a:r>
              <a:rPr lang="ko-KR" altLang="en-US" sz="1100" b="1"/>
              <a:t>원</a:t>
            </a:r>
            <a:endParaRPr lang="ko-KR" altLang="en-US" sz="1100" b="1"/>
          </a:p>
        </p:txBody>
      </p:sp>
      <p:pic>
        <p:nvPicPr>
          <p:cNvPr id="77" name="Picture 7" descr="https://cdn-icons-png.flaticon.com/512/3128/3128313.png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7375068" y="4827185"/>
            <a:ext cx="253738" cy="253738"/>
          </a:xfrm>
          <a:prstGeom prst="rect">
            <a:avLst/>
          </a:prstGeom>
          <a:noFill/>
        </p:spPr>
      </p:pic>
      <p:pic>
        <p:nvPicPr>
          <p:cNvPr id="78" name="Picture 5" descr="https://cdn-icons-png.flaticon.com/512/1069/1069102.png"/>
          <p:cNvPicPr>
            <a:picLocks noChangeAspect="1" noChangeArrowheads="1"/>
          </p:cNvPicPr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8120490" y="3819150"/>
            <a:ext cx="964892" cy="964892"/>
          </a:xfrm>
          <a:prstGeom prst="rect">
            <a:avLst/>
          </a:prstGeom>
          <a:noFill/>
        </p:spPr>
      </p:pic>
      <p:sp>
        <p:nvSpPr>
          <p:cNvPr id="79" name="직사각형 78"/>
          <p:cNvSpPr/>
          <p:nvPr/>
        </p:nvSpPr>
        <p:spPr>
          <a:xfrm>
            <a:off x="7974186" y="3713021"/>
            <a:ext cx="1236396" cy="139736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65626" y="4848780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/>
              <a:t>100,000</a:t>
            </a:r>
            <a:r>
              <a:rPr lang="ko-KR" altLang="en-US" sz="1100" b="1"/>
              <a:t>원</a:t>
            </a:r>
            <a:endParaRPr lang="ko-KR" altLang="en-US" sz="1100" b="1"/>
          </a:p>
        </p:txBody>
      </p:sp>
      <p:pic>
        <p:nvPicPr>
          <p:cNvPr id="81" name="Picture 7" descr="https://cdn-icons-png.flaticon.com/512/3128/3128313.png"/>
          <p:cNvPicPr>
            <a:picLocks noChangeAspect="1" noChangeArrowheads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8877721" y="4821348"/>
            <a:ext cx="253738" cy="253738"/>
          </a:xfrm>
          <a:prstGeom prst="rect">
            <a:avLst/>
          </a:prstGeom>
          <a:noFill/>
        </p:spPr>
      </p:pic>
      <p:pic>
        <p:nvPicPr>
          <p:cNvPr id="82" name="Picture 9" descr="https://cdn-icons-png.flaticon.com/512/4847/4847830.png"/>
          <p:cNvPicPr>
            <a:picLocks noChangeAspect="1" noChangeArrowheads="1"/>
          </p:cNvPicPr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5091882" y="3752127"/>
            <a:ext cx="979786" cy="979786"/>
          </a:xfrm>
          <a:prstGeom prst="rect">
            <a:avLst/>
          </a:prstGeom>
          <a:noFill/>
        </p:spPr>
      </p:pic>
      <p:sp>
        <p:nvSpPr>
          <p:cNvPr id="99" name="타원 98"/>
          <p:cNvSpPr/>
          <p:nvPr/>
        </p:nvSpPr>
        <p:spPr>
          <a:xfrm>
            <a:off x="4545484" y="1836895"/>
            <a:ext cx="359111" cy="37118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>
                <a:latin typeface="+mj-ea"/>
                <a:ea typeface="+mj-ea"/>
              </a:rPr>
              <a:t>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 rot="16200000" flipV="1">
            <a:off x="4579263" y="5131863"/>
            <a:ext cx="805778" cy="692223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4355603" y="4777633"/>
            <a:ext cx="351149" cy="390151"/>
          </a:xfrm>
          <a:prstGeom prst="ellipse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204304" y="5713560"/>
            <a:ext cx="359111" cy="37118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>
                <a:latin typeface="+mj-ea"/>
                <a:ea typeface="+mj-ea"/>
              </a:rPr>
              <a:t>3</a:t>
            </a:r>
            <a:endParaRPr lang="ko-KR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26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등록 게시글 목록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S-DM-009-005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자유 게시글 조회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66698"/>
          <a:ext cx="2651861" cy="3153157"/>
        </p:xfrm>
        <a:graphic>
          <a:graphicData uri="http://schemas.openxmlformats.org/drawingml/2006/table">
            <a:tbl>
              <a:tblPr firstRow="1" bandRow="1"/>
              <a:tblGrid>
                <a:gridCol w="575178"/>
                <a:gridCol w="2076683"/>
              </a:tblGrid>
              <a:tr h="708449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91373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자유 게시글 버튼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548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게시글 목록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548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게시글 페이지 이동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994502" y="1371782"/>
            <a:ext cx="206178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accent2">
                    <a:lumMod val="75000"/>
                  </a:schemeClr>
                </a:solidFill>
              </a:rPr>
              <a:t>게시글 목록</a:t>
            </a:r>
            <a:endParaRPr lang="ko-KR" altLang="en-US"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95350" y="1995055"/>
            <a:ext cx="2208068" cy="185650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pic>
        <p:nvPicPr>
          <p:cNvPr id="2050" name="Picture 2" descr="https://cdn-icons-png.flaticon.com/512/4202/4202831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00151" y="2092040"/>
            <a:ext cx="1620980" cy="1620981"/>
          </a:xfrm>
          <a:prstGeom prst="rect">
            <a:avLst/>
          </a:prstGeom>
          <a:noFill/>
        </p:spPr>
      </p:pic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9540136" y="3429381"/>
          <a:ext cx="2651864" cy="2726838"/>
        </p:xfrm>
        <a:graphic>
          <a:graphicData uri="http://schemas.openxmlformats.org/drawingml/2006/table">
            <a:tbl>
              <a:tblPr firstRow="1" bandRow="1"/>
              <a:tblGrid>
                <a:gridCol w="2651864"/>
              </a:tblGrid>
              <a:tr h="48934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 b="1"/>
                        <a:t>Screen</a:t>
                      </a:r>
                      <a:r>
                        <a:rPr lang="en-US" altLang="ko-KR" b="1" baseline="0"/>
                        <a:t> Detail</a:t>
                      </a:r>
                      <a:r>
                        <a:rPr lang="en-US" altLang="ko-KR" b="1"/>
                        <a:t> Description</a:t>
                      </a:r>
                      <a:endParaRPr lang="en-US" altLang="ko-KR" b="1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2237496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lang="ko-KR" altLang="en-US" sz="1500" b="1">
                          <a:latin typeface="+mj-ea"/>
                          <a:ea typeface="+mj-ea"/>
                        </a:rPr>
                        <a:t>자유게시글 목록 페이지</a:t>
                      </a:r>
                      <a:endParaRPr lang="ko-KR" altLang="en-US" sz="15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500" b="1">
                          <a:latin typeface="+mj-ea"/>
                          <a:ea typeface="+mj-ea"/>
                        </a:rPr>
                        <a:t>회원이 등록한 </a:t>
                      </a:r>
                      <a:endParaRPr lang="ko-KR" altLang="en-US" sz="15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500" b="1">
                          <a:latin typeface="+mj-ea"/>
                          <a:ea typeface="+mj-ea"/>
                        </a:rPr>
                        <a:t>게시글 목록을 표시</a:t>
                      </a:r>
                      <a:endParaRPr lang="ko-KR" altLang="en-US" sz="15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endParaRPr lang="ko-KR" altLang="en-US" sz="15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500" b="1">
                          <a:latin typeface="+mj-ea"/>
                          <a:ea typeface="+mj-ea"/>
                        </a:rPr>
                        <a:t>등록 게시글은 </a:t>
                      </a:r>
                      <a:r>
                        <a:rPr lang="en-US" altLang="ko-KR" sz="1500" b="1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500" b="1">
                          <a:latin typeface="+mj-ea"/>
                          <a:ea typeface="+mj-ea"/>
                        </a:rPr>
                        <a:t>개씩 표시</a:t>
                      </a:r>
                      <a:endParaRPr lang="ko-KR" altLang="en-US" sz="15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endParaRPr lang="ko-KR" altLang="en-US" sz="15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500" b="1">
                          <a:latin typeface="+mj-ea"/>
                          <a:ea typeface="+mj-ea"/>
                        </a:rPr>
                        <a:t>아래쪽 버튼으로 페이지 </a:t>
                      </a:r>
                      <a:endParaRPr lang="ko-KR" altLang="en-US" sz="15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500" b="1">
                          <a:latin typeface="+mj-ea"/>
                          <a:ea typeface="+mj-ea"/>
                        </a:rPr>
                        <a:t>이동이 가능</a:t>
                      </a:r>
                      <a:endParaRPr lang="ko-KR" altLang="en-US" sz="15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endParaRPr lang="en-US" altLang="ko-KR" sz="1500" b="1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6710" y="1240880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52" name="직사각형 51"/>
          <p:cNvSpPr/>
          <p:nvPr/>
        </p:nvSpPr>
        <p:spPr>
          <a:xfrm>
            <a:off x="895350" y="4003965"/>
            <a:ext cx="2208068" cy="37601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회원 닉네임</a:t>
            </a: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3337560" y="2092042"/>
          <a:ext cx="5961888" cy="28372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7280"/>
                <a:gridCol w="2633472"/>
                <a:gridCol w="1280160"/>
                <a:gridCol w="950976"/>
              </a:tblGrid>
              <a:tr h="35855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작성자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작성일자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조회수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0" name="모서리가 둥근 직사각형 59"/>
          <p:cNvSpPr/>
          <p:nvPr/>
        </p:nvSpPr>
        <p:spPr>
          <a:xfrm>
            <a:off x="895350" y="4515197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자유 게시글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95350" y="5055527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상품 게시글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8967769" y="1730976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2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765193" y="4374969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1</a:t>
            </a:r>
            <a:endParaRPr lang="ko-KR" altLang="en-US" sz="4000" b="1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665635" y="5195807"/>
            <a:ext cx="2781300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65" name="타원 64"/>
          <p:cNvSpPr/>
          <p:nvPr/>
        </p:nvSpPr>
        <p:spPr>
          <a:xfrm>
            <a:off x="7160751" y="5055527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3</a:t>
            </a:r>
            <a:endParaRPr lang="ko-KR" altLang="en-US" sz="40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6457" y="1673889"/>
            <a:ext cx="8455208" cy="4859560"/>
          </a:xfrm>
          <a:prstGeom prst="rect">
            <a:avLst/>
          </a:prstGeom>
        </p:spPr>
      </p:pic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4030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웹사이트 소개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S-DM-005-001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   메인 페이지 </a:t>
                      </a:r>
                      <a:r>
                        <a:rPr lang="en-US" altLang="ko-KR" sz="1600"/>
                        <a:t>/</a:t>
                      </a:r>
                      <a:r>
                        <a:rPr lang="ko-KR" altLang="en-US" sz="1600"/>
                        <a:t> 웹 사이트 소개 페이지</a:t>
                      </a:r>
                      <a:endParaRPr lang="ko-KR" altLang="en-US" sz="16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2389" y="1306828"/>
          <a:ext cx="2392729" cy="2343937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3756"/>
              </a:tblGrid>
              <a:tr h="741513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80121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홈버튼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80121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로그인 버튼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56582" y="4796644"/>
            <a:ext cx="1691419" cy="528051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로그인</a:t>
            </a:r>
            <a:endParaRPr lang="ko-KR" altLang="en-US" sz="2000" b="1"/>
          </a:p>
        </p:txBody>
      </p:sp>
      <p:sp>
        <p:nvSpPr>
          <p:cNvPr id="1035" name="타원 26"/>
          <p:cNvSpPr/>
          <p:nvPr/>
        </p:nvSpPr>
        <p:spPr>
          <a:xfrm>
            <a:off x="3486582" y="4520669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graphicFrame>
        <p:nvGraphicFramePr>
          <p:cNvPr id="1046" name="표 2"/>
          <p:cNvGraphicFramePr>
            <a:graphicFrameLocks noGrp="1"/>
          </p:cNvGraphicFramePr>
          <p:nvPr/>
        </p:nvGraphicFramePr>
        <p:xfrm>
          <a:off x="9542438" y="3892889"/>
          <a:ext cx="2392680" cy="2620622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735468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885154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700"/>
                        <a:t>페이지를 소개하고 </a:t>
                      </a:r>
                      <a:endParaRPr lang="ko-KR" altLang="en-US" sz="1700"/>
                    </a:p>
                    <a:p>
                      <a:pPr algn="ctr">
                        <a:defRPr/>
                      </a:pPr>
                      <a:r>
                        <a:rPr lang="ko-KR" altLang="en-US" sz="1700"/>
                        <a:t>로그인 창으로 이동 </a:t>
                      </a:r>
                      <a:endParaRPr lang="ko-KR" altLang="en-US" sz="1700"/>
                    </a:p>
                    <a:p>
                      <a:pPr algn="ctr">
                        <a:defRPr/>
                      </a:pPr>
                      <a:r>
                        <a:rPr lang="ko-KR" altLang="en-US" sz="1700"/>
                        <a:t>할 수 있는 창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48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0550" y="144600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1049" name="타원 26"/>
          <p:cNvSpPr/>
          <p:nvPr/>
        </p:nvSpPr>
        <p:spPr>
          <a:xfrm>
            <a:off x="0" y="1361776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en-US" altLang="ko-KR" sz="4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26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등록 게시글 목록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S-DM-009-006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상품 게시글 조회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66698"/>
          <a:ext cx="2651861" cy="3153157"/>
        </p:xfrm>
        <a:graphic>
          <a:graphicData uri="http://schemas.openxmlformats.org/drawingml/2006/table">
            <a:tbl>
              <a:tblPr firstRow="1" bandRow="1"/>
              <a:tblGrid>
                <a:gridCol w="575178"/>
                <a:gridCol w="2076683"/>
              </a:tblGrid>
              <a:tr h="708449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91373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상품 게시글 버튼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548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게시글 목록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548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게시글 페이지 이동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994502" y="1371782"/>
            <a:ext cx="206178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accent2">
                    <a:lumMod val="75000"/>
                  </a:schemeClr>
                </a:solidFill>
              </a:rPr>
              <a:t>게시글 목록</a:t>
            </a:r>
            <a:endParaRPr lang="ko-KR" altLang="en-US"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95350" y="1995055"/>
            <a:ext cx="2208068" cy="185650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pic>
        <p:nvPicPr>
          <p:cNvPr id="2050" name="Picture 2" descr="https://cdn-icons-png.flaticon.com/512/4202/4202831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00151" y="2092040"/>
            <a:ext cx="1620980" cy="1620981"/>
          </a:xfrm>
          <a:prstGeom prst="rect">
            <a:avLst/>
          </a:prstGeom>
          <a:noFill/>
        </p:spPr>
      </p:pic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9540136" y="3629406"/>
          <a:ext cx="2651864" cy="2271250"/>
        </p:xfrm>
        <a:graphic>
          <a:graphicData uri="http://schemas.openxmlformats.org/drawingml/2006/table">
            <a:tbl>
              <a:tblPr firstRow="1" bandRow="1"/>
              <a:tblGrid>
                <a:gridCol w="2651864"/>
              </a:tblGrid>
              <a:tr h="407585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</a:t>
                      </a:r>
                      <a:r>
                        <a:rPr lang="en-US" altLang="ko-KR" baseline="0"/>
                        <a:t> Detail</a:t>
                      </a:r>
                      <a:r>
                        <a:rPr lang="en-US" altLang="ko-KR"/>
                        <a:t>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863665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상품게시글 목록 페이지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회원이 등록한 게시글 목록을 표시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등록 게시글은 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200" b="1">
                          <a:latin typeface="+mj-ea"/>
                          <a:ea typeface="+mj-ea"/>
                        </a:rPr>
                        <a:t>개씩 표시되며 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아래쪽 버튼으로 페이지 이동이 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가능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endParaRPr lang="en-US" altLang="ko-KR" sz="1200" b="1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6710" y="1240880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52" name="직사각형 51"/>
          <p:cNvSpPr/>
          <p:nvPr/>
        </p:nvSpPr>
        <p:spPr>
          <a:xfrm>
            <a:off x="895350" y="4003965"/>
            <a:ext cx="2208068" cy="37601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회원 닉네임</a:t>
            </a: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3337560" y="2092042"/>
          <a:ext cx="5961888" cy="2837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8952"/>
                <a:gridCol w="877824"/>
                <a:gridCol w="2596896"/>
                <a:gridCol w="987552"/>
                <a:gridCol w="740664"/>
              </a:tblGrid>
              <a:tr h="3676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작성자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상품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내용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작성일자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조회수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0" name="모서리가 둥근 직사각형 59"/>
          <p:cNvSpPr/>
          <p:nvPr/>
        </p:nvSpPr>
        <p:spPr>
          <a:xfrm>
            <a:off x="895350" y="4515197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자유 게시글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95350" y="5055527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상품 게시글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8967769" y="1630923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2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765193" y="4791448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1</a:t>
            </a:r>
            <a:endParaRPr lang="ko-KR" altLang="en-US" sz="4000" b="1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665635" y="5195807"/>
            <a:ext cx="2781300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65" name="타원 64"/>
          <p:cNvSpPr/>
          <p:nvPr/>
        </p:nvSpPr>
        <p:spPr>
          <a:xfrm>
            <a:off x="7160751" y="5055527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3</a:t>
            </a:r>
            <a:endParaRPr lang="ko-KR" altLang="en-US" sz="40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67799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7355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거래내역 창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S-DM-010-001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상품거래 내역 및 채팅내용 조회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66698"/>
          <a:ext cx="2651861" cy="3410643"/>
        </p:xfrm>
        <a:graphic>
          <a:graphicData uri="http://schemas.openxmlformats.org/drawingml/2006/table">
            <a:tbl>
              <a:tblPr firstRow="1" bandRow="1"/>
              <a:tblGrid>
                <a:gridCol w="575178"/>
                <a:gridCol w="2076683"/>
              </a:tblGrid>
              <a:tr h="708449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78673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거래 점수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3848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거래내역 목록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3848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채팅 내역 조회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3848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페이지 이동 버튼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994502" y="1371782"/>
            <a:ext cx="17844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accent2">
                    <a:lumMod val="75000"/>
                  </a:schemeClr>
                </a:solidFill>
              </a:rPr>
              <a:t> 거래 내역</a:t>
            </a:r>
            <a:endParaRPr lang="ko-KR" altLang="en-US"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95350" y="1995055"/>
            <a:ext cx="2208068" cy="185650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j-ea"/>
              <a:ea typeface="+mj-ea"/>
            </a:endParaRPr>
          </a:p>
        </p:txBody>
      </p:sp>
      <p:pic>
        <p:nvPicPr>
          <p:cNvPr id="2050" name="Picture 2" descr="https://cdn-icons-png.flaticon.com/512/4202/4202831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00151" y="2092040"/>
            <a:ext cx="1620980" cy="1620981"/>
          </a:xfrm>
          <a:prstGeom prst="rect">
            <a:avLst/>
          </a:prstGeom>
          <a:noFill/>
        </p:spPr>
      </p:pic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9540136" y="3859477"/>
          <a:ext cx="2651864" cy="2672659"/>
        </p:xfrm>
        <a:graphic>
          <a:graphicData uri="http://schemas.openxmlformats.org/drawingml/2006/table">
            <a:tbl>
              <a:tblPr firstRow="1" bandRow="1"/>
              <a:tblGrid>
                <a:gridCol w="2651864"/>
              </a:tblGrid>
              <a:tr h="38242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</a:t>
                      </a:r>
                      <a:r>
                        <a:rPr lang="en-US" altLang="ko-KR" baseline="0"/>
                        <a:t> Detail</a:t>
                      </a:r>
                      <a:r>
                        <a:rPr lang="en-US" altLang="ko-KR"/>
                        <a:t>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2290237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거래내역 목록 페이지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회원의 거래점수가 표시되며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거래목록을 조회할 수 있다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.</a:t>
                      </a:r>
                      <a:endParaRPr lang="en-US" altLang="ko-KR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채팅내역의 채팅링크 클릭 시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해당 거래의 채팅목록을 볼 수 있다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.</a:t>
                      </a:r>
                      <a:endParaRPr lang="en-US" altLang="ko-KR" sz="1200" b="1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6710" y="1240880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52" name="직사각형 51"/>
          <p:cNvSpPr/>
          <p:nvPr/>
        </p:nvSpPr>
        <p:spPr>
          <a:xfrm>
            <a:off x="895350" y="4003965"/>
            <a:ext cx="2208068" cy="37601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회원 닉네임</a:t>
            </a: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5350" y="4532377"/>
            <a:ext cx="2208068" cy="37601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거래 점수</a:t>
            </a: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337560" y="2092042"/>
          <a:ext cx="5971032" cy="2837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2299"/>
                <a:gridCol w="3508813"/>
                <a:gridCol w="1279920"/>
              </a:tblGrid>
              <a:tr h="36769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거래 회원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거래후기 글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400"/>
                        <a:t>채팅 내역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u="sng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채팅</a:t>
                      </a:r>
                      <a:endParaRPr lang="ko-KR" altLang="en-US" u="sng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2765193" y="4268298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1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8736225" y="1630923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2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967769" y="2311481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3</a:t>
            </a:r>
            <a:endParaRPr lang="ko-KR" altLang="en-US" sz="4000" b="1">
              <a:latin typeface="+mj-ea"/>
              <a:ea typeface="+mj-ea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665635" y="5195807"/>
            <a:ext cx="2781300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25" name="타원 24"/>
          <p:cNvSpPr/>
          <p:nvPr/>
        </p:nvSpPr>
        <p:spPr>
          <a:xfrm>
            <a:off x="7160751" y="5046634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4</a:t>
            </a:r>
            <a:endParaRPr lang="ko-KR" altLang="en-US" sz="40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914650" y="2438400"/>
            <a:ext cx="4219575" cy="4010026"/>
          </a:xfrm>
          <a:prstGeom prst="roundRect">
            <a:avLst>
              <a:gd name="adj" fmla="val 3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26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관리자 로그인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S-DM-011-001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   관리자 로그인</a:t>
                      </a:r>
                      <a:endParaRPr lang="en-US" altLang="ko-KR" sz="16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6" y="1306828"/>
          <a:ext cx="2392729" cy="1542725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3756"/>
              </a:tblGrid>
              <a:tr h="741513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80121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관리자 로그인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38264" y="1363978"/>
            <a:ext cx="4929336" cy="543687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05151" y="3267075"/>
            <a:ext cx="3829050" cy="1085850"/>
          </a:xfrm>
          <a:prstGeom prst="roundRect">
            <a:avLst>
              <a:gd name="adj" fmla="val 86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>
            <a:stCxn id="8" idx="1"/>
            <a:endCxn id="8" idx="3"/>
          </p:cNvCxnSpPr>
          <p:nvPr/>
        </p:nvCxnSpPr>
        <p:spPr>
          <a:xfrm>
            <a:off x="3105151" y="3810000"/>
            <a:ext cx="38290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1875" y="3362325"/>
            <a:ext cx="2057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>
                    <a:lumMod val="65000"/>
                  </a:schemeClr>
                </a:solidFill>
              </a:rPr>
              <a:t>admin</a:t>
            </a:r>
            <a:r>
              <a:rPr lang="ko-KR" altLang="en-US" sz="160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3919954"/>
            <a:ext cx="2057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bg1">
                    <a:lumMod val="65000"/>
                  </a:schemeClr>
                </a:solidFill>
              </a:rPr>
              <a:t>admin1234</a:t>
            </a:r>
            <a:endParaRPr lang="ko-KR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09925" y="3295650"/>
            <a:ext cx="371475" cy="47982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09925" y="3867150"/>
            <a:ext cx="390525" cy="37642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1" name="TextBox 20"/>
          <p:cNvSpPr txBox="1"/>
          <p:nvPr/>
        </p:nvSpPr>
        <p:spPr>
          <a:xfrm>
            <a:off x="4562474" y="2628900"/>
            <a:ext cx="1009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000499" y="1680091"/>
            <a:ext cx="2200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chemeClr val="accent2"/>
                </a:solidFill>
              </a:rPr>
              <a:t>DDIT Market</a:t>
            </a:r>
            <a:endParaRPr lang="ko-KR" altLang="en-US" sz="2800" b="1">
              <a:solidFill>
                <a:schemeClr val="accent2"/>
              </a:solidFill>
            </a:endParaRPr>
          </a:p>
        </p:txBody>
      </p:sp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62724" y="299707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ko-KR" altLang="en-US" sz="4000" b="1">
              <a:solidFill>
                <a:schemeClr val="lt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14725" y="5507623"/>
            <a:ext cx="3047999" cy="452854"/>
          </a:xfrm>
          <a:prstGeom prst="roundRect">
            <a:avLst>
              <a:gd name="adj" fmla="val 863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38676" y="5572095"/>
            <a:ext cx="9715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chemeClr val="bg1"/>
                </a:solidFill>
              </a:rPr>
              <a:t>로그인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9540140" y="3176539"/>
          <a:ext cx="2392724" cy="2533748"/>
        </p:xfrm>
        <a:graphic>
          <a:graphicData uri="http://schemas.openxmlformats.org/drawingml/2006/table">
            <a:tbl>
              <a:tblPr firstRow="1" bandRow="1"/>
              <a:tblGrid>
                <a:gridCol w="2392724"/>
              </a:tblGrid>
              <a:tr h="74283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79091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ID : admin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 baseline="0"/>
                        <a:t>PW : admin1234</a:t>
                      </a:r>
                      <a:endParaRPr lang="en-US" altLang="ko-KR" baseline="0"/>
                    </a:p>
                    <a:p>
                      <a:pPr algn="ctr">
                        <a:defRPr/>
                      </a:pPr>
                      <a:r>
                        <a:rPr lang="ko-KR" altLang="en-US" sz="1700" baseline="0"/>
                        <a:t>입력 시 관리자 로그인</a:t>
                      </a:r>
                      <a:endParaRPr lang="en-US" altLang="ko-KR" sz="1700" baseline="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그림 10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6457" y="1935499"/>
            <a:ext cx="8455208" cy="4597950"/>
          </a:xfrm>
          <a:prstGeom prst="rect">
            <a:avLst/>
          </a:prstGeom>
        </p:spPr>
      </p:pic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100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4030"/>
                <a:gridCol w="1452179"/>
                <a:gridCol w="1697354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관리자 페이지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S-DM-012-001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관리 페이지 조회</a:t>
                      </a:r>
                      <a:endParaRPr lang="en-US" altLang="ko-KR" sz="16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2389" y="1306828"/>
          <a:ext cx="2392729" cy="1542725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3756"/>
              </a:tblGrid>
              <a:tr h="741513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80121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관리자 표시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32503" y="4800600"/>
            <a:ext cx="1170433" cy="656067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관리자</a:t>
            </a:r>
            <a:endParaRPr lang="ko-KR" altLang="en-US" sz="2000" b="1"/>
          </a:p>
        </p:txBody>
      </p:sp>
      <p:graphicFrame>
        <p:nvGraphicFramePr>
          <p:cNvPr id="1046" name="표 2"/>
          <p:cNvGraphicFramePr>
            <a:graphicFrameLocks noGrp="1"/>
          </p:cNvGraphicFramePr>
          <p:nvPr/>
        </p:nvGraphicFramePr>
        <p:xfrm>
          <a:off x="9539974" y="3140914"/>
          <a:ext cx="2392680" cy="2779372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814843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9645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700"/>
                        <a:t>관리자 페이지 창</a:t>
                      </a:r>
                      <a:endParaRPr lang="ko-KR" altLang="en-US" sz="1700"/>
                    </a:p>
                    <a:p>
                      <a:pPr algn="ctr">
                        <a:defRPr/>
                      </a:pPr>
                      <a:endParaRPr lang="ko-KR" altLang="en-US" sz="17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관리자 로그인 시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시작하기에서 관리자로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변경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48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6576" y="1780764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756582" y="1412279"/>
            <a:ext cx="242085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accent2">
                    <a:lumMod val="75000"/>
                  </a:schemeClr>
                </a:solidFill>
              </a:rPr>
              <a:t>관리자 페이지</a:t>
            </a:r>
            <a:endParaRPr lang="ko-KR" altLang="en-US" sz="2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932936" y="4530600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ko-KR" altLang="en-US" sz="4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26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관리 페이지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S-DM-013-001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회원 관리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66699"/>
          <a:ext cx="2651861" cy="3937601"/>
        </p:xfrm>
        <a:graphic>
          <a:graphicData uri="http://schemas.openxmlformats.org/drawingml/2006/table">
            <a:tbl>
              <a:tblPr firstRow="1" bandRow="1"/>
              <a:tblGrid>
                <a:gridCol w="575178"/>
                <a:gridCol w="2076683"/>
              </a:tblGrid>
              <a:tr h="711877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918157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회원관리 창 버튼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검색 조건 버튼</a:t>
                      </a:r>
                      <a:endParaRPr lang="ko-KR" altLang="en-US" sz="1400"/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전체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이름</a:t>
                      </a:r>
                      <a:r>
                        <a:rPr lang="en-US" altLang="ko-KR" sz="1400"/>
                        <a:t>)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검색 버튼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페이지 이동 버튼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9540136" y="4204299"/>
          <a:ext cx="2651864" cy="1902630"/>
        </p:xfrm>
        <a:graphic>
          <a:graphicData uri="http://schemas.openxmlformats.org/drawingml/2006/table">
            <a:tbl>
              <a:tblPr firstRow="1" bandRow="1"/>
              <a:tblGrid>
                <a:gridCol w="2651864"/>
              </a:tblGrid>
              <a:tr h="251464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</a:t>
                      </a:r>
                      <a:r>
                        <a:rPr lang="en-US" altLang="ko-KR" baseline="0"/>
                        <a:t> Detail</a:t>
                      </a:r>
                      <a:r>
                        <a:rPr lang="en-US" altLang="ko-KR"/>
                        <a:t>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534965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회원 관리 페이지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검색창으로 회원의 아이디 또는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전체회원 조회가능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회원 아이디 클릭 시 회원의 게시글이 아래로 출력</a:t>
                      </a:r>
                      <a:endParaRPr lang="en-US" altLang="ko-KR" sz="1200" b="1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6710" y="1240880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825496" y="2092042"/>
          <a:ext cx="6473953" cy="28352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656"/>
                <a:gridCol w="621792"/>
                <a:gridCol w="850392"/>
                <a:gridCol w="1280160"/>
                <a:gridCol w="1517904"/>
                <a:gridCol w="1527049"/>
              </a:tblGrid>
              <a:tr h="35855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회원 </a:t>
                      </a:r>
                      <a:r>
                        <a:rPr lang="en-US" altLang="ko-KR" sz="1200"/>
                        <a:t>ID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이름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닉네임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전화번호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이메일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주소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800" u="sng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A001</a:t>
                      </a:r>
                      <a:endParaRPr lang="ko-KR" altLang="en-US" sz="1800" u="sng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100"/>
                        <a:t>홍길동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200"/>
                        <a:t>디엠마트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1200"/>
                        <a:t>010-0101-0101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en-US" altLang="ko-KR" sz="1200"/>
                        <a:t>iamdami@naver.com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lnSpc>
                          <a:spcPct val="200000"/>
                        </a:lnSpc>
                        <a:defRPr/>
                      </a:pPr>
                      <a:r>
                        <a:rPr lang="ko-KR" altLang="en-US" sz="1200"/>
                        <a:t>대전 오류동</a:t>
                      </a:r>
                      <a:endParaRPr lang="ko-KR" altLang="en-US" sz="1200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49391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65635" y="5195807"/>
            <a:ext cx="2781300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65" name="타원 64"/>
          <p:cNvSpPr/>
          <p:nvPr/>
        </p:nvSpPr>
        <p:spPr>
          <a:xfrm>
            <a:off x="7160751" y="5055527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4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42901" y="1542970"/>
            <a:ext cx="2208068" cy="37601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624121" y="1520977"/>
            <a:ext cx="680466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검색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49099" y="1548409"/>
            <a:ext cx="1277965" cy="3879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cs typeface="Calibri"/>
              </a:rPr>
              <a:t>전체    ▼ </a:t>
            </a:r>
            <a:endParaRPr lang="ko-KR" alt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940880" y="1240880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2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967769" y="1129201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3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1035" name="모서리가 둥근 직사각형 60"/>
          <p:cNvSpPr/>
          <p:nvPr/>
        </p:nvSpPr>
        <p:spPr>
          <a:xfrm>
            <a:off x="269874" y="2701626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회원 관리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037" name="타원 23"/>
          <p:cNvSpPr/>
          <p:nvPr/>
        </p:nvSpPr>
        <p:spPr>
          <a:xfrm>
            <a:off x="2191758" y="2405538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1</a:t>
            </a:r>
            <a:endParaRPr lang="ko-KR" altLang="en-US" sz="4000" b="1">
              <a:latin typeface="+mj-ea"/>
              <a:ea typeface="+mj-ea"/>
            </a:endParaRPr>
          </a:p>
        </p:txBody>
      </p:sp>
      <p:sp>
        <p:nvSpPr>
          <p:cNvPr id="1038" name="모서리가 둥근 직사각형 25"/>
          <p:cNvSpPr/>
          <p:nvPr/>
        </p:nvSpPr>
        <p:spPr>
          <a:xfrm>
            <a:off x="269873" y="3235035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공지사항 관리</a:t>
            </a:r>
            <a:endParaRPr lang="ko-KR" altLang="en-US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26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관리 페이지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S-DM-013-003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공지사항 관리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66699"/>
          <a:ext cx="2651861" cy="3937601"/>
        </p:xfrm>
        <a:graphic>
          <a:graphicData uri="http://schemas.openxmlformats.org/drawingml/2006/table">
            <a:tbl>
              <a:tblPr firstRow="1" bandRow="1"/>
              <a:tblGrid>
                <a:gridCol w="575178"/>
                <a:gridCol w="2076683"/>
              </a:tblGrid>
              <a:tr h="711877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918157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공지사항 관리 버튼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공지사항 게시글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해당</a:t>
                      </a:r>
                      <a:r>
                        <a:rPr lang="ko-KR" altLang="en-US" sz="1400" baseline="0"/>
                        <a:t> 공지사항 내용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76918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400"/>
                        <a:t>게시글 작성 버튼</a:t>
                      </a:r>
                      <a:endParaRPr lang="en-US" altLang="ko-KR" sz="14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9540136" y="4204299"/>
          <a:ext cx="2651864" cy="2611930"/>
        </p:xfrm>
        <a:graphic>
          <a:graphicData uri="http://schemas.openxmlformats.org/drawingml/2006/table">
            <a:tbl>
              <a:tblPr firstRow="1" bandRow="1"/>
              <a:tblGrid>
                <a:gridCol w="2651864"/>
              </a:tblGrid>
              <a:tr h="28937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</a:t>
                      </a:r>
                      <a:r>
                        <a:rPr lang="en-US" altLang="ko-KR" baseline="0"/>
                        <a:t> Detail</a:t>
                      </a:r>
                      <a:r>
                        <a:rPr lang="en-US" altLang="ko-KR"/>
                        <a:t>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2244265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공지사항 관리 페이지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공지사항 게시글 제목을 눌러 해당 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게시글로 들어간 후 </a:t>
                      </a:r>
                      <a:endParaRPr lang="ko-KR" altLang="en-US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수정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>
                          <a:latin typeface="+mj-ea"/>
                          <a:ea typeface="+mj-ea"/>
                        </a:rPr>
                        <a:t>삭제 버튼을 눌러서 게시글을 관리한다</a:t>
                      </a:r>
                      <a:r>
                        <a:rPr lang="en-US" altLang="ko-KR" sz="1200" b="1">
                          <a:latin typeface="+mj-ea"/>
                          <a:ea typeface="+mj-ea"/>
                        </a:rPr>
                        <a:t>.</a:t>
                      </a:r>
                      <a:endParaRPr lang="en-US" altLang="ko-KR" sz="1200" b="1">
                        <a:latin typeface="+mj-ea"/>
                        <a:ea typeface="+mj-ea"/>
                      </a:endParaRPr>
                    </a:p>
                    <a:p>
                      <a:pPr lvl="0" algn="l">
                        <a:defRPr/>
                      </a:pPr>
                      <a:r>
                        <a:rPr lang="ko-KR" altLang="en-US" sz="1200" b="1">
                          <a:latin typeface="+mj-ea"/>
                          <a:ea typeface="+mj-ea"/>
                        </a:rPr>
                        <a:t>게시글 작성 버튼을 누르면 새글을 작성 가능</a:t>
                      </a:r>
                      <a:endParaRPr lang="en-US" altLang="ko-KR" sz="1200" b="1">
                        <a:latin typeface="+mj-ea"/>
                        <a:ea typeface="+mj-ea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6710" y="1240880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61" name="모서리가 둥근 직사각형 60"/>
          <p:cNvSpPr/>
          <p:nvPr/>
        </p:nvSpPr>
        <p:spPr>
          <a:xfrm>
            <a:off x="269874" y="2092042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회원 관리</a:t>
            </a:r>
            <a:endParaRPr lang="ko-KR" altLang="en-US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49999" y="5938757"/>
            <a:ext cx="2781300" cy="495300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27" name="모서리가 둥근 직사각형 26"/>
          <p:cNvSpPr/>
          <p:nvPr/>
        </p:nvSpPr>
        <p:spPr>
          <a:xfrm>
            <a:off x="269874" y="4204299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Q&amp;A</a:t>
            </a:r>
            <a:r>
              <a:rPr lang="ko-KR" altLang="en-US">
                <a:latin typeface="+mj-ea"/>
                <a:ea typeface="+mj-ea"/>
              </a:rPr>
              <a:t> 관리</a:t>
            </a:r>
            <a:endParaRPr lang="ko-KR" altLang="en-US">
              <a:latin typeface="+mj-ea"/>
              <a:ea typeface="+mj-ea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3108409" y="1738925"/>
          <a:ext cx="6122222" cy="3373400"/>
        </p:xfrm>
        <a:graphic>
          <a:graphicData uri="http://schemas.openxmlformats.org/drawingml/2006/table">
            <a:tbl>
              <a:tblPr firstRow="1" bandRow="1"/>
              <a:tblGrid>
                <a:gridCol w="6122222"/>
              </a:tblGrid>
              <a:tr h="632558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공지사항게시판</a:t>
                      </a:r>
                      <a:endParaRPr lang="ko-KR" altLang="en-US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a55a"/>
                    </a:solidFill>
                  </a:tcPr>
                </a:tc>
              </a:tr>
              <a:tr h="456807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필독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DDIT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MARKET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이용 정책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(2023.01.02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6807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 둘째 주 회원 정지 내역 및 사유</a:t>
                      </a:r>
                      <a:endParaRPr lang="ko-KR" altLang="en-US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6807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   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불법 판매 및 유통 예방 안내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6807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필독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거래 시 주의 사항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6807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월엔 거래하고 헤택 받자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6807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 둘째 주 회원 정지 내역 및 사유</a:t>
                      </a:r>
                      <a:endParaRPr lang="ko-KR" altLang="en-US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사각형: 둥근 모서리 29"/>
          <p:cNvSpPr/>
          <p:nvPr/>
        </p:nvSpPr>
        <p:spPr>
          <a:xfrm>
            <a:off x="7799327" y="5434453"/>
            <a:ext cx="1431304" cy="468607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게시글 작성</a:t>
            </a:r>
            <a:endParaRPr lang="ko-KR" altLang="en-US" sz="1700"/>
          </a:p>
        </p:txBody>
      </p:sp>
      <p:sp>
        <p:nvSpPr>
          <p:cNvPr id="57" name="타원 26"/>
          <p:cNvSpPr/>
          <p:nvPr/>
        </p:nvSpPr>
        <p:spPr>
          <a:xfrm>
            <a:off x="8690631" y="1426654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269874" y="4272737"/>
          <a:ext cx="3724851" cy="2325337"/>
        </p:xfrm>
        <a:graphic>
          <a:graphicData uri="http://schemas.openxmlformats.org/drawingml/2006/table">
            <a:tbl>
              <a:tblPr firstRow="1" bandRow="1"/>
              <a:tblGrid>
                <a:gridCol w="1241617"/>
                <a:gridCol w="1241617"/>
                <a:gridCol w="1241617"/>
              </a:tblGrid>
              <a:tr h="294647"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공지사항게시판</a:t>
                      </a:r>
                      <a:endParaRPr lang="ko-KR" altLang="en-US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6431">
                <a:tc gridSpan="3"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필독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DDIT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MARKET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이용 정책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(2023.01.02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96695">
                <a:tc>
                  <a:txBody>
                    <a:bodyPr vert="horz" lIns="91440" tIns="45720" rIns="91440" bIns="4572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작성자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관리자                                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조회수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2321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  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생성일자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2023.01.02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1073752">
                <a:tc gridSpan="3">
                  <a:txBody>
                    <a:bodyPr vert="horz" lIns="91440" tIns="45720" rIns="91440" bIns="45720" anchor="t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/>
                        <a:t> </a:t>
                      </a:r>
                      <a:endParaRPr lang="ko-KR" altLang="en-US" sz="1000"/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/>
                        <a:t>                    </a:t>
                      </a:r>
                      <a:r>
                        <a:rPr lang="ko-KR" altLang="en-US" sz="1050" b="1"/>
                        <a:t>   공통 </a:t>
                      </a:r>
                      <a:r>
                        <a:rPr lang="en-US" altLang="ko-KR" sz="1050" b="1"/>
                        <a:t>(NOTICE)</a:t>
                      </a:r>
                      <a:endParaRPr lang="en-US" altLang="ko-KR" sz="1050" b="1"/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000"/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구매자 모두 서로를 먼저 배려합니다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구매자 모두 매너있게 질문하고 답변합니다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구매자 모두를 위해서 안전 거래를 권장합니다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6431">
                <a:tc gridSpan="3"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월 둘째 주 회원 정지 내역 및 사유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0" name="사각형: 둥근 모서리 29"/>
          <p:cNvSpPr/>
          <p:nvPr/>
        </p:nvSpPr>
        <p:spPr>
          <a:xfrm>
            <a:off x="3463635" y="6118872"/>
            <a:ext cx="235528" cy="1346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63" name="사각형: 둥근 모서리 29"/>
          <p:cNvSpPr/>
          <p:nvPr/>
        </p:nvSpPr>
        <p:spPr>
          <a:xfrm>
            <a:off x="3740730" y="6118867"/>
            <a:ext cx="235528" cy="1346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69873" y="4272737"/>
            <a:ext cx="3706385" cy="236359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248891" y="2836373"/>
            <a:ext cx="5299364" cy="1588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구부러진 연결선 71"/>
          <p:cNvCxnSpPr/>
          <p:nvPr/>
        </p:nvCxnSpPr>
        <p:spPr>
          <a:xfrm rot="5400000">
            <a:off x="2323339" y="3278747"/>
            <a:ext cx="1366338" cy="484766"/>
          </a:xfrm>
          <a:prstGeom prst="curvedConnector3">
            <a:avLst>
              <a:gd name="adj1" fmla="val -700"/>
            </a:avLst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26"/>
          <p:cNvSpPr/>
          <p:nvPr/>
        </p:nvSpPr>
        <p:spPr>
          <a:xfrm>
            <a:off x="3699163" y="4002737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77" name="타원 26"/>
          <p:cNvSpPr/>
          <p:nvPr/>
        </p:nvSpPr>
        <p:spPr>
          <a:xfrm>
            <a:off x="8960631" y="511232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1035" name="모서리가 둥근 직사각형 25"/>
          <p:cNvSpPr/>
          <p:nvPr/>
        </p:nvSpPr>
        <p:spPr>
          <a:xfrm>
            <a:off x="256180" y="2643996"/>
            <a:ext cx="2208068" cy="38793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공지사항 관리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036" name="타원 23"/>
          <p:cNvSpPr/>
          <p:nvPr/>
        </p:nvSpPr>
        <p:spPr>
          <a:xfrm>
            <a:off x="2178064" y="2379917"/>
            <a:ext cx="572367" cy="52815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latin typeface="+mj-ea"/>
                <a:ea typeface="+mj-ea"/>
              </a:rPr>
              <a:t>1</a:t>
            </a:r>
            <a:endParaRPr lang="ko-KR" altLang="en-US" sz="40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914650" y="2438400"/>
            <a:ext cx="4219575" cy="4010026"/>
          </a:xfrm>
          <a:prstGeom prst="roundRect">
            <a:avLst>
              <a:gd name="adj" fmla="val 3623"/>
            </a:avLst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26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로그인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S-DM-001-001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   로그인 페이지</a:t>
                      </a:r>
                      <a:endParaRPr lang="ko-KR" altLang="en-US" sz="16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66699"/>
          <a:ext cx="2392729" cy="3589172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3756"/>
              </a:tblGrid>
              <a:tr h="741513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68214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로그인버튼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8214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비밀번호찾기버튼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8214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아이디찾기버튼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80121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회원가입버튼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38264" y="1363978"/>
            <a:ext cx="4929336" cy="543687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05151" y="3267075"/>
            <a:ext cx="3829050" cy="1085850"/>
          </a:xfrm>
          <a:prstGeom prst="roundRect">
            <a:avLst>
              <a:gd name="adj" fmla="val 8638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>
            <a:stCxn id="8" idx="1"/>
            <a:endCxn id="8" idx="3"/>
          </p:cNvCxnSpPr>
          <p:nvPr/>
        </p:nvCxnSpPr>
        <p:spPr>
          <a:xfrm>
            <a:off x="3105151" y="3810000"/>
            <a:ext cx="38290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1875" y="3362325"/>
            <a:ext cx="2057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bg1">
                    <a:lumMod val="65000"/>
                  </a:schemeClr>
                </a:solidFill>
              </a:rPr>
              <a:t>아이디 </a:t>
            </a:r>
            <a:endParaRPr lang="ko-KR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3919954"/>
            <a:ext cx="2057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bg1">
                    <a:lumMod val="65000"/>
                  </a:schemeClr>
                </a:solidFill>
              </a:rPr>
              <a:t>비밀번호</a:t>
            </a:r>
            <a:endParaRPr lang="ko-KR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9925" y="4491424"/>
            <a:ext cx="2590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solidFill>
                  <a:srgbClr val="ff0000"/>
                </a:solidFill>
              </a:rPr>
              <a:t>아이디</a:t>
            </a:r>
            <a:r>
              <a:rPr lang="ko-KR" altLang="en-US" sz="1000">
                <a:solidFill>
                  <a:srgbClr val="ff0000"/>
                </a:solidFill>
              </a:rPr>
              <a:t> 혹은 </a:t>
            </a:r>
            <a:r>
              <a:rPr lang="ko-KR" altLang="en-US" sz="1000" b="1">
                <a:solidFill>
                  <a:srgbClr val="ff0000"/>
                </a:solidFill>
              </a:rPr>
              <a:t>비밀번호</a:t>
            </a:r>
            <a:r>
              <a:rPr lang="ko-KR" altLang="en-US" sz="1000">
                <a:solidFill>
                  <a:srgbClr val="ff0000"/>
                </a:solidFill>
              </a:rPr>
              <a:t>가 올바르지 않습니다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09330" y="5127578"/>
            <a:ext cx="3047999" cy="452854"/>
          </a:xfrm>
          <a:prstGeom prst="roundRect">
            <a:avLst>
              <a:gd name="adj" fmla="val 863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3281" y="5192050"/>
            <a:ext cx="971550" cy="338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chemeClr val="bg1"/>
                </a:solidFill>
              </a:rPr>
              <a:t>로그인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09925" y="3295650"/>
            <a:ext cx="371475" cy="47982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09925" y="3867150"/>
            <a:ext cx="390525" cy="376428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/>
          <a:srcRect t="24960" b="26070"/>
          <a:stretch>
            <a:fillRect/>
          </a:stretch>
        </p:blipFill>
        <p:spPr>
          <a:xfrm>
            <a:off x="3461705" y="5687380"/>
            <a:ext cx="3114675" cy="228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1" name="TextBox 20"/>
          <p:cNvSpPr txBox="1"/>
          <p:nvPr/>
        </p:nvSpPr>
        <p:spPr>
          <a:xfrm>
            <a:off x="4562474" y="2628900"/>
            <a:ext cx="1009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830636" y="5852317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820605" y="5852230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791147" y="5850026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1035" name="타원 26"/>
          <p:cNvSpPr/>
          <p:nvPr/>
        </p:nvSpPr>
        <p:spPr>
          <a:xfrm>
            <a:off x="6306380" y="4792554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graphicFrame>
        <p:nvGraphicFramePr>
          <p:cNvPr id="1036" name="표 2"/>
          <p:cNvGraphicFramePr>
            <a:graphicFrameLocks noGrp="1"/>
          </p:cNvGraphicFramePr>
          <p:nvPr/>
        </p:nvGraphicFramePr>
        <p:xfrm>
          <a:off x="9540136" y="4614535"/>
          <a:ext cx="2392680" cy="1931794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682708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24908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본인의 계정으로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로그인 하는 창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21491" y="1523693"/>
            <a:ext cx="1562882" cy="775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0262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1728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 sz="1700"/>
                        <a:t>Page Title</a:t>
                      </a:r>
                      <a:endParaRPr lang="en-US" altLang="ko-KR" sz="17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700"/>
                        <a:t>회원가입</a:t>
                      </a:r>
                      <a:endParaRPr lang="en-US" altLang="ko-KR" sz="17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 sz="1700"/>
                        <a:t>Screen ID</a:t>
                      </a:r>
                      <a:endParaRPr lang="en-US" altLang="ko-KR" sz="17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 sz="1700"/>
                        <a:t>S-DM-002-001</a:t>
                      </a:r>
                      <a:endParaRPr lang="en-US" altLang="ko-KR" sz="17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 sz="1700"/>
                        <a:t>Date</a:t>
                      </a:r>
                      <a:endParaRPr lang="en-US" altLang="ko-KR" sz="17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 sz="1700"/>
                        <a:t>2023.04.06</a:t>
                      </a:r>
                      <a:endParaRPr lang="en-US" altLang="ko-KR" sz="17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 sz="1700"/>
                        <a:t>Description</a:t>
                      </a:r>
                      <a:endParaRPr lang="en-US" altLang="ko-KR" sz="17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700"/>
                        <a:t>   </a:t>
                      </a:r>
                      <a:r>
                        <a:rPr lang="ko-KR" altLang="en-US" sz="1700"/>
                        <a:t>회원가입 페이지</a:t>
                      </a:r>
                      <a:endParaRPr lang="ko-KR" altLang="en-US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98450" y="1363980"/>
            <a:ext cx="9112885" cy="5161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76825" y="5787390"/>
            <a:ext cx="4010025" cy="452755"/>
          </a:xfrm>
          <a:prstGeom prst="roundRect">
            <a:avLst>
              <a:gd name="adj" fmla="val 863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91300" y="5854065"/>
            <a:ext cx="1171575" cy="338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chemeClr val="bg1"/>
                </a:solidFill>
              </a:rPr>
              <a:t>가입하기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76350" y="1480185"/>
            <a:ext cx="2440940" cy="51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accent2"/>
                </a:solidFill>
                <a:latin typeface="HY동녘B"/>
                <a:ea typeface="HY동녘B"/>
                <a:cs typeface="함초롬돋움"/>
              </a:rPr>
              <a:t>DDIT Market</a:t>
            </a:r>
            <a:endParaRPr lang="ko-KR" altLang="en-US" sz="2800">
              <a:solidFill>
                <a:schemeClr val="accent2"/>
              </a:solidFill>
              <a:latin typeface="HY동녘B"/>
              <a:ea typeface="HY동녘B"/>
              <a:cs typeface="함초롬돋움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2000" y="2304415"/>
            <a:ext cx="2286000" cy="35179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5325" y="2110740"/>
            <a:ext cx="533400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아이디</a:t>
            </a:r>
            <a:endParaRPr lang="ko-KR" altLang="en-US" sz="800" b="1"/>
          </a:p>
        </p:txBody>
      </p:sp>
      <p:sp>
        <p:nvSpPr>
          <p:cNvPr id="29" name="직사각형 28"/>
          <p:cNvSpPr/>
          <p:nvPr/>
        </p:nvSpPr>
        <p:spPr>
          <a:xfrm>
            <a:off x="762000" y="3002280"/>
            <a:ext cx="3581400" cy="35179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95325" y="2808605"/>
            <a:ext cx="1162050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비밀번호</a:t>
            </a:r>
            <a:endParaRPr lang="ko-KR" altLang="en-US" sz="800" b="1"/>
          </a:p>
        </p:txBody>
      </p:sp>
      <p:sp>
        <p:nvSpPr>
          <p:cNvPr id="31" name="직사각형 30"/>
          <p:cNvSpPr/>
          <p:nvPr/>
        </p:nvSpPr>
        <p:spPr>
          <a:xfrm>
            <a:off x="762000" y="3684270"/>
            <a:ext cx="3581400" cy="35179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14375" y="3491230"/>
            <a:ext cx="962025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비밀번호 재확인</a:t>
            </a:r>
            <a:endParaRPr lang="ko-KR" altLang="en-US" sz="800" b="1"/>
          </a:p>
        </p:txBody>
      </p:sp>
      <p:sp>
        <p:nvSpPr>
          <p:cNvPr id="33" name="직사각형 32"/>
          <p:cNvSpPr/>
          <p:nvPr/>
        </p:nvSpPr>
        <p:spPr>
          <a:xfrm>
            <a:off x="771525" y="4389120"/>
            <a:ext cx="3581400" cy="35179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23900" y="4196080"/>
            <a:ext cx="1162050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이름</a:t>
            </a:r>
            <a:endParaRPr lang="ko-KR" altLang="en-US" sz="800" b="1"/>
          </a:p>
        </p:txBody>
      </p:sp>
      <p:sp>
        <p:nvSpPr>
          <p:cNvPr id="35" name="직사각형 34"/>
          <p:cNvSpPr/>
          <p:nvPr/>
        </p:nvSpPr>
        <p:spPr>
          <a:xfrm>
            <a:off x="771525" y="5084445"/>
            <a:ext cx="3581400" cy="35179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14375" y="4891405"/>
            <a:ext cx="1162050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생년월일</a:t>
            </a:r>
            <a:endParaRPr lang="ko-KR" altLang="en-US" sz="800" b="1"/>
          </a:p>
        </p:txBody>
      </p:sp>
      <p:sp>
        <p:nvSpPr>
          <p:cNvPr id="37" name="직사각형 36"/>
          <p:cNvSpPr/>
          <p:nvPr/>
        </p:nvSpPr>
        <p:spPr>
          <a:xfrm>
            <a:off x="781050" y="5785485"/>
            <a:ext cx="3581400" cy="35179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23900" y="5591810"/>
            <a:ext cx="1162050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성별</a:t>
            </a:r>
            <a:endParaRPr lang="ko-KR" altLang="en-US" sz="800" b="1"/>
          </a:p>
        </p:txBody>
      </p:sp>
      <p:sp>
        <p:nvSpPr>
          <p:cNvPr id="39" name="직사각형 38"/>
          <p:cNvSpPr/>
          <p:nvPr/>
        </p:nvSpPr>
        <p:spPr>
          <a:xfrm>
            <a:off x="5114925" y="2532380"/>
            <a:ext cx="3581400" cy="35179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038725" y="2329180"/>
            <a:ext cx="1162050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이메일</a:t>
            </a:r>
            <a:endParaRPr lang="ko-KR" altLang="en-US" sz="800" b="1"/>
          </a:p>
        </p:txBody>
      </p:sp>
      <p:sp>
        <p:nvSpPr>
          <p:cNvPr id="41" name="직사각형 40"/>
          <p:cNvSpPr/>
          <p:nvPr/>
        </p:nvSpPr>
        <p:spPr>
          <a:xfrm>
            <a:off x="5114925" y="3163570"/>
            <a:ext cx="3559810" cy="35179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038725" y="2941955"/>
            <a:ext cx="1162050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휴대전화</a:t>
            </a:r>
            <a:endParaRPr lang="ko-KR" altLang="en-US" sz="800" b="1"/>
          </a:p>
        </p:txBody>
      </p:sp>
      <p:sp>
        <p:nvSpPr>
          <p:cNvPr id="43" name="TextBox 42"/>
          <p:cNvSpPr txBox="1"/>
          <p:nvPr/>
        </p:nvSpPr>
        <p:spPr>
          <a:xfrm>
            <a:off x="5172075" y="3227070"/>
            <a:ext cx="1209675" cy="24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전화번호 입력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506335" y="3747770"/>
            <a:ext cx="1130300" cy="341630"/>
          </a:xfrm>
          <a:prstGeom prst="roundRect">
            <a:avLst>
              <a:gd name="adj" fmla="val 255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05725" y="3797935"/>
            <a:ext cx="1045210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 b="1">
                <a:solidFill>
                  <a:schemeClr val="bg1"/>
                </a:solidFill>
              </a:rPr>
              <a:t>번호 검색</a:t>
            </a:r>
            <a:endParaRPr lang="ko-KR" altLang="en-US" sz="1050" b="1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95875" y="3744595"/>
            <a:ext cx="2286000" cy="35179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029200" y="3551555"/>
            <a:ext cx="1162050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우편번호</a:t>
            </a:r>
            <a:endParaRPr lang="ko-KR" altLang="en-US" sz="800" b="1"/>
          </a:p>
        </p:txBody>
      </p:sp>
      <p:sp>
        <p:nvSpPr>
          <p:cNvPr id="50" name="TextBox 49"/>
          <p:cNvSpPr txBox="1"/>
          <p:nvPr/>
        </p:nvSpPr>
        <p:spPr>
          <a:xfrm>
            <a:off x="5153025" y="3808095"/>
            <a:ext cx="1209675" cy="24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우편번호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00150" y="2101215"/>
            <a:ext cx="2590800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ff0000"/>
                </a:solidFill>
              </a:rPr>
              <a:t>이미 사용중인 아이디입니다</a:t>
            </a:r>
            <a:r>
              <a:rPr lang="en-US" altLang="ko-KR" sz="800">
                <a:solidFill>
                  <a:srgbClr val="ff0000"/>
                </a:solidFill>
              </a:rPr>
              <a:t>.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09725" y="3491865"/>
            <a:ext cx="2590800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ff0000"/>
                </a:solidFill>
              </a:rPr>
              <a:t>비밀번호가 일치하지 않습니다</a:t>
            </a:r>
            <a:r>
              <a:rPr lang="en-US" altLang="ko-KR" sz="800">
                <a:solidFill>
                  <a:srgbClr val="ff0000"/>
                </a:solidFill>
              </a:rPr>
              <a:t>.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62550" y="5513070"/>
            <a:ext cx="2590800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ff0000"/>
                </a:solidFill>
              </a:rPr>
              <a:t>필수정보를 입력해주세요</a:t>
            </a:r>
            <a:endParaRPr lang="ko-KR" altLang="en-US" sz="800">
              <a:solidFill>
                <a:srgbClr val="ff0000"/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071620" y="5887720"/>
            <a:ext cx="257175" cy="209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6" name="TextBox 55"/>
          <p:cNvSpPr txBox="1"/>
          <p:nvPr/>
        </p:nvSpPr>
        <p:spPr>
          <a:xfrm>
            <a:off x="871220" y="5842000"/>
            <a:ext cx="1209675" cy="24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성별</a:t>
            </a:r>
            <a:endParaRPr lang="ko-KR" altLang="en-US" sz="10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178810" y="2305050"/>
            <a:ext cx="1130300" cy="341630"/>
          </a:xfrm>
          <a:prstGeom prst="roundRect">
            <a:avLst>
              <a:gd name="adj" fmla="val 255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78200" y="2354580"/>
            <a:ext cx="1045210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50" b="1">
                <a:solidFill>
                  <a:schemeClr val="bg1"/>
                </a:solidFill>
              </a:rPr>
              <a:t>중복 확인</a:t>
            </a:r>
            <a:endParaRPr lang="ko-KR" altLang="en-US" sz="1050" b="1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1695" y="5152390"/>
            <a:ext cx="1209675" cy="24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연도 </a:t>
            </a:r>
            <a:r>
              <a:rPr lang="en-US" altLang="ko-KR" sz="1000"/>
              <a:t>- </a:t>
            </a:r>
            <a:r>
              <a:rPr lang="ko-KR" altLang="en-US" sz="1000"/>
              <a:t>월 </a:t>
            </a:r>
            <a:r>
              <a:rPr lang="en-US" altLang="ko-KR" sz="1000"/>
              <a:t>- </a:t>
            </a:r>
            <a:r>
              <a:rPr lang="ko-KR" altLang="en-US" sz="1000"/>
              <a:t>일</a:t>
            </a:r>
            <a:endParaRPr lang="ko-KR" altLang="en-US" sz="1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090670" y="5137150"/>
            <a:ext cx="228600" cy="2381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62" name="직사각형 61"/>
          <p:cNvSpPr/>
          <p:nvPr/>
        </p:nvSpPr>
        <p:spPr>
          <a:xfrm>
            <a:off x="5076825" y="4436110"/>
            <a:ext cx="3524250" cy="35179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019675" y="4243070"/>
            <a:ext cx="1162050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주소</a:t>
            </a:r>
            <a:endParaRPr lang="ko-KR" altLang="en-US" sz="800" b="1"/>
          </a:p>
        </p:txBody>
      </p:sp>
      <p:sp>
        <p:nvSpPr>
          <p:cNvPr id="70" name="직사각형 69"/>
          <p:cNvSpPr/>
          <p:nvPr/>
        </p:nvSpPr>
        <p:spPr>
          <a:xfrm>
            <a:off x="5076825" y="5084445"/>
            <a:ext cx="3524250" cy="35179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019675" y="4890770"/>
            <a:ext cx="1162050" cy="215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/>
              <a:t>상세주소</a:t>
            </a:r>
            <a:endParaRPr lang="ko-KR" altLang="en-US" sz="800" b="1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530565" y="753430"/>
          <a:ext cx="2392729" cy="3145149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3756"/>
              </a:tblGrid>
              <a:tr h="741513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80121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아이디 중복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확인버튼</a:t>
                      </a:r>
                      <a:endParaRPr lang="en-US" altLang="ko-KR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80121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우편번호 검색 버튼</a:t>
                      </a:r>
                      <a:endParaRPr lang="en-US" altLang="ko-KR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80121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모든 항목 입력 후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가입 하기 버튼</a:t>
                      </a:r>
                      <a:endParaRPr lang="en-US" altLang="ko-KR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530614" y="4195956"/>
          <a:ext cx="2392680" cy="2328669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682708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645961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회원가입에 필요한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정보들을 입력 후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등록하는 창</a:t>
                      </a:r>
                      <a:endParaRPr lang="en-US" altLang="ko-KR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2878455" y="1957070"/>
            <a:ext cx="499110" cy="432435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500" b="1">
                <a:solidFill>
                  <a:schemeClr val="lt1"/>
                </a:solidFill>
              </a:rPr>
              <a:t>1</a:t>
            </a:r>
            <a:endParaRPr lang="ko-KR" altLang="en-US" sz="3500" b="1">
              <a:solidFill>
                <a:schemeClr val="lt1"/>
              </a:solidFill>
            </a:endParaRPr>
          </a:p>
        </p:txBody>
      </p:sp>
      <p:sp>
        <p:nvSpPr>
          <p:cNvPr id="3076" name="타원 11"/>
          <p:cNvSpPr/>
          <p:nvPr/>
        </p:nvSpPr>
        <p:spPr>
          <a:xfrm>
            <a:off x="8408670" y="3368675"/>
            <a:ext cx="499110" cy="432435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500" b="1">
                <a:solidFill>
                  <a:schemeClr val="lt1"/>
                </a:solidFill>
              </a:rPr>
              <a:t>3</a:t>
            </a:r>
            <a:endParaRPr lang="en-US" altLang="ko-KR" sz="3500" b="1">
              <a:solidFill>
                <a:schemeClr val="lt1"/>
              </a:solidFill>
            </a:endParaRPr>
          </a:p>
        </p:txBody>
      </p:sp>
      <p:sp>
        <p:nvSpPr>
          <p:cNvPr id="3077" name="타원 11"/>
          <p:cNvSpPr/>
          <p:nvPr/>
        </p:nvSpPr>
        <p:spPr>
          <a:xfrm>
            <a:off x="8837295" y="5547995"/>
            <a:ext cx="499110" cy="432435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500" b="1">
                <a:solidFill>
                  <a:schemeClr val="lt1"/>
                </a:solidFill>
              </a:rPr>
              <a:t>4</a:t>
            </a:r>
            <a:endParaRPr lang="en-US" altLang="ko-KR" sz="35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4030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아이디 찾기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S-DM-003-001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  로그인 </a:t>
                      </a:r>
                      <a:r>
                        <a:rPr lang="en-US" altLang="ko-KR" sz="1600"/>
                        <a:t>/</a:t>
                      </a:r>
                      <a:r>
                        <a:rPr lang="ko-KR" altLang="en-US" sz="1600"/>
                        <a:t> 아이디 찾기 페이지</a:t>
                      </a:r>
                      <a:endParaRPr lang="ko-KR" altLang="en-US" sz="16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2389" y="1271193"/>
          <a:ext cx="2392729" cy="2343937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3756"/>
              </a:tblGrid>
              <a:tr h="741513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80121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인증번호 전송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80121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아이디 출력 공간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046" name="표 2"/>
          <p:cNvGraphicFramePr>
            <a:graphicFrameLocks noGrp="1"/>
          </p:cNvGraphicFramePr>
          <p:nvPr/>
        </p:nvGraphicFramePr>
        <p:xfrm>
          <a:off x="9542438" y="3823851"/>
          <a:ext cx="2392680" cy="2779372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814843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9645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아이디를 조회를 위해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이름과 이메일 인증 후 아이디를 받는 창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47" name="직사각형 4"/>
          <p:cNvSpPr/>
          <p:nvPr/>
        </p:nvSpPr>
        <p:spPr>
          <a:xfrm>
            <a:off x="1915476" y="1392553"/>
            <a:ext cx="6174912" cy="543687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8" name="TextBox 10"/>
          <p:cNvSpPr txBox="1"/>
          <p:nvPr/>
        </p:nvSpPr>
        <p:spPr>
          <a:xfrm>
            <a:off x="3571875" y="3362325"/>
            <a:ext cx="2057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9" name="TextBox 20"/>
          <p:cNvSpPr txBox="1"/>
          <p:nvPr/>
        </p:nvSpPr>
        <p:spPr>
          <a:xfrm>
            <a:off x="3990101" y="2756631"/>
            <a:ext cx="1829807" cy="44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300" b="1"/>
              <a:t>아이디 찾기</a:t>
            </a:r>
            <a:endParaRPr lang="ko-KR" altLang="en-US" sz="2300" b="1"/>
          </a:p>
        </p:txBody>
      </p:sp>
      <p:sp>
        <p:nvSpPr>
          <p:cNvPr id="1051" name="직사각형 4"/>
          <p:cNvSpPr/>
          <p:nvPr/>
        </p:nvSpPr>
        <p:spPr>
          <a:xfrm>
            <a:off x="2152583" y="2443162"/>
            <a:ext cx="5700697" cy="4229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52" name="그림 1040"/>
          <p:cNvPicPr>
            <a:picLocks noChangeAspect="1"/>
          </p:cNvPicPr>
          <p:nvPr/>
        </p:nvPicPr>
        <p:blipFill rotWithShape="1">
          <a:blip r:embed="rId2"/>
          <a:srcRect l="-920" t="-1720" r="29410" b="36020"/>
          <a:stretch>
            <a:fillRect/>
          </a:stretch>
        </p:blipFill>
        <p:spPr>
          <a:xfrm>
            <a:off x="2793029" y="4088857"/>
            <a:ext cx="3950923" cy="1453063"/>
          </a:xfrm>
          <a:prstGeom prst="rect">
            <a:avLst/>
          </a:prstGeom>
        </p:spPr>
      </p:pic>
      <p:sp>
        <p:nvSpPr>
          <p:cNvPr id="1053" name="모서리가 둥근 직사각형 16"/>
          <p:cNvSpPr/>
          <p:nvPr/>
        </p:nvSpPr>
        <p:spPr>
          <a:xfrm>
            <a:off x="4413249" y="5780488"/>
            <a:ext cx="1216026" cy="48995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chemeClr val="tx1"/>
                </a:solidFill>
                <a:latin typeface="맑은 고딕"/>
                <a:cs typeface="함초롬바탕"/>
              </a:rPr>
              <a:t>확인</a:t>
            </a:r>
            <a:endParaRPr lang="ko-KR" altLang="en-US" sz="1500">
              <a:solidFill>
                <a:schemeClr val="tx1"/>
              </a:solidFill>
              <a:latin typeface="맑은 고딕"/>
              <a:cs typeface="함초롬바탕"/>
            </a:endParaRPr>
          </a:p>
        </p:txBody>
      </p:sp>
      <p:sp>
        <p:nvSpPr>
          <p:cNvPr id="1054" name="타원 26"/>
          <p:cNvSpPr/>
          <p:nvPr/>
        </p:nvSpPr>
        <p:spPr>
          <a:xfrm>
            <a:off x="5549908" y="5730439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1055" name="TextBox 17"/>
          <p:cNvSpPr txBox="1"/>
          <p:nvPr/>
        </p:nvSpPr>
        <p:spPr>
          <a:xfrm>
            <a:off x="3803904" y="3516213"/>
            <a:ext cx="2125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회원의 아이디 출력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56" name="직사각형 4"/>
          <p:cNvSpPr/>
          <p:nvPr/>
        </p:nvSpPr>
        <p:spPr>
          <a:xfrm>
            <a:off x="3571875" y="3362325"/>
            <a:ext cx="2628899" cy="726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7" name="타원 26"/>
          <p:cNvSpPr/>
          <p:nvPr/>
        </p:nvSpPr>
        <p:spPr>
          <a:xfrm>
            <a:off x="5972308" y="3075130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1058" name="TextBox 21"/>
          <p:cNvSpPr txBox="1"/>
          <p:nvPr/>
        </p:nvSpPr>
        <p:spPr>
          <a:xfrm>
            <a:off x="3721735" y="1738153"/>
            <a:ext cx="2440940" cy="51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accent2"/>
                </a:solidFill>
                <a:latin typeface="HY동녘B"/>
                <a:ea typeface="HY동녘B"/>
                <a:cs typeface="함초롬돋움"/>
              </a:rPr>
              <a:t>DDIT Market</a:t>
            </a:r>
            <a:endParaRPr lang="ko-KR" altLang="en-US" sz="2800">
              <a:solidFill>
                <a:schemeClr val="accent2"/>
              </a:solidFill>
              <a:latin typeface="HY동녘B"/>
              <a:ea typeface="HY동녘B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4030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비밀번호 찾기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S-DM-003-002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   로그인 </a:t>
                      </a:r>
                      <a:r>
                        <a:rPr lang="en-US" altLang="ko-KR" sz="1600"/>
                        <a:t>/</a:t>
                      </a:r>
                      <a:r>
                        <a:rPr lang="ko-KR" altLang="en-US" sz="1600"/>
                        <a:t> 비밀번호 찾기 페이지</a:t>
                      </a:r>
                      <a:endParaRPr lang="ko-KR" altLang="en-US" sz="16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2389" y="1306828"/>
          <a:ext cx="2392729" cy="1542725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3756"/>
              </a:tblGrid>
              <a:tr h="741513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80121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인증 후 임시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비밀번호 전송버튼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046" name="표 2"/>
          <p:cNvGraphicFramePr>
            <a:graphicFrameLocks noGrp="1"/>
          </p:cNvGraphicFramePr>
          <p:nvPr/>
        </p:nvGraphicFramePr>
        <p:xfrm>
          <a:off x="9542389" y="3429000"/>
          <a:ext cx="2392680" cy="2779372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814843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9645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700"/>
                        <a:t>비밀 번호 찾기 창</a:t>
                      </a:r>
                      <a:endParaRPr lang="ko-KR" altLang="en-US" sz="1700"/>
                    </a:p>
                    <a:p>
                      <a:pPr algn="ctr">
                        <a:defRPr/>
                      </a:pPr>
                      <a:endParaRPr lang="ko-KR" altLang="en-US" sz="17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아이디와 이메일을 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입력 후 이메일로 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임시비밀번호를  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전송 받는 창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47" name="직사각형 4"/>
          <p:cNvSpPr/>
          <p:nvPr/>
        </p:nvSpPr>
        <p:spPr>
          <a:xfrm>
            <a:off x="1791651" y="1363978"/>
            <a:ext cx="6174912" cy="543687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48" name="TextBox 17"/>
          <p:cNvSpPr txBox="1"/>
          <p:nvPr/>
        </p:nvSpPr>
        <p:spPr>
          <a:xfrm>
            <a:off x="4514851" y="5572095"/>
            <a:ext cx="9715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>
                <a:solidFill>
                  <a:schemeClr val="bg1"/>
                </a:solidFill>
              </a:rPr>
              <a:t>로그인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049" name="TextBox 20"/>
          <p:cNvSpPr txBox="1"/>
          <p:nvPr/>
        </p:nvSpPr>
        <p:spPr>
          <a:xfrm>
            <a:off x="3714009" y="2797452"/>
            <a:ext cx="2381991" cy="441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300" b="1"/>
              <a:t>비밀번호 찾기</a:t>
            </a:r>
            <a:endParaRPr lang="ko-KR" altLang="en-US" sz="2300" b="1"/>
          </a:p>
        </p:txBody>
      </p:sp>
      <p:sp>
        <p:nvSpPr>
          <p:cNvPr id="1051" name="직사각형 4"/>
          <p:cNvSpPr/>
          <p:nvPr/>
        </p:nvSpPr>
        <p:spPr>
          <a:xfrm>
            <a:off x="2028758" y="2443162"/>
            <a:ext cx="5700697" cy="42291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52" name="그림 1040"/>
          <p:cNvPicPr>
            <a:picLocks noChangeAspect="1"/>
          </p:cNvPicPr>
          <p:nvPr/>
        </p:nvPicPr>
        <p:blipFill rotWithShape="1">
          <a:blip r:embed="rId2"/>
          <a:srcRect l="20430" t="-1720" r="29410" b="31040"/>
          <a:stretch>
            <a:fillRect/>
          </a:stretch>
        </p:blipFill>
        <p:spPr>
          <a:xfrm>
            <a:off x="3778969" y="4008758"/>
            <a:ext cx="2771327" cy="1563337"/>
          </a:xfrm>
          <a:prstGeom prst="rect">
            <a:avLst/>
          </a:prstGeom>
        </p:spPr>
      </p:pic>
      <p:sp>
        <p:nvSpPr>
          <p:cNvPr id="1053" name="모서리가 둥근 직사각형 16"/>
          <p:cNvSpPr/>
          <p:nvPr/>
        </p:nvSpPr>
        <p:spPr>
          <a:xfrm>
            <a:off x="4202113" y="5646623"/>
            <a:ext cx="2065337" cy="52805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  <a:latin typeface="맑은 고딕"/>
                <a:cs typeface="함초롬바탕"/>
              </a:rPr>
              <a:t>재설정 이메일 전송</a:t>
            </a:r>
            <a:endParaRPr lang="ko-KR" altLang="en-US" sz="1300">
              <a:solidFill>
                <a:schemeClr val="tx1"/>
              </a:solidFill>
              <a:latin typeface="맑은 고딕"/>
              <a:cs typeface="함초롬바탕"/>
            </a:endParaRPr>
          </a:p>
        </p:txBody>
      </p:sp>
      <p:sp>
        <p:nvSpPr>
          <p:cNvPr id="1054" name="타원 26"/>
          <p:cNvSpPr/>
          <p:nvPr/>
        </p:nvSpPr>
        <p:spPr>
          <a:xfrm>
            <a:off x="6076579" y="5370649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1055" name="TextBox 1043"/>
          <p:cNvSpPr txBox="1"/>
          <p:nvPr/>
        </p:nvSpPr>
        <p:spPr>
          <a:xfrm>
            <a:off x="2503646" y="4349177"/>
            <a:ext cx="1338791" cy="347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700"/>
              <a:t>아이디 입력</a:t>
            </a:r>
            <a:endParaRPr lang="ko-KR" altLang="en-US" sz="1700"/>
          </a:p>
        </p:txBody>
      </p:sp>
      <p:sp>
        <p:nvSpPr>
          <p:cNvPr id="1056" name="TextBox 1044"/>
          <p:cNvSpPr txBox="1"/>
          <p:nvPr/>
        </p:nvSpPr>
        <p:spPr>
          <a:xfrm>
            <a:off x="2513171" y="5040026"/>
            <a:ext cx="1338791" cy="342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700"/>
              <a:t>이메일 입력</a:t>
            </a:r>
            <a:endParaRPr lang="ko-KR" altLang="en-US" sz="1700"/>
          </a:p>
        </p:txBody>
      </p:sp>
      <p:pic>
        <p:nvPicPr>
          <p:cNvPr id="1057" name="그림 18"/>
          <p:cNvPicPr>
            <a:picLocks noChangeAspect="1"/>
          </p:cNvPicPr>
          <p:nvPr/>
        </p:nvPicPr>
        <p:blipFill rotWithShape="1">
          <a:blip r:embed="rId3"/>
          <a:srcRect l="20430" t="-1720" r="29410" b="62050"/>
          <a:stretch>
            <a:fillRect/>
          </a:stretch>
        </p:blipFill>
        <p:spPr>
          <a:xfrm>
            <a:off x="3778969" y="3240949"/>
            <a:ext cx="2771327" cy="877537"/>
          </a:xfrm>
          <a:prstGeom prst="rect">
            <a:avLst/>
          </a:prstGeom>
        </p:spPr>
      </p:pic>
      <p:sp>
        <p:nvSpPr>
          <p:cNvPr id="1058" name="TextBox 19"/>
          <p:cNvSpPr txBox="1"/>
          <p:nvPr/>
        </p:nvSpPr>
        <p:spPr>
          <a:xfrm>
            <a:off x="2503646" y="3621024"/>
            <a:ext cx="133879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700"/>
              <a:t>이름 입력</a:t>
            </a:r>
            <a:endParaRPr lang="ko-KR" altLang="en-US" sz="1700"/>
          </a:p>
        </p:txBody>
      </p:sp>
      <p:sp>
        <p:nvSpPr>
          <p:cNvPr id="1059" name="TextBox 21"/>
          <p:cNvSpPr txBox="1"/>
          <p:nvPr/>
        </p:nvSpPr>
        <p:spPr>
          <a:xfrm>
            <a:off x="3721735" y="1688544"/>
            <a:ext cx="2440940" cy="519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accent2"/>
                </a:solidFill>
                <a:latin typeface="HY동녘B"/>
                <a:ea typeface="HY동녘B"/>
                <a:cs typeface="함초롬돋움"/>
              </a:rPr>
              <a:t>DDIT Market</a:t>
            </a:r>
            <a:endParaRPr lang="ko-KR" altLang="en-US" sz="2800">
              <a:solidFill>
                <a:schemeClr val="accent2"/>
              </a:solidFill>
              <a:latin typeface="HY동녘B"/>
              <a:ea typeface="HY동녘B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30614" y="276224"/>
          <a:ext cx="2397303" cy="3958628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8330"/>
              </a:tblGrid>
              <a:tr h="741513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643423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홈버튼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43423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공지글</a:t>
                      </a:r>
                      <a:endParaRPr lang="ko-KR" altLang="en-US" sz="1500"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 조회 버튼</a:t>
                      </a:r>
                      <a:endParaRPr lang="ko-KR" altLang="en-US" sz="1500">
                        <a:cs typeface="Calibri"/>
                      </a:endParaRPr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43423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공지사항 페이지 </a:t>
                      </a:r>
                      <a:endParaRPr lang="ko-KR" altLang="en-US" sz="1500"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이동 버튼</a:t>
                      </a:r>
                      <a:endParaRPr lang="ko-KR" altLang="en-US" sz="1500">
                        <a:cs typeface="Calibri"/>
                      </a:endParaRPr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43423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게시글 검색 버튼</a:t>
                      </a:r>
                      <a:endParaRPr lang="ko-KR" altLang="en-US" sz="1500">
                        <a:cs typeface="Calibri"/>
                      </a:endParaRPr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43423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530614" y="4240942"/>
          <a:ext cx="2392680" cy="2307640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601556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66375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공지사항 페이지</a:t>
                      </a:r>
                      <a:endParaRPr lang="ko-KR" altLang="en-US" sz="1500">
                        <a:cs typeface="Calibri"/>
                      </a:endParaRPr>
                    </a:p>
                    <a:p>
                      <a:pPr algn="ctr">
                        <a:defRPr/>
                      </a:pPr>
                      <a:endParaRPr lang="ko-KR" altLang="en-US" sz="1500"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관리자가 회원들에게 공지사항을 공지한다</a:t>
                      </a:r>
                      <a:r>
                        <a:rPr lang="en-US" altLang="ko-KR" sz="1500"/>
                        <a:t>.</a:t>
                      </a:r>
                      <a:endParaRPr lang="en-US" altLang="ko-KR" sz="1500"/>
                    </a:p>
                    <a:p>
                      <a:pPr algn="ctr">
                        <a:defRPr/>
                      </a:pPr>
                      <a:r>
                        <a:rPr lang="en-US" altLang="ko-KR" sz="1500"/>
                        <a:t>/</a:t>
                      </a:r>
                      <a:r>
                        <a:rPr lang="ko-KR" altLang="en-US" sz="1500">
                          <a:cs typeface="Calibri"/>
                        </a:rPr>
                        <a:t> 일반 회원은</a:t>
                      </a:r>
                      <a:endParaRPr lang="ko-KR" altLang="en-US" sz="1500">
                        <a:cs typeface="Calibri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cs typeface="Calibri"/>
                        </a:rPr>
                        <a:t> 조회만 가능하다</a:t>
                      </a:r>
                      <a:r>
                        <a:rPr lang="en-US" altLang="ko-KR" sz="1500"/>
                        <a:t>.</a:t>
                      </a:r>
                      <a:endParaRPr lang="en-US" altLang="ko-KR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32631" y="1738925"/>
          <a:ext cx="8128000" cy="3823666"/>
        </p:xfrm>
        <a:graphic>
          <a:graphicData uri="http://schemas.openxmlformats.org/drawingml/2006/table">
            <a:tbl>
              <a:tblPr firstRow="1" bandRow="1"/>
              <a:tblGrid>
                <a:gridCol w="8128000"/>
              </a:tblGrid>
              <a:tr h="730222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공지사항게시판</a:t>
                      </a:r>
                      <a:endParaRPr lang="ko-KR" altLang="en-US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a55a"/>
                    </a:solidFill>
                  </a:tcPr>
                </a:tc>
              </a:tr>
              <a:tr h="515574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필독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DDIT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MARKET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이용 정책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(2023.01.02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 둘째 주 회원 정지 내역 및 사유</a:t>
                      </a:r>
                      <a:endParaRPr lang="ko-KR" altLang="en-US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   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불법 판매 및 유통 예방 안내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필독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거래 시 주의 사항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월엔 거래하고 헤택 받자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5574">
                <a:tc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 둘째 주 회원 정지 내역 및 사유</a:t>
                      </a:r>
                      <a:endParaRPr lang="ko-KR" altLang="en-US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832631" y="5620808"/>
            <a:ext cx="8128000" cy="52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이전페이지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1 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다음페이지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260349" y="276224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2086002"/>
                <a:gridCol w="1452179"/>
                <a:gridCol w="1699818"/>
                <a:gridCol w="1390269"/>
                <a:gridCol w="1377846"/>
              </a:tblGrid>
              <a:tr h="52230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700"/>
                        <a:t>Page Title</a:t>
                      </a:r>
                      <a:endParaRPr lang="en-US" altLang="ko-KR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공지사항게시판</a:t>
                      </a:r>
                      <a:endParaRPr lang="ko-KR" altLang="en-US" sz="16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700"/>
                        <a:t>Screen ID</a:t>
                      </a:r>
                      <a:endParaRPr lang="en-US" altLang="ko-KR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700"/>
                        <a:t>S-DM-004-001</a:t>
                      </a:r>
                      <a:endParaRPr lang="en-US" altLang="ko-KR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700"/>
                        <a:t>Date</a:t>
                      </a:r>
                      <a:endParaRPr lang="en-US" altLang="ko-KR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700"/>
                        <a:t>2023.04.06</a:t>
                      </a:r>
                      <a:endParaRPr lang="en-US" altLang="ko-KR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700"/>
                        <a:t>Description</a:t>
                      </a:r>
                      <a:endParaRPr lang="en-US" altLang="ko-KR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700"/>
                        <a:t> 메인 </a:t>
                      </a:r>
                      <a:r>
                        <a:rPr lang="en-US" altLang="ko-KR" sz="1700"/>
                        <a:t>/</a:t>
                      </a:r>
                      <a:r>
                        <a:rPr lang="ko-KR" altLang="en-US" sz="1700"/>
                        <a:t>   공지사항게시판 페이지</a:t>
                      </a:r>
                      <a:endParaRPr lang="ko-KR" altLang="en-US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7725" y="121740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4" name="타원 26"/>
          <p:cNvSpPr/>
          <p:nvPr/>
        </p:nvSpPr>
        <p:spPr>
          <a:xfrm>
            <a:off x="269874" y="130682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35" name="타원 26"/>
          <p:cNvSpPr/>
          <p:nvPr/>
        </p:nvSpPr>
        <p:spPr>
          <a:xfrm>
            <a:off x="743199" y="216981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36" name="타원 26"/>
          <p:cNvSpPr/>
          <p:nvPr/>
        </p:nvSpPr>
        <p:spPr>
          <a:xfrm>
            <a:off x="2625560" y="5542147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38" name=""/>
          <p:cNvSpPr/>
          <p:nvPr/>
        </p:nvSpPr>
        <p:spPr>
          <a:xfrm>
            <a:off x="2646092" y="6121375"/>
            <a:ext cx="3915833" cy="3781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>
                <a:solidFill>
                  <a:srgbClr val="bfbfbf"/>
                </a:solidFill>
                <a:cs typeface="Calibri"/>
              </a:rPr>
              <a:t>  검색어를 입력해주세요</a:t>
            </a:r>
            <a:r>
              <a:rPr lang="en-US" altLang="ko-KR" b="1">
                <a:solidFill>
                  <a:srgbClr val="bfbfbf"/>
                </a:solidFill>
                <a:cs typeface="Calibri"/>
              </a:rPr>
              <a:t>.</a:t>
            </a:r>
            <a:endParaRPr lang="en-US" altLang="ko-KR" b="1">
              <a:solidFill>
                <a:srgbClr val="bfbfbf"/>
              </a:solidFill>
              <a:cs typeface="Calibri"/>
            </a:endParaRPr>
          </a:p>
        </p:txBody>
      </p:sp>
      <p:sp>
        <p:nvSpPr>
          <p:cNvPr id="39" name=""/>
          <p:cNvSpPr/>
          <p:nvPr/>
        </p:nvSpPr>
        <p:spPr>
          <a:xfrm>
            <a:off x="6675966" y="6092800"/>
            <a:ext cx="730250" cy="40673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tx1"/>
                </a:solidFill>
                <a:cs typeface="Calibri"/>
              </a:rPr>
              <a:t>검색</a:t>
            </a:r>
            <a:endParaRPr lang="ko-KR" altLang="en-US" sz="1700">
              <a:solidFill>
                <a:schemeClr val="tx1"/>
              </a:solidFill>
              <a:cs typeface="Calibri"/>
            </a:endParaRPr>
          </a:p>
        </p:txBody>
      </p:sp>
      <p:sp>
        <p:nvSpPr>
          <p:cNvPr id="40" name="타원 26"/>
          <p:cNvSpPr/>
          <p:nvPr/>
        </p:nvSpPr>
        <p:spPr>
          <a:xfrm>
            <a:off x="6339551" y="5741882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</a:t>
            </a:r>
            <a:endParaRPr lang="en-US" altLang="ko-KR" sz="4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09549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2086002"/>
                <a:gridCol w="1452179"/>
                <a:gridCol w="1699818"/>
                <a:gridCol w="1390269"/>
                <a:gridCol w="1377846"/>
              </a:tblGrid>
              <a:tr h="522300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700"/>
                        <a:t>Page Title</a:t>
                      </a:r>
                      <a:endParaRPr lang="en-US" altLang="ko-KR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공지사항게시판</a:t>
                      </a:r>
                      <a:endParaRPr lang="ko-KR" altLang="en-US" sz="16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700"/>
                        <a:t>Screen ID</a:t>
                      </a:r>
                      <a:endParaRPr lang="en-US" altLang="ko-KR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700"/>
                        <a:t>S-DM-004-002</a:t>
                      </a:r>
                      <a:endParaRPr lang="en-US" altLang="ko-KR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700"/>
                        <a:t>Date</a:t>
                      </a:r>
                      <a:endParaRPr lang="en-US" altLang="ko-KR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700"/>
                        <a:t>2023.04.06</a:t>
                      </a:r>
                      <a:endParaRPr lang="en-US" altLang="ko-KR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 sz="1700"/>
                        <a:t>Description</a:t>
                      </a:r>
                      <a:endParaRPr lang="en-US" altLang="ko-KR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700"/>
                        <a:t> 메인 </a:t>
                      </a:r>
                      <a:r>
                        <a:rPr lang="en-US" altLang="ko-KR" sz="1700"/>
                        <a:t>/</a:t>
                      </a:r>
                      <a:r>
                        <a:rPr lang="ko-KR" altLang="en-US" sz="1700"/>
                        <a:t>   공지사항게시판 페이지</a:t>
                      </a:r>
                      <a:endParaRPr lang="ko-KR" altLang="en-US" sz="17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0139" y="209549"/>
          <a:ext cx="2397303" cy="3382623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8330"/>
              </a:tblGrid>
              <a:tr h="741513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58616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홈버튼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0999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다음 글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 이동 버튼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0999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공지사항 페이지 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이동 버튼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5226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500"/>
                        <a:t>게시글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수정 및 삭제</a:t>
                      </a:r>
                      <a:endParaRPr lang="ko-KR" altLang="en-US" sz="1500"/>
                    </a:p>
                    <a:p>
                      <a:pPr algn="ctr">
                        <a:defRPr/>
                      </a:pPr>
                      <a:r>
                        <a:rPr lang="ko-KR" altLang="en-US" sz="1500"/>
                        <a:t>버튼</a:t>
                      </a:r>
                      <a:endParaRPr lang="ko-KR" altLang="en-US" sz="15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544711" y="3552825"/>
          <a:ext cx="2392680" cy="2943181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544294">
                <a:tc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  <a:endParaRPr lang="en-US" altLang="ko-KR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2299291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공지글 클릭 시 해당 글을 보여주고 게시글 조회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 수정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 삭제 창 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관리자 </a:t>
                      </a:r>
                      <a:r>
                        <a:rPr lang="en-US" altLang="ko-KR" sz="1600"/>
                        <a:t>: </a:t>
                      </a:r>
                      <a:r>
                        <a:rPr lang="ko-KR" altLang="en-US" sz="1600"/>
                        <a:t>게시글을 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수정</a:t>
                      </a:r>
                      <a:r>
                        <a:rPr lang="en-US" altLang="ko-KR" sz="1600"/>
                        <a:t>,</a:t>
                      </a:r>
                      <a:r>
                        <a:rPr lang="ko-KR" altLang="en-US" sz="1600"/>
                        <a:t> 삭제 할 수 있다</a:t>
                      </a:r>
                      <a:r>
                        <a:rPr lang="en-US" altLang="ko-KR" sz="1600"/>
                        <a:t>.</a:t>
                      </a:r>
                      <a:endParaRPr lang="en-US" altLang="ko-KR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회원</a:t>
                      </a:r>
                      <a:r>
                        <a:rPr lang="en-US" altLang="ko-KR" sz="1600"/>
                        <a:t> : </a:t>
                      </a:r>
                      <a:r>
                        <a:rPr lang="ko-KR" altLang="en-US" sz="1600"/>
                        <a:t>페이지 이동 및 조회만 가능하다</a:t>
                      </a:r>
                      <a:r>
                        <a:rPr lang="en-US" altLang="ko-KR" sz="1600"/>
                        <a:t>.</a:t>
                      </a:r>
                      <a:endParaRPr lang="en-US" altLang="ko-KR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842156" y="1719875"/>
          <a:ext cx="8127999" cy="4285974"/>
        </p:xfrm>
        <a:graphic>
          <a:graphicData uri="http://schemas.openxmlformats.org/drawingml/2006/table">
            <a:tbl>
              <a:tblPr firstRow="1" bandRow="1"/>
              <a:tblGrid>
                <a:gridCol w="2709333"/>
                <a:gridCol w="2709333"/>
                <a:gridCol w="2709333"/>
              </a:tblGrid>
              <a:tr h="841570"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공지사항게시판</a:t>
                      </a:r>
                      <a:endParaRPr lang="ko-KR" altLang="en-US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a55a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66631">
                <a:tc gridSpan="3"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필독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DDIT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MARKET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이용 정책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(2023.01.02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26943">
                <a:tc>
                  <a:txBody>
                    <a:bodyPr vert="horz" lIns="91440" tIns="45720" rIns="91440" bIns="4572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작성자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관리자                                 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조회수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2321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회  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생성일자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2023.01.02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044512">
                <a:tc gridSpan="3">
                  <a:txBody>
                    <a:bodyPr vert="horz" lIns="91440" tIns="45720" rIns="91440" bIns="45720" anchor="t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 </a:t>
                      </a:r>
                      <a:endParaRPr lang="ko-KR" altLang="en-US"/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                    </a:t>
                      </a:r>
                      <a:r>
                        <a:rPr lang="ko-KR" altLang="en-US" sz="2000" b="1"/>
                        <a:t>   공통 </a:t>
                      </a:r>
                      <a:r>
                        <a:rPr lang="en-US" altLang="ko-KR" sz="2000" b="1"/>
                        <a:t>(NOTICE)</a:t>
                      </a:r>
                      <a:endParaRPr lang="en-US" altLang="ko-KR" sz="2000" b="1"/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/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구매자 모두 서로를 먼저 배려합니다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구매자 모두 매너있게 질문하고 답변합니다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판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구매자 모두를 위해서 안전 거래를 권장합니다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6318">
                <a:tc gridSpan="3">
                  <a:txBody>
                    <a:bodyPr vert="horz" lIns="91440" tIns="45720" rIns="91440" bIns="45720" anchor="ctr" anchorCtr="0"/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[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공지</a:t>
                      </a:r>
                      <a:r>
                        <a:rPr kumimoji="0" lang="en-US" altLang="ko-KR" b="0" i="0" u="none" strike="noStrike" kern="1200" cap="none" spc="0" normalizeH="0" baseline="0">
                          <a:solidFill>
                            <a:srgbClr val="ff0000"/>
                          </a:solidFill>
                          <a:latin typeface="Calibri"/>
                          <a:ea typeface="맑은 고딕"/>
                          <a:cs typeface="Calibri"/>
                        </a:rPr>
                        <a:t>]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 둘째 주 회원 정지 내역 및 사유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862610" y="6049433"/>
            <a:ext cx="4087092" cy="528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이전페이지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1 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|</a:t>
            </a:r>
            <a:r>
              <a:rPr lang="ko-KR" altLang="en-US">
                <a:solidFill>
                  <a:schemeClr val="dk1"/>
                </a:solidFill>
              </a:rPr>
              <a:t> 다음페이지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8196006" y="5022593"/>
            <a:ext cx="697949" cy="302543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삭제</a:t>
            </a:r>
            <a:endParaRPr lang="ko-KR" altLang="en-US" sz="1700">
              <a:solidFill>
                <a:schemeClr val="dk1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7372887" y="5022593"/>
            <a:ext cx="697949" cy="302543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 수정</a:t>
            </a:r>
            <a:endParaRPr lang="ko-KR" altLang="en-US" sz="1700">
              <a:solidFill>
                <a:schemeClr val="dk1"/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47725" y="1217402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35" name="타원 26"/>
          <p:cNvSpPr/>
          <p:nvPr/>
        </p:nvSpPr>
        <p:spPr>
          <a:xfrm>
            <a:off x="269874" y="1306828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36" name="타원 26"/>
          <p:cNvSpPr/>
          <p:nvPr/>
        </p:nvSpPr>
        <p:spPr>
          <a:xfrm>
            <a:off x="8700155" y="4633864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4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37" name="타원 26"/>
          <p:cNvSpPr/>
          <p:nvPr/>
        </p:nvSpPr>
        <p:spPr>
          <a:xfrm>
            <a:off x="6679702" y="5773440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3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sp>
        <p:nvSpPr>
          <p:cNvPr id="38" name="타원 26"/>
          <p:cNvSpPr/>
          <p:nvPr/>
        </p:nvSpPr>
        <p:spPr>
          <a:xfrm>
            <a:off x="577725" y="5325136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  <a:endParaRPr lang="en-US" altLang="ko-KR" sz="4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69874" y="266699"/>
          <a:ext cx="9272564" cy="1040129"/>
        </p:xfrm>
        <a:graphic>
          <a:graphicData uri="http://schemas.openxmlformats.org/drawingml/2006/table">
            <a:tbl>
              <a:tblPr firstRow="1" bandRow="1"/>
              <a:tblGrid>
                <a:gridCol w="1266450"/>
                <a:gridCol w="1764030"/>
                <a:gridCol w="1452179"/>
                <a:gridCol w="1699818"/>
                <a:gridCol w="1390269"/>
                <a:gridCol w="1699818"/>
              </a:tblGrid>
              <a:tr h="522300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Page Title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인기상품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ID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S-DM-006-001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2023.04.06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178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843a">
                        <a:alpha val="9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algn="ctr">
                        <a:defRPr/>
                      </a:pPr>
                      <a:r>
                        <a:rPr lang="ko-KR" altLang="en-US" sz="1600"/>
                        <a:t>   메인 </a:t>
                      </a:r>
                      <a:r>
                        <a:rPr lang="en-US" altLang="ko-KR" sz="1600"/>
                        <a:t>/</a:t>
                      </a:r>
                      <a:r>
                        <a:rPr lang="ko-KR" altLang="en-US" sz="1600"/>
                        <a:t> 금주의 인기상품 페이지</a:t>
                      </a:r>
                      <a:endParaRPr lang="ko-KR" altLang="en-US" sz="1600"/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542438" y="1306828"/>
          <a:ext cx="2397303" cy="2311531"/>
        </p:xfrm>
        <a:graphic>
          <a:graphicData uri="http://schemas.openxmlformats.org/drawingml/2006/table">
            <a:tbl>
              <a:tblPr firstRow="1" bandRow="1"/>
              <a:tblGrid>
                <a:gridCol w="518973"/>
                <a:gridCol w="1878330"/>
              </a:tblGrid>
              <a:tr h="678347">
                <a:tc gridSpan="2"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81659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홈버튼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816592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600"/>
                        <a:t>해당 게시글로 </a:t>
                      </a:r>
                      <a:endParaRPr lang="ko-KR" altLang="en-US" sz="1600"/>
                    </a:p>
                    <a:p>
                      <a:pPr algn="ctr">
                        <a:defRPr/>
                      </a:pPr>
                      <a:r>
                        <a:rPr lang="ko-KR" altLang="en-US" sz="1600"/>
                        <a:t>이동 버튼</a:t>
                      </a: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30" name="AutoShape 6" descr="...">
            <a:hlinkClick r:id="" action="ppaction://noaction"/>
          </p:cNvPr>
          <p:cNvSpPr>
            <a:spLocks noChangeAspect="1" noChangeArrowheads="1"/>
          </p:cNvSpPr>
          <p:nvPr/>
        </p:nvSpPr>
        <p:spPr>
          <a:xfrm>
            <a:off x="590550" y="-20113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AutoShape 8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4" name="AutoShape 10" descr="...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046" name="표 2"/>
          <p:cNvGraphicFramePr>
            <a:graphicFrameLocks noGrp="1"/>
          </p:cNvGraphicFramePr>
          <p:nvPr/>
        </p:nvGraphicFramePr>
        <p:xfrm>
          <a:off x="9542438" y="3797639"/>
          <a:ext cx="2392680" cy="2779372"/>
        </p:xfrm>
        <a:graphic>
          <a:graphicData uri="http://schemas.openxmlformats.org/drawingml/2006/table">
            <a:tbl>
              <a:tblPr firstRow="1" bandRow="1"/>
              <a:tblGrid>
                <a:gridCol w="2392680"/>
              </a:tblGrid>
              <a:tr h="814843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en-US" altLang="ko-KR"/>
                        <a:t>Screen Detail Description</a:t>
                      </a:r>
                      <a:endParaRPr lang="en-US" altLang="ko-KR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914e"/>
                    </a:solidFill>
                  </a:tcPr>
                </a:tc>
              </a:tr>
              <a:tr h="1964529">
                <a:tc>
                  <a:txBody>
                    <a:bodyPr vert="horz" lIns="91440" tIns="45720" rIns="91440" bIns="45720" anchor="ctr" anchorCtr="1"/>
                    <a:p>
                      <a:pPr algn="ctr">
                        <a:defRPr/>
                      </a:pPr>
                      <a:r>
                        <a:rPr lang="ko-KR" altLang="en-US" sz="1700"/>
                        <a:t>메인 인기 상품 창</a:t>
                      </a:r>
                      <a:endParaRPr lang="ko-KR" altLang="en-US" sz="1700"/>
                    </a:p>
                    <a:p>
                      <a:pPr algn="ctr">
                        <a:defRPr/>
                      </a:pPr>
                      <a:endParaRPr lang="ko-KR" altLang="en-US" sz="1700"/>
                    </a:p>
                    <a:p>
                      <a:pPr algn="ctr">
                        <a:defRPr/>
                      </a:pPr>
                      <a:r>
                        <a:rPr lang="ko-KR" altLang="en-US" sz="1700"/>
                        <a:t>그 날의 인기상품을</a:t>
                      </a:r>
                      <a:endParaRPr lang="ko-KR" altLang="en-US" sz="1700"/>
                    </a:p>
                    <a:p>
                      <a:pPr algn="ctr">
                        <a:defRPr/>
                      </a:pPr>
                      <a:r>
                        <a:rPr lang="ko-KR" altLang="en-US" sz="1700"/>
                        <a:t>보여주고 해당 상품</a:t>
                      </a:r>
                      <a:endParaRPr lang="ko-KR" altLang="en-US" sz="1700"/>
                    </a:p>
                    <a:p>
                      <a:pPr algn="ctr">
                        <a:defRPr/>
                      </a:pPr>
                      <a:r>
                        <a:rPr lang="ko-KR" altLang="en-US" sz="1700"/>
                        <a:t>으로 이동할 수 있는 창 </a:t>
                      </a:r>
                      <a:endParaRPr lang="ko-KR" altLang="en-US" sz="1700"/>
                    </a:p>
                    <a:p>
                      <a:pPr algn="ctr">
                        <a:defRPr/>
                      </a:pPr>
                      <a:endParaRPr lang="ko-KR" altLang="en-US" sz="1600"/>
                    </a:p>
                  </a:txBody>
                  <a:tcPr marL="91440" marR="91440" anchor="ctr" anchorCtr="1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50" name="모서리가 둥근 직사각형 19"/>
          <p:cNvSpPr/>
          <p:nvPr/>
        </p:nvSpPr>
        <p:spPr>
          <a:xfrm>
            <a:off x="682625" y="1600525"/>
            <a:ext cx="8147050" cy="4847901"/>
          </a:xfrm>
          <a:prstGeom prst="roundRect">
            <a:avLst>
              <a:gd name="adj" fmla="val 3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1" name="TextBox 21"/>
          <p:cNvSpPr txBox="1"/>
          <p:nvPr/>
        </p:nvSpPr>
        <p:spPr>
          <a:xfrm>
            <a:off x="3390900" y="2146009"/>
            <a:ext cx="3152775" cy="576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>
                <a:solidFill>
                  <a:schemeClr val="accent2"/>
                </a:solidFill>
              </a:rPr>
              <a:t>금주의 인기상품</a:t>
            </a:r>
            <a:endParaRPr lang="ko-KR" altLang="en-US" sz="3200" b="1">
              <a:solidFill>
                <a:schemeClr val="accent2"/>
              </a:solidFill>
            </a:endParaRPr>
          </a:p>
        </p:txBody>
      </p:sp>
      <p:graphicFrame>
        <p:nvGraphicFramePr>
          <p:cNvPr id="1055" name=""/>
          <p:cNvGraphicFramePr>
            <a:graphicFrameLocks noGrp="1"/>
          </p:cNvGraphicFramePr>
          <p:nvPr/>
        </p:nvGraphicFramePr>
        <p:xfrm>
          <a:off x="1512887" y="3059747"/>
          <a:ext cx="6908799" cy="31007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02933"/>
                <a:gridCol w="2302933"/>
                <a:gridCol w="2302933"/>
              </a:tblGrid>
              <a:tr h="25735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2717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상품정보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10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3387" y="3343275"/>
            <a:ext cx="1969770" cy="1969770"/>
          </a:xfrm>
          <a:prstGeom prst="rect">
            <a:avLst/>
          </a:prstGeom>
        </p:spPr>
      </p:pic>
      <p:pic>
        <p:nvPicPr>
          <p:cNvPr id="10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90987" y="3429000"/>
            <a:ext cx="1752600" cy="1853576"/>
          </a:xfrm>
          <a:prstGeom prst="rect">
            <a:avLst/>
          </a:prstGeom>
        </p:spPr>
      </p:pic>
      <p:pic>
        <p:nvPicPr>
          <p:cNvPr id="105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64262" y="3251835"/>
            <a:ext cx="2190750" cy="2190750"/>
          </a:xfrm>
          <a:prstGeom prst="rect">
            <a:avLst/>
          </a:prstGeom>
        </p:spPr>
      </p:pic>
      <p:sp>
        <p:nvSpPr>
          <p:cNvPr id="1060" name="타원 26"/>
          <p:cNvSpPr/>
          <p:nvPr/>
        </p:nvSpPr>
        <p:spPr>
          <a:xfrm>
            <a:off x="1242887" y="2711835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2</a:t>
            </a:r>
            <a:endParaRPr lang="en-US" altLang="ko-KR" sz="4000" b="1">
              <a:solidFill>
                <a:schemeClr val="lt1"/>
              </a:solidFill>
            </a:endParaRPr>
          </a:p>
        </p:txBody>
      </p:sp>
      <p:pic>
        <p:nvPicPr>
          <p:cNvPr id="1061" name="Picture 3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66775" y="1531727"/>
            <a:ext cx="1068387" cy="455774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1062" name="타원 26"/>
          <p:cNvSpPr/>
          <p:nvPr/>
        </p:nvSpPr>
        <p:spPr>
          <a:xfrm>
            <a:off x="333375" y="1371301"/>
            <a:ext cx="540000" cy="540000"/>
          </a:xfrm>
          <a:prstGeom prst="ellipse">
            <a:avLst/>
          </a:prstGeom>
          <a:solidFill>
            <a:srgbClr val="eb5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b="1">
                <a:solidFill>
                  <a:schemeClr val="lt1"/>
                </a:solidFill>
              </a:rPr>
              <a:t>1</a:t>
            </a:r>
            <a:endParaRPr lang="en-US" altLang="ko-KR" sz="4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1707</ep:Words>
  <ep:PresentationFormat/>
  <ep:Paragraphs>232</ep:Paragraphs>
  <ep:Slides>25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ep:HeadingPairs>
  <ep:TitlesOfParts>
    <vt:vector size="27" baseType="lpstr">
      <vt:lpstr>한컴오피스</vt:lpstr>
      <vt:lpstr>한컴오피스</vt:lpstr>
      <vt:lpstr>화면 정의서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PC-06</dc:creator>
  <cp:lastModifiedBy>PC-06</cp:lastModifiedBy>
  <dcterms:modified xsi:type="dcterms:W3CDTF">2023-04-20T05:16:11.283</dcterms:modified>
  <cp:revision>25</cp:revision>
  <dc:title>화면  정의서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