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9" r:id="rId5"/>
    <p:sldId id="285" r:id="rId6"/>
    <p:sldId id="284" r:id="rId7"/>
    <p:sldId id="270" r:id="rId8"/>
    <p:sldId id="268" r:id="rId9"/>
    <p:sldId id="283" r:id="rId1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Light" panose="020F0502020204030203" pitchFamily="34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  <p:embeddedFont>
      <p:font typeface="Source Sans Pro Light" panose="020F03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i4AbemxNb8ssrXSnLenVlWptOH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BAE2B4-8B6B-4D49-B38E-EFA34E015395}">
  <a:tblStyle styleId="{4FBAE2B4-8B6B-4D49-B38E-EFA34E015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6327"/>
  </p:normalViewPr>
  <p:slideViewPr>
    <p:cSldViewPr snapToGrid="0" snapToObjects="1">
      <p:cViewPr varScale="1">
        <p:scale>
          <a:sx n="171" d="100"/>
          <a:sy n="171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83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○"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83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■"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83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83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○"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83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■"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83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●"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83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○"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83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Char char="■"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397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c07226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7ac07226ca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bff80d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7abff80d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SzPts val="1400"/>
              <a:buFont typeface="Source Sans Pro"/>
              <a:buChar char="●"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bff80d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7abff80d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SzPts val="1400"/>
              <a:buFont typeface="Source Sans Pro"/>
              <a:buChar char="●"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91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bff80d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7abff80d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SzPts val="1400"/>
              <a:buFont typeface="Source Sans Pro"/>
              <a:buChar char="●"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934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bff80d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7abff80d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SzPts val="1400"/>
              <a:buFont typeface="Source Sans Pro"/>
              <a:buChar char="●"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569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bff80d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7abff80d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SzPts val="1400"/>
              <a:buFont typeface="Source Sans Pro"/>
              <a:buChar char="●"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689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ac07226ca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7ac07226ca_0_16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397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2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Title">
  <p:cSld name="BLANK_1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60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60"/>
          <p:cNvSpPr txBox="1">
            <a:spLocks noGrp="1"/>
          </p:cNvSpPr>
          <p:nvPr>
            <p:ph type="title"/>
          </p:nvPr>
        </p:nvSpPr>
        <p:spPr>
          <a:xfrm>
            <a:off x="4018925" y="2116613"/>
            <a:ext cx="4476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" name="Google Shape;10;p60"/>
          <p:cNvCxnSpPr/>
          <p:nvPr/>
        </p:nvCxnSpPr>
        <p:spPr>
          <a:xfrm>
            <a:off x="3816300" y="2059500"/>
            <a:ext cx="0" cy="719700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1;p60"/>
          <p:cNvSpPr/>
          <p:nvPr/>
        </p:nvSpPr>
        <p:spPr>
          <a:xfrm>
            <a:off x="0" y="4780493"/>
            <a:ext cx="9144000" cy="363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086" y="1844700"/>
            <a:ext cx="3017324" cy="11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Title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6"/>
          <p:cNvSpPr/>
          <p:nvPr/>
        </p:nvSpPr>
        <p:spPr>
          <a:xfrm flipH="1">
            <a:off x="75" y="-50"/>
            <a:ext cx="45666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6"/>
          <p:cNvSpPr/>
          <p:nvPr/>
        </p:nvSpPr>
        <p:spPr>
          <a:xfrm>
            <a:off x="4566675" y="125"/>
            <a:ext cx="4566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6"/>
          <p:cNvSpPr txBox="1">
            <a:spLocks noGrp="1"/>
          </p:cNvSpPr>
          <p:nvPr>
            <p:ph type="title"/>
          </p:nvPr>
        </p:nvSpPr>
        <p:spPr>
          <a:xfrm>
            <a:off x="310650" y="2993525"/>
            <a:ext cx="3945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787" y="1844212"/>
            <a:ext cx="3017324" cy="11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Content / Image">
  <p:cSld name="BLANK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7"/>
          <p:cNvSpPr/>
          <p:nvPr/>
        </p:nvSpPr>
        <p:spPr>
          <a:xfrm flipH="1">
            <a:off x="83" y="0"/>
            <a:ext cx="45666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87"/>
          <p:cNvCxnSpPr/>
          <p:nvPr/>
        </p:nvCxnSpPr>
        <p:spPr>
          <a:xfrm>
            <a:off x="616954" y="2323538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87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445" y="607998"/>
            <a:ext cx="398720" cy="3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7"/>
          <p:cNvSpPr txBox="1">
            <a:spLocks noGrp="1"/>
          </p:cNvSpPr>
          <p:nvPr>
            <p:ph type="title"/>
          </p:nvPr>
        </p:nvSpPr>
        <p:spPr>
          <a:xfrm>
            <a:off x="502224" y="1161625"/>
            <a:ext cx="3592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CA12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87"/>
          <p:cNvSpPr txBox="1">
            <a:spLocks noGrp="1"/>
          </p:cNvSpPr>
          <p:nvPr>
            <p:ph type="subTitle" idx="1"/>
          </p:nvPr>
        </p:nvSpPr>
        <p:spPr>
          <a:xfrm>
            <a:off x="502075" y="2452275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87"/>
          <p:cNvSpPr txBox="1">
            <a:spLocks noGrp="1"/>
          </p:cNvSpPr>
          <p:nvPr>
            <p:ph type="body" idx="2"/>
          </p:nvPr>
        </p:nvSpPr>
        <p:spPr>
          <a:xfrm>
            <a:off x="502275" y="3083200"/>
            <a:ext cx="35922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Content / Image Alternate">
  <p:cSld name="BLANK_1_1_1_1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8"/>
          <p:cNvSpPr/>
          <p:nvPr/>
        </p:nvSpPr>
        <p:spPr>
          <a:xfrm flipH="1">
            <a:off x="67" y="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88"/>
          <p:cNvCxnSpPr/>
          <p:nvPr/>
        </p:nvCxnSpPr>
        <p:spPr>
          <a:xfrm>
            <a:off x="616954" y="2323538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3" name="Google Shape;73;p88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445" y="607998"/>
            <a:ext cx="398720" cy="3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8"/>
          <p:cNvSpPr txBox="1">
            <a:spLocks noGrp="1"/>
          </p:cNvSpPr>
          <p:nvPr>
            <p:ph type="title"/>
          </p:nvPr>
        </p:nvSpPr>
        <p:spPr>
          <a:xfrm>
            <a:off x="502224" y="1161625"/>
            <a:ext cx="3592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CA12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88"/>
          <p:cNvSpPr txBox="1">
            <a:spLocks noGrp="1"/>
          </p:cNvSpPr>
          <p:nvPr>
            <p:ph type="subTitle" idx="1"/>
          </p:nvPr>
        </p:nvSpPr>
        <p:spPr>
          <a:xfrm>
            <a:off x="502075" y="2452275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8"/>
          <p:cNvSpPr txBox="1">
            <a:spLocks noGrp="1"/>
          </p:cNvSpPr>
          <p:nvPr>
            <p:ph type="body" idx="2"/>
          </p:nvPr>
        </p:nvSpPr>
        <p:spPr>
          <a:xfrm>
            <a:off x="502275" y="3083200"/>
            <a:ext cx="35922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+ Content / Image Alternate">
  <p:cSld name="BLANK_1_1_1_1_3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9"/>
          <p:cNvSpPr/>
          <p:nvPr/>
        </p:nvSpPr>
        <p:spPr>
          <a:xfrm flipH="1">
            <a:off x="67" y="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89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445" y="607998"/>
            <a:ext cx="398720" cy="3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9"/>
          <p:cNvSpPr txBox="1">
            <a:spLocks noGrp="1"/>
          </p:cNvSpPr>
          <p:nvPr>
            <p:ph type="subTitle" idx="1"/>
          </p:nvPr>
        </p:nvSpPr>
        <p:spPr>
          <a:xfrm>
            <a:off x="502075" y="1184017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9"/>
          <p:cNvSpPr txBox="1">
            <a:spLocks noGrp="1"/>
          </p:cNvSpPr>
          <p:nvPr>
            <p:ph type="body" idx="2"/>
          </p:nvPr>
        </p:nvSpPr>
        <p:spPr>
          <a:xfrm>
            <a:off x="502275" y="1814955"/>
            <a:ext cx="3592200" cy="28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+ Blank">
  <p:cSld name="BLANK_1_1_1_1_3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0"/>
          <p:cNvSpPr/>
          <p:nvPr/>
        </p:nvSpPr>
        <p:spPr>
          <a:xfrm flipH="1">
            <a:off x="67" y="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90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445" y="607998"/>
            <a:ext cx="398720" cy="3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0"/>
          <p:cNvSpPr txBox="1">
            <a:spLocks noGrp="1"/>
          </p:cNvSpPr>
          <p:nvPr>
            <p:ph type="subTitle" idx="1"/>
          </p:nvPr>
        </p:nvSpPr>
        <p:spPr>
          <a:xfrm>
            <a:off x="502075" y="1184017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ntent Blocks / Image">
  <p:cSld name="BLANK_1_1_1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1"/>
          <p:cNvSpPr/>
          <p:nvPr/>
        </p:nvSpPr>
        <p:spPr>
          <a:xfrm flipH="1">
            <a:off x="83" y="0"/>
            <a:ext cx="45666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91"/>
          <p:cNvCxnSpPr/>
          <p:nvPr/>
        </p:nvCxnSpPr>
        <p:spPr>
          <a:xfrm>
            <a:off x="616954" y="2323538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9" name="Google Shape;89;p91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445" y="607998"/>
            <a:ext cx="398720" cy="3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1"/>
          <p:cNvSpPr txBox="1">
            <a:spLocks noGrp="1"/>
          </p:cNvSpPr>
          <p:nvPr>
            <p:ph type="title"/>
          </p:nvPr>
        </p:nvSpPr>
        <p:spPr>
          <a:xfrm>
            <a:off x="502224" y="1161625"/>
            <a:ext cx="3592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CA12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91"/>
          <p:cNvSpPr txBox="1">
            <a:spLocks noGrp="1"/>
          </p:cNvSpPr>
          <p:nvPr>
            <p:ph type="subTitle" idx="1"/>
          </p:nvPr>
        </p:nvSpPr>
        <p:spPr>
          <a:xfrm>
            <a:off x="502075" y="2452275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91"/>
          <p:cNvSpPr txBox="1">
            <a:spLocks noGrp="1"/>
          </p:cNvSpPr>
          <p:nvPr>
            <p:ph type="body" idx="2"/>
          </p:nvPr>
        </p:nvSpPr>
        <p:spPr>
          <a:xfrm>
            <a:off x="502275" y="3083200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93" name="Google Shape;93;p91"/>
          <p:cNvCxnSpPr/>
          <p:nvPr/>
        </p:nvCxnSpPr>
        <p:spPr>
          <a:xfrm>
            <a:off x="616954" y="3714113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91"/>
          <p:cNvSpPr txBox="1">
            <a:spLocks noGrp="1"/>
          </p:cNvSpPr>
          <p:nvPr>
            <p:ph type="subTitle" idx="3"/>
          </p:nvPr>
        </p:nvSpPr>
        <p:spPr>
          <a:xfrm>
            <a:off x="502075" y="3842850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91"/>
          <p:cNvSpPr txBox="1">
            <a:spLocks noGrp="1"/>
          </p:cNvSpPr>
          <p:nvPr>
            <p:ph type="body" idx="4"/>
          </p:nvPr>
        </p:nvSpPr>
        <p:spPr>
          <a:xfrm>
            <a:off x="502275" y="4473775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ntent Blocks / Image Alternate">
  <p:cSld name="BLANK_1_1_1_1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2"/>
          <p:cNvSpPr/>
          <p:nvPr/>
        </p:nvSpPr>
        <p:spPr>
          <a:xfrm flipH="1">
            <a:off x="67" y="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92"/>
          <p:cNvCxnSpPr/>
          <p:nvPr/>
        </p:nvCxnSpPr>
        <p:spPr>
          <a:xfrm>
            <a:off x="616954" y="2323538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9" name="Google Shape;99;p92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445" y="607998"/>
            <a:ext cx="398720" cy="3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2"/>
          <p:cNvSpPr txBox="1">
            <a:spLocks noGrp="1"/>
          </p:cNvSpPr>
          <p:nvPr>
            <p:ph type="title"/>
          </p:nvPr>
        </p:nvSpPr>
        <p:spPr>
          <a:xfrm>
            <a:off x="502224" y="1161625"/>
            <a:ext cx="3592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CA12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92"/>
          <p:cNvSpPr txBox="1">
            <a:spLocks noGrp="1"/>
          </p:cNvSpPr>
          <p:nvPr>
            <p:ph type="subTitle" idx="1"/>
          </p:nvPr>
        </p:nvSpPr>
        <p:spPr>
          <a:xfrm>
            <a:off x="502075" y="2452275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2" name="Google Shape;102;p92"/>
          <p:cNvCxnSpPr/>
          <p:nvPr/>
        </p:nvCxnSpPr>
        <p:spPr>
          <a:xfrm>
            <a:off x="616954" y="3714113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92"/>
          <p:cNvSpPr txBox="1">
            <a:spLocks noGrp="1"/>
          </p:cNvSpPr>
          <p:nvPr>
            <p:ph type="subTitle" idx="2"/>
          </p:nvPr>
        </p:nvSpPr>
        <p:spPr>
          <a:xfrm>
            <a:off x="502075" y="3842850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92"/>
          <p:cNvSpPr txBox="1">
            <a:spLocks noGrp="1"/>
          </p:cNvSpPr>
          <p:nvPr>
            <p:ph type="body" idx="3"/>
          </p:nvPr>
        </p:nvSpPr>
        <p:spPr>
          <a:xfrm>
            <a:off x="502275" y="3083200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5" name="Google Shape;105;p92"/>
          <p:cNvSpPr txBox="1">
            <a:spLocks noGrp="1"/>
          </p:cNvSpPr>
          <p:nvPr>
            <p:ph type="body" idx="4"/>
          </p:nvPr>
        </p:nvSpPr>
        <p:spPr>
          <a:xfrm>
            <a:off x="502275" y="4473775"/>
            <a:ext cx="3592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Content / Image">
  <p:cSld name="CUSTOM_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3"/>
          <p:cNvSpPr/>
          <p:nvPr/>
        </p:nvSpPr>
        <p:spPr>
          <a:xfrm flipH="1">
            <a:off x="83" y="0"/>
            <a:ext cx="45666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93"/>
          <p:cNvCxnSpPr/>
          <p:nvPr/>
        </p:nvCxnSpPr>
        <p:spPr>
          <a:xfrm>
            <a:off x="616954" y="2323538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p93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445" y="607998"/>
            <a:ext cx="398720" cy="3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3"/>
          <p:cNvSpPr txBox="1">
            <a:spLocks noGrp="1"/>
          </p:cNvSpPr>
          <p:nvPr>
            <p:ph type="title"/>
          </p:nvPr>
        </p:nvSpPr>
        <p:spPr>
          <a:xfrm>
            <a:off x="502224" y="1161625"/>
            <a:ext cx="3592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CA12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93"/>
          <p:cNvSpPr txBox="1">
            <a:spLocks noGrp="1"/>
          </p:cNvSpPr>
          <p:nvPr>
            <p:ph type="body" idx="1"/>
          </p:nvPr>
        </p:nvSpPr>
        <p:spPr>
          <a:xfrm>
            <a:off x="502225" y="2452275"/>
            <a:ext cx="35922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Char char="■"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Content / Image Alternate">
  <p:cSld name="CUSTOM_5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4"/>
          <p:cNvSpPr/>
          <p:nvPr/>
        </p:nvSpPr>
        <p:spPr>
          <a:xfrm flipH="1">
            <a:off x="67" y="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94"/>
          <p:cNvCxnSpPr/>
          <p:nvPr/>
        </p:nvCxnSpPr>
        <p:spPr>
          <a:xfrm>
            <a:off x="616954" y="2323538"/>
            <a:ext cx="38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p94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445" y="607998"/>
            <a:ext cx="398720" cy="367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4"/>
          <p:cNvSpPr txBox="1">
            <a:spLocks noGrp="1"/>
          </p:cNvSpPr>
          <p:nvPr>
            <p:ph type="title"/>
          </p:nvPr>
        </p:nvSpPr>
        <p:spPr>
          <a:xfrm>
            <a:off x="502224" y="1161625"/>
            <a:ext cx="3592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CA12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94"/>
          <p:cNvSpPr txBox="1">
            <a:spLocks noGrp="1"/>
          </p:cNvSpPr>
          <p:nvPr>
            <p:ph type="body" idx="1"/>
          </p:nvPr>
        </p:nvSpPr>
        <p:spPr>
          <a:xfrm>
            <a:off x="502225" y="2452275"/>
            <a:ext cx="35922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Sans Pro"/>
              <a:buChar char="■"/>
              <a:defRPr sz="1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Title + Content 2 Column">
  <p:cSld name="CUSTOM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5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95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5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95"/>
          <p:cNvSpPr txBox="1">
            <a:spLocks noGrp="1"/>
          </p:cNvSpPr>
          <p:nvPr>
            <p:ph type="body" idx="1"/>
          </p:nvPr>
        </p:nvSpPr>
        <p:spPr>
          <a:xfrm>
            <a:off x="3048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3" name="Google Shape;123;p95"/>
          <p:cNvSpPr txBox="1">
            <a:spLocks noGrp="1"/>
          </p:cNvSpPr>
          <p:nvPr>
            <p:ph type="body" idx="2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Title + Content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4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74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4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74"/>
          <p:cNvSpPr txBox="1">
            <a:spLocks noGrp="1"/>
          </p:cNvSpPr>
          <p:nvPr>
            <p:ph type="body" idx="1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6"/>
          <p:cNvSpPr/>
          <p:nvPr/>
        </p:nvSpPr>
        <p:spPr>
          <a:xfrm flipH="1">
            <a:off x="67" y="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6"/>
          <p:cNvSpPr/>
          <p:nvPr/>
        </p:nvSpPr>
        <p:spPr>
          <a:xfrm>
            <a:off x="1" y="0"/>
            <a:ext cx="79800" cy="804900"/>
          </a:xfrm>
          <a:prstGeom prst="rect">
            <a:avLst/>
          </a:prstGeom>
          <a:solidFill>
            <a:srgbClr val="E653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6"/>
          <p:cNvSpPr/>
          <p:nvPr/>
        </p:nvSpPr>
        <p:spPr>
          <a:xfrm>
            <a:off x="1" y="804847"/>
            <a:ext cx="79800" cy="1608300"/>
          </a:xfrm>
          <a:prstGeom prst="rect">
            <a:avLst/>
          </a:prstGeom>
          <a:solidFill>
            <a:srgbClr val="FC6D2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6"/>
          <p:cNvSpPr/>
          <p:nvPr/>
        </p:nvSpPr>
        <p:spPr>
          <a:xfrm>
            <a:off x="1" y="2413887"/>
            <a:ext cx="79800" cy="2729700"/>
          </a:xfrm>
          <a:prstGeom prst="rect">
            <a:avLst/>
          </a:prstGeom>
          <a:solidFill>
            <a:srgbClr val="FCA12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96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8331" y="804847"/>
            <a:ext cx="693244" cy="63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6"/>
          <p:cNvSpPr txBox="1">
            <a:spLocks noGrp="1"/>
          </p:cNvSpPr>
          <p:nvPr>
            <p:ph type="title"/>
          </p:nvPr>
        </p:nvSpPr>
        <p:spPr>
          <a:xfrm>
            <a:off x="939600" y="1965500"/>
            <a:ext cx="69831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FCA12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1" name="Google Shape;131;p96"/>
          <p:cNvCxnSpPr/>
          <p:nvPr/>
        </p:nvCxnSpPr>
        <p:spPr>
          <a:xfrm rot="10800000">
            <a:off x="1018275" y="1736875"/>
            <a:ext cx="694500" cy="0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97" descr="Artboard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1756" y="1679194"/>
            <a:ext cx="3900488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7"/>
          <p:cNvSpPr txBox="1">
            <a:spLocks noGrp="1"/>
          </p:cNvSpPr>
          <p:nvPr>
            <p:ph type="title"/>
          </p:nvPr>
        </p:nvSpPr>
        <p:spPr>
          <a:xfrm>
            <a:off x="636075" y="3350625"/>
            <a:ext cx="78720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Source Sans Pro Light"/>
              <a:buNone/>
              <a:defRPr sz="2600" b="0" i="0" u="none" strike="noStrike" cap="none">
                <a:solidFill>
                  <a:srgbClr val="B7B7B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background 3">
  <p:cSld name="BLANK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595" y="189760"/>
            <a:ext cx="679275" cy="6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8"/>
          <p:cNvSpPr txBox="1">
            <a:spLocks noGrp="1"/>
          </p:cNvSpPr>
          <p:nvPr>
            <p:ph type="title"/>
          </p:nvPr>
        </p:nvSpPr>
        <p:spPr>
          <a:xfrm>
            <a:off x="907875" y="254907"/>
            <a:ext cx="7920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background">
  <p:cSld name="Simple background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1" name="Google Shape;141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595" y="189760"/>
            <a:ext cx="679275" cy="6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9"/>
          <p:cNvSpPr txBox="1">
            <a:spLocks noGrp="1"/>
          </p:cNvSpPr>
          <p:nvPr>
            <p:ph type="title"/>
          </p:nvPr>
        </p:nvSpPr>
        <p:spPr>
          <a:xfrm>
            <a:off x="907875" y="254907"/>
            <a:ext cx="7920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3" name="Google Shape;143;p99"/>
          <p:cNvSpPr txBox="1">
            <a:spLocks noGrp="1"/>
          </p:cNvSpPr>
          <p:nvPr>
            <p:ph type="body" idx="1"/>
          </p:nvPr>
        </p:nvSpPr>
        <p:spPr>
          <a:xfrm>
            <a:off x="838574" y="1459042"/>
            <a:ext cx="7988700" cy="3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alphaLcPeriod"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romanLcPeriod"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arabicPeriod"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alphaLcPeriod"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romanLcPeriod"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arabicPeriod"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alphaLcPeriod"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AutoNum type="romanLcPeriod"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4" name="Google Shape;144;p99"/>
          <p:cNvSpPr txBox="1">
            <a:spLocks noGrp="1"/>
          </p:cNvSpPr>
          <p:nvPr>
            <p:ph type="body" idx="2"/>
          </p:nvPr>
        </p:nvSpPr>
        <p:spPr>
          <a:xfrm>
            <a:off x="908447" y="702836"/>
            <a:ext cx="79188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Source Sans Pro"/>
              <a:buNone/>
              <a:defRPr sz="15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background 3 1">
  <p:cSld name="BLANK_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595" y="189760"/>
            <a:ext cx="679275" cy="6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1"/>
          <p:cNvSpPr txBox="1">
            <a:spLocks noGrp="1"/>
          </p:cNvSpPr>
          <p:nvPr>
            <p:ph type="title"/>
          </p:nvPr>
        </p:nvSpPr>
        <p:spPr>
          <a:xfrm>
            <a:off x="907875" y="254907"/>
            <a:ext cx="7920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595" y="189760"/>
            <a:ext cx="679275" cy="6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2"/>
          <p:cNvSpPr txBox="1">
            <a:spLocks noGrp="1"/>
          </p:cNvSpPr>
          <p:nvPr>
            <p:ph type="title"/>
          </p:nvPr>
        </p:nvSpPr>
        <p:spPr>
          <a:xfrm>
            <a:off x="907875" y="254907"/>
            <a:ext cx="7920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6488" y="1451419"/>
            <a:ext cx="1451025" cy="14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3"/>
          <p:cNvSpPr txBox="1">
            <a:spLocks noGrp="1"/>
          </p:cNvSpPr>
          <p:nvPr>
            <p:ph type="title"/>
          </p:nvPr>
        </p:nvSpPr>
        <p:spPr>
          <a:xfrm>
            <a:off x="1172813" y="2902444"/>
            <a:ext cx="6798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Big text 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4"/>
          <p:cNvSpPr txBox="1">
            <a:spLocks noGrp="1"/>
          </p:cNvSpPr>
          <p:nvPr>
            <p:ph type="title"/>
          </p:nvPr>
        </p:nvSpPr>
        <p:spPr>
          <a:xfrm>
            <a:off x="573094" y="383188"/>
            <a:ext cx="7998000" cy="4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595" y="189760"/>
            <a:ext cx="679275" cy="6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595" y="189760"/>
            <a:ext cx="679275" cy="6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5"/>
          <p:cNvSpPr txBox="1">
            <a:spLocks noGrp="1"/>
          </p:cNvSpPr>
          <p:nvPr>
            <p:ph type="title"/>
          </p:nvPr>
        </p:nvSpPr>
        <p:spPr>
          <a:xfrm>
            <a:off x="907875" y="254907"/>
            <a:ext cx="79200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2" name="Google Shape;162;p105"/>
          <p:cNvSpPr txBox="1">
            <a:spLocks noGrp="1"/>
          </p:cNvSpPr>
          <p:nvPr>
            <p:ph type="body" idx="1"/>
          </p:nvPr>
        </p:nvSpPr>
        <p:spPr>
          <a:xfrm>
            <a:off x="838575" y="879956"/>
            <a:ext cx="7989300" cy="4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■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■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■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Title + 2 Column, Image Left">
  <p:cSld name="CUSTOM_1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4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84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4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17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body" idx="1"/>
          </p:nvPr>
        </p:nvSpPr>
        <p:spPr>
          <a:xfrm>
            <a:off x="46419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">
  <p:cSld name="BLANK_1_1_1_1_3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6"/>
          <p:cNvSpPr/>
          <p:nvPr/>
        </p:nvSpPr>
        <p:spPr>
          <a:xfrm flipH="1">
            <a:off x="67" y="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6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0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W - P - Blank">
  <p:cSld name="FW - P - 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9"/>
          <p:cNvSpPr txBox="1">
            <a:spLocks noGrp="1"/>
          </p:cNvSpPr>
          <p:nvPr>
            <p:ph type="body" idx="1"/>
          </p:nvPr>
        </p:nvSpPr>
        <p:spPr>
          <a:xfrm>
            <a:off x="499340" y="644652"/>
            <a:ext cx="8146500" cy="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4275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09"/>
          <p:cNvSpPr txBox="1">
            <a:spLocks noGrp="1"/>
          </p:cNvSpPr>
          <p:nvPr>
            <p:ph type="ftr" idx="11"/>
          </p:nvPr>
        </p:nvSpPr>
        <p:spPr>
          <a:xfrm>
            <a:off x="503672" y="4464558"/>
            <a:ext cx="81420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109"/>
          <p:cNvSpPr txBox="1">
            <a:spLocks noGrp="1"/>
          </p:cNvSpPr>
          <p:nvPr>
            <p:ph type="body" idx="2"/>
          </p:nvPr>
        </p:nvSpPr>
        <p:spPr>
          <a:xfrm>
            <a:off x="6088969" y="4910328"/>
            <a:ext cx="2269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09"/>
          <p:cNvSpPr txBox="1">
            <a:spLocks noGrp="1"/>
          </p:cNvSpPr>
          <p:nvPr>
            <p:ph type="body" idx="3"/>
          </p:nvPr>
        </p:nvSpPr>
        <p:spPr>
          <a:xfrm>
            <a:off x="8453350" y="4910328"/>
            <a:ext cx="207900" cy="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109"/>
          <p:cNvSpPr txBox="1">
            <a:spLocks noGrp="1"/>
          </p:cNvSpPr>
          <p:nvPr>
            <p:ph type="title"/>
          </p:nvPr>
        </p:nvSpPr>
        <p:spPr>
          <a:xfrm>
            <a:off x="499340" y="123444"/>
            <a:ext cx="8146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3427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Title Alternate">
  <p:cSld name="Full Title Alternat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5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5"/>
          <p:cNvSpPr txBox="1">
            <a:spLocks noGrp="1"/>
          </p:cNvSpPr>
          <p:nvPr>
            <p:ph type="title"/>
          </p:nvPr>
        </p:nvSpPr>
        <p:spPr>
          <a:xfrm>
            <a:off x="1550100" y="2999192"/>
            <a:ext cx="60438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85"/>
          <p:cNvSpPr/>
          <p:nvPr/>
        </p:nvSpPr>
        <p:spPr>
          <a:xfrm>
            <a:off x="0" y="4780493"/>
            <a:ext cx="9144000" cy="363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7540" y="838479"/>
            <a:ext cx="2149026" cy="191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85"/>
          <p:cNvCxnSpPr/>
          <p:nvPr/>
        </p:nvCxnSpPr>
        <p:spPr>
          <a:xfrm rot="10800000">
            <a:off x="4461900" y="2877300"/>
            <a:ext cx="220200" cy="0"/>
          </a:xfrm>
          <a:prstGeom prst="straightConnector1">
            <a:avLst/>
          </a:prstGeom>
          <a:noFill/>
          <a:ln w="9525" cap="flat" cmpd="sng">
            <a:solidFill>
              <a:srgbClr val="8E7CC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22163275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Title + Blank">
  <p:cSld name="CUSTOM_1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5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75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5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- Blank">
  <p:cSld name="CUSTOM_6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9"/>
          <p:cNvSpPr/>
          <p:nvPr/>
        </p:nvSpPr>
        <p:spPr>
          <a:xfrm flipH="1">
            <a:off x="50" y="-50"/>
            <a:ext cx="9144000" cy="51435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540001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Title + 2 Column, Image Right">
  <p:cSld name="CUSTOM_1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6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76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6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38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6"/>
          <p:cNvSpPr txBox="1">
            <a:spLocks noGrp="1"/>
          </p:cNvSpPr>
          <p:nvPr>
            <p:ph type="body" idx="1"/>
          </p:nvPr>
        </p:nvSpPr>
        <p:spPr>
          <a:xfrm>
            <a:off x="304800" y="976575"/>
            <a:ext cx="37338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1000"/>
              <a:buFont typeface="Source Sans Pro"/>
              <a:buChar char="●"/>
              <a:defRPr sz="10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●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○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53E"/>
              </a:buClr>
              <a:buSzPts val="900"/>
              <a:buFont typeface="Source Sans Pro"/>
              <a:buChar char="■"/>
              <a:defRPr sz="900" b="0" i="0" u="none" strike="noStrike" cap="none">
                <a:solidFill>
                  <a:srgbClr val="30353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ig text and image">
  <p:cSld name="1_Big text and imag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title"/>
          </p:nvPr>
        </p:nvSpPr>
        <p:spPr>
          <a:xfrm>
            <a:off x="903804" y="229452"/>
            <a:ext cx="79980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 Light"/>
              <a:buNone/>
              <a:defRPr sz="2400" b="0" i="0" u="none" strike="noStrike" cap="non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51" name="Google Shape;51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595" y="189760"/>
            <a:ext cx="679275" cy="6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7"/>
          <p:cNvSpPr txBox="1">
            <a:spLocks noGrp="1"/>
          </p:cNvSpPr>
          <p:nvPr>
            <p:ph type="body" idx="1"/>
          </p:nvPr>
        </p:nvSpPr>
        <p:spPr>
          <a:xfrm>
            <a:off x="286545" y="1328143"/>
            <a:ext cx="8571000" cy="2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Title + Blank 1">
  <p:cSld name="Full Title + 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7"/>
          <p:cNvSpPr/>
          <p:nvPr/>
        </p:nvSpPr>
        <p:spPr>
          <a:xfrm>
            <a:off x="0" y="-4710"/>
            <a:ext cx="9144000" cy="645300"/>
          </a:xfrm>
          <a:prstGeom prst="rect">
            <a:avLst/>
          </a:prstGeom>
          <a:gradFill>
            <a:gsLst>
              <a:gs pos="0">
                <a:srgbClr val="1E173D"/>
              </a:gs>
              <a:gs pos="96000">
                <a:srgbClr val="664BB2"/>
              </a:gs>
              <a:gs pos="100000">
                <a:srgbClr val="664BB2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07" descr="Asset 15@150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3491" y="478221"/>
            <a:ext cx="292071" cy="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7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None/>
              <a:defRPr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/>
        </p:nvSpPr>
        <p:spPr>
          <a:xfrm>
            <a:off x="8693689" y="4942793"/>
            <a:ext cx="450300" cy="1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A5A5A5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sz="800" b="0" i="0" u="none" strike="noStrike" cap="none">
              <a:solidFill>
                <a:srgbClr val="A5A5A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install/aw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4018925" y="1663387"/>
            <a:ext cx="4476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  <a:latin typeface="+mj-ea"/>
                <a:ea typeface="+mj-ea"/>
                <a:cs typeface="Helvetica Neue"/>
                <a:sym typeface="Helvetica Neue"/>
              </a:rPr>
              <a:t>GEO Architecture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1704425" y="3776850"/>
            <a:ext cx="67362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iyoo@gitlab.com</a:t>
            </a:r>
            <a:endParaRPr sz="2400" b="1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유 인 철</a:t>
            </a: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c07226ca_0_1"/>
          <p:cNvSpPr txBox="1">
            <a:spLocks noGrp="1"/>
          </p:cNvSpPr>
          <p:nvPr>
            <p:ph type="title"/>
          </p:nvPr>
        </p:nvSpPr>
        <p:spPr>
          <a:xfrm>
            <a:off x="228600" y="126658"/>
            <a:ext cx="570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Agenda             </a:t>
            </a:r>
            <a:endParaRPr/>
          </a:p>
        </p:txBody>
      </p:sp>
      <p:sp>
        <p:nvSpPr>
          <p:cNvPr id="187" name="Google Shape;187;g7ac07226ca_0_1"/>
          <p:cNvSpPr txBox="1">
            <a:spLocks noGrp="1"/>
          </p:cNvSpPr>
          <p:nvPr>
            <p:ph type="body" idx="1"/>
          </p:nvPr>
        </p:nvSpPr>
        <p:spPr>
          <a:xfrm>
            <a:off x="838575" y="1051406"/>
            <a:ext cx="7565100" cy="4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 dirty="0">
                <a:solidFill>
                  <a:srgbClr val="000000"/>
                </a:solidFill>
              </a:rPr>
              <a:t>GEO architecture by GitLab</a:t>
            </a:r>
            <a:endParaRPr sz="2300" dirty="0">
              <a:solidFill>
                <a:schemeClr val="dk1"/>
              </a:solidFill>
            </a:endParaRPr>
          </a:p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Recommended GEO architecture </a:t>
            </a:r>
            <a:endParaRPr sz="2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bff80d6a_0_21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lt1"/>
                </a:solidFill>
              </a:rPr>
              <a:t>GEO architecture by GitLab</a:t>
            </a:r>
            <a:endParaRPr b="1" dirty="0"/>
          </a:p>
        </p:txBody>
      </p:sp>
      <p:sp>
        <p:nvSpPr>
          <p:cNvPr id="204" name="Google Shape;204;g7abff80d6a_0_21"/>
          <p:cNvSpPr txBox="1">
            <a:spLocks noGrp="1"/>
          </p:cNvSpPr>
          <p:nvPr>
            <p:ph type="body" idx="1"/>
          </p:nvPr>
        </p:nvSpPr>
        <p:spPr>
          <a:xfrm>
            <a:off x="304800" y="976575"/>
            <a:ext cx="8070600" cy="3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altLang="en-US" dirty="0"/>
              <a:t>관련 문서</a:t>
            </a:r>
            <a:endParaRPr dirty="0"/>
          </a:p>
          <a:p>
            <a:pPr lvl="1"/>
            <a:r>
              <a:rPr lang="en" altLang="ko-Kore-KR" dirty="0">
                <a:hlinkClick r:id="rId3"/>
              </a:rPr>
              <a:t>https://docs.gitlab.com/ee/install/aws/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05;p17">
            <a:extLst>
              <a:ext uri="{FF2B5EF4-FFF2-40B4-BE49-F238E27FC236}">
                <a16:creationId xmlns:a16="http://schemas.microsoft.com/office/drawing/2014/main" id="{E727BAF1-ACC3-2748-8AB4-9CCCD66A4133}"/>
              </a:ext>
            </a:extLst>
          </p:cNvPr>
          <p:cNvSpPr/>
          <p:nvPr/>
        </p:nvSpPr>
        <p:spPr>
          <a:xfrm>
            <a:off x="6336433" y="1981025"/>
            <a:ext cx="1450812" cy="109661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Database Server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03" name="Google Shape;203;g7abff80d6a_0_21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lt1"/>
                </a:solidFill>
              </a:rPr>
              <a:t>Recommended GEO architecture #1</a:t>
            </a:r>
            <a:endParaRPr b="1" dirty="0"/>
          </a:p>
        </p:txBody>
      </p:sp>
      <p:sp>
        <p:nvSpPr>
          <p:cNvPr id="194" name="Google Shape;74;p17">
            <a:extLst>
              <a:ext uri="{FF2B5EF4-FFF2-40B4-BE49-F238E27FC236}">
                <a16:creationId xmlns:a16="http://schemas.microsoft.com/office/drawing/2014/main" id="{1D5C6935-D83D-2048-8A3C-4BD0579D4760}"/>
              </a:ext>
            </a:extLst>
          </p:cNvPr>
          <p:cNvSpPr/>
          <p:nvPr/>
        </p:nvSpPr>
        <p:spPr>
          <a:xfrm>
            <a:off x="3630707" y="1501695"/>
            <a:ext cx="1637107" cy="210230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Application Server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195" name="Google Shape;76;p17">
            <a:extLst>
              <a:ext uri="{FF2B5EF4-FFF2-40B4-BE49-F238E27FC236}">
                <a16:creationId xmlns:a16="http://schemas.microsoft.com/office/drawing/2014/main" id="{CFF237FE-AE7E-404B-9134-0D0A974BBF19}"/>
              </a:ext>
            </a:extLst>
          </p:cNvPr>
          <p:cNvSpPr/>
          <p:nvPr/>
        </p:nvSpPr>
        <p:spPr>
          <a:xfrm>
            <a:off x="335275" y="3081400"/>
            <a:ext cx="1141376" cy="44057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SSH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196" name="Google Shape;77;p17">
            <a:extLst>
              <a:ext uri="{FF2B5EF4-FFF2-40B4-BE49-F238E27FC236}">
                <a16:creationId xmlns:a16="http://schemas.microsoft.com/office/drawing/2014/main" id="{FB4CD60B-8388-3942-9E30-69C8E62BDA66}"/>
              </a:ext>
            </a:extLst>
          </p:cNvPr>
          <p:cNvSpPr/>
          <p:nvPr/>
        </p:nvSpPr>
        <p:spPr>
          <a:xfrm>
            <a:off x="259900" y="2071575"/>
            <a:ext cx="1141376" cy="44057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HTTP</a:t>
            </a:r>
            <a:endParaRPr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HTTPS</a:t>
            </a:r>
            <a:endParaRPr sz="1000" dirty="0">
              <a:solidFill>
                <a:schemeClr val="tx1"/>
              </a:solidFill>
            </a:endParaRPr>
          </a:p>
        </p:txBody>
      </p:sp>
      <p:grpSp>
        <p:nvGrpSpPr>
          <p:cNvPr id="197" name="Google Shape;78;p17">
            <a:extLst>
              <a:ext uri="{FF2B5EF4-FFF2-40B4-BE49-F238E27FC236}">
                <a16:creationId xmlns:a16="http://schemas.microsoft.com/office/drawing/2014/main" id="{D1151177-1E62-1540-ADA4-B8C4DC80AC8F}"/>
              </a:ext>
            </a:extLst>
          </p:cNvPr>
          <p:cNvGrpSpPr/>
          <p:nvPr/>
        </p:nvGrpSpPr>
        <p:grpSpPr>
          <a:xfrm>
            <a:off x="3863350" y="2355384"/>
            <a:ext cx="1141293" cy="925876"/>
            <a:chOff x="6918663" y="2831868"/>
            <a:chExt cx="1482300" cy="1377232"/>
          </a:xfrm>
        </p:grpSpPr>
        <p:sp>
          <p:nvSpPr>
            <p:cNvPr id="198" name="Google Shape;79;p17">
              <a:extLst>
                <a:ext uri="{FF2B5EF4-FFF2-40B4-BE49-F238E27FC236}">
                  <a16:creationId xmlns:a16="http://schemas.microsoft.com/office/drawing/2014/main" id="{B75D6174-7FE2-5243-B61A-DED7F01DB05E}"/>
                </a:ext>
              </a:extLst>
            </p:cNvPr>
            <p:cNvSpPr/>
            <p:nvPr/>
          </p:nvSpPr>
          <p:spPr>
            <a:xfrm>
              <a:off x="6918663" y="32710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GitLab Shell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80;p17">
              <a:extLst>
                <a:ext uri="{FF2B5EF4-FFF2-40B4-BE49-F238E27FC236}">
                  <a16:creationId xmlns:a16="http://schemas.microsoft.com/office/drawing/2014/main" id="{AE7B0F9D-05A0-B742-813E-4D568E8D9FFA}"/>
                </a:ext>
              </a:extLst>
            </p:cNvPr>
            <p:cNvSpPr/>
            <p:nvPr/>
          </p:nvSpPr>
          <p:spPr>
            <a:xfrm>
              <a:off x="6918663" y="35758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tx1"/>
                  </a:solidFill>
                </a:rPr>
                <a:t>Unicorn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81;p17">
              <a:extLst>
                <a:ext uri="{FF2B5EF4-FFF2-40B4-BE49-F238E27FC236}">
                  <a16:creationId xmlns:a16="http://schemas.microsoft.com/office/drawing/2014/main" id="{2D6A23D6-FBB8-0441-8125-AF356FBFF1AD}"/>
                </a:ext>
              </a:extLst>
            </p:cNvPr>
            <p:cNvSpPr/>
            <p:nvPr/>
          </p:nvSpPr>
          <p:spPr>
            <a:xfrm>
              <a:off x="6918663" y="2831868"/>
              <a:ext cx="1482300" cy="43913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GitLab Workhorse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82;p17">
              <a:extLst>
                <a:ext uri="{FF2B5EF4-FFF2-40B4-BE49-F238E27FC236}">
                  <a16:creationId xmlns:a16="http://schemas.microsoft.com/office/drawing/2014/main" id="{E573FACF-FA74-CB47-AC83-597F90D5858F}"/>
                </a:ext>
              </a:extLst>
            </p:cNvPr>
            <p:cNvSpPr/>
            <p:nvPr/>
          </p:nvSpPr>
          <p:spPr>
            <a:xfrm>
              <a:off x="6918663" y="3880600"/>
              <a:ext cx="1482300" cy="3285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AWS EC2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Google Shape;83;p17">
            <a:extLst>
              <a:ext uri="{FF2B5EF4-FFF2-40B4-BE49-F238E27FC236}">
                <a16:creationId xmlns:a16="http://schemas.microsoft.com/office/drawing/2014/main" id="{9279A1E2-6518-914F-97CD-EF27BB90002F}"/>
              </a:ext>
            </a:extLst>
          </p:cNvPr>
          <p:cNvGrpSpPr/>
          <p:nvPr/>
        </p:nvGrpSpPr>
        <p:grpSpPr>
          <a:xfrm>
            <a:off x="6500528" y="2302961"/>
            <a:ext cx="1141302" cy="429616"/>
            <a:chOff x="4917038" y="2942500"/>
            <a:chExt cx="1482312" cy="639050"/>
          </a:xfrm>
        </p:grpSpPr>
        <p:sp>
          <p:nvSpPr>
            <p:cNvPr id="206" name="Google Shape;85;p17">
              <a:extLst>
                <a:ext uri="{FF2B5EF4-FFF2-40B4-BE49-F238E27FC236}">
                  <a16:creationId xmlns:a16="http://schemas.microsoft.com/office/drawing/2014/main" id="{5DBC93D3-D235-5846-82D1-AA89891FF571}"/>
                </a:ext>
              </a:extLst>
            </p:cNvPr>
            <p:cNvSpPr/>
            <p:nvPr/>
          </p:nvSpPr>
          <p:spPr>
            <a:xfrm>
              <a:off x="4917050" y="29425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PostgreSQL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86;p17">
              <a:extLst>
                <a:ext uri="{FF2B5EF4-FFF2-40B4-BE49-F238E27FC236}">
                  <a16:creationId xmlns:a16="http://schemas.microsoft.com/office/drawing/2014/main" id="{DAE95E6D-6424-AB44-94C0-A9A2F382302F}"/>
                </a:ext>
              </a:extLst>
            </p:cNvPr>
            <p:cNvSpPr/>
            <p:nvPr/>
          </p:nvSpPr>
          <p:spPr>
            <a:xfrm>
              <a:off x="4917038" y="3253050"/>
              <a:ext cx="1482300" cy="3285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AWS EC2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5" name="Google Shape;94;p17">
            <a:extLst>
              <a:ext uri="{FF2B5EF4-FFF2-40B4-BE49-F238E27FC236}">
                <a16:creationId xmlns:a16="http://schemas.microsoft.com/office/drawing/2014/main" id="{DF2D712E-2250-3845-AE06-BEE2FEC095AA}"/>
              </a:ext>
            </a:extLst>
          </p:cNvPr>
          <p:cNvSpPr/>
          <p:nvPr/>
        </p:nvSpPr>
        <p:spPr>
          <a:xfrm>
            <a:off x="3863350" y="2128249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NGINX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16" name="Google Shape;95;p17">
            <a:extLst>
              <a:ext uri="{FF2B5EF4-FFF2-40B4-BE49-F238E27FC236}">
                <a16:creationId xmlns:a16="http://schemas.microsoft.com/office/drawing/2014/main" id="{D8B9EB7C-333D-CD4E-9BA3-029D0AEB233D}"/>
              </a:ext>
            </a:extLst>
          </p:cNvPr>
          <p:cNvSpPr/>
          <p:nvPr/>
        </p:nvSpPr>
        <p:spPr>
          <a:xfrm>
            <a:off x="3863350" y="1896186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Gitaly</a:t>
            </a:r>
            <a:endParaRPr sz="1000">
              <a:solidFill>
                <a:schemeClr val="tx1"/>
              </a:solidFill>
            </a:endParaRPr>
          </a:p>
        </p:txBody>
      </p:sp>
      <p:cxnSp>
        <p:nvCxnSpPr>
          <p:cNvPr id="223" name="Google Shape;102;p17">
            <a:extLst>
              <a:ext uri="{FF2B5EF4-FFF2-40B4-BE49-F238E27FC236}">
                <a16:creationId xmlns:a16="http://schemas.microsoft.com/office/drawing/2014/main" id="{5371AB07-9F4A-654A-B66C-D3E593686DFC}"/>
              </a:ext>
            </a:extLst>
          </p:cNvPr>
          <p:cNvCxnSpPr>
            <a:cxnSpLocks/>
            <a:endCxn id="196" idx="0"/>
          </p:cNvCxnSpPr>
          <p:nvPr/>
        </p:nvCxnSpPr>
        <p:spPr>
          <a:xfrm flipH="1" flipV="1">
            <a:off x="1400325" y="2291860"/>
            <a:ext cx="1004618" cy="25896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103;p17">
            <a:extLst>
              <a:ext uri="{FF2B5EF4-FFF2-40B4-BE49-F238E27FC236}">
                <a16:creationId xmlns:a16="http://schemas.microsoft.com/office/drawing/2014/main" id="{6E633F19-43A8-C54E-8474-5687782AD15C}"/>
              </a:ext>
            </a:extLst>
          </p:cNvPr>
          <p:cNvCxnSpPr>
            <a:cxnSpLocks/>
            <a:endCxn id="195" idx="0"/>
          </p:cNvCxnSpPr>
          <p:nvPr/>
        </p:nvCxnSpPr>
        <p:spPr>
          <a:xfrm flipH="1">
            <a:off x="1475700" y="2550820"/>
            <a:ext cx="929243" cy="75086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108;p17">
            <a:extLst>
              <a:ext uri="{FF2B5EF4-FFF2-40B4-BE49-F238E27FC236}">
                <a16:creationId xmlns:a16="http://schemas.microsoft.com/office/drawing/2014/main" id="{404756BF-90D7-AE40-9558-03A7EF60961E}"/>
              </a:ext>
            </a:extLst>
          </p:cNvPr>
          <p:cNvCxnSpPr>
            <a:cxnSpLocks/>
            <a:stCxn id="225" idx="1"/>
          </p:cNvCxnSpPr>
          <p:nvPr/>
        </p:nvCxnSpPr>
        <p:spPr>
          <a:xfrm flipH="1">
            <a:off x="5267814" y="2529332"/>
            <a:ext cx="106861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113;p17">
            <a:extLst>
              <a:ext uri="{FF2B5EF4-FFF2-40B4-BE49-F238E27FC236}">
                <a16:creationId xmlns:a16="http://schemas.microsoft.com/office/drawing/2014/main" id="{EF54F9A8-382B-A844-8B5F-1D6F77F06137}"/>
              </a:ext>
            </a:extLst>
          </p:cNvPr>
          <p:cNvSpPr txBox="1"/>
          <p:nvPr/>
        </p:nvSpPr>
        <p:spPr>
          <a:xfrm>
            <a:off x="367039" y="2670977"/>
            <a:ext cx="1141293" cy="25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Port 22, 80, 443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38" name="Google Shape;118;p17">
            <a:extLst>
              <a:ext uri="{FF2B5EF4-FFF2-40B4-BE49-F238E27FC236}">
                <a16:creationId xmlns:a16="http://schemas.microsoft.com/office/drawing/2014/main" id="{5D07F7C0-3400-1549-B1AB-2C2519AC47FA}"/>
              </a:ext>
            </a:extLst>
          </p:cNvPr>
          <p:cNvSpPr/>
          <p:nvPr/>
        </p:nvSpPr>
        <p:spPr>
          <a:xfrm>
            <a:off x="3863350" y="1664123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Sidekiq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51" name="Google Shape;74;p17">
            <a:extLst>
              <a:ext uri="{FF2B5EF4-FFF2-40B4-BE49-F238E27FC236}">
                <a16:creationId xmlns:a16="http://schemas.microsoft.com/office/drawing/2014/main" id="{0A1CFA6B-00FD-BC4E-9FBD-6CD66B6EF43B}"/>
              </a:ext>
            </a:extLst>
          </p:cNvPr>
          <p:cNvSpPr/>
          <p:nvPr/>
        </p:nvSpPr>
        <p:spPr>
          <a:xfrm>
            <a:off x="2289516" y="887376"/>
            <a:ext cx="5935237" cy="396813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AWS VPC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52" name="원통[C] 251">
            <a:extLst>
              <a:ext uri="{FF2B5EF4-FFF2-40B4-BE49-F238E27FC236}">
                <a16:creationId xmlns:a16="http://schemas.microsoft.com/office/drawing/2014/main" id="{1AA31FB0-4A04-7F4C-969B-087989EC2EB8}"/>
              </a:ext>
            </a:extLst>
          </p:cNvPr>
          <p:cNvSpPr/>
          <p:nvPr/>
        </p:nvSpPr>
        <p:spPr>
          <a:xfrm>
            <a:off x="4433996" y="3916514"/>
            <a:ext cx="823139" cy="8312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</a:rPr>
              <a:t>S3 </a:t>
            </a:r>
            <a:br>
              <a:rPr kumimoji="1" lang="en-US" altLang="ko-Kore-KR" sz="1200" dirty="0">
                <a:solidFill>
                  <a:sysClr val="windowText" lastClr="000000"/>
                </a:solidFill>
              </a:rPr>
            </a:br>
            <a:r>
              <a:rPr kumimoji="1" lang="en-US" altLang="ko-Kore-KR" sz="1200" dirty="0">
                <a:solidFill>
                  <a:sysClr val="windowText" lastClr="000000"/>
                </a:solidFill>
              </a:rPr>
              <a:t>Storage, EBS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58" name="꺾인 연결선[E] 257">
            <a:extLst>
              <a:ext uri="{FF2B5EF4-FFF2-40B4-BE49-F238E27FC236}">
                <a16:creationId xmlns:a16="http://schemas.microsoft.com/office/drawing/2014/main" id="{DFADA692-BCD5-FF43-B363-0DC87A54CEAE}"/>
              </a:ext>
            </a:extLst>
          </p:cNvPr>
          <p:cNvCxnSpPr>
            <a:cxnSpLocks/>
            <a:stCxn id="194" idx="2"/>
            <a:endCxn id="252" idx="1"/>
          </p:cNvCxnSpPr>
          <p:nvPr/>
        </p:nvCxnSpPr>
        <p:spPr>
          <a:xfrm rot="16200000" flipH="1">
            <a:off x="4491156" y="3562104"/>
            <a:ext cx="312514" cy="3963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85;p17">
            <a:extLst>
              <a:ext uri="{FF2B5EF4-FFF2-40B4-BE49-F238E27FC236}">
                <a16:creationId xmlns:a16="http://schemas.microsoft.com/office/drawing/2014/main" id="{7DC37DA3-93E9-554F-AA09-434C766DB295}"/>
              </a:ext>
            </a:extLst>
          </p:cNvPr>
          <p:cNvSpPr/>
          <p:nvPr/>
        </p:nvSpPr>
        <p:spPr>
          <a:xfrm>
            <a:off x="6504256" y="2083657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Redis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46" name="Google Shape;108;p17">
            <a:extLst>
              <a:ext uri="{FF2B5EF4-FFF2-40B4-BE49-F238E27FC236}">
                <a16:creationId xmlns:a16="http://schemas.microsoft.com/office/drawing/2014/main" id="{E63F38F5-F611-A64D-9DF6-2C11EA2C46FE}"/>
              </a:ext>
            </a:extLst>
          </p:cNvPr>
          <p:cNvCxnSpPr>
            <a:cxnSpLocks/>
            <a:stCxn id="194" idx="1"/>
          </p:cNvCxnSpPr>
          <p:nvPr/>
        </p:nvCxnSpPr>
        <p:spPr>
          <a:xfrm flipH="1" flipV="1">
            <a:off x="2408662" y="2552150"/>
            <a:ext cx="1222045" cy="69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1027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bff80d6a_0_21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b="1" dirty="0">
                <a:solidFill>
                  <a:schemeClr val="lt1"/>
                </a:solidFill>
              </a:rPr>
              <a:t>소요 되는 </a:t>
            </a:r>
            <a:r>
              <a:rPr lang="en-US" altLang="ko-KR" b="1" dirty="0">
                <a:solidFill>
                  <a:schemeClr val="lt1"/>
                </a:solidFill>
              </a:rPr>
              <a:t>AWS </a:t>
            </a:r>
            <a:r>
              <a:rPr lang="ko-KR" altLang="en-US" b="1" dirty="0">
                <a:solidFill>
                  <a:schemeClr val="lt1"/>
                </a:solidFill>
              </a:rPr>
              <a:t>서비스 및 하드웨어 스펙 </a:t>
            </a:r>
            <a:endParaRPr b="1" dirty="0"/>
          </a:p>
        </p:txBody>
      </p:sp>
      <p:graphicFrame>
        <p:nvGraphicFramePr>
          <p:cNvPr id="7" name="Google Shape;127;p18">
            <a:extLst>
              <a:ext uri="{FF2B5EF4-FFF2-40B4-BE49-F238E27FC236}">
                <a16:creationId xmlns:a16="http://schemas.microsoft.com/office/drawing/2014/main" id="{4C775B83-C1FD-0645-9722-CE4BA33EA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80660"/>
              </p:ext>
            </p:extLst>
          </p:nvPr>
        </p:nvGraphicFramePr>
        <p:xfrm>
          <a:off x="357153" y="924301"/>
          <a:ext cx="8391991" cy="2712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구분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품명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내부 컴포넌트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규격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수량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서버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Application Server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Unicorn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GitLab Shell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GitLab Workhorse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NGINX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Gitaly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Sidekiq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Promethous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24 CPU / 64 GB 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서버로서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옵니버스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설치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과정에서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대부분의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컴포넌트가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설치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데이터베이스 서비스만 별도의 서버로 설치 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서버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Database Server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PgBouncer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PostgreSQL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Redis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 CPU / 16 GB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PostgreSQL 11이상을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사용하는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것을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권장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서비스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VPC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통한 네트웍 서비스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Samsung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Primary Server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와의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네트웍 접속을 지원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6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05;p17">
            <a:extLst>
              <a:ext uri="{FF2B5EF4-FFF2-40B4-BE49-F238E27FC236}">
                <a16:creationId xmlns:a16="http://schemas.microsoft.com/office/drawing/2014/main" id="{E727BAF1-ACC3-2748-8AB4-9CCCD66A4133}"/>
              </a:ext>
            </a:extLst>
          </p:cNvPr>
          <p:cNvSpPr/>
          <p:nvPr/>
        </p:nvSpPr>
        <p:spPr>
          <a:xfrm>
            <a:off x="6345139" y="1211960"/>
            <a:ext cx="1450812" cy="117733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</a:rPr>
              <a:t>Database Server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03" name="Google Shape;203;g7abff80d6a_0_21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lt1"/>
                </a:solidFill>
              </a:rPr>
              <a:t>Recommended GEO architecture #2</a:t>
            </a:r>
            <a:endParaRPr b="1" dirty="0"/>
          </a:p>
        </p:txBody>
      </p:sp>
      <p:sp>
        <p:nvSpPr>
          <p:cNvPr id="194" name="Google Shape;74;p17">
            <a:extLst>
              <a:ext uri="{FF2B5EF4-FFF2-40B4-BE49-F238E27FC236}">
                <a16:creationId xmlns:a16="http://schemas.microsoft.com/office/drawing/2014/main" id="{1D5C6935-D83D-2048-8A3C-4BD0579D4760}"/>
              </a:ext>
            </a:extLst>
          </p:cNvPr>
          <p:cNvSpPr/>
          <p:nvPr/>
        </p:nvSpPr>
        <p:spPr>
          <a:xfrm>
            <a:off x="3630707" y="1345581"/>
            <a:ext cx="1637107" cy="210230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Application Server #1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195" name="Google Shape;76;p17">
            <a:extLst>
              <a:ext uri="{FF2B5EF4-FFF2-40B4-BE49-F238E27FC236}">
                <a16:creationId xmlns:a16="http://schemas.microsoft.com/office/drawing/2014/main" id="{CFF237FE-AE7E-404B-9134-0D0A974BBF19}"/>
              </a:ext>
            </a:extLst>
          </p:cNvPr>
          <p:cNvSpPr/>
          <p:nvPr/>
        </p:nvSpPr>
        <p:spPr>
          <a:xfrm>
            <a:off x="335275" y="3081400"/>
            <a:ext cx="1141376" cy="44057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SSH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196" name="Google Shape;77;p17">
            <a:extLst>
              <a:ext uri="{FF2B5EF4-FFF2-40B4-BE49-F238E27FC236}">
                <a16:creationId xmlns:a16="http://schemas.microsoft.com/office/drawing/2014/main" id="{FB4CD60B-8388-3942-9E30-69C8E62BDA66}"/>
              </a:ext>
            </a:extLst>
          </p:cNvPr>
          <p:cNvSpPr/>
          <p:nvPr/>
        </p:nvSpPr>
        <p:spPr>
          <a:xfrm>
            <a:off x="259900" y="2004669"/>
            <a:ext cx="1141376" cy="44057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HTTP</a:t>
            </a:r>
            <a:endParaRPr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HTTPS</a:t>
            </a:r>
            <a:endParaRPr sz="1000" dirty="0">
              <a:solidFill>
                <a:schemeClr val="tx1"/>
              </a:solidFill>
            </a:endParaRPr>
          </a:p>
        </p:txBody>
      </p:sp>
      <p:grpSp>
        <p:nvGrpSpPr>
          <p:cNvPr id="197" name="Google Shape;78;p17">
            <a:extLst>
              <a:ext uri="{FF2B5EF4-FFF2-40B4-BE49-F238E27FC236}">
                <a16:creationId xmlns:a16="http://schemas.microsoft.com/office/drawing/2014/main" id="{D1151177-1E62-1540-ADA4-B8C4DC80AC8F}"/>
              </a:ext>
            </a:extLst>
          </p:cNvPr>
          <p:cNvGrpSpPr/>
          <p:nvPr/>
        </p:nvGrpSpPr>
        <p:grpSpPr>
          <a:xfrm>
            <a:off x="3863350" y="2199270"/>
            <a:ext cx="1141293" cy="925876"/>
            <a:chOff x="6918663" y="2831868"/>
            <a:chExt cx="1482300" cy="1377232"/>
          </a:xfrm>
        </p:grpSpPr>
        <p:sp>
          <p:nvSpPr>
            <p:cNvPr id="198" name="Google Shape;79;p17">
              <a:extLst>
                <a:ext uri="{FF2B5EF4-FFF2-40B4-BE49-F238E27FC236}">
                  <a16:creationId xmlns:a16="http://schemas.microsoft.com/office/drawing/2014/main" id="{B75D6174-7FE2-5243-B61A-DED7F01DB05E}"/>
                </a:ext>
              </a:extLst>
            </p:cNvPr>
            <p:cNvSpPr/>
            <p:nvPr/>
          </p:nvSpPr>
          <p:spPr>
            <a:xfrm>
              <a:off x="6918663" y="32710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GitLab Shell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80;p17">
              <a:extLst>
                <a:ext uri="{FF2B5EF4-FFF2-40B4-BE49-F238E27FC236}">
                  <a16:creationId xmlns:a16="http://schemas.microsoft.com/office/drawing/2014/main" id="{AE7B0F9D-05A0-B742-813E-4D568E8D9FFA}"/>
                </a:ext>
              </a:extLst>
            </p:cNvPr>
            <p:cNvSpPr/>
            <p:nvPr/>
          </p:nvSpPr>
          <p:spPr>
            <a:xfrm>
              <a:off x="6918663" y="35758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tx1"/>
                  </a:solidFill>
                </a:rPr>
                <a:t>Unicorn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81;p17">
              <a:extLst>
                <a:ext uri="{FF2B5EF4-FFF2-40B4-BE49-F238E27FC236}">
                  <a16:creationId xmlns:a16="http://schemas.microsoft.com/office/drawing/2014/main" id="{2D6A23D6-FBB8-0441-8125-AF356FBFF1AD}"/>
                </a:ext>
              </a:extLst>
            </p:cNvPr>
            <p:cNvSpPr/>
            <p:nvPr/>
          </p:nvSpPr>
          <p:spPr>
            <a:xfrm>
              <a:off x="6918663" y="2831868"/>
              <a:ext cx="1482300" cy="43913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GitLab Workhorse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82;p17">
              <a:extLst>
                <a:ext uri="{FF2B5EF4-FFF2-40B4-BE49-F238E27FC236}">
                  <a16:creationId xmlns:a16="http://schemas.microsoft.com/office/drawing/2014/main" id="{E573FACF-FA74-CB47-AC83-597F90D5858F}"/>
                </a:ext>
              </a:extLst>
            </p:cNvPr>
            <p:cNvSpPr/>
            <p:nvPr/>
          </p:nvSpPr>
          <p:spPr>
            <a:xfrm>
              <a:off x="6918663" y="3880600"/>
              <a:ext cx="1482300" cy="3285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AWS EC2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Google Shape;83;p17">
            <a:extLst>
              <a:ext uri="{FF2B5EF4-FFF2-40B4-BE49-F238E27FC236}">
                <a16:creationId xmlns:a16="http://schemas.microsoft.com/office/drawing/2014/main" id="{9279A1E2-6518-914F-97CD-EF27BB90002F}"/>
              </a:ext>
            </a:extLst>
          </p:cNvPr>
          <p:cNvGrpSpPr/>
          <p:nvPr/>
        </p:nvGrpSpPr>
        <p:grpSpPr>
          <a:xfrm>
            <a:off x="6500528" y="1723097"/>
            <a:ext cx="1141302" cy="429616"/>
            <a:chOff x="4917038" y="3274240"/>
            <a:chExt cx="1482312" cy="639050"/>
          </a:xfrm>
        </p:grpSpPr>
        <p:sp>
          <p:nvSpPr>
            <p:cNvPr id="206" name="Google Shape;85;p17">
              <a:extLst>
                <a:ext uri="{FF2B5EF4-FFF2-40B4-BE49-F238E27FC236}">
                  <a16:creationId xmlns:a16="http://schemas.microsoft.com/office/drawing/2014/main" id="{5DBC93D3-D235-5846-82D1-AA89891FF571}"/>
                </a:ext>
              </a:extLst>
            </p:cNvPr>
            <p:cNvSpPr/>
            <p:nvPr/>
          </p:nvSpPr>
          <p:spPr>
            <a:xfrm>
              <a:off x="4917050" y="3274240"/>
              <a:ext cx="1482300" cy="32850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PostgreSQL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86;p17">
              <a:extLst>
                <a:ext uri="{FF2B5EF4-FFF2-40B4-BE49-F238E27FC236}">
                  <a16:creationId xmlns:a16="http://schemas.microsoft.com/office/drawing/2014/main" id="{DAE95E6D-6424-AB44-94C0-A9A2F382302F}"/>
                </a:ext>
              </a:extLst>
            </p:cNvPr>
            <p:cNvSpPr/>
            <p:nvPr/>
          </p:nvSpPr>
          <p:spPr>
            <a:xfrm>
              <a:off x="4917038" y="3584789"/>
              <a:ext cx="1482300" cy="3285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AWS EC2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Google Shape;93;p17">
            <a:extLst>
              <a:ext uri="{FF2B5EF4-FFF2-40B4-BE49-F238E27FC236}">
                <a16:creationId xmlns:a16="http://schemas.microsoft.com/office/drawing/2014/main" id="{1F1062B7-A5AD-8E4B-AA54-14AD99E2DA86}"/>
              </a:ext>
            </a:extLst>
          </p:cNvPr>
          <p:cNvSpPr/>
          <p:nvPr/>
        </p:nvSpPr>
        <p:spPr>
          <a:xfrm>
            <a:off x="2072821" y="2446559"/>
            <a:ext cx="1141293" cy="4406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Load Balancer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15" name="Google Shape;94;p17">
            <a:extLst>
              <a:ext uri="{FF2B5EF4-FFF2-40B4-BE49-F238E27FC236}">
                <a16:creationId xmlns:a16="http://schemas.microsoft.com/office/drawing/2014/main" id="{DF2D712E-2250-3845-AE06-BEE2FEC095AA}"/>
              </a:ext>
            </a:extLst>
          </p:cNvPr>
          <p:cNvSpPr/>
          <p:nvPr/>
        </p:nvSpPr>
        <p:spPr>
          <a:xfrm>
            <a:off x="3863350" y="1972135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NGINX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16" name="Google Shape;95;p17">
            <a:extLst>
              <a:ext uri="{FF2B5EF4-FFF2-40B4-BE49-F238E27FC236}">
                <a16:creationId xmlns:a16="http://schemas.microsoft.com/office/drawing/2014/main" id="{D8B9EB7C-333D-CD4E-9BA3-029D0AEB233D}"/>
              </a:ext>
            </a:extLst>
          </p:cNvPr>
          <p:cNvSpPr/>
          <p:nvPr/>
        </p:nvSpPr>
        <p:spPr>
          <a:xfrm>
            <a:off x="3863350" y="1740072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Gitaly</a:t>
            </a:r>
            <a:endParaRPr sz="1000">
              <a:solidFill>
                <a:schemeClr val="tx1"/>
              </a:solidFill>
            </a:endParaRPr>
          </a:p>
        </p:txBody>
      </p:sp>
      <p:cxnSp>
        <p:nvCxnSpPr>
          <p:cNvPr id="223" name="Google Shape;102;p17">
            <a:extLst>
              <a:ext uri="{FF2B5EF4-FFF2-40B4-BE49-F238E27FC236}">
                <a16:creationId xmlns:a16="http://schemas.microsoft.com/office/drawing/2014/main" id="{5371AB07-9F4A-654A-B66C-D3E593686DFC}"/>
              </a:ext>
            </a:extLst>
          </p:cNvPr>
          <p:cNvCxnSpPr>
            <a:cxnSpLocks/>
            <a:endCxn id="196" idx="0"/>
          </p:cNvCxnSpPr>
          <p:nvPr/>
        </p:nvCxnSpPr>
        <p:spPr>
          <a:xfrm flipH="1" flipV="1">
            <a:off x="1400325" y="2224954"/>
            <a:ext cx="470039" cy="44602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103;p17">
            <a:extLst>
              <a:ext uri="{FF2B5EF4-FFF2-40B4-BE49-F238E27FC236}">
                <a16:creationId xmlns:a16="http://schemas.microsoft.com/office/drawing/2014/main" id="{6E633F19-43A8-C54E-8474-5687782AD15C}"/>
              </a:ext>
            </a:extLst>
          </p:cNvPr>
          <p:cNvCxnSpPr>
            <a:cxnSpLocks/>
            <a:endCxn id="195" idx="0"/>
          </p:cNvCxnSpPr>
          <p:nvPr/>
        </p:nvCxnSpPr>
        <p:spPr>
          <a:xfrm flipH="1">
            <a:off x="1475700" y="2670977"/>
            <a:ext cx="394664" cy="63070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108;p17">
            <a:extLst>
              <a:ext uri="{FF2B5EF4-FFF2-40B4-BE49-F238E27FC236}">
                <a16:creationId xmlns:a16="http://schemas.microsoft.com/office/drawing/2014/main" id="{404756BF-90D7-AE40-9558-03A7EF60961E}"/>
              </a:ext>
            </a:extLst>
          </p:cNvPr>
          <p:cNvCxnSpPr>
            <a:cxnSpLocks/>
          </p:cNvCxnSpPr>
          <p:nvPr/>
        </p:nvCxnSpPr>
        <p:spPr>
          <a:xfrm flipH="1">
            <a:off x="5267816" y="2393784"/>
            <a:ext cx="828184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113;p17">
            <a:extLst>
              <a:ext uri="{FF2B5EF4-FFF2-40B4-BE49-F238E27FC236}">
                <a16:creationId xmlns:a16="http://schemas.microsoft.com/office/drawing/2014/main" id="{EF54F9A8-382B-A844-8B5F-1D6F77F06137}"/>
              </a:ext>
            </a:extLst>
          </p:cNvPr>
          <p:cNvSpPr txBox="1"/>
          <p:nvPr/>
        </p:nvSpPr>
        <p:spPr>
          <a:xfrm>
            <a:off x="240472" y="2632594"/>
            <a:ext cx="1141293" cy="25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Port 22, 80, 443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38" name="Google Shape;118;p17">
            <a:extLst>
              <a:ext uri="{FF2B5EF4-FFF2-40B4-BE49-F238E27FC236}">
                <a16:creationId xmlns:a16="http://schemas.microsoft.com/office/drawing/2014/main" id="{5D07F7C0-3400-1549-B1AB-2C2519AC47FA}"/>
              </a:ext>
            </a:extLst>
          </p:cNvPr>
          <p:cNvSpPr/>
          <p:nvPr/>
        </p:nvSpPr>
        <p:spPr>
          <a:xfrm>
            <a:off x="3863350" y="1508009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Sidekiq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51" name="Google Shape;74;p17">
            <a:extLst>
              <a:ext uri="{FF2B5EF4-FFF2-40B4-BE49-F238E27FC236}">
                <a16:creationId xmlns:a16="http://schemas.microsoft.com/office/drawing/2014/main" id="{0A1CFA6B-00FD-BC4E-9FBD-6CD66B6EF43B}"/>
              </a:ext>
            </a:extLst>
          </p:cNvPr>
          <p:cNvSpPr/>
          <p:nvPr/>
        </p:nvSpPr>
        <p:spPr>
          <a:xfrm>
            <a:off x="1870364" y="875766"/>
            <a:ext cx="6473536" cy="396813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AWS VPC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52" name="원통[C] 251">
            <a:extLst>
              <a:ext uri="{FF2B5EF4-FFF2-40B4-BE49-F238E27FC236}">
                <a16:creationId xmlns:a16="http://schemas.microsoft.com/office/drawing/2014/main" id="{1AA31FB0-4A04-7F4C-969B-087989EC2EB8}"/>
              </a:ext>
            </a:extLst>
          </p:cNvPr>
          <p:cNvSpPr/>
          <p:nvPr/>
        </p:nvSpPr>
        <p:spPr>
          <a:xfrm>
            <a:off x="5747362" y="3831535"/>
            <a:ext cx="823139" cy="8312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ysClr val="windowText" lastClr="000000"/>
                </a:solidFill>
              </a:rPr>
              <a:t>S3 </a:t>
            </a:r>
            <a:br>
              <a:rPr kumimoji="1" lang="en-US" altLang="ko-Kore-KR" sz="1200" dirty="0">
                <a:solidFill>
                  <a:sysClr val="windowText" lastClr="000000"/>
                </a:solidFill>
              </a:rPr>
            </a:br>
            <a:r>
              <a:rPr kumimoji="1" lang="en-US" altLang="ko-Kore-KR" sz="1200" dirty="0">
                <a:solidFill>
                  <a:sysClr val="windowText" lastClr="000000"/>
                </a:solidFill>
              </a:rPr>
              <a:t>Storage, EBS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58" name="꺾인 연결선[E] 257">
            <a:extLst>
              <a:ext uri="{FF2B5EF4-FFF2-40B4-BE49-F238E27FC236}">
                <a16:creationId xmlns:a16="http://schemas.microsoft.com/office/drawing/2014/main" id="{DFADA692-BCD5-FF43-B363-0DC87A54CEAE}"/>
              </a:ext>
            </a:extLst>
          </p:cNvPr>
          <p:cNvCxnSpPr>
            <a:cxnSpLocks/>
            <a:endCxn id="252" idx="1"/>
          </p:cNvCxnSpPr>
          <p:nvPr/>
        </p:nvCxnSpPr>
        <p:spPr>
          <a:xfrm>
            <a:off x="5253782" y="3259506"/>
            <a:ext cx="905150" cy="57202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85;p17">
            <a:extLst>
              <a:ext uri="{FF2B5EF4-FFF2-40B4-BE49-F238E27FC236}">
                <a16:creationId xmlns:a16="http://schemas.microsoft.com/office/drawing/2014/main" id="{7DC37DA3-93E9-554F-AA09-434C766DB295}"/>
              </a:ext>
            </a:extLst>
          </p:cNvPr>
          <p:cNvSpPr/>
          <p:nvPr/>
        </p:nvSpPr>
        <p:spPr>
          <a:xfrm>
            <a:off x="6504256" y="1280773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Redis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2E26B6D8-54E5-F346-A1E7-CF5084F98E56}"/>
              </a:ext>
            </a:extLst>
          </p:cNvPr>
          <p:cNvCxnSpPr>
            <a:cxnSpLocks/>
            <a:stCxn id="225" idx="1"/>
          </p:cNvCxnSpPr>
          <p:nvPr/>
        </p:nvCxnSpPr>
        <p:spPr>
          <a:xfrm rot="10800000" flipH="1" flipV="1">
            <a:off x="6345139" y="1800627"/>
            <a:ext cx="7316" cy="1197197"/>
          </a:xfrm>
          <a:prstGeom prst="bentConnector3">
            <a:avLst>
              <a:gd name="adj1" fmla="val -312465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74;p17">
            <a:extLst>
              <a:ext uri="{FF2B5EF4-FFF2-40B4-BE49-F238E27FC236}">
                <a16:creationId xmlns:a16="http://schemas.microsoft.com/office/drawing/2014/main" id="{08E3087C-8B1A-6B46-A6C0-20ECC07160E3}"/>
              </a:ext>
            </a:extLst>
          </p:cNvPr>
          <p:cNvSpPr/>
          <p:nvPr/>
        </p:nvSpPr>
        <p:spPr>
          <a:xfrm>
            <a:off x="3657189" y="3635443"/>
            <a:ext cx="1621085" cy="54993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Application Server #2 … #n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39" name="Google Shape;108;p17">
            <a:extLst>
              <a:ext uri="{FF2B5EF4-FFF2-40B4-BE49-F238E27FC236}">
                <a16:creationId xmlns:a16="http://schemas.microsoft.com/office/drawing/2014/main" id="{94217800-9358-3144-9A79-D853DFED5798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3214115" y="2396734"/>
            <a:ext cx="416592" cy="29989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08;p17">
            <a:extLst>
              <a:ext uri="{FF2B5EF4-FFF2-40B4-BE49-F238E27FC236}">
                <a16:creationId xmlns:a16="http://schemas.microsoft.com/office/drawing/2014/main" id="{4D77C185-CE5E-C840-948D-56BDBCD3BEBE}"/>
              </a:ext>
            </a:extLst>
          </p:cNvPr>
          <p:cNvCxnSpPr>
            <a:cxnSpLocks/>
            <a:stCxn id="214" idx="1"/>
          </p:cNvCxnSpPr>
          <p:nvPr/>
        </p:nvCxnSpPr>
        <p:spPr>
          <a:xfrm flipH="1">
            <a:off x="1884055" y="2666897"/>
            <a:ext cx="188766" cy="358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85;p17">
            <a:extLst>
              <a:ext uri="{FF2B5EF4-FFF2-40B4-BE49-F238E27FC236}">
                <a16:creationId xmlns:a16="http://schemas.microsoft.com/office/drawing/2014/main" id="{C722B794-F643-BE46-B7AC-8E0DB1604067}"/>
              </a:ext>
            </a:extLst>
          </p:cNvPr>
          <p:cNvSpPr/>
          <p:nvPr/>
        </p:nvSpPr>
        <p:spPr>
          <a:xfrm>
            <a:off x="6499419" y="1505440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/>
                </a:solidFill>
              </a:rPr>
              <a:t>PgBouncer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47" name="Google Shape;105;p17">
            <a:extLst>
              <a:ext uri="{FF2B5EF4-FFF2-40B4-BE49-F238E27FC236}">
                <a16:creationId xmlns:a16="http://schemas.microsoft.com/office/drawing/2014/main" id="{290DD164-E992-AC45-84A4-B3F20F8418BE}"/>
              </a:ext>
            </a:extLst>
          </p:cNvPr>
          <p:cNvSpPr/>
          <p:nvPr/>
        </p:nvSpPr>
        <p:spPr>
          <a:xfrm>
            <a:off x="6384988" y="2458108"/>
            <a:ext cx="1450812" cy="117733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</a:rPr>
              <a:t>Database Server</a:t>
            </a:r>
            <a:endParaRPr sz="1000" dirty="0">
              <a:solidFill>
                <a:schemeClr val="tx1"/>
              </a:solidFill>
            </a:endParaRPr>
          </a:p>
        </p:txBody>
      </p:sp>
      <p:grpSp>
        <p:nvGrpSpPr>
          <p:cNvPr id="48" name="Google Shape;83;p17">
            <a:extLst>
              <a:ext uri="{FF2B5EF4-FFF2-40B4-BE49-F238E27FC236}">
                <a16:creationId xmlns:a16="http://schemas.microsoft.com/office/drawing/2014/main" id="{854529B0-653C-234F-958B-7766DE1A7F1E}"/>
              </a:ext>
            </a:extLst>
          </p:cNvPr>
          <p:cNvGrpSpPr/>
          <p:nvPr/>
        </p:nvGrpSpPr>
        <p:grpSpPr>
          <a:xfrm>
            <a:off x="6540377" y="2969245"/>
            <a:ext cx="1141302" cy="429616"/>
            <a:chOff x="4917038" y="3274240"/>
            <a:chExt cx="1482312" cy="639050"/>
          </a:xfrm>
        </p:grpSpPr>
        <p:sp>
          <p:nvSpPr>
            <p:cNvPr id="49" name="Google Shape;85;p17">
              <a:extLst>
                <a:ext uri="{FF2B5EF4-FFF2-40B4-BE49-F238E27FC236}">
                  <a16:creationId xmlns:a16="http://schemas.microsoft.com/office/drawing/2014/main" id="{5E196C45-7800-A142-864D-62976D9947CE}"/>
                </a:ext>
              </a:extLst>
            </p:cNvPr>
            <p:cNvSpPr/>
            <p:nvPr/>
          </p:nvSpPr>
          <p:spPr>
            <a:xfrm>
              <a:off x="4917050" y="3274240"/>
              <a:ext cx="1482300" cy="32850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PostgreSQL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Google Shape;86;p17">
              <a:extLst>
                <a:ext uri="{FF2B5EF4-FFF2-40B4-BE49-F238E27FC236}">
                  <a16:creationId xmlns:a16="http://schemas.microsoft.com/office/drawing/2014/main" id="{5C9887DC-AB7A-5E4E-B6A6-C5DF49C56CF3}"/>
                </a:ext>
              </a:extLst>
            </p:cNvPr>
            <p:cNvSpPr/>
            <p:nvPr/>
          </p:nvSpPr>
          <p:spPr>
            <a:xfrm>
              <a:off x="4917038" y="3584789"/>
              <a:ext cx="1482300" cy="3285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AWS EC2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Google Shape;85;p17">
            <a:extLst>
              <a:ext uri="{FF2B5EF4-FFF2-40B4-BE49-F238E27FC236}">
                <a16:creationId xmlns:a16="http://schemas.microsoft.com/office/drawing/2014/main" id="{5A16EEF9-D4AF-7B4C-AB67-1D5E48AE8F96}"/>
              </a:ext>
            </a:extLst>
          </p:cNvPr>
          <p:cNvSpPr/>
          <p:nvPr/>
        </p:nvSpPr>
        <p:spPr>
          <a:xfrm>
            <a:off x="6544105" y="2526921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Redis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52" name="Google Shape;85;p17">
            <a:extLst>
              <a:ext uri="{FF2B5EF4-FFF2-40B4-BE49-F238E27FC236}">
                <a16:creationId xmlns:a16="http://schemas.microsoft.com/office/drawing/2014/main" id="{0947C83D-2C55-8A48-9C91-B2151512619C}"/>
              </a:ext>
            </a:extLst>
          </p:cNvPr>
          <p:cNvSpPr/>
          <p:nvPr/>
        </p:nvSpPr>
        <p:spPr>
          <a:xfrm>
            <a:off x="6539268" y="2751588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/>
                </a:solidFill>
              </a:rPr>
              <a:t>PgBouncer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42" name="Google Shape;108;p17">
            <a:extLst>
              <a:ext uri="{FF2B5EF4-FFF2-40B4-BE49-F238E27FC236}">
                <a16:creationId xmlns:a16="http://schemas.microsoft.com/office/drawing/2014/main" id="{9F755461-3FE9-734F-AACF-16B4F8B2F9CC}"/>
              </a:ext>
            </a:extLst>
          </p:cNvPr>
          <p:cNvCxnSpPr>
            <a:cxnSpLocks/>
            <a:stCxn id="40" idx="1"/>
            <a:endCxn id="214" idx="3"/>
          </p:cNvCxnSpPr>
          <p:nvPr/>
        </p:nvCxnSpPr>
        <p:spPr>
          <a:xfrm flipH="1" flipV="1">
            <a:off x="3214114" y="2666897"/>
            <a:ext cx="443075" cy="124351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32D388A8-EBA8-3241-9D8F-213212B6F304}"/>
              </a:ext>
            </a:extLst>
          </p:cNvPr>
          <p:cNvCxnSpPr>
            <a:cxnSpLocks/>
            <a:stCxn id="40" idx="2"/>
            <a:endCxn id="252" idx="2"/>
          </p:cNvCxnSpPr>
          <p:nvPr/>
        </p:nvCxnSpPr>
        <p:spPr>
          <a:xfrm rot="16200000" flipH="1">
            <a:off x="5076658" y="3576450"/>
            <a:ext cx="61779" cy="12796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0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bff80d6a_0_21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b="1" dirty="0">
                <a:solidFill>
                  <a:schemeClr val="lt1"/>
                </a:solidFill>
              </a:rPr>
              <a:t>소요 되는 </a:t>
            </a:r>
            <a:r>
              <a:rPr lang="en-US" altLang="ko-KR" b="1" dirty="0">
                <a:solidFill>
                  <a:schemeClr val="lt1"/>
                </a:solidFill>
              </a:rPr>
              <a:t>AWS </a:t>
            </a:r>
            <a:r>
              <a:rPr lang="ko-KR" altLang="en-US" b="1" dirty="0">
                <a:solidFill>
                  <a:schemeClr val="lt1"/>
                </a:solidFill>
              </a:rPr>
              <a:t>서비스 및 하드웨어 스펙 </a:t>
            </a:r>
            <a:endParaRPr b="1" dirty="0"/>
          </a:p>
        </p:txBody>
      </p:sp>
      <p:graphicFrame>
        <p:nvGraphicFramePr>
          <p:cNvPr id="7" name="Google Shape;127;p18">
            <a:extLst>
              <a:ext uri="{FF2B5EF4-FFF2-40B4-BE49-F238E27FC236}">
                <a16:creationId xmlns:a16="http://schemas.microsoft.com/office/drawing/2014/main" id="{4C775B83-C1FD-0645-9722-CE4BA33EA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92611"/>
              </p:ext>
            </p:extLst>
          </p:nvPr>
        </p:nvGraphicFramePr>
        <p:xfrm>
          <a:off x="357153" y="924301"/>
          <a:ext cx="8391991" cy="3200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구분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품명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내부 컴포넌트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규격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수량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비고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서버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Application Server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Unicorn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GitLab Shell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GitLab Workhorse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NGINX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Gitaly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Sidekiq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Redis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Promethous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 CPU / 32 GB 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2+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서버로서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옵니버스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설치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과정에서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대부분의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컴포넌트가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설치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데이터베이스 서비스만 별도의 서버로 설치 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서버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Database Server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PgBouncer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. PostgreSQL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. Redis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 CPU / 16 GB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2+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PostgreSQL 11이상을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사용하는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것을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권장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서버</a:t>
                      </a:r>
                      <a:endParaRPr sz="10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Load Balancer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 CPU / 8 GB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하드웨어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및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소프트웨어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로드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밸런서를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사용해서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가능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3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서비스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VPC 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Samsung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Primary Server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와의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네트웍 접속을 지원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2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6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ac07226ca_0_1612"/>
          <p:cNvSpPr txBox="1">
            <a:spLocks noGrp="1"/>
          </p:cNvSpPr>
          <p:nvPr>
            <p:ph type="title"/>
          </p:nvPr>
        </p:nvSpPr>
        <p:spPr>
          <a:xfrm>
            <a:off x="1550100" y="2999192"/>
            <a:ext cx="60438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65" name="Google Shape;265;g7ac07226ca_0_1612"/>
          <p:cNvSpPr txBox="1"/>
          <p:nvPr/>
        </p:nvSpPr>
        <p:spPr>
          <a:xfrm>
            <a:off x="3623391" y="4824788"/>
            <a:ext cx="18972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rgbClr val="FC6D2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https://about.gitlab.com</a:t>
            </a:r>
            <a:endParaRPr sz="1100" b="0" i="0" u="none" strike="noStrike" cap="none">
              <a:solidFill>
                <a:srgbClr val="FC6D2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2426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74;p17">
            <a:extLst>
              <a:ext uri="{FF2B5EF4-FFF2-40B4-BE49-F238E27FC236}">
                <a16:creationId xmlns:a16="http://schemas.microsoft.com/office/drawing/2014/main" id="{9D7DD08F-1767-BB4D-8594-110F31725706}"/>
              </a:ext>
            </a:extLst>
          </p:cNvPr>
          <p:cNvSpPr/>
          <p:nvPr/>
        </p:nvSpPr>
        <p:spPr>
          <a:xfrm>
            <a:off x="771909" y="2111363"/>
            <a:ext cx="1637107" cy="231726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Application Server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46" name="Google Shape;74;p17">
            <a:extLst>
              <a:ext uri="{FF2B5EF4-FFF2-40B4-BE49-F238E27FC236}">
                <a16:creationId xmlns:a16="http://schemas.microsoft.com/office/drawing/2014/main" id="{FCC8BF13-3314-CC44-8AA2-E86049D004B2}"/>
              </a:ext>
            </a:extLst>
          </p:cNvPr>
          <p:cNvSpPr/>
          <p:nvPr/>
        </p:nvSpPr>
        <p:spPr>
          <a:xfrm>
            <a:off x="201855" y="1645732"/>
            <a:ext cx="2604723" cy="320887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Samsung </a:t>
            </a:r>
            <a:r>
              <a:rPr lang="en-US" sz="1000" dirty="0" err="1">
                <a:solidFill>
                  <a:schemeClr val="tx1"/>
                </a:solidFill>
              </a:rPr>
              <a:t>DataCenter</a:t>
            </a:r>
            <a:endParaRPr lang="en-US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25" name="Google Shape;105;p17">
            <a:extLst>
              <a:ext uri="{FF2B5EF4-FFF2-40B4-BE49-F238E27FC236}">
                <a16:creationId xmlns:a16="http://schemas.microsoft.com/office/drawing/2014/main" id="{E727BAF1-ACC3-2748-8AB4-9CCCD66A4133}"/>
              </a:ext>
            </a:extLst>
          </p:cNvPr>
          <p:cNvSpPr/>
          <p:nvPr/>
        </p:nvSpPr>
        <p:spPr>
          <a:xfrm>
            <a:off x="7094974" y="2106119"/>
            <a:ext cx="1450812" cy="91301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Database Server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03" name="Google Shape;203;g7abff80d6a_0_21"/>
          <p:cNvSpPr txBox="1">
            <a:spLocks noGrp="1"/>
          </p:cNvSpPr>
          <p:nvPr>
            <p:ph type="title"/>
          </p:nvPr>
        </p:nvSpPr>
        <p:spPr>
          <a:xfrm>
            <a:off x="304800" y="168850"/>
            <a:ext cx="76077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lt1"/>
                </a:solidFill>
              </a:rPr>
              <a:t>Recommended GEO architecture</a:t>
            </a:r>
            <a:endParaRPr b="1" dirty="0"/>
          </a:p>
        </p:txBody>
      </p:sp>
      <p:sp>
        <p:nvSpPr>
          <p:cNvPr id="194" name="Google Shape;74;p17">
            <a:extLst>
              <a:ext uri="{FF2B5EF4-FFF2-40B4-BE49-F238E27FC236}">
                <a16:creationId xmlns:a16="http://schemas.microsoft.com/office/drawing/2014/main" id="{1D5C6935-D83D-2048-8A3C-4BD0579D4760}"/>
              </a:ext>
            </a:extLst>
          </p:cNvPr>
          <p:cNvSpPr/>
          <p:nvPr/>
        </p:nvSpPr>
        <p:spPr>
          <a:xfrm>
            <a:off x="5069318" y="1413117"/>
            <a:ext cx="1637107" cy="231726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Application Server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196" name="Google Shape;77;p17">
            <a:extLst>
              <a:ext uri="{FF2B5EF4-FFF2-40B4-BE49-F238E27FC236}">
                <a16:creationId xmlns:a16="http://schemas.microsoft.com/office/drawing/2014/main" id="{FB4CD60B-8388-3942-9E30-69C8E62BDA66}"/>
              </a:ext>
            </a:extLst>
          </p:cNvPr>
          <p:cNvSpPr/>
          <p:nvPr/>
        </p:nvSpPr>
        <p:spPr>
          <a:xfrm>
            <a:off x="3018019" y="2334788"/>
            <a:ext cx="1141376" cy="44057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TCP/IP</a:t>
            </a:r>
            <a:endParaRPr sz="1000" dirty="0">
              <a:solidFill>
                <a:schemeClr val="tx1"/>
              </a:solidFill>
            </a:endParaRPr>
          </a:p>
        </p:txBody>
      </p:sp>
      <p:grpSp>
        <p:nvGrpSpPr>
          <p:cNvPr id="197" name="Google Shape;78;p17">
            <a:extLst>
              <a:ext uri="{FF2B5EF4-FFF2-40B4-BE49-F238E27FC236}">
                <a16:creationId xmlns:a16="http://schemas.microsoft.com/office/drawing/2014/main" id="{D1151177-1E62-1540-ADA4-B8C4DC80AC8F}"/>
              </a:ext>
            </a:extLst>
          </p:cNvPr>
          <p:cNvGrpSpPr/>
          <p:nvPr/>
        </p:nvGrpSpPr>
        <p:grpSpPr>
          <a:xfrm>
            <a:off x="5286915" y="2481766"/>
            <a:ext cx="1141293" cy="925876"/>
            <a:chOff x="6918663" y="2831868"/>
            <a:chExt cx="1482300" cy="1377232"/>
          </a:xfrm>
        </p:grpSpPr>
        <p:sp>
          <p:nvSpPr>
            <p:cNvPr id="198" name="Google Shape;79;p17">
              <a:extLst>
                <a:ext uri="{FF2B5EF4-FFF2-40B4-BE49-F238E27FC236}">
                  <a16:creationId xmlns:a16="http://schemas.microsoft.com/office/drawing/2014/main" id="{B75D6174-7FE2-5243-B61A-DED7F01DB05E}"/>
                </a:ext>
              </a:extLst>
            </p:cNvPr>
            <p:cNvSpPr/>
            <p:nvPr/>
          </p:nvSpPr>
          <p:spPr>
            <a:xfrm>
              <a:off x="6918663" y="32710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GitLab Shell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80;p17">
              <a:extLst>
                <a:ext uri="{FF2B5EF4-FFF2-40B4-BE49-F238E27FC236}">
                  <a16:creationId xmlns:a16="http://schemas.microsoft.com/office/drawing/2014/main" id="{AE7B0F9D-05A0-B742-813E-4D568E8D9FFA}"/>
                </a:ext>
              </a:extLst>
            </p:cNvPr>
            <p:cNvSpPr/>
            <p:nvPr/>
          </p:nvSpPr>
          <p:spPr>
            <a:xfrm>
              <a:off x="6918663" y="35758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tx1"/>
                  </a:solidFill>
                </a:rPr>
                <a:t>Unicorn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81;p17">
              <a:extLst>
                <a:ext uri="{FF2B5EF4-FFF2-40B4-BE49-F238E27FC236}">
                  <a16:creationId xmlns:a16="http://schemas.microsoft.com/office/drawing/2014/main" id="{2D6A23D6-FBB8-0441-8125-AF356FBFF1AD}"/>
                </a:ext>
              </a:extLst>
            </p:cNvPr>
            <p:cNvSpPr/>
            <p:nvPr/>
          </p:nvSpPr>
          <p:spPr>
            <a:xfrm>
              <a:off x="6918663" y="2831868"/>
              <a:ext cx="1482300" cy="43913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GitLab Workhorse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82;p17">
              <a:extLst>
                <a:ext uri="{FF2B5EF4-FFF2-40B4-BE49-F238E27FC236}">
                  <a16:creationId xmlns:a16="http://schemas.microsoft.com/office/drawing/2014/main" id="{E573FACF-FA74-CB47-AC83-597F90D5858F}"/>
                </a:ext>
              </a:extLst>
            </p:cNvPr>
            <p:cNvSpPr/>
            <p:nvPr/>
          </p:nvSpPr>
          <p:spPr>
            <a:xfrm>
              <a:off x="6918663" y="3880600"/>
              <a:ext cx="1482300" cy="3285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AWS EC2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Google Shape;83;p17">
            <a:extLst>
              <a:ext uri="{FF2B5EF4-FFF2-40B4-BE49-F238E27FC236}">
                <a16:creationId xmlns:a16="http://schemas.microsoft.com/office/drawing/2014/main" id="{9279A1E2-6518-914F-97CD-EF27BB90002F}"/>
              </a:ext>
            </a:extLst>
          </p:cNvPr>
          <p:cNvGrpSpPr/>
          <p:nvPr/>
        </p:nvGrpSpPr>
        <p:grpSpPr>
          <a:xfrm>
            <a:off x="7259069" y="2316544"/>
            <a:ext cx="1141302" cy="429616"/>
            <a:chOff x="4917038" y="2942500"/>
            <a:chExt cx="1482312" cy="639050"/>
          </a:xfrm>
        </p:grpSpPr>
        <p:sp>
          <p:nvSpPr>
            <p:cNvPr id="206" name="Google Shape;85;p17">
              <a:extLst>
                <a:ext uri="{FF2B5EF4-FFF2-40B4-BE49-F238E27FC236}">
                  <a16:creationId xmlns:a16="http://schemas.microsoft.com/office/drawing/2014/main" id="{5DBC93D3-D235-5846-82D1-AA89891FF571}"/>
                </a:ext>
              </a:extLst>
            </p:cNvPr>
            <p:cNvSpPr/>
            <p:nvPr/>
          </p:nvSpPr>
          <p:spPr>
            <a:xfrm>
              <a:off x="4917050" y="29425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PostgreSQL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86;p17">
              <a:extLst>
                <a:ext uri="{FF2B5EF4-FFF2-40B4-BE49-F238E27FC236}">
                  <a16:creationId xmlns:a16="http://schemas.microsoft.com/office/drawing/2014/main" id="{DAE95E6D-6424-AB44-94C0-A9A2F382302F}"/>
                </a:ext>
              </a:extLst>
            </p:cNvPr>
            <p:cNvSpPr/>
            <p:nvPr/>
          </p:nvSpPr>
          <p:spPr>
            <a:xfrm>
              <a:off x="4917038" y="3253050"/>
              <a:ext cx="1482300" cy="3285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AWS EC2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5" name="Google Shape;94;p17">
            <a:extLst>
              <a:ext uri="{FF2B5EF4-FFF2-40B4-BE49-F238E27FC236}">
                <a16:creationId xmlns:a16="http://schemas.microsoft.com/office/drawing/2014/main" id="{DF2D712E-2250-3845-AE06-BEE2FEC095AA}"/>
              </a:ext>
            </a:extLst>
          </p:cNvPr>
          <p:cNvSpPr/>
          <p:nvPr/>
        </p:nvSpPr>
        <p:spPr>
          <a:xfrm>
            <a:off x="5286915" y="2053912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NGINX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16" name="Google Shape;95;p17">
            <a:extLst>
              <a:ext uri="{FF2B5EF4-FFF2-40B4-BE49-F238E27FC236}">
                <a16:creationId xmlns:a16="http://schemas.microsoft.com/office/drawing/2014/main" id="{D8B9EB7C-333D-CD4E-9BA3-029D0AEB233D}"/>
              </a:ext>
            </a:extLst>
          </p:cNvPr>
          <p:cNvSpPr/>
          <p:nvPr/>
        </p:nvSpPr>
        <p:spPr>
          <a:xfrm>
            <a:off x="5286915" y="1821849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Gitaly</a:t>
            </a:r>
            <a:endParaRPr sz="1000">
              <a:solidFill>
                <a:schemeClr val="tx1"/>
              </a:solidFill>
            </a:endParaRPr>
          </a:p>
        </p:txBody>
      </p:sp>
      <p:cxnSp>
        <p:nvCxnSpPr>
          <p:cNvPr id="223" name="Google Shape;102;p17">
            <a:extLst>
              <a:ext uri="{FF2B5EF4-FFF2-40B4-BE49-F238E27FC236}">
                <a16:creationId xmlns:a16="http://schemas.microsoft.com/office/drawing/2014/main" id="{5371AB07-9F4A-654A-B66C-D3E593686DFC}"/>
              </a:ext>
            </a:extLst>
          </p:cNvPr>
          <p:cNvCxnSpPr>
            <a:cxnSpLocks/>
            <a:stCxn id="194" idx="1"/>
            <a:endCxn id="196" idx="0"/>
          </p:cNvCxnSpPr>
          <p:nvPr/>
        </p:nvCxnSpPr>
        <p:spPr>
          <a:xfrm flipH="1" flipV="1">
            <a:off x="4158444" y="2555073"/>
            <a:ext cx="910874" cy="1667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118;p17">
            <a:extLst>
              <a:ext uri="{FF2B5EF4-FFF2-40B4-BE49-F238E27FC236}">
                <a16:creationId xmlns:a16="http://schemas.microsoft.com/office/drawing/2014/main" id="{5D07F7C0-3400-1549-B1AB-2C2519AC47FA}"/>
              </a:ext>
            </a:extLst>
          </p:cNvPr>
          <p:cNvSpPr/>
          <p:nvPr/>
        </p:nvSpPr>
        <p:spPr>
          <a:xfrm>
            <a:off x="5286915" y="1589786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Sidekiq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50" name="Google Shape;94;p17">
            <a:extLst>
              <a:ext uri="{FF2B5EF4-FFF2-40B4-BE49-F238E27FC236}">
                <a16:creationId xmlns:a16="http://schemas.microsoft.com/office/drawing/2014/main" id="{7A2A462E-DF1B-D14C-A3BA-B0CA4349FFB1}"/>
              </a:ext>
            </a:extLst>
          </p:cNvPr>
          <p:cNvSpPr/>
          <p:nvPr/>
        </p:nvSpPr>
        <p:spPr>
          <a:xfrm>
            <a:off x="5284788" y="2258267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Redis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51" name="Google Shape;74;p17">
            <a:extLst>
              <a:ext uri="{FF2B5EF4-FFF2-40B4-BE49-F238E27FC236}">
                <a16:creationId xmlns:a16="http://schemas.microsoft.com/office/drawing/2014/main" id="{0A1CFA6B-00FD-BC4E-9FBD-6CD66B6EF43B}"/>
              </a:ext>
            </a:extLst>
          </p:cNvPr>
          <p:cNvSpPr/>
          <p:nvPr/>
        </p:nvSpPr>
        <p:spPr>
          <a:xfrm>
            <a:off x="4499264" y="947486"/>
            <a:ext cx="4468093" cy="320887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AWS VPC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ore-KR" sz="1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29" name="Google Shape;102;p17">
            <a:extLst>
              <a:ext uri="{FF2B5EF4-FFF2-40B4-BE49-F238E27FC236}">
                <a16:creationId xmlns:a16="http://schemas.microsoft.com/office/drawing/2014/main" id="{FA1111BA-D443-B34D-84E0-2E155E7FA40B}"/>
              </a:ext>
            </a:extLst>
          </p:cNvPr>
          <p:cNvCxnSpPr>
            <a:cxnSpLocks/>
            <a:stCxn id="225" idx="1"/>
            <a:endCxn id="194" idx="3"/>
          </p:cNvCxnSpPr>
          <p:nvPr/>
        </p:nvCxnSpPr>
        <p:spPr>
          <a:xfrm flipH="1">
            <a:off x="6706425" y="2562628"/>
            <a:ext cx="388549" cy="912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" name="Google Shape;78;p17">
            <a:extLst>
              <a:ext uri="{FF2B5EF4-FFF2-40B4-BE49-F238E27FC236}">
                <a16:creationId xmlns:a16="http://schemas.microsoft.com/office/drawing/2014/main" id="{9A55C5DF-899B-0440-A7F5-9F85EA735159}"/>
              </a:ext>
            </a:extLst>
          </p:cNvPr>
          <p:cNvGrpSpPr/>
          <p:nvPr/>
        </p:nvGrpSpPr>
        <p:grpSpPr>
          <a:xfrm>
            <a:off x="989506" y="3180012"/>
            <a:ext cx="1141293" cy="925876"/>
            <a:chOff x="6918663" y="2831868"/>
            <a:chExt cx="1482300" cy="1377232"/>
          </a:xfrm>
        </p:grpSpPr>
        <p:sp>
          <p:nvSpPr>
            <p:cNvPr id="35" name="Google Shape;79;p17">
              <a:extLst>
                <a:ext uri="{FF2B5EF4-FFF2-40B4-BE49-F238E27FC236}">
                  <a16:creationId xmlns:a16="http://schemas.microsoft.com/office/drawing/2014/main" id="{8CC06BD4-D608-D24E-B148-9A24D08EDA68}"/>
                </a:ext>
              </a:extLst>
            </p:cNvPr>
            <p:cNvSpPr/>
            <p:nvPr/>
          </p:nvSpPr>
          <p:spPr>
            <a:xfrm>
              <a:off x="6918663" y="32710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GitLab Shell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Google Shape;80;p17">
              <a:extLst>
                <a:ext uri="{FF2B5EF4-FFF2-40B4-BE49-F238E27FC236}">
                  <a16:creationId xmlns:a16="http://schemas.microsoft.com/office/drawing/2014/main" id="{787D2FF5-E1D2-F943-B29E-666C49A01EFF}"/>
                </a:ext>
              </a:extLst>
            </p:cNvPr>
            <p:cNvSpPr/>
            <p:nvPr/>
          </p:nvSpPr>
          <p:spPr>
            <a:xfrm>
              <a:off x="6918663" y="3575800"/>
              <a:ext cx="1482300" cy="328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tx1"/>
                  </a:solidFill>
                </a:rPr>
                <a:t>Unicorn</a:t>
              </a:r>
              <a:endParaRPr sz="1000">
                <a:solidFill>
                  <a:schemeClr val="tx1"/>
                </a:solidFill>
              </a:endParaRPr>
            </a:p>
          </p:txBody>
        </p:sp>
        <p:sp>
          <p:nvSpPr>
            <p:cNvPr id="37" name="Google Shape;81;p17">
              <a:extLst>
                <a:ext uri="{FF2B5EF4-FFF2-40B4-BE49-F238E27FC236}">
                  <a16:creationId xmlns:a16="http://schemas.microsoft.com/office/drawing/2014/main" id="{B8C9B422-24DA-9442-89F3-171578FCA21E}"/>
                </a:ext>
              </a:extLst>
            </p:cNvPr>
            <p:cNvSpPr/>
            <p:nvPr/>
          </p:nvSpPr>
          <p:spPr>
            <a:xfrm>
              <a:off x="6918663" y="2831868"/>
              <a:ext cx="1482300" cy="43913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GitLab Workhorse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Google Shape;82;p17">
              <a:extLst>
                <a:ext uri="{FF2B5EF4-FFF2-40B4-BE49-F238E27FC236}">
                  <a16:creationId xmlns:a16="http://schemas.microsoft.com/office/drawing/2014/main" id="{2948A991-0A9B-4849-9280-9F4C2170D527}"/>
                </a:ext>
              </a:extLst>
            </p:cNvPr>
            <p:cNvSpPr/>
            <p:nvPr/>
          </p:nvSpPr>
          <p:spPr>
            <a:xfrm>
              <a:off x="6918663" y="3880600"/>
              <a:ext cx="1482300" cy="3285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AWS EC2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Google Shape;94;p17">
            <a:extLst>
              <a:ext uri="{FF2B5EF4-FFF2-40B4-BE49-F238E27FC236}">
                <a16:creationId xmlns:a16="http://schemas.microsoft.com/office/drawing/2014/main" id="{AA7D74F4-CF69-7545-B267-3D94E2A0C9EC}"/>
              </a:ext>
            </a:extLst>
          </p:cNvPr>
          <p:cNvSpPr/>
          <p:nvPr/>
        </p:nvSpPr>
        <p:spPr>
          <a:xfrm>
            <a:off x="989506" y="2752158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NGINX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43" name="Google Shape;95;p17">
            <a:extLst>
              <a:ext uri="{FF2B5EF4-FFF2-40B4-BE49-F238E27FC236}">
                <a16:creationId xmlns:a16="http://schemas.microsoft.com/office/drawing/2014/main" id="{A5B4EE8D-4D5C-8544-9947-13691F4A2C3D}"/>
              </a:ext>
            </a:extLst>
          </p:cNvPr>
          <p:cNvSpPr/>
          <p:nvPr/>
        </p:nvSpPr>
        <p:spPr>
          <a:xfrm>
            <a:off x="989506" y="2520095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Gitaly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44" name="Google Shape;118;p17">
            <a:extLst>
              <a:ext uri="{FF2B5EF4-FFF2-40B4-BE49-F238E27FC236}">
                <a16:creationId xmlns:a16="http://schemas.microsoft.com/office/drawing/2014/main" id="{499847B0-CE63-9046-BBA8-5C9966EB82EC}"/>
              </a:ext>
            </a:extLst>
          </p:cNvPr>
          <p:cNvSpPr/>
          <p:nvPr/>
        </p:nvSpPr>
        <p:spPr>
          <a:xfrm>
            <a:off x="989506" y="2288032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tx1"/>
                </a:solidFill>
              </a:rPr>
              <a:t>Sidekiq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45" name="Google Shape;94;p17">
            <a:extLst>
              <a:ext uri="{FF2B5EF4-FFF2-40B4-BE49-F238E27FC236}">
                <a16:creationId xmlns:a16="http://schemas.microsoft.com/office/drawing/2014/main" id="{2A5D4C5C-995C-DC48-A20C-3A0F2616098E}"/>
              </a:ext>
            </a:extLst>
          </p:cNvPr>
          <p:cNvSpPr/>
          <p:nvPr/>
        </p:nvSpPr>
        <p:spPr>
          <a:xfrm>
            <a:off x="996432" y="2956513"/>
            <a:ext cx="1141293" cy="2208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</a:rPr>
              <a:t>Redis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48" name="Google Shape;102;p17">
            <a:extLst>
              <a:ext uri="{FF2B5EF4-FFF2-40B4-BE49-F238E27FC236}">
                <a16:creationId xmlns:a16="http://schemas.microsoft.com/office/drawing/2014/main" id="{84816D33-8DDE-D14D-BDE5-31EB3919C873}"/>
              </a:ext>
            </a:extLst>
          </p:cNvPr>
          <p:cNvCxnSpPr>
            <a:cxnSpLocks/>
            <a:stCxn id="196" idx="2"/>
            <a:endCxn id="46" idx="3"/>
          </p:cNvCxnSpPr>
          <p:nvPr/>
        </p:nvCxnSpPr>
        <p:spPr>
          <a:xfrm flipH="1">
            <a:off x="2806578" y="2555073"/>
            <a:ext cx="214981" cy="69509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0768432"/>
      </p:ext>
    </p:extLst>
  </p:cSld>
  <p:clrMapOvr>
    <a:masterClrMapping/>
  </p:clrMapOvr>
</p:sld>
</file>

<file path=ppt/theme/theme1.xml><?xml version="1.0" encoding="utf-8"?>
<a:theme xmlns:a="http://schemas.openxmlformats.org/drawingml/2006/main" name="GitLab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380</Words>
  <Application>Microsoft Macintosh PowerPoint</Application>
  <PresentationFormat>화면 슬라이드 쇼(16:9)</PresentationFormat>
  <Paragraphs>295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Source Sans Pro</vt:lpstr>
      <vt:lpstr>Source Sans Pro Light</vt:lpstr>
      <vt:lpstr>Lato Light</vt:lpstr>
      <vt:lpstr>Lato</vt:lpstr>
      <vt:lpstr>Arial</vt:lpstr>
      <vt:lpstr>Helvetica Neue</vt:lpstr>
      <vt:lpstr>GitLab</vt:lpstr>
      <vt:lpstr>GEO Architecture</vt:lpstr>
      <vt:lpstr>Agenda             </vt:lpstr>
      <vt:lpstr>GEO architecture by GitLab</vt:lpstr>
      <vt:lpstr>Recommended GEO architecture #1</vt:lpstr>
      <vt:lpstr>소요 되는 AWS 서비스 및 하드웨어 스펙 </vt:lpstr>
      <vt:lpstr>Recommended GEO architecture #2</vt:lpstr>
      <vt:lpstr>소요 되는 AWS 서비스 및 하드웨어 스펙 </vt:lpstr>
      <vt:lpstr>Thank you</vt:lpstr>
      <vt:lpstr>Recommended GEO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금융권 고객 사례 모음</dc:title>
  <cp:lastModifiedBy>7358</cp:lastModifiedBy>
  <cp:revision>21</cp:revision>
  <dcterms:modified xsi:type="dcterms:W3CDTF">2020-03-23T07:26:01Z</dcterms:modified>
</cp:coreProperties>
</file>