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75" r:id="rId5"/>
    <p:sldId id="267" r:id="rId6"/>
    <p:sldId id="268" r:id="rId7"/>
    <p:sldId id="269" r:id="rId8"/>
    <p:sldId id="274" r:id="rId9"/>
    <p:sldId id="270" r:id="rId10"/>
    <p:sldId id="271" r:id="rId11"/>
    <p:sldId id="273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02" y="-25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4B0A-E11C-4C9D-AC8A-05AF82D36913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AEE1-F4AC-4EB9-8C20-9C047092A0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4B0A-E11C-4C9D-AC8A-05AF82D36913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AEE1-F4AC-4EB9-8C20-9C047092A0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4B0A-E11C-4C9D-AC8A-05AF82D36913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AEE1-F4AC-4EB9-8C20-9C047092A0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4B0A-E11C-4C9D-AC8A-05AF82D36913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AEE1-F4AC-4EB9-8C20-9C047092A0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4B0A-E11C-4C9D-AC8A-05AF82D36913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AEE1-F4AC-4EB9-8C20-9C047092A0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4B0A-E11C-4C9D-AC8A-05AF82D36913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AEE1-F4AC-4EB9-8C20-9C047092A0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4B0A-E11C-4C9D-AC8A-05AF82D36913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AEE1-F4AC-4EB9-8C20-9C047092A0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4B0A-E11C-4C9D-AC8A-05AF82D36913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AEE1-F4AC-4EB9-8C20-9C047092A0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4B0A-E11C-4C9D-AC8A-05AF82D36913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AEE1-F4AC-4EB9-8C20-9C047092A0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4B0A-E11C-4C9D-AC8A-05AF82D36913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AEE1-F4AC-4EB9-8C20-9C047092A0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4B0A-E11C-4C9D-AC8A-05AF82D36913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AEE1-F4AC-4EB9-8C20-9C047092A0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4B0A-E11C-4C9D-AC8A-05AF82D36913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AEE1-F4AC-4EB9-8C20-9C047092A04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0"/>
            <a:ext cx="1002487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2139702"/>
            <a:ext cx="8424936" cy="504056"/>
          </a:xfrm>
          <a:solidFill>
            <a:schemeClr val="tx1">
              <a:alpha val="85000"/>
            </a:schemeClr>
          </a:solidFill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Топ самых прослушиваемых песен за январь-август 2023 года</a:t>
            </a:r>
            <a:endParaRPr lang="ru-RU" sz="2800" dirty="0">
              <a:solidFill>
                <a:schemeClr val="bg1">
                  <a:lumMod val="85000"/>
                </a:schemeClr>
              </a:solidFill>
              <a:latin typeface="Bahnschrift Light Condense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2715766"/>
            <a:ext cx="6400800" cy="576064"/>
          </a:xfrm>
          <a:solidFill>
            <a:schemeClr val="tx1">
              <a:alpha val="8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гр.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IA-213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, ст. Морозова Евгения</a:t>
            </a:r>
            <a:endParaRPr lang="ru-RU" sz="2400" dirty="0">
              <a:solidFill>
                <a:schemeClr val="bg1">
                  <a:lumMod val="85000"/>
                </a:schemeClr>
              </a:solidFill>
              <a:latin typeface="Bahnschrift Light Condensed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059832" y="1635646"/>
            <a:ext cx="3096344" cy="461665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Анализ данных </a:t>
            </a:r>
            <a:endParaRPr lang="ru-RU" sz="2400" dirty="0"/>
          </a:p>
        </p:txBody>
      </p:sp>
      <p:pic>
        <p:nvPicPr>
          <p:cNvPr id="15" name="Рисунок 14" descr="ppppp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2787774"/>
            <a:ext cx="2016224" cy="50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7424" y="0"/>
            <a:ext cx="951726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95486"/>
            <a:ext cx="8229600" cy="54006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&gt;&gt;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  <a:ea typeface="+mj-ea"/>
                <a:cs typeface="+mj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График остатков</a:t>
            </a:r>
          </a:p>
        </p:txBody>
      </p:sp>
      <p:pic>
        <p:nvPicPr>
          <p:cNvPr id="13" name="Рисунок 12" descr="ppppp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195486"/>
            <a:ext cx="2304256" cy="57606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771549"/>
            <a:ext cx="8208912" cy="424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-596602"/>
            <a:ext cx="9361040" cy="597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2088232"/>
          </a:xfrm>
          <a:solidFill>
            <a:schemeClr val="tx1">
              <a:alpha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Линейная регрессия: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MSE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= 7.442487e+16;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RMSE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= 272809213</a:t>
            </a:r>
          </a:p>
          <a:p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Древо решений: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MSE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= 7.265298e+16;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RMSE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= 269542161</a:t>
            </a:r>
          </a:p>
          <a:p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Случайный лес: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MSE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= 5.201319e+16;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RMSE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= 228063998 </a:t>
            </a:r>
            <a:endParaRPr lang="ru-RU" sz="2400" dirty="0" smtClean="0">
              <a:solidFill>
                <a:schemeClr val="bg1">
                  <a:lumMod val="85000"/>
                </a:schemeClr>
              </a:solidFill>
              <a:latin typeface="Bahnschrift Light Condensed" pitchFamily="34" charset="0"/>
            </a:endParaRPr>
          </a:p>
          <a:p>
            <a:pPr algn="just">
              <a:buNone/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	Чем меньше значения </a:t>
            </a:r>
            <a:r>
              <a:rPr lang="ru-RU" sz="2400" b="1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MSE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и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RMSE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, тем лучше.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Таким образом, лучше всего показала себя модель случайного леса (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Random Forest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). </a:t>
            </a:r>
          </a:p>
          <a:p>
            <a:pPr>
              <a:buNone/>
            </a:pPr>
            <a:endParaRPr lang="en-US" sz="2400" dirty="0" smtClean="0">
              <a:solidFill>
                <a:schemeClr val="bg1">
                  <a:lumMod val="85000"/>
                </a:schemeClr>
              </a:solidFill>
              <a:latin typeface="Bahnschrift Light Condensed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95486"/>
            <a:ext cx="8229600" cy="54006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&gt;&gt;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  <a:ea typeface="+mj-ea"/>
                <a:cs typeface="+mj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Сравнение моделей</a:t>
            </a:r>
          </a:p>
        </p:txBody>
      </p:sp>
      <p:pic>
        <p:nvPicPr>
          <p:cNvPr id="13" name="Рисунок 12" descr="ppppp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195486"/>
            <a:ext cx="2304256" cy="576064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67544" y="2931790"/>
            <a:ext cx="8229600" cy="54006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&gt;&gt;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  <a:ea typeface="+mj-ea"/>
                <a:cs typeface="+mj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Выводы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3507854"/>
            <a:ext cx="8208912" cy="156966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Проведённый анализ позволил установить корреляцию некоторых колонок. Также были выявлены предпочтения слушателей в январе-августе 2023 года. Разработанные модели показали неплохой результат, значит, подобные </a:t>
            </a:r>
            <a:r>
              <a:rPr lang="ru-RU" sz="2400" dirty="0" err="1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датасеты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могут использоваться для дальнейшего машинного обучения.</a:t>
            </a:r>
            <a:endParaRPr lang="ru-RU" sz="2400" dirty="0">
              <a:solidFill>
                <a:schemeClr val="bg1">
                  <a:lumMod val="85000"/>
                </a:schemeClr>
              </a:solidFill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6576" cy="548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467544" y="897561"/>
            <a:ext cx="8208912" cy="70788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ru-RU" sz="2000" dirty="0" err="1" smtClean="0">
                <a:solidFill>
                  <a:schemeClr val="accent5">
                    <a:lumMod val="75000"/>
                  </a:schemeClr>
                </a:solidFill>
                <a:latin typeface="Bahnschrift Light Condensed" pitchFamily="34" charset="0"/>
              </a:rPr>
              <a:t>Датасет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представляет собой список самых прослушиваемых песен в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Spotify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,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Deezer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,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Shazam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и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Apple Music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с января по август 2023 года. Присутствуют следующие </a:t>
            </a: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Bahnschrift Light Condensed" pitchFamily="34" charset="0"/>
              </a:rPr>
              <a:t>поля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: 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95486"/>
            <a:ext cx="8229600" cy="54006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&gt;&gt;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  <a:ea typeface="+mj-ea"/>
                <a:cs typeface="+mj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Описание </a:t>
            </a:r>
            <a:r>
              <a:rPr kumimoji="0" lang="ru-R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датасета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Bahnschrift Light Condensed" pitchFamily="34" charset="0"/>
              <a:ea typeface="+mj-ea"/>
              <a:cs typeface="+mj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1707654"/>
            <a:ext cx="4572000" cy="3170099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Название песни; 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Исполнитель;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Количество вовлечённых исполнителей;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Дата выпуска; 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Количество </a:t>
            </a:r>
            <a:r>
              <a:rPr lang="ru-RU" sz="2000" dirty="0" err="1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плейлистов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Spotify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, Apple Music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и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Deezer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, в которые была включена песня;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Лад: мажор или минор;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Наличие и позиция песни в </a:t>
            </a:r>
            <a:r>
              <a:rPr lang="ru-RU" sz="2000" dirty="0" err="1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чартах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Spotify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,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Apple Music,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Deezer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,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Shazam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</a:t>
            </a:r>
          </a:p>
          <a:p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	и т. д.</a:t>
            </a:r>
          </a:p>
        </p:txBody>
      </p:sp>
      <p:pic>
        <p:nvPicPr>
          <p:cNvPr id="20" name="Рисунок 19" descr="ppppp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195486"/>
            <a:ext cx="2304256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15566"/>
            <a:ext cx="8208912" cy="2016224"/>
          </a:xfrm>
          <a:solidFill>
            <a:schemeClr val="tx1">
              <a:alpha val="85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Представление информации в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latin typeface="Bahnschrift Light Condensed" pitchFamily="34" charset="0"/>
              </a:rPr>
              <a:t>графиках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.</a:t>
            </a:r>
          </a:p>
          <a:p>
            <a:pPr algn="just"/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Проведение разведочного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latin typeface="Bahnschrift Light Condensed" pitchFamily="34" charset="0"/>
              </a:rPr>
              <a:t>анализа данных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(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Exploratory Data Analysis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) по различным категориям.</a:t>
            </a:r>
          </a:p>
          <a:p>
            <a:pPr algn="just"/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Разработка различных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latin typeface="Bahnschrift Light Condensed" pitchFamily="34" charset="0"/>
              </a:rPr>
              <a:t>моделей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на основе выбранного </a:t>
            </a:r>
            <a:r>
              <a:rPr lang="ru-RU" sz="2400" dirty="0" err="1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датасета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.</a:t>
            </a:r>
          </a:p>
          <a:p>
            <a:pPr algn="just"/>
            <a:endParaRPr lang="ru-RU" sz="2400" dirty="0">
              <a:solidFill>
                <a:schemeClr val="bg1">
                  <a:lumMod val="85000"/>
                </a:schemeClr>
              </a:solidFill>
              <a:latin typeface="Bahnschrift Light Condensed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95486"/>
            <a:ext cx="8229600" cy="54006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&gt;&gt;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  <a:ea typeface="+mj-ea"/>
                <a:cs typeface="+mj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Цели и задачи</a:t>
            </a:r>
          </a:p>
        </p:txBody>
      </p:sp>
      <p:pic>
        <p:nvPicPr>
          <p:cNvPr id="21" name="Рисунок 20" descr="ppppp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195486"/>
            <a:ext cx="2304256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7424" y="0"/>
            <a:ext cx="951726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67544" y="195486"/>
            <a:ext cx="8229600" cy="54006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&gt;&gt;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  <a:ea typeface="+mj-ea"/>
                <a:cs typeface="+mj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Представление данных в графиках</a:t>
            </a:r>
          </a:p>
        </p:txBody>
      </p:sp>
      <p:pic>
        <p:nvPicPr>
          <p:cNvPr id="6" name="Рисунок 5" descr="ppppp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195486"/>
            <a:ext cx="2304256" cy="576064"/>
          </a:xfrm>
          <a:prstGeom prst="rect">
            <a:avLst/>
          </a:prstGeom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5" y="843558"/>
            <a:ext cx="4536504" cy="18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787774"/>
            <a:ext cx="4536504" cy="189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1275606"/>
            <a:ext cx="3646757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7424" y="0"/>
            <a:ext cx="951726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67544" y="195486"/>
            <a:ext cx="8229600" cy="54006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&gt;&gt;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  <a:ea typeface="+mj-ea"/>
                <a:cs typeface="+mj-cs"/>
              </a:rPr>
              <a:t> 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Представление данных в графиках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Bahnschrift Light Condensed" pitchFamily="34" charset="0"/>
              <a:ea typeface="+mj-ea"/>
              <a:cs typeface="+mj-cs"/>
            </a:endParaRPr>
          </a:p>
        </p:txBody>
      </p:sp>
      <p:pic>
        <p:nvPicPr>
          <p:cNvPr id="17" name="Рисунок 16" descr="ppppp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195486"/>
            <a:ext cx="2304256" cy="57606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771549"/>
            <a:ext cx="8208912" cy="424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0"/>
            <a:ext cx="951726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95486"/>
            <a:ext cx="8229600" cy="54006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&gt;&gt;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  <a:ea typeface="+mj-ea"/>
                <a:cs typeface="+mj-cs"/>
              </a:rPr>
              <a:t> 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Представление данных в графиках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Bahnschrift Light Condensed" pitchFamily="34" charset="0"/>
              <a:ea typeface="+mj-ea"/>
              <a:cs typeface="+mj-cs"/>
            </a:endParaRPr>
          </a:p>
        </p:txBody>
      </p:sp>
      <p:pic>
        <p:nvPicPr>
          <p:cNvPr id="14" name="Рисунок 13" descr="ppppp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195486"/>
            <a:ext cx="2304256" cy="576064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771549"/>
            <a:ext cx="8208912" cy="424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7424" y="0"/>
            <a:ext cx="951726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95486"/>
            <a:ext cx="8229600" cy="54006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&gt;&gt;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  <a:ea typeface="+mj-ea"/>
                <a:cs typeface="+mj-cs"/>
              </a:rPr>
              <a:t> 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Представление данных в графиках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Bahnschrift Light Condensed" pitchFamily="34" charset="0"/>
              <a:ea typeface="+mj-ea"/>
              <a:cs typeface="+mj-cs"/>
            </a:endParaRPr>
          </a:p>
        </p:txBody>
      </p:sp>
      <p:pic>
        <p:nvPicPr>
          <p:cNvPr id="14" name="Рисунок 13" descr="ppppp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195486"/>
            <a:ext cx="2304256" cy="576064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771549"/>
            <a:ext cx="8208912" cy="424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7424" y="0"/>
            <a:ext cx="951726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95486"/>
            <a:ext cx="8229600" cy="54006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&gt;&gt;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  <a:ea typeface="+mj-ea"/>
                <a:cs typeface="+mj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Модель линейной регрессии (70:30)</a:t>
            </a:r>
          </a:p>
        </p:txBody>
      </p:sp>
      <p:pic>
        <p:nvPicPr>
          <p:cNvPr id="10" name="Рисунок 9" descr="ppppp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195486"/>
            <a:ext cx="2304256" cy="57606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292080" y="771550"/>
            <a:ext cx="3312368" cy="35548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1500" b="1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Multiple R-squared (R²)</a:t>
            </a:r>
            <a:r>
              <a:rPr lang="ru-RU" sz="1500" b="1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</a:t>
            </a:r>
            <a:r>
              <a:rPr lang="ru-RU" sz="15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показывает долю дисперсии </a:t>
            </a:r>
            <a:r>
              <a:rPr lang="en-US" sz="15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itchFamily="34" charset="0"/>
              </a:rPr>
              <a:t>streams</a:t>
            </a:r>
            <a:r>
              <a:rPr lang="ru-RU" sz="15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, объяснённую моделью. В данной модели 67.74% изменчивости </a:t>
            </a:r>
            <a:r>
              <a:rPr lang="en-US" sz="15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itchFamily="34" charset="0"/>
              </a:rPr>
              <a:t>streams</a:t>
            </a:r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</a:t>
            </a:r>
            <a:r>
              <a:rPr lang="ru-RU" sz="15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объясняется вариациями в </a:t>
            </a:r>
            <a:r>
              <a:rPr lang="en-US" sz="1500" dirty="0" err="1" smtClean="0">
                <a:solidFill>
                  <a:srgbClr val="92D050"/>
                </a:solidFill>
                <a:latin typeface="Bahnschrift Light Condensed" pitchFamily="34" charset="0"/>
              </a:rPr>
              <a:t>in_apple_playlists</a:t>
            </a:r>
            <a:r>
              <a:rPr lang="en-US" sz="1500" dirty="0" smtClean="0">
                <a:solidFill>
                  <a:srgbClr val="92D050"/>
                </a:solidFill>
                <a:latin typeface="Bahnschrift Light Condensed" pitchFamily="34" charset="0"/>
              </a:rPr>
              <a:t>, </a:t>
            </a:r>
            <a:r>
              <a:rPr lang="en-US" sz="1500" dirty="0" err="1" smtClean="0">
                <a:solidFill>
                  <a:srgbClr val="92D050"/>
                </a:solidFill>
                <a:latin typeface="Bahnschrift Light Condensed" pitchFamily="34" charset="0"/>
              </a:rPr>
              <a:t>in_deezer_playlists</a:t>
            </a:r>
            <a:r>
              <a:rPr lang="en-US" sz="1500" dirty="0" smtClean="0">
                <a:solidFill>
                  <a:srgbClr val="92D050"/>
                </a:solidFill>
                <a:latin typeface="Bahnschrift Light Condensed" pitchFamily="34" charset="0"/>
              </a:rPr>
              <a:t>, </a:t>
            </a:r>
            <a:r>
              <a:rPr lang="en-US" sz="1500" dirty="0" err="1" smtClean="0">
                <a:solidFill>
                  <a:srgbClr val="92D050"/>
                </a:solidFill>
                <a:latin typeface="Bahnschrift Light Condensed" pitchFamily="34" charset="0"/>
              </a:rPr>
              <a:t>in_spotify_playlists</a:t>
            </a:r>
            <a:r>
              <a:rPr lang="ru-RU" sz="15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ru-RU" sz="1500" dirty="0" smtClean="0">
              <a:solidFill>
                <a:schemeClr val="bg1">
                  <a:lumMod val="85000"/>
                </a:schemeClr>
              </a:solidFill>
              <a:latin typeface="Bahnschrift Light Condensed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sz="1500" b="1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Adjusted R-squared</a:t>
            </a:r>
            <a:r>
              <a:rPr lang="ru-RU" sz="1500" b="1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</a:t>
            </a:r>
            <a:r>
              <a:rPr lang="ru-RU" sz="15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корректирует 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R²</a:t>
            </a:r>
            <a:r>
              <a:rPr lang="ru-RU" sz="15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, чтобы избежать завышенных оценок качества модели при добавлении новых переменных. Здесь это значение очень близко к 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R²</a:t>
            </a:r>
            <a:r>
              <a:rPr lang="ru-RU" sz="1500" b="1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ru-RU" sz="1500" b="1" dirty="0" smtClean="0">
              <a:solidFill>
                <a:schemeClr val="bg1">
                  <a:lumMod val="85000"/>
                </a:schemeClr>
              </a:solidFill>
              <a:latin typeface="Bahnschrift Light Condensed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sz="1500" b="1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F-statistics</a:t>
            </a:r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</a:t>
            </a:r>
            <a:r>
              <a:rPr lang="ru-RU" sz="15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используется для проверки </a:t>
            </a:r>
            <a:r>
              <a:rPr lang="ru-RU" sz="1500" dirty="0" err="1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валидности</a:t>
            </a:r>
            <a:r>
              <a:rPr lang="ru-RU" sz="15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модели. Значение 438.9 с </a:t>
            </a:r>
            <a:r>
              <a:rPr lang="ru-RU" sz="1500" b="1" dirty="0" err="1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p-value</a:t>
            </a:r>
            <a:r>
              <a:rPr lang="ru-RU" sz="15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 2.2e-16 свидетельствует о том, что модель в целом  </a:t>
            </a:r>
            <a:r>
              <a:rPr lang="ru-RU" sz="1500" dirty="0" err="1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валидна</a:t>
            </a:r>
            <a:r>
              <a:rPr lang="ru-RU" sz="15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</a:rPr>
              <a:t>.</a:t>
            </a:r>
            <a:endParaRPr lang="ru-RU" sz="1500" dirty="0">
              <a:solidFill>
                <a:schemeClr val="bg1">
                  <a:lumMod val="85000"/>
                </a:schemeClr>
              </a:solidFill>
              <a:latin typeface="Bahnschrift Light Condensed" pitchFamily="34" charset="0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771550"/>
            <a:ext cx="482453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7424" y="0"/>
            <a:ext cx="951726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195486"/>
            <a:ext cx="8229600" cy="54006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&gt;&gt;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  <a:latin typeface="Bahnschrift Light Condensed" pitchFamily="34" charset="0"/>
                <a:ea typeface="+mj-ea"/>
                <a:cs typeface="+mj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Bahnschrift Light Condensed" pitchFamily="34" charset="0"/>
                <a:ea typeface="+mj-ea"/>
                <a:cs typeface="+mj-cs"/>
              </a:rPr>
              <a:t>График предсказаний</a:t>
            </a:r>
          </a:p>
        </p:txBody>
      </p:sp>
      <p:pic>
        <p:nvPicPr>
          <p:cNvPr id="15" name="Рисунок 14" descr="ppppp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195486"/>
            <a:ext cx="2304256" cy="57606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771549"/>
            <a:ext cx="8208912" cy="424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313</Words>
  <Application>Microsoft Office PowerPoint</Application>
  <PresentationFormat>Экран (16:9)</PresentationFormat>
  <Paragraphs>36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Топ самых прослушиваемых песен за январь-август 2023 года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данных: топ самых прослушиваемых песен Spotify в первом полугодии 2023</dc:title>
  <dc:creator>Edel Kalteblümen</dc:creator>
  <cp:lastModifiedBy>Edel Kalteblümen</cp:lastModifiedBy>
  <cp:revision>123</cp:revision>
  <dcterms:created xsi:type="dcterms:W3CDTF">2023-09-20T07:20:59Z</dcterms:created>
  <dcterms:modified xsi:type="dcterms:W3CDTF">2023-12-19T08:14:57Z</dcterms:modified>
</cp:coreProperties>
</file>