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抽出</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Dagger2と使って簡単なさんぷるを作成</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動的言語はオブジェクトの外から値を変えたりするのが、静的言語に比べて厳密でなく、簡単なので。</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Daggerを使って簡単なさんぷるを作成</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@Injectがついている変数が注入先</a:t>
            </a:r>
          </a:p>
          <a:p>
            <a:pPr lvl="0" rtl="0">
              <a:spcBef>
                <a:spcPts val="0"/>
              </a:spcBef>
              <a:buNone/>
            </a:pPr>
            <a:r>
              <a:rPr lang="en"/>
              <a:t>BreingMethodModuleに注入先の設定を記述している。</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Daggerを使って簡単なさんぷるを作成</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Daggerを使って簡単なさんぷるを作成</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CofeeShopクラスのテストクラスです。</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Daggerを使って簡単なさんぷるを作成</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CofeeShopクラスのテストクラスです。</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DIというのは一つのデザインパタンなので、Java固有の考え方ではないが、代表的なものはほとんどJavaのフレームワークになっている。</a:t>
            </a:r>
          </a:p>
          <a:p>
            <a:pPr lvl="0">
              <a:spcBef>
                <a:spcPts val="0"/>
              </a:spcBef>
              <a:buNone/>
            </a:pPr>
            <a:r>
              <a:rPr lang="en"/>
              <a:t>ちなみにCDIのCはコンテキストで、オブジェクトのライフサイクルまで管理するよということ。</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動的言語はオブジェクトの外から値を変えたりするのが、静的言語に比べて厳密でなく、簡単なので。</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wikipediaでしらべてみるとこんな感じの概要がでてきます。</a:t>
            </a:r>
          </a:p>
          <a:p>
            <a:pPr lvl="0" rtl="0">
              <a:spcBef>
                <a:spcPts val="0"/>
              </a:spcBef>
              <a:buNone/>
            </a:pPr>
            <a:r>
              <a:rPr lang="en"/>
              <a:t>例によって、ぼくはこれ読んだときまったく意味がわかりませんでした。</a:t>
            </a:r>
          </a:p>
          <a:p>
            <a:pPr lvl="0">
              <a:spcBef>
                <a:spcPts val="0"/>
              </a:spcBef>
              <a:buNone/>
            </a:pPr>
            <a:r>
              <a:rPr lang="en"/>
              <a:t>ちなみに画像のおじさんは、リファクタリングなどの著書で有名なマーティン・ファウラー氏です。</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wikipediaでしらべてみるとこんな感じの概要がでてきます。</a:t>
            </a:r>
          </a:p>
          <a:p>
            <a:pPr lvl="0" rtl="0">
              <a:spcBef>
                <a:spcPts val="0"/>
              </a:spcBef>
              <a:buNone/>
            </a:pPr>
            <a:r>
              <a:rPr lang="en"/>
              <a:t>例によって、ぼくはこれ読んだときまったく意味がわかりませんでした。</a:t>
            </a:r>
          </a:p>
          <a:p>
            <a:pPr lvl="0" rtl="0">
              <a:spcBef>
                <a:spcPts val="0"/>
              </a:spcBef>
              <a:buNone/>
            </a:pPr>
            <a:r>
              <a:rPr lang="en"/>
              <a:t>ちなみに画像のおじさんは、リファクタリングなどの著書で有名なマーティン・ファウラー氏です。</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Daggerを使って簡単なさんぷるを作成</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Daggerを使って簡単なさんぷるを作成</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Daggerを使って簡単なさんぷるを作成</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0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08.png"/><Relationship Id="rId4" Type="http://schemas.openxmlformats.org/officeDocument/2006/relationships/image" Target="../media/image01.jpg"/><Relationship Id="rId5" Type="http://schemas.openxmlformats.org/officeDocument/2006/relationships/image" Target="../media/image02.png"/><Relationship Id="rId6" Type="http://schemas.openxmlformats.org/officeDocument/2006/relationships/image" Target="../media/image06.png"/><Relationship Id="rId7" Type="http://schemas.openxmlformats.org/officeDocument/2006/relationships/image" Target="../media/image0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www.rubyist.net/~matz/20091003.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0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jpg"/><Relationship Id="rId4" Type="http://schemas.openxmlformats.org/officeDocument/2006/relationships/hyperlink" Target="https://ja.wikipedia.org/wiki/&#20381;&#23384;&#24615;&#12398;&#27880;&#2083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jpg"/><Relationship Id="rId4" Type="http://schemas.openxmlformats.org/officeDocument/2006/relationships/hyperlink" Target="https://ja.wikipedia.org/wiki/&#20381;&#23384;&#24615;&#12398;&#27880;&#208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0" y="2094600"/>
            <a:ext cx="8520599" cy="954300"/>
          </a:xfrm>
          <a:prstGeom prst="rect">
            <a:avLst/>
          </a:prstGeom>
        </p:spPr>
        <p:txBody>
          <a:bodyPr anchorCtr="0" anchor="b" bIns="91425" lIns="91425" rIns="91425" tIns="91425">
            <a:noAutofit/>
          </a:bodyPr>
          <a:lstStyle/>
          <a:p>
            <a:pPr lvl="0" rtl="0">
              <a:spcBef>
                <a:spcPts val="0"/>
              </a:spcBef>
              <a:buNone/>
            </a:pPr>
            <a:r>
              <a:rPr b="1" lang="en">
                <a:solidFill>
                  <a:schemeClr val="lt1"/>
                </a:solidFill>
              </a:rPr>
              <a:t>DI</a:t>
            </a:r>
            <a:r>
              <a:rPr b="1" lang="en" sz="4800">
                <a:solidFill>
                  <a:schemeClr val="lt1"/>
                </a:solidFill>
              </a:rPr>
              <a:t>(依存性注入)</a:t>
            </a:r>
            <a:r>
              <a:rPr b="1" lang="en">
                <a:solidFill>
                  <a:schemeClr val="lt1"/>
                </a:solidFill>
              </a:rPr>
              <a:t>について</a:t>
            </a:r>
          </a:p>
        </p:txBody>
      </p:sp>
      <p:sp>
        <p:nvSpPr>
          <p:cNvPr id="55" name="Shape 55"/>
          <p:cNvSpPr txBox="1"/>
          <p:nvPr>
            <p:ph idx="1" type="subTitle"/>
          </p:nvPr>
        </p:nvSpPr>
        <p:spPr>
          <a:xfrm>
            <a:off x="311700" y="4403075"/>
            <a:ext cx="8520599" cy="497100"/>
          </a:xfrm>
          <a:prstGeom prst="rect">
            <a:avLst/>
          </a:prstGeom>
        </p:spPr>
        <p:txBody>
          <a:bodyPr anchorCtr="0" anchor="t" bIns="91425" lIns="91425" rIns="91425" tIns="91425">
            <a:noAutofit/>
          </a:bodyPr>
          <a:lstStyle/>
          <a:p>
            <a:pPr lvl="0" rtl="0">
              <a:spcBef>
                <a:spcPts val="0"/>
              </a:spcBef>
              <a:buNone/>
            </a:pPr>
            <a:r>
              <a:rPr lang="en" sz="1800">
                <a:solidFill>
                  <a:schemeClr val="lt1"/>
                </a:solidFill>
              </a:rPr>
              <a:t>伊藤　結</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747000" y="1749450"/>
            <a:ext cx="7649999" cy="1644600"/>
          </a:xfrm>
          <a:prstGeom prst="rect">
            <a:avLst/>
          </a:prstGeom>
        </p:spPr>
        <p:txBody>
          <a:bodyPr anchorCtr="0" anchor="ctr" bIns="91425" lIns="91425" rIns="91425" tIns="91425">
            <a:noAutofit/>
          </a:bodyPr>
          <a:lstStyle/>
          <a:p>
            <a:pPr lvl="0" rtl="0" algn="l">
              <a:spcBef>
                <a:spcPts val="0"/>
              </a:spcBef>
              <a:buNone/>
            </a:pPr>
            <a:r>
              <a:rPr b="1" lang="en" sz="4800"/>
              <a:t>実際のコードで説明します</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189300" y="711900"/>
            <a:ext cx="8765399" cy="3719699"/>
          </a:xfrm>
          <a:prstGeom prst="rect">
            <a:avLst/>
          </a:prstGeom>
        </p:spPr>
        <p:txBody>
          <a:bodyPr anchorCtr="0" anchor="ctr" bIns="91425" lIns="91425" rIns="91425" tIns="91425">
            <a:noAutofit/>
          </a:bodyPr>
          <a:lstStyle/>
          <a:p>
            <a:pPr lvl="0" rtl="0">
              <a:spcBef>
                <a:spcPts val="0"/>
              </a:spcBef>
              <a:buNone/>
            </a:pPr>
            <a:r>
              <a:t/>
            </a:r>
            <a:endParaRPr b="1"/>
          </a:p>
          <a:p>
            <a:pPr lvl="0" rtl="0">
              <a:spcBef>
                <a:spcPts val="0"/>
              </a:spcBef>
              <a:buNone/>
            </a:pPr>
            <a:r>
              <a:rPr b="1" lang="en"/>
              <a:t>DIコンテナを使って、</a:t>
            </a:r>
          </a:p>
          <a:p>
            <a:pPr lvl="0" rtl="0">
              <a:spcBef>
                <a:spcPts val="0"/>
              </a:spcBef>
              <a:buNone/>
            </a:pPr>
            <a:r>
              <a:rPr b="1" lang="en"/>
              <a:t>　　実際にDIをやってみよう！</a:t>
            </a:r>
          </a:p>
          <a:p>
            <a:pPr lvl="0" rt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64025"/>
            <a:ext cx="8520599" cy="572699"/>
          </a:xfrm>
          <a:prstGeom prst="rect">
            <a:avLst/>
          </a:prstGeom>
        </p:spPr>
        <p:txBody>
          <a:bodyPr anchorCtr="0" anchor="t" bIns="91425" lIns="91425" rIns="91425" tIns="91425">
            <a:noAutofit/>
          </a:bodyPr>
          <a:lstStyle/>
          <a:p>
            <a:pPr lvl="0">
              <a:spcBef>
                <a:spcPts val="0"/>
              </a:spcBef>
              <a:buNone/>
            </a:pPr>
            <a:r>
              <a:rPr b="1" lang="en"/>
              <a:t>DIコンテナとは</a:t>
            </a:r>
          </a:p>
        </p:txBody>
      </p:sp>
      <p:sp>
        <p:nvSpPr>
          <p:cNvPr id="127" name="Shape 127"/>
          <p:cNvSpPr txBox="1"/>
          <p:nvPr>
            <p:ph idx="1" type="body"/>
          </p:nvPr>
        </p:nvSpPr>
        <p:spPr>
          <a:xfrm>
            <a:off x="311700" y="574550"/>
            <a:ext cx="8409899" cy="821999"/>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lr>
                <a:srgbClr val="000000"/>
              </a:buClr>
            </a:pPr>
            <a:r>
              <a:rPr lang="en" sz="1600"/>
              <a:t>すごく簡単に言うと、「XXにこのクラスのオブジェクトを注入してね」</a:t>
            </a:r>
            <a:br>
              <a:rPr lang="en" sz="1600"/>
            </a:br>
            <a:r>
              <a:rPr lang="en" sz="1600"/>
              <a:t>という設定を書いておくとDI(依存性の注入)を実行してくれるやつのこと。</a:t>
            </a:r>
          </a:p>
          <a:p>
            <a:pPr lvl="0" rtl="0">
              <a:lnSpc>
                <a:spcPct val="100000"/>
              </a:lnSpc>
              <a:spcBef>
                <a:spcPts val="0"/>
              </a:spcBef>
              <a:spcAft>
                <a:spcPts val="0"/>
              </a:spcAft>
              <a:buNone/>
            </a:pPr>
            <a:r>
              <a:t/>
            </a:r>
            <a:endParaRPr sz="1600"/>
          </a:p>
          <a:p>
            <a:pPr lvl="0" rtl="0">
              <a:lnSpc>
                <a:spcPct val="100000"/>
              </a:lnSpc>
              <a:spcBef>
                <a:spcPts val="0"/>
              </a:spcBef>
              <a:spcAft>
                <a:spcPts val="0"/>
              </a:spcAft>
              <a:buNone/>
            </a:pPr>
            <a:r>
              <a:t/>
            </a:r>
            <a:endParaRPr sz="1600"/>
          </a:p>
          <a:p>
            <a:pPr lvl="0" rtl="0">
              <a:lnSpc>
                <a:spcPct val="100000"/>
              </a:lnSpc>
              <a:spcBef>
                <a:spcPts val="0"/>
              </a:spcBef>
              <a:spcAft>
                <a:spcPts val="0"/>
              </a:spcAft>
              <a:buNone/>
            </a:pPr>
            <a:br>
              <a:rPr lang="en" sz="1600"/>
            </a:br>
            <a:br>
              <a:rPr lang="en" sz="1600"/>
            </a:br>
          </a:p>
          <a:p>
            <a:pPr lvl="0" rtl="0">
              <a:spcBef>
                <a:spcPts val="0"/>
              </a:spcBef>
              <a:buNone/>
            </a:pPr>
            <a:r>
              <a:t/>
            </a:r>
            <a:endParaRPr sz="1600"/>
          </a:p>
        </p:txBody>
      </p:sp>
      <p:sp>
        <p:nvSpPr>
          <p:cNvPr id="128" name="Shape 128"/>
          <p:cNvSpPr txBox="1"/>
          <p:nvPr>
            <p:ph idx="2" type="title"/>
          </p:nvPr>
        </p:nvSpPr>
        <p:spPr>
          <a:xfrm>
            <a:off x="311700" y="4607925"/>
            <a:ext cx="8520599" cy="425099"/>
          </a:xfrm>
          <a:prstGeom prst="rect">
            <a:avLst/>
          </a:prstGeom>
        </p:spPr>
        <p:txBody>
          <a:bodyPr anchorCtr="0" anchor="t" bIns="91425" lIns="91425" rIns="91425" tIns="91425">
            <a:noAutofit/>
          </a:bodyPr>
          <a:lstStyle/>
          <a:p>
            <a:pPr lvl="0" rtl="0">
              <a:spcBef>
                <a:spcPts val="0"/>
              </a:spcBef>
              <a:buNone/>
            </a:pPr>
            <a:r>
              <a:rPr lang="en" sz="1800">
                <a:solidFill>
                  <a:schemeClr val="dk2"/>
                </a:solidFill>
              </a:rPr>
              <a:t>今回はJava向けのDaggerというDIコンテナを使います。</a:t>
            </a:r>
          </a:p>
        </p:txBody>
      </p:sp>
      <p:pic>
        <p:nvPicPr>
          <p:cNvPr id="129" name="Shape 129"/>
          <p:cNvPicPr preferRelativeResize="0"/>
          <p:nvPr/>
        </p:nvPicPr>
        <p:blipFill>
          <a:blip r:embed="rId3">
            <a:alphaModFix/>
          </a:blip>
          <a:stretch>
            <a:fillRect/>
          </a:stretch>
        </p:blipFill>
        <p:spPr>
          <a:xfrm>
            <a:off x="1182600" y="1211200"/>
            <a:ext cx="6778799" cy="34719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nvSpPr>
        <p:spPr>
          <a:xfrm>
            <a:off x="1047950" y="0"/>
            <a:ext cx="7459199" cy="5753100"/>
          </a:xfrm>
          <a:prstGeom prst="rect">
            <a:avLst/>
          </a:prstGeom>
          <a:noFill/>
          <a:ln>
            <a:noFill/>
          </a:ln>
        </p:spPr>
        <p:txBody>
          <a:bodyPr anchorCtr="0" anchor="t" bIns="91425" lIns="91425" rIns="91425" tIns="91425">
            <a:noAutofit/>
          </a:bodyPr>
          <a:lstStyle/>
          <a:p>
            <a:pPr lvl="0" rtl="0">
              <a:lnSpc>
                <a:spcPct val="136500"/>
              </a:lnSpc>
              <a:spcBef>
                <a:spcPts val="0"/>
              </a:spcBef>
              <a:buNone/>
            </a:pP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class</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CoffeeShop</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@Inject</a:t>
            </a:r>
            <a:r>
              <a:rPr lang="en" sz="1200">
                <a:solidFill>
                  <a:srgbClr val="333333"/>
                </a:solidFill>
                <a:highlight>
                  <a:srgbClr val="FFFFFF"/>
                </a:highlight>
                <a:latin typeface="Consolas"/>
                <a:ea typeface="Consolas"/>
                <a:cs typeface="Consolas"/>
                <a:sym typeface="Consolas"/>
              </a:rPr>
              <a:t> BrewingMethod brewingMethod;</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class</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CoffeeShopApp</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@Inject</a:t>
            </a:r>
            <a:r>
              <a:rPr lang="en" sz="1200">
                <a:solidFill>
                  <a:srgbClr val="333333"/>
                </a:solidFill>
                <a:highlight>
                  <a:srgbClr val="FFFFFF"/>
                </a:highlight>
                <a:latin typeface="Consolas"/>
                <a:ea typeface="Consolas"/>
                <a:cs typeface="Consolas"/>
                <a:sym typeface="Consolas"/>
              </a:rPr>
              <a:t> CoffeeShop coffeeShop;</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static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void</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main</a:t>
            </a:r>
            <a:r>
              <a:rPr lang="en" sz="1200">
                <a:solidFill>
                  <a:srgbClr val="333333"/>
                </a:solidFill>
                <a:highlight>
                  <a:srgbClr val="FFFFFF"/>
                </a:highlight>
                <a:latin typeface="Consolas"/>
                <a:ea typeface="Consolas"/>
                <a:cs typeface="Consolas"/>
                <a:sym typeface="Consolas"/>
              </a:rPr>
              <a:t>(String... </a:t>
            </a:r>
            <a:r>
              <a:rPr lang="en" sz="1200">
                <a:solidFill>
                  <a:srgbClr val="ED6A43"/>
                </a:solidFill>
                <a:highlight>
                  <a:srgbClr val="FFFFFF"/>
                </a:highlight>
                <a:latin typeface="Consolas"/>
                <a:ea typeface="Consolas"/>
                <a:cs typeface="Consolas"/>
                <a:sym typeface="Consolas"/>
              </a:rPr>
              <a:t>args</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ObjectGraph objectGraph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ObjectGraph</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create(</a:t>
            </a:r>
            <a:r>
              <a:rPr lang="en" sz="1200">
                <a:solidFill>
                  <a:srgbClr val="A71D5D"/>
                </a:solidFill>
                <a:highlight>
                  <a:srgbClr val="FFFFFF"/>
                </a:highlight>
                <a:latin typeface="Consolas"/>
                <a:ea typeface="Consolas"/>
                <a:cs typeface="Consolas"/>
                <a:sym typeface="Consolas"/>
              </a:rPr>
              <a:t>new</a:t>
            </a:r>
            <a:r>
              <a:rPr lang="en" sz="1200">
                <a:solidFill>
                  <a:srgbClr val="333333"/>
                </a:solidFill>
                <a:highlight>
                  <a:srgbClr val="FFFFFF"/>
                </a:highlight>
                <a:latin typeface="Consolas"/>
                <a:ea typeface="Consolas"/>
                <a:cs typeface="Consolas"/>
                <a:sym typeface="Consolas"/>
              </a:rPr>
              <a:t> BrewingMethodModule());</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CoffeeShopApp coffeeShopApp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objectGraph</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get(CoffeeShopApp</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coffeeShopApp</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run();</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a:t>
            </a:r>
          </a:p>
          <a:p>
            <a:pPr lvl="0" rtl="0">
              <a:lnSpc>
                <a:spcPct val="136500"/>
              </a:lnSpc>
              <a:spcBef>
                <a:spcPts val="0"/>
              </a:spcBef>
              <a:buClr>
                <a:schemeClr val="dk1"/>
              </a:buClr>
              <a:buSzPct val="91666"/>
              <a:buFont typeface="Arial"/>
              <a:buNone/>
            </a:pPr>
            <a:r>
              <a:rPr lang="en" sz="1200">
                <a:solidFill>
                  <a:srgbClr val="333333"/>
                </a:solidFill>
                <a:highlight>
                  <a:srgbClr val="FFFFFF"/>
                </a:highlight>
                <a:latin typeface="Consolas"/>
                <a:ea typeface="Consolas"/>
                <a:cs typeface="Consolas"/>
                <a:sym typeface="Consolas"/>
              </a:rPr>
              <a:t>@Module(injects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CoffeeShopApp</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class)</a:t>
            </a:r>
          </a:p>
          <a:p>
            <a:pPr lvl="0" rtl="0">
              <a:lnSpc>
                <a:spcPct val="136500"/>
              </a:lnSpc>
              <a:spcBef>
                <a:spcPts val="0"/>
              </a:spcBef>
              <a:buClr>
                <a:schemeClr val="dk1"/>
              </a:buClr>
              <a:buSzPct val="91666"/>
              <a:buFont typeface="Arial"/>
              <a:buNone/>
            </a:pP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class</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BrewingMethodModule</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Clr>
                <a:schemeClr val="dk1"/>
              </a:buClr>
              <a:buSzPct val="91666"/>
              <a:buFont typeface="Arial"/>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@Provides</a:t>
            </a:r>
          </a:p>
          <a:p>
            <a:pPr lvl="0" rtl="0">
              <a:lnSpc>
                <a:spcPct val="136500"/>
              </a:lnSpc>
              <a:spcBef>
                <a:spcPts val="0"/>
              </a:spcBef>
              <a:buClr>
                <a:schemeClr val="dk1"/>
              </a:buClr>
              <a:buSzPct val="91666"/>
              <a:buFont typeface="Arial"/>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BrewingMethod </a:t>
            </a:r>
            <a:r>
              <a:rPr lang="en" sz="1200">
                <a:solidFill>
                  <a:srgbClr val="795DA3"/>
                </a:solidFill>
                <a:highlight>
                  <a:srgbClr val="FFFFFF"/>
                </a:highlight>
                <a:latin typeface="Consolas"/>
                <a:ea typeface="Consolas"/>
                <a:cs typeface="Consolas"/>
                <a:sym typeface="Consolas"/>
              </a:rPr>
              <a:t>provideBrewingMethod</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Clr>
                <a:schemeClr val="dk1"/>
              </a:buClr>
              <a:buSzPct val="91666"/>
              <a:buFont typeface="Arial"/>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return</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new</a:t>
            </a:r>
            <a:r>
              <a:rPr lang="en" sz="1200">
                <a:solidFill>
                  <a:srgbClr val="333333"/>
                </a:solidFill>
                <a:highlight>
                  <a:srgbClr val="FFFFFF"/>
                </a:highlight>
                <a:latin typeface="Consolas"/>
                <a:ea typeface="Consolas"/>
                <a:cs typeface="Consolas"/>
                <a:sym typeface="Consolas"/>
              </a:rPr>
              <a:t> Siphon();</a:t>
            </a:r>
          </a:p>
          <a:p>
            <a:pPr lvl="0" rtl="0">
              <a:lnSpc>
                <a:spcPct val="136500"/>
              </a:lnSpc>
              <a:spcBef>
                <a:spcPts val="0"/>
              </a:spcBef>
              <a:buClr>
                <a:schemeClr val="dk1"/>
              </a:buClr>
              <a:buSzPct val="91666"/>
              <a:buFont typeface="Arial"/>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Clr>
                <a:schemeClr val="dk1"/>
              </a:buClr>
              <a:buSzPct val="91666"/>
              <a:buFont typeface="Arial"/>
              <a:buNone/>
            </a:pPr>
            <a:r>
              <a:rPr lang="en" sz="12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200">
              <a:solidFill>
                <a:srgbClr val="333333"/>
              </a:solidFill>
              <a:highlight>
                <a:srgbClr val="FFFFFF"/>
              </a:highlight>
              <a:latin typeface="Consolas"/>
              <a:ea typeface="Consolas"/>
              <a:cs typeface="Consolas"/>
              <a:sym typeface="Consolas"/>
            </a:endParaRPr>
          </a:p>
          <a:p>
            <a:pPr lvl="0" rtl="0">
              <a:spcBef>
                <a:spcPts val="0"/>
              </a:spcBef>
              <a:buNone/>
            </a:pPr>
            <a:r>
              <a:t/>
            </a:r>
            <a:endParaRPr sz="120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nvSpPr>
        <p:spPr>
          <a:xfrm>
            <a:off x="1047950" y="0"/>
            <a:ext cx="7459199" cy="5753100"/>
          </a:xfrm>
          <a:prstGeom prst="rect">
            <a:avLst/>
          </a:prstGeom>
          <a:noFill/>
          <a:ln>
            <a:noFill/>
          </a:ln>
        </p:spPr>
        <p:txBody>
          <a:bodyPr anchorCtr="0" anchor="t" bIns="91425" lIns="91425" rIns="91425" tIns="91425">
            <a:noAutofit/>
          </a:bodyPr>
          <a:lstStyle/>
          <a:p>
            <a:pPr lvl="0" rtl="0">
              <a:lnSpc>
                <a:spcPct val="136500"/>
              </a:lnSpc>
              <a:spcBef>
                <a:spcPts val="0"/>
              </a:spcBef>
              <a:buNone/>
            </a:pP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class</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CoffeeShop</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@Inject</a:t>
            </a:r>
            <a:r>
              <a:rPr lang="en" sz="1200">
                <a:solidFill>
                  <a:srgbClr val="333333"/>
                </a:solidFill>
                <a:highlight>
                  <a:srgbClr val="FFFFFF"/>
                </a:highlight>
                <a:latin typeface="Consolas"/>
                <a:ea typeface="Consolas"/>
                <a:cs typeface="Consolas"/>
                <a:sym typeface="Consolas"/>
              </a:rPr>
              <a:t> BrewingMethod brewingMethod;</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class</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CoffeeShopApp</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@Inject</a:t>
            </a:r>
            <a:r>
              <a:rPr lang="en" sz="1200">
                <a:solidFill>
                  <a:srgbClr val="333333"/>
                </a:solidFill>
                <a:highlight>
                  <a:srgbClr val="FFFFFF"/>
                </a:highlight>
                <a:latin typeface="Consolas"/>
                <a:ea typeface="Consolas"/>
                <a:cs typeface="Consolas"/>
                <a:sym typeface="Consolas"/>
              </a:rPr>
              <a:t> CoffeeShop coffeeShop;</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static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void</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main</a:t>
            </a:r>
            <a:r>
              <a:rPr lang="en" sz="1200">
                <a:solidFill>
                  <a:srgbClr val="333333"/>
                </a:solidFill>
                <a:highlight>
                  <a:srgbClr val="FFFFFF"/>
                </a:highlight>
                <a:latin typeface="Consolas"/>
                <a:ea typeface="Consolas"/>
                <a:cs typeface="Consolas"/>
                <a:sym typeface="Consolas"/>
              </a:rPr>
              <a:t>(String... </a:t>
            </a:r>
            <a:r>
              <a:rPr lang="en" sz="1200">
                <a:solidFill>
                  <a:srgbClr val="ED6A43"/>
                </a:solidFill>
                <a:highlight>
                  <a:srgbClr val="FFFFFF"/>
                </a:highlight>
                <a:latin typeface="Consolas"/>
                <a:ea typeface="Consolas"/>
                <a:cs typeface="Consolas"/>
                <a:sym typeface="Consolas"/>
              </a:rPr>
              <a:t>args</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ObjectGraph objectGraph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ObjectGraph</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create(</a:t>
            </a:r>
            <a:r>
              <a:rPr lang="en" sz="1200">
                <a:solidFill>
                  <a:srgbClr val="A71D5D"/>
                </a:solidFill>
                <a:highlight>
                  <a:srgbClr val="FFFFFF"/>
                </a:highlight>
                <a:latin typeface="Consolas"/>
                <a:ea typeface="Consolas"/>
                <a:cs typeface="Consolas"/>
                <a:sym typeface="Consolas"/>
              </a:rPr>
              <a:t>new</a:t>
            </a:r>
            <a:r>
              <a:rPr lang="en" sz="1200">
                <a:solidFill>
                  <a:srgbClr val="333333"/>
                </a:solidFill>
                <a:highlight>
                  <a:srgbClr val="FFFFFF"/>
                </a:highlight>
                <a:latin typeface="Consolas"/>
                <a:ea typeface="Consolas"/>
                <a:cs typeface="Consolas"/>
                <a:sym typeface="Consolas"/>
              </a:rPr>
              <a:t> BrewingMethodModule());</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CoffeeShopApp coffeeShopApp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objectGraph</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get(CoffeeShopApp</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coffeeShopApp</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run();</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@Module(injects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CoffeeShopApp</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class</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BrewingMethodModule</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@Provides</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BrewingMethod </a:t>
            </a:r>
            <a:r>
              <a:rPr lang="en" sz="1200">
                <a:solidFill>
                  <a:srgbClr val="795DA3"/>
                </a:solidFill>
                <a:highlight>
                  <a:srgbClr val="FFFFFF"/>
                </a:highlight>
                <a:latin typeface="Consolas"/>
                <a:ea typeface="Consolas"/>
                <a:cs typeface="Consolas"/>
                <a:sym typeface="Consolas"/>
              </a:rPr>
              <a:t>provideBrewingMethod</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return</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new</a:t>
            </a:r>
            <a:r>
              <a:rPr lang="en" sz="1200">
                <a:solidFill>
                  <a:srgbClr val="333333"/>
                </a:solidFill>
                <a:highlight>
                  <a:srgbClr val="FFFFFF"/>
                </a:highlight>
                <a:latin typeface="Consolas"/>
                <a:ea typeface="Consolas"/>
                <a:cs typeface="Consolas"/>
                <a:sym typeface="Consolas"/>
              </a:rPr>
              <a:t> Siphon();</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200">
              <a:solidFill>
                <a:srgbClr val="333333"/>
              </a:solidFill>
              <a:highlight>
                <a:srgbClr val="FFFFFF"/>
              </a:highlight>
              <a:latin typeface="Consolas"/>
              <a:ea typeface="Consolas"/>
              <a:cs typeface="Consolas"/>
              <a:sym typeface="Consolas"/>
            </a:endParaRPr>
          </a:p>
          <a:p>
            <a:pPr lvl="0" rtl="0">
              <a:spcBef>
                <a:spcPts val="0"/>
              </a:spcBef>
              <a:buNone/>
            </a:pPr>
            <a:r>
              <a:t/>
            </a:r>
            <a:endParaRPr sz="1200"/>
          </a:p>
        </p:txBody>
      </p:sp>
      <p:sp>
        <p:nvSpPr>
          <p:cNvPr id="140" name="Shape 140"/>
          <p:cNvSpPr/>
          <p:nvPr/>
        </p:nvSpPr>
        <p:spPr>
          <a:xfrm>
            <a:off x="1045325" y="3272175"/>
            <a:ext cx="4354799" cy="17643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1261875" y="1253800"/>
            <a:ext cx="3315000" cy="320699"/>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1307325" y="262025"/>
            <a:ext cx="3315000" cy="320699"/>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3" name="Shape 143"/>
          <p:cNvCxnSpPr>
            <a:stCxn id="140" idx="0"/>
            <a:endCxn id="144" idx="2"/>
          </p:cNvCxnSpPr>
          <p:nvPr/>
        </p:nvCxnSpPr>
        <p:spPr>
          <a:xfrm rot="-5400000">
            <a:off x="4540324" y="170175"/>
            <a:ext cx="1784400" cy="4419600"/>
          </a:xfrm>
          <a:prstGeom prst="curvedConnector3">
            <a:avLst>
              <a:gd fmla="val 50004" name="adj1"/>
            </a:avLst>
          </a:prstGeom>
          <a:noFill/>
          <a:ln cap="flat" cmpd="sng" w="38100">
            <a:solidFill>
              <a:srgbClr val="FF0000"/>
            </a:solidFill>
            <a:prstDash val="dash"/>
            <a:round/>
            <a:headEnd len="lg" w="lg" type="none"/>
            <a:tailEnd len="lg" w="lg" type="triangle"/>
          </a:ln>
        </p:spPr>
      </p:cxnSp>
      <p:cxnSp>
        <p:nvCxnSpPr>
          <p:cNvPr id="145" name="Shape 145"/>
          <p:cNvCxnSpPr>
            <a:stCxn id="144" idx="1"/>
            <a:endCxn id="141" idx="3"/>
          </p:cNvCxnSpPr>
          <p:nvPr/>
        </p:nvCxnSpPr>
        <p:spPr>
          <a:xfrm flipH="1">
            <a:off x="4576775" y="878775"/>
            <a:ext cx="2196600" cy="535500"/>
          </a:xfrm>
          <a:prstGeom prst="curvedConnector3">
            <a:avLst>
              <a:gd fmla="val 49998" name="adj1"/>
            </a:avLst>
          </a:prstGeom>
          <a:noFill/>
          <a:ln cap="flat" cmpd="sng" w="28575">
            <a:solidFill>
              <a:srgbClr val="FF0000"/>
            </a:solidFill>
            <a:prstDash val="solid"/>
            <a:round/>
            <a:headEnd len="lg" w="lg" type="none"/>
            <a:tailEnd len="lg" w="lg" type="triangle"/>
          </a:ln>
        </p:spPr>
      </p:cxnSp>
      <p:sp>
        <p:nvSpPr>
          <p:cNvPr id="146" name="Shape 146"/>
          <p:cNvSpPr/>
          <p:nvPr/>
        </p:nvSpPr>
        <p:spPr>
          <a:xfrm>
            <a:off x="5735800" y="2910325"/>
            <a:ext cx="3143999" cy="1999799"/>
          </a:xfrm>
          <a:prstGeom prst="wedgeRoundRectCallout">
            <a:avLst>
              <a:gd fmla="val -70209" name="adj1"/>
              <a:gd fmla="val -10565" name="adj2"/>
              <a:gd fmla="val 0" name="adj3"/>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@Moduleで注入先クラスを指定</a:t>
            </a:r>
            <a:br>
              <a:rPr lang="en" sz="1200"/>
            </a:br>
            <a:r>
              <a:rPr lang="en" sz="1200"/>
              <a:t>@Providesを付与したメソッドで、注入するオブジェクトを生成する処理を記述。</a:t>
            </a:r>
          </a:p>
          <a:p>
            <a:pPr lvl="0" rtl="0">
              <a:spcBef>
                <a:spcPts val="0"/>
              </a:spcBef>
              <a:buNone/>
            </a:pPr>
            <a:r>
              <a:t/>
            </a:r>
            <a:endParaRPr sz="1200"/>
          </a:p>
          <a:p>
            <a:pPr lvl="0">
              <a:spcBef>
                <a:spcPts val="0"/>
              </a:spcBef>
              <a:buNone/>
            </a:pPr>
            <a:r>
              <a:rPr lang="en" sz="1200"/>
              <a:t>※CoffeeShopオブジェクトを生成する処理はないが、兄弟クラスがないのでDaggerが勝手に注入してくれる。</a:t>
            </a:r>
          </a:p>
        </p:txBody>
      </p:sp>
      <p:sp>
        <p:nvSpPr>
          <p:cNvPr id="147" name="Shape 147"/>
          <p:cNvSpPr txBox="1"/>
          <p:nvPr/>
        </p:nvSpPr>
        <p:spPr>
          <a:xfrm>
            <a:off x="4738775" y="776900"/>
            <a:ext cx="718500" cy="320699"/>
          </a:xfrm>
          <a:prstGeom prst="rect">
            <a:avLst/>
          </a:prstGeom>
          <a:noFill/>
          <a:ln>
            <a:noFill/>
          </a:ln>
        </p:spPr>
        <p:txBody>
          <a:bodyPr anchorCtr="0" anchor="t" bIns="91425" lIns="91425" rIns="91425" tIns="91425">
            <a:noAutofit/>
          </a:bodyPr>
          <a:lstStyle/>
          <a:p>
            <a:pPr lvl="0">
              <a:spcBef>
                <a:spcPts val="0"/>
              </a:spcBef>
              <a:buNone/>
            </a:pPr>
            <a:r>
              <a:rPr b="1" lang="en">
                <a:solidFill>
                  <a:srgbClr val="FF0000"/>
                </a:solidFill>
              </a:rPr>
              <a:t>注入！</a:t>
            </a:r>
          </a:p>
        </p:txBody>
      </p:sp>
      <p:sp>
        <p:nvSpPr>
          <p:cNvPr id="144" name="Shape 144"/>
          <p:cNvSpPr/>
          <p:nvPr/>
        </p:nvSpPr>
        <p:spPr>
          <a:xfrm>
            <a:off x="6773375" y="269925"/>
            <a:ext cx="1737600" cy="12177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Dagger</a:t>
            </a:r>
          </a:p>
        </p:txBody>
      </p:sp>
      <p:cxnSp>
        <p:nvCxnSpPr>
          <p:cNvPr id="148" name="Shape 148"/>
          <p:cNvCxnSpPr>
            <a:stCxn id="144" idx="1"/>
            <a:endCxn id="142" idx="3"/>
          </p:cNvCxnSpPr>
          <p:nvPr/>
        </p:nvCxnSpPr>
        <p:spPr>
          <a:xfrm rot="10800000">
            <a:off x="4622375" y="422475"/>
            <a:ext cx="2151000" cy="456300"/>
          </a:xfrm>
          <a:prstGeom prst="curvedConnector3">
            <a:avLst>
              <a:gd fmla="val 50001" name="adj1"/>
            </a:avLst>
          </a:prstGeom>
          <a:noFill/>
          <a:ln cap="flat" cmpd="sng" w="28575">
            <a:solidFill>
              <a:srgbClr val="FF0000"/>
            </a:solidFill>
            <a:prstDash val="solid"/>
            <a:round/>
            <a:headEnd len="lg" w="lg" type="none"/>
            <a:tailEnd len="lg" w="lg" type="triangl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nvSpPr>
        <p:spPr>
          <a:xfrm>
            <a:off x="1047950" y="0"/>
            <a:ext cx="7459199" cy="5753100"/>
          </a:xfrm>
          <a:prstGeom prst="rect">
            <a:avLst/>
          </a:prstGeom>
          <a:noFill/>
          <a:ln>
            <a:noFill/>
          </a:ln>
        </p:spPr>
        <p:txBody>
          <a:bodyPr anchorCtr="0" anchor="t" bIns="91425" lIns="91425" rIns="91425" tIns="91425">
            <a:noAutofit/>
          </a:bodyPr>
          <a:lstStyle/>
          <a:p>
            <a:pPr lvl="0" rtl="0">
              <a:lnSpc>
                <a:spcPct val="136500"/>
              </a:lnSpc>
              <a:spcBef>
                <a:spcPts val="0"/>
              </a:spcBef>
              <a:buNone/>
            </a:pP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class</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CoffeeShop</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@Inject</a:t>
            </a:r>
            <a:r>
              <a:rPr lang="en" sz="1200">
                <a:solidFill>
                  <a:srgbClr val="333333"/>
                </a:solidFill>
                <a:highlight>
                  <a:srgbClr val="FFFFFF"/>
                </a:highlight>
                <a:latin typeface="Consolas"/>
                <a:ea typeface="Consolas"/>
                <a:cs typeface="Consolas"/>
                <a:sym typeface="Consolas"/>
              </a:rPr>
              <a:t> BrewingMethod brewingMethod;</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class</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CoffeeShopApp</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@Inject</a:t>
            </a:r>
            <a:r>
              <a:rPr lang="en" sz="1200">
                <a:solidFill>
                  <a:srgbClr val="333333"/>
                </a:solidFill>
                <a:highlight>
                  <a:srgbClr val="FFFFFF"/>
                </a:highlight>
                <a:latin typeface="Consolas"/>
                <a:ea typeface="Consolas"/>
                <a:cs typeface="Consolas"/>
                <a:sym typeface="Consolas"/>
              </a:rPr>
              <a:t> CoffeeShop coffeeShop;</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static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void</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main</a:t>
            </a:r>
            <a:r>
              <a:rPr lang="en" sz="1200">
                <a:solidFill>
                  <a:srgbClr val="333333"/>
                </a:solidFill>
                <a:highlight>
                  <a:srgbClr val="FFFFFF"/>
                </a:highlight>
                <a:latin typeface="Consolas"/>
                <a:ea typeface="Consolas"/>
                <a:cs typeface="Consolas"/>
                <a:sym typeface="Consolas"/>
              </a:rPr>
              <a:t>(String... </a:t>
            </a:r>
            <a:r>
              <a:rPr lang="en" sz="1200">
                <a:solidFill>
                  <a:srgbClr val="ED6A43"/>
                </a:solidFill>
                <a:highlight>
                  <a:srgbClr val="FFFFFF"/>
                </a:highlight>
                <a:latin typeface="Consolas"/>
                <a:ea typeface="Consolas"/>
                <a:cs typeface="Consolas"/>
                <a:sym typeface="Consolas"/>
              </a:rPr>
              <a:t>args</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ObjectGraph objectGraph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ObjectGraph</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create(</a:t>
            </a:r>
            <a:r>
              <a:rPr lang="en" sz="1200">
                <a:solidFill>
                  <a:srgbClr val="A71D5D"/>
                </a:solidFill>
                <a:highlight>
                  <a:srgbClr val="FFFFFF"/>
                </a:highlight>
                <a:latin typeface="Consolas"/>
                <a:ea typeface="Consolas"/>
                <a:cs typeface="Consolas"/>
                <a:sym typeface="Consolas"/>
              </a:rPr>
              <a:t>new</a:t>
            </a:r>
            <a:r>
              <a:rPr lang="en" sz="1200">
                <a:solidFill>
                  <a:srgbClr val="333333"/>
                </a:solidFill>
                <a:highlight>
                  <a:srgbClr val="FFFFFF"/>
                </a:highlight>
                <a:latin typeface="Consolas"/>
                <a:ea typeface="Consolas"/>
                <a:cs typeface="Consolas"/>
                <a:sym typeface="Consolas"/>
              </a:rPr>
              <a:t> BrewingMethodModule());</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CoffeeShopApp coffeeShopApp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objectGraph</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get(CoffeeShopApp</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coffeeShopApp</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run();</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@Module(injects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CoffeeShopApp</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class</a:t>
            </a:r>
            <a:r>
              <a:rPr lang="en" sz="1200">
                <a:solidFill>
                  <a:srgbClr val="333333"/>
                </a:solidFill>
                <a:highlight>
                  <a:srgbClr val="FFFFFF"/>
                </a:highlight>
                <a:latin typeface="Consolas"/>
                <a:ea typeface="Consolas"/>
                <a:cs typeface="Consolas"/>
                <a:sym typeface="Consolas"/>
              </a:rPr>
              <a:t> </a:t>
            </a:r>
            <a:r>
              <a:rPr lang="en" sz="1200">
                <a:solidFill>
                  <a:srgbClr val="795DA3"/>
                </a:solidFill>
                <a:highlight>
                  <a:srgbClr val="FFFFFF"/>
                </a:highlight>
                <a:latin typeface="Consolas"/>
                <a:ea typeface="Consolas"/>
                <a:cs typeface="Consolas"/>
                <a:sym typeface="Consolas"/>
              </a:rPr>
              <a:t>BrewingMethodModule</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@Provides</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public</a:t>
            </a:r>
            <a:r>
              <a:rPr lang="en" sz="1200">
                <a:solidFill>
                  <a:srgbClr val="333333"/>
                </a:solidFill>
                <a:highlight>
                  <a:srgbClr val="FFFFFF"/>
                </a:highlight>
                <a:latin typeface="Consolas"/>
                <a:ea typeface="Consolas"/>
                <a:cs typeface="Consolas"/>
                <a:sym typeface="Consolas"/>
              </a:rPr>
              <a:t> BrewingMethod </a:t>
            </a:r>
            <a:r>
              <a:rPr lang="en" sz="1200">
                <a:solidFill>
                  <a:srgbClr val="795DA3"/>
                </a:solidFill>
                <a:highlight>
                  <a:srgbClr val="FFFFFF"/>
                </a:highlight>
                <a:latin typeface="Consolas"/>
                <a:ea typeface="Consolas"/>
                <a:cs typeface="Consolas"/>
                <a:sym typeface="Consolas"/>
              </a:rPr>
              <a:t>provideBrewingMethod</a:t>
            </a: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return</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new</a:t>
            </a:r>
            <a:r>
              <a:rPr lang="en" sz="1200">
                <a:solidFill>
                  <a:srgbClr val="333333"/>
                </a:solidFill>
                <a:highlight>
                  <a:srgbClr val="FFFFFF"/>
                </a:highlight>
                <a:latin typeface="Consolas"/>
                <a:ea typeface="Consolas"/>
                <a:cs typeface="Consolas"/>
                <a:sym typeface="Consolas"/>
              </a:rPr>
              <a:t> Siphon();</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2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200">
              <a:solidFill>
                <a:srgbClr val="333333"/>
              </a:solidFill>
              <a:highlight>
                <a:srgbClr val="FFFFFF"/>
              </a:highlight>
              <a:latin typeface="Consolas"/>
              <a:ea typeface="Consolas"/>
              <a:cs typeface="Consolas"/>
              <a:sym typeface="Consolas"/>
            </a:endParaRPr>
          </a:p>
          <a:p>
            <a:pPr lvl="0" rtl="0">
              <a:spcBef>
                <a:spcPts val="0"/>
              </a:spcBef>
              <a:buNone/>
            </a:pPr>
            <a:r>
              <a:t/>
            </a:r>
            <a:endParaRPr sz="1200"/>
          </a:p>
        </p:txBody>
      </p:sp>
      <p:sp>
        <p:nvSpPr>
          <p:cNvPr id="154" name="Shape 154"/>
          <p:cNvSpPr/>
          <p:nvPr/>
        </p:nvSpPr>
        <p:spPr>
          <a:xfrm>
            <a:off x="1569300" y="1994400"/>
            <a:ext cx="6365100" cy="572099"/>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5487100" y="2737525"/>
            <a:ext cx="3548999" cy="1999799"/>
          </a:xfrm>
          <a:prstGeom prst="wedgeRoundRectCallout">
            <a:avLst>
              <a:gd fmla="val -60268" name="adj1"/>
              <a:gd fmla="val -56207" name="adj2"/>
              <a:gd fmla="val 0" name="adj3"/>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ObjectGraph.createで</a:t>
            </a:r>
          </a:p>
          <a:p>
            <a:pPr lvl="0" rtl="0">
              <a:spcBef>
                <a:spcPts val="0"/>
              </a:spcBef>
              <a:buNone/>
            </a:pPr>
            <a:r>
              <a:rPr lang="en" sz="1200"/>
              <a:t>ObjectGraphオブジェクトを生成。</a:t>
            </a:r>
          </a:p>
          <a:p>
            <a:pPr lvl="0" rtl="0">
              <a:spcBef>
                <a:spcPts val="0"/>
              </a:spcBef>
              <a:buNone/>
            </a:pPr>
            <a:br>
              <a:rPr lang="en" sz="1200"/>
            </a:br>
            <a:r>
              <a:rPr lang="en" sz="1200"/>
              <a:t>ObjectGraph#getで、依存性を注入済みのCoffeeShopAppオブジェクトが返却される。</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607785" y="0"/>
            <a:ext cx="7928427" cy="5143499"/>
          </a:xfrm>
          <a:prstGeom prst="rect">
            <a:avLst/>
          </a:prstGeom>
          <a:noFill/>
          <a:ln>
            <a:noFill/>
          </a:ln>
        </p:spPr>
      </p:pic>
      <p:sp>
        <p:nvSpPr>
          <p:cNvPr id="161" name="Shape 161"/>
          <p:cNvSpPr/>
          <p:nvPr/>
        </p:nvSpPr>
        <p:spPr>
          <a:xfrm>
            <a:off x="128325" y="3469200"/>
            <a:ext cx="4844099" cy="1512300"/>
          </a:xfrm>
          <a:prstGeom prst="wedgeRoundRectCallout">
            <a:avLst>
              <a:gd fmla="val 8534" name="adj1"/>
              <a:gd fmla="val -68231" name="adj2"/>
              <a:gd fmla="val 0" name="adj3"/>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Daggerが依存性の注入を行うことで、直接インスタンス化する記述がなくなり、以下のモジュール間の依存性を弱めることができました。</a:t>
            </a:r>
          </a:p>
          <a:p>
            <a:pPr lvl="0" rtl="0">
              <a:spcBef>
                <a:spcPts val="0"/>
              </a:spcBef>
              <a:buNone/>
            </a:pPr>
            <a:r>
              <a:t/>
            </a:r>
            <a:endParaRPr/>
          </a:p>
          <a:p>
            <a:pPr lvl="0" rtl="0">
              <a:spcBef>
                <a:spcPts val="0"/>
              </a:spcBef>
              <a:buClr>
                <a:schemeClr val="dk1"/>
              </a:buClr>
              <a:buFont typeface="Arial"/>
              <a:buNone/>
            </a:pPr>
            <a:r>
              <a:rPr lang="en">
                <a:solidFill>
                  <a:schemeClr val="dk1"/>
                </a:solidFill>
              </a:rPr>
              <a:t>　CofeeShop ← Siphon</a:t>
            </a:r>
          </a:p>
          <a:p>
            <a:pPr lvl="0">
              <a:spcBef>
                <a:spcPts val="0"/>
              </a:spcBef>
              <a:buClr>
                <a:schemeClr val="dk1"/>
              </a:buClr>
              <a:buFont typeface="Arial"/>
              <a:buNone/>
            </a:pPr>
            <a:r>
              <a:rPr lang="en">
                <a:solidFill>
                  <a:schemeClr val="dk1"/>
                </a:solidFill>
              </a:rPr>
              <a:t>　CoffeeShop ← CofeeShop</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794100" y="711900"/>
            <a:ext cx="7555799" cy="37196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b="1" lang="en"/>
              <a:t>で、DI使うと</a:t>
            </a:r>
          </a:p>
          <a:p>
            <a:pPr lvl="0" rtl="0">
              <a:spcBef>
                <a:spcPts val="0"/>
              </a:spcBef>
              <a:buNone/>
            </a:pPr>
            <a:r>
              <a:rPr b="1" lang="en"/>
              <a:t>　　　なにがよくなるの？</a:t>
            </a:r>
          </a:p>
          <a:p>
            <a:pPr lvl="0" rt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b="1" lang="en"/>
              <a:t>DIを使う場合の利点</a:t>
            </a:r>
          </a:p>
        </p:txBody>
      </p:sp>
      <p:sp>
        <p:nvSpPr>
          <p:cNvPr id="172" name="Shape 172"/>
          <p:cNvSpPr txBox="1"/>
          <p:nvPr>
            <p:ph idx="1" type="body"/>
          </p:nvPr>
        </p:nvSpPr>
        <p:spPr>
          <a:xfrm>
            <a:off x="311700" y="771475"/>
            <a:ext cx="8409899" cy="3092099"/>
          </a:xfrm>
          <a:prstGeom prst="rect">
            <a:avLst/>
          </a:prstGeom>
        </p:spPr>
        <p:txBody>
          <a:bodyPr anchorCtr="0" anchor="t" bIns="91425" lIns="91425" rIns="91425" tIns="91425">
            <a:noAutofit/>
          </a:bodyPr>
          <a:lstStyle/>
          <a:p>
            <a:pPr indent="-330200" lvl="0" marL="457200" rtl="0">
              <a:lnSpc>
                <a:spcPct val="100000"/>
              </a:lnSpc>
              <a:spcBef>
                <a:spcPts val="0"/>
              </a:spcBef>
              <a:spcAft>
                <a:spcPts val="0"/>
              </a:spcAft>
              <a:buClr>
                <a:srgbClr val="000000"/>
              </a:buClr>
              <a:buSzPct val="100000"/>
            </a:pPr>
            <a:r>
              <a:rPr lang="en" sz="1600"/>
              <a:t>モジュール間の結合度を弱めることができる (保守性が高まる)</a:t>
            </a:r>
          </a:p>
          <a:p>
            <a:pPr lvl="0" rtl="0">
              <a:lnSpc>
                <a:spcPct val="100000"/>
              </a:lnSpc>
              <a:spcBef>
                <a:spcPts val="0"/>
              </a:spcBef>
              <a:spcAft>
                <a:spcPts val="0"/>
              </a:spcAft>
              <a:buNone/>
            </a:pPr>
            <a:r>
              <a:t/>
            </a:r>
            <a:endParaRPr sz="1600"/>
          </a:p>
          <a:p>
            <a:pPr indent="-330200" lvl="0" marL="457200" rtl="0">
              <a:lnSpc>
                <a:spcPct val="100000"/>
              </a:lnSpc>
              <a:spcBef>
                <a:spcPts val="0"/>
              </a:spcBef>
              <a:spcAft>
                <a:spcPts val="0"/>
              </a:spcAft>
              <a:buClr>
                <a:srgbClr val="000000"/>
              </a:buClr>
              <a:buSzPct val="100000"/>
            </a:pPr>
            <a:r>
              <a:rPr lang="en" sz="1600"/>
              <a:t>単体テストが楽になる</a:t>
            </a:r>
            <a:br>
              <a:rPr lang="en" sz="1600"/>
            </a:br>
            <a:r>
              <a:rPr lang="en" sz="1600"/>
              <a:t> (Aモジュールが完成する前にBモジュールをテストできる、外から特定のモジュールをモックに差し替えることができる)</a:t>
            </a:r>
          </a:p>
          <a:p>
            <a:pPr lvl="0" rtl="0">
              <a:lnSpc>
                <a:spcPct val="100000"/>
              </a:lnSpc>
              <a:spcBef>
                <a:spcPts val="0"/>
              </a:spcBef>
              <a:spcAft>
                <a:spcPts val="0"/>
              </a:spcAft>
              <a:buNone/>
            </a:pPr>
            <a:r>
              <a:t/>
            </a:r>
            <a:endParaRPr sz="1600"/>
          </a:p>
          <a:p>
            <a:pPr lvl="0" rtl="0">
              <a:lnSpc>
                <a:spcPct val="100000"/>
              </a:lnSpc>
              <a:spcBef>
                <a:spcPts val="0"/>
              </a:spcBef>
              <a:spcAft>
                <a:spcPts val="0"/>
              </a:spcAft>
              <a:buNone/>
            </a:pPr>
            <a:br>
              <a:rPr lang="en" sz="1600"/>
            </a:br>
            <a:br>
              <a:rPr lang="en" sz="1600"/>
            </a:br>
          </a:p>
          <a:p>
            <a:pPr lvl="0" rtl="0">
              <a:spcBef>
                <a:spcPts val="0"/>
              </a:spcBef>
              <a:buNone/>
            </a:pPr>
            <a:r>
              <a:t/>
            </a:r>
            <a:endParaRPr sz="1600"/>
          </a:p>
        </p:txBody>
      </p:sp>
      <p:pic>
        <p:nvPicPr>
          <p:cNvPr id="173" name="Shape 173"/>
          <p:cNvPicPr preferRelativeResize="0"/>
          <p:nvPr/>
        </p:nvPicPr>
        <p:blipFill>
          <a:blip r:embed="rId3">
            <a:alphaModFix/>
          </a:blip>
          <a:stretch>
            <a:fillRect/>
          </a:stretch>
        </p:blipFill>
        <p:spPr>
          <a:xfrm>
            <a:off x="7212075" y="3231500"/>
            <a:ext cx="1351149" cy="1351149"/>
          </a:xfrm>
          <a:prstGeom prst="rect">
            <a:avLst/>
          </a:prstGeom>
          <a:noFill/>
          <a:ln>
            <a:noFill/>
          </a:ln>
        </p:spPr>
      </p:pic>
      <p:sp>
        <p:nvSpPr>
          <p:cNvPr id="174" name="Shape 174"/>
          <p:cNvSpPr/>
          <p:nvPr/>
        </p:nvSpPr>
        <p:spPr>
          <a:xfrm>
            <a:off x="812625" y="2650275"/>
            <a:ext cx="5740499" cy="1879500"/>
          </a:xfrm>
          <a:prstGeom prst="wedgeRoundRectCallout">
            <a:avLst>
              <a:gd fmla="val 66580" name="adj1"/>
              <a:gd fmla="val 27209" name="adj2"/>
              <a:gd fmla="val 0" name="adj3"/>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実際やってみて、特にテストコードを書くとき、Mockオブジェクトに差し替えてテストながせるのが心地よかったです。</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nvSpPr>
        <p:spPr>
          <a:xfrm>
            <a:off x="1047950" y="0"/>
            <a:ext cx="7459199" cy="5143499"/>
          </a:xfrm>
          <a:prstGeom prst="rect">
            <a:avLst/>
          </a:prstGeom>
          <a:noFill/>
          <a:ln>
            <a:noFill/>
          </a:ln>
        </p:spPr>
        <p:txBody>
          <a:bodyPr anchorCtr="0" anchor="t" bIns="91425" lIns="91425" rIns="91425" tIns="91425">
            <a:noAutofit/>
          </a:bodyPr>
          <a:lstStyle/>
          <a:p>
            <a:pPr lvl="0" rtl="0">
              <a:lnSpc>
                <a:spcPct val="136500"/>
              </a:lnSpc>
              <a:spcBef>
                <a:spcPts val="0"/>
              </a:spcBef>
              <a:buNone/>
            </a:pP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class</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CoffeeShopTest</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@Inject</a:t>
            </a:r>
            <a:r>
              <a:rPr lang="en" sz="1000">
                <a:solidFill>
                  <a:srgbClr val="333333"/>
                </a:solidFill>
                <a:highlight>
                  <a:srgbClr val="FFFFFF"/>
                </a:highlight>
                <a:latin typeface="Consolas"/>
                <a:ea typeface="Consolas"/>
                <a:cs typeface="Consolas"/>
                <a:sym typeface="Consolas"/>
              </a:rPr>
              <a:t> CoffeeShop coffeeShop;</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@Inject</a:t>
            </a:r>
            <a:r>
              <a:rPr lang="en" sz="1000">
                <a:solidFill>
                  <a:srgbClr val="333333"/>
                </a:solidFill>
                <a:highlight>
                  <a:srgbClr val="FFFFFF"/>
                </a:highlight>
                <a:latin typeface="Consolas"/>
                <a:ea typeface="Consolas"/>
                <a:cs typeface="Consolas"/>
                <a:sym typeface="Consolas"/>
              </a:rPr>
              <a:t> BrewingMethod brewingMethod;</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@Before</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void</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setUp</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ObjectGraph</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create(</a:t>
            </a:r>
            <a:r>
              <a:rPr lang="en" sz="1000">
                <a:solidFill>
                  <a:srgbClr val="A71D5D"/>
                </a:solidFill>
                <a:highlight>
                  <a:srgbClr val="FFFFFF"/>
                </a:highlight>
                <a:latin typeface="Consolas"/>
                <a:ea typeface="Consolas"/>
                <a:cs typeface="Consolas"/>
                <a:sym typeface="Consolas"/>
              </a:rPr>
              <a:t>new</a:t>
            </a:r>
            <a:r>
              <a:rPr lang="en" sz="1000">
                <a:solidFill>
                  <a:srgbClr val="333333"/>
                </a:solidFill>
                <a:highlight>
                  <a:srgbClr val="FFFFFF"/>
                </a:highlight>
                <a:latin typeface="Consolas"/>
                <a:ea typeface="Consolas"/>
                <a:cs typeface="Consolas"/>
                <a:sym typeface="Consolas"/>
              </a:rPr>
              <a:t> TestModule())</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inject(</a:t>
            </a:r>
            <a:r>
              <a:rPr lang="en" sz="1000">
                <a:solidFill>
                  <a:srgbClr val="ED6A43"/>
                </a:solidFill>
                <a:highlight>
                  <a:srgbClr val="FFFFFF"/>
                </a:highlight>
                <a:latin typeface="Consolas"/>
                <a:ea typeface="Consolas"/>
                <a:cs typeface="Consolas"/>
                <a:sym typeface="Consolas"/>
              </a:rPr>
              <a:t>this</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@Module</a:t>
            </a:r>
            <a:r>
              <a:rPr lang="en" sz="1000">
                <a:solidFill>
                  <a:srgbClr val="333333"/>
                </a:solidFill>
                <a:highlight>
                  <a:srgbClr val="FFFFFF"/>
                </a:highlight>
                <a:latin typeface="Consolas"/>
                <a:ea typeface="Consolas"/>
                <a:cs typeface="Consolas"/>
                <a:sym typeface="Consolas"/>
              </a:rPr>
              <a:t>(</a:t>
            </a:r>
            <a:r>
              <a:rPr lang="en" sz="1000">
                <a:solidFill>
                  <a:srgbClr val="0086B3"/>
                </a:solidFill>
                <a:highlight>
                  <a:srgbClr val="FFFFFF"/>
                </a:highlight>
                <a:latin typeface="Consolas"/>
                <a:ea typeface="Consolas"/>
                <a:cs typeface="Consolas"/>
                <a:sym typeface="Consolas"/>
              </a:rPr>
              <a:t>includes</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BrewingMethodModule</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0086B3"/>
                </a:solidFill>
                <a:highlight>
                  <a:srgbClr val="FFFFFF"/>
                </a:highlight>
                <a:latin typeface="Consolas"/>
                <a:ea typeface="Consolas"/>
                <a:cs typeface="Consolas"/>
                <a:sym typeface="Consolas"/>
              </a:rPr>
              <a:t>injects</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CoffeeShopTest</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0086B3"/>
                </a:solidFill>
                <a:highlight>
                  <a:srgbClr val="FFFFFF"/>
                </a:highlight>
                <a:latin typeface="Consolas"/>
                <a:ea typeface="Consolas"/>
                <a:cs typeface="Consolas"/>
                <a:sym typeface="Consolas"/>
              </a:rPr>
              <a:t>overrides</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a:t>
            </a:r>
            <a:r>
              <a:rPr lang="en" sz="1000">
                <a:solidFill>
                  <a:srgbClr val="0086B3"/>
                </a:solidFill>
                <a:highlight>
                  <a:srgbClr val="FFFFFF"/>
                </a:highlight>
                <a:latin typeface="Consolas"/>
                <a:ea typeface="Consolas"/>
                <a:cs typeface="Consolas"/>
                <a:sym typeface="Consolas"/>
              </a:rPr>
              <a:t>true</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static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class</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TestModule</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@Provides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@Singleton</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BrewingMethod </a:t>
            </a:r>
            <a:r>
              <a:rPr lang="en" sz="1000">
                <a:solidFill>
                  <a:srgbClr val="795DA3"/>
                </a:solidFill>
                <a:highlight>
                  <a:srgbClr val="FFFFFF"/>
                </a:highlight>
                <a:latin typeface="Consolas"/>
                <a:ea typeface="Consolas"/>
                <a:cs typeface="Consolas"/>
                <a:sym typeface="Consolas"/>
              </a:rPr>
              <a:t>provideBrewingMethod</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return</a:t>
            </a:r>
            <a:r>
              <a:rPr lang="en" sz="1000">
                <a:solidFill>
                  <a:srgbClr val="333333"/>
                </a:solidFill>
                <a:highlight>
                  <a:srgbClr val="FFFFFF"/>
                </a:highlight>
                <a:latin typeface="Consolas"/>
                <a:ea typeface="Consolas"/>
                <a:cs typeface="Consolas"/>
                <a:sym typeface="Consolas"/>
              </a:rPr>
              <a:t>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mock(BrewingMethod</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@Test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void</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testBrewCoffee</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when(brewingMethod</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brew())</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thenReturn(</a:t>
            </a:r>
            <a:r>
              <a:rPr lang="en" sz="1000">
                <a:solidFill>
                  <a:srgbClr val="183691"/>
                </a:solidFill>
                <a:highlight>
                  <a:srgbClr val="FFFFFF"/>
                </a:highlight>
                <a:latin typeface="Consolas"/>
                <a:ea typeface="Consolas"/>
                <a:cs typeface="Consolas"/>
                <a:sym typeface="Consolas"/>
              </a:rPr>
              <a:t>"テストコーヒー"</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String result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coffeeShop</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brewCoffee();</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verify(brewingMethod,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times(</a:t>
            </a:r>
            <a:r>
              <a:rPr lang="en" sz="1000">
                <a:solidFill>
                  <a:srgbClr val="0086B3"/>
                </a:solidFill>
                <a:highlight>
                  <a:srgbClr val="FFFFFF"/>
                </a:highlight>
                <a:latin typeface="Consolas"/>
                <a:ea typeface="Consolas"/>
                <a:cs typeface="Consolas"/>
                <a:sym typeface="Consolas"/>
              </a:rPr>
              <a:t>1</a:t>
            </a:r>
            <a:r>
              <a:rPr lang="en" sz="1000">
                <a:solidFill>
                  <a:srgbClr val="333333"/>
                </a:solidFill>
                <a:highlight>
                  <a:srgbClr val="FFFFFF"/>
                </a:highlight>
                <a:latin typeface="Consolas"/>
                <a:ea typeface="Consolas"/>
                <a:cs typeface="Consolas"/>
                <a:sym typeface="Consolas"/>
              </a:rPr>
              <a:t>))</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brew();</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assertThat(result, is(</a:t>
            </a:r>
            <a:r>
              <a:rPr lang="en" sz="1000">
                <a:solidFill>
                  <a:srgbClr val="183691"/>
                </a:solidFill>
                <a:highlight>
                  <a:srgbClr val="FFFFFF"/>
                </a:highlight>
                <a:latin typeface="Consolas"/>
                <a:ea typeface="Consolas"/>
                <a:cs typeface="Consolas"/>
                <a:sym typeface="Consolas"/>
              </a:rPr>
              <a:t>"テストコーヒーが出来上がりました [_]P"</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200">
              <a:solidFill>
                <a:srgbClr val="A71D5D"/>
              </a:solidFill>
              <a:highlight>
                <a:srgbClr val="FFFFFF"/>
              </a:highlight>
              <a:latin typeface="Consolas"/>
              <a:ea typeface="Consolas"/>
              <a:cs typeface="Consolas"/>
              <a:sym typeface="Consolas"/>
            </a:endParaRPr>
          </a:p>
          <a:p>
            <a:pPr lvl="0" rtl="0">
              <a:lnSpc>
                <a:spcPct val="136500"/>
              </a:lnSpc>
              <a:spcBef>
                <a:spcPts val="0"/>
              </a:spcBef>
              <a:buNone/>
            </a:pPr>
            <a:r>
              <a:t/>
            </a:r>
            <a:endParaRPr sz="1200">
              <a:solidFill>
                <a:srgbClr val="333333"/>
              </a:solidFill>
              <a:highlight>
                <a:srgbClr val="FFFFFF"/>
              </a:highlight>
              <a:latin typeface="Consolas"/>
              <a:ea typeface="Consolas"/>
              <a:cs typeface="Consolas"/>
              <a:sym typeface="Consolas"/>
            </a:endParaRPr>
          </a:p>
          <a:p>
            <a:pPr lvl="0" rtl="0">
              <a:spcBef>
                <a:spcPts val="0"/>
              </a:spcBef>
              <a:buNone/>
            </a:pPr>
            <a:r>
              <a:t/>
            </a:r>
            <a:endParaRPr sz="12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89700" y="526350"/>
            <a:ext cx="8964599" cy="4090800"/>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b="1" lang="en"/>
              <a:t>ところで、DIと聞いて</a:t>
            </a:r>
          </a:p>
          <a:p>
            <a:pPr lvl="0" rtl="0">
              <a:spcBef>
                <a:spcPts val="0"/>
              </a:spcBef>
              <a:buNone/>
            </a:pPr>
            <a:r>
              <a:rPr b="1" lang="en"/>
              <a:t>　　ピンとくる方はいますか？</a:t>
            </a: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nvSpPr>
        <p:spPr>
          <a:xfrm>
            <a:off x="1047950" y="0"/>
            <a:ext cx="7459199" cy="5143499"/>
          </a:xfrm>
          <a:prstGeom prst="rect">
            <a:avLst/>
          </a:prstGeom>
          <a:noFill/>
          <a:ln>
            <a:noFill/>
          </a:ln>
        </p:spPr>
        <p:txBody>
          <a:bodyPr anchorCtr="0" anchor="t" bIns="91425" lIns="91425" rIns="91425" tIns="91425">
            <a:noAutofit/>
          </a:bodyPr>
          <a:lstStyle/>
          <a:p>
            <a:pPr lvl="0" rtl="0">
              <a:lnSpc>
                <a:spcPct val="136500"/>
              </a:lnSpc>
              <a:spcBef>
                <a:spcPts val="0"/>
              </a:spcBef>
              <a:buNone/>
            </a:pP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class</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CoffeeShopTest</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@Inject</a:t>
            </a:r>
            <a:r>
              <a:rPr lang="en" sz="1000">
                <a:solidFill>
                  <a:srgbClr val="333333"/>
                </a:solidFill>
                <a:highlight>
                  <a:srgbClr val="FFFFFF"/>
                </a:highlight>
                <a:latin typeface="Consolas"/>
                <a:ea typeface="Consolas"/>
                <a:cs typeface="Consolas"/>
                <a:sym typeface="Consolas"/>
              </a:rPr>
              <a:t> CoffeeShop coffeeShop;</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@Inject</a:t>
            </a:r>
            <a:r>
              <a:rPr lang="en" sz="1000">
                <a:solidFill>
                  <a:srgbClr val="333333"/>
                </a:solidFill>
                <a:highlight>
                  <a:srgbClr val="FFFFFF"/>
                </a:highlight>
                <a:latin typeface="Consolas"/>
                <a:ea typeface="Consolas"/>
                <a:cs typeface="Consolas"/>
                <a:sym typeface="Consolas"/>
              </a:rPr>
              <a:t> BrewingMethod brewingMethod;</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@Before</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void</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setUp</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ObjectGraph</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create(</a:t>
            </a:r>
            <a:r>
              <a:rPr lang="en" sz="1000">
                <a:solidFill>
                  <a:srgbClr val="A71D5D"/>
                </a:solidFill>
                <a:highlight>
                  <a:srgbClr val="FFFFFF"/>
                </a:highlight>
                <a:latin typeface="Consolas"/>
                <a:ea typeface="Consolas"/>
                <a:cs typeface="Consolas"/>
                <a:sym typeface="Consolas"/>
              </a:rPr>
              <a:t>new</a:t>
            </a:r>
            <a:r>
              <a:rPr lang="en" sz="1000">
                <a:solidFill>
                  <a:srgbClr val="333333"/>
                </a:solidFill>
                <a:highlight>
                  <a:srgbClr val="FFFFFF"/>
                </a:highlight>
                <a:latin typeface="Consolas"/>
                <a:ea typeface="Consolas"/>
                <a:cs typeface="Consolas"/>
                <a:sym typeface="Consolas"/>
              </a:rPr>
              <a:t> TestModule())</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inject(</a:t>
            </a:r>
            <a:r>
              <a:rPr lang="en" sz="1000">
                <a:solidFill>
                  <a:srgbClr val="ED6A43"/>
                </a:solidFill>
                <a:highlight>
                  <a:srgbClr val="FFFFFF"/>
                </a:highlight>
                <a:latin typeface="Consolas"/>
                <a:ea typeface="Consolas"/>
                <a:cs typeface="Consolas"/>
                <a:sym typeface="Consolas"/>
              </a:rPr>
              <a:t>this</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@Module</a:t>
            </a:r>
            <a:r>
              <a:rPr lang="en" sz="1000">
                <a:solidFill>
                  <a:srgbClr val="333333"/>
                </a:solidFill>
                <a:highlight>
                  <a:srgbClr val="FFFFFF"/>
                </a:highlight>
                <a:latin typeface="Consolas"/>
                <a:ea typeface="Consolas"/>
                <a:cs typeface="Consolas"/>
                <a:sym typeface="Consolas"/>
              </a:rPr>
              <a:t>(</a:t>
            </a:r>
            <a:r>
              <a:rPr lang="en" sz="1000">
                <a:solidFill>
                  <a:srgbClr val="0086B3"/>
                </a:solidFill>
                <a:highlight>
                  <a:srgbClr val="FFFFFF"/>
                </a:highlight>
                <a:latin typeface="Consolas"/>
                <a:ea typeface="Consolas"/>
                <a:cs typeface="Consolas"/>
                <a:sym typeface="Consolas"/>
              </a:rPr>
              <a:t>includes</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BrewingMethodModule</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0086B3"/>
                </a:solidFill>
                <a:highlight>
                  <a:srgbClr val="FFFFFF"/>
                </a:highlight>
                <a:latin typeface="Consolas"/>
                <a:ea typeface="Consolas"/>
                <a:cs typeface="Consolas"/>
                <a:sym typeface="Consolas"/>
              </a:rPr>
              <a:t>injects</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CoffeeShopTest</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0086B3"/>
                </a:solidFill>
                <a:highlight>
                  <a:srgbClr val="FFFFFF"/>
                </a:highlight>
                <a:latin typeface="Consolas"/>
                <a:ea typeface="Consolas"/>
                <a:cs typeface="Consolas"/>
                <a:sym typeface="Consolas"/>
              </a:rPr>
              <a:t>overrides</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a:t>
            </a:r>
            <a:r>
              <a:rPr lang="en" sz="1000">
                <a:solidFill>
                  <a:srgbClr val="0086B3"/>
                </a:solidFill>
                <a:highlight>
                  <a:srgbClr val="FFFFFF"/>
                </a:highlight>
                <a:latin typeface="Consolas"/>
                <a:ea typeface="Consolas"/>
                <a:cs typeface="Consolas"/>
                <a:sym typeface="Consolas"/>
              </a:rPr>
              <a:t>true</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static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class</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TestModule</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@Provides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@Singleton</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BrewingMethod </a:t>
            </a:r>
            <a:r>
              <a:rPr lang="en" sz="1000">
                <a:solidFill>
                  <a:srgbClr val="795DA3"/>
                </a:solidFill>
                <a:highlight>
                  <a:srgbClr val="FFFFFF"/>
                </a:highlight>
                <a:latin typeface="Consolas"/>
                <a:ea typeface="Consolas"/>
                <a:cs typeface="Consolas"/>
                <a:sym typeface="Consolas"/>
              </a:rPr>
              <a:t>provideBrewingMethod</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return</a:t>
            </a:r>
            <a:r>
              <a:rPr lang="en" sz="1000">
                <a:solidFill>
                  <a:srgbClr val="333333"/>
                </a:solidFill>
                <a:highlight>
                  <a:srgbClr val="FFFFFF"/>
                </a:highlight>
                <a:latin typeface="Consolas"/>
                <a:ea typeface="Consolas"/>
                <a:cs typeface="Consolas"/>
                <a:sym typeface="Consolas"/>
              </a:rPr>
              <a:t>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mock(BrewingMethod</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@Test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void</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testBrewCoffee</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when(brewingMethod</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brew())</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thenReturn(</a:t>
            </a:r>
            <a:r>
              <a:rPr lang="en" sz="1000">
                <a:solidFill>
                  <a:srgbClr val="183691"/>
                </a:solidFill>
                <a:highlight>
                  <a:srgbClr val="FFFFFF"/>
                </a:highlight>
                <a:latin typeface="Consolas"/>
                <a:ea typeface="Consolas"/>
                <a:cs typeface="Consolas"/>
                <a:sym typeface="Consolas"/>
              </a:rPr>
              <a:t>"テストコーヒー"</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String result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coffeeShop</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brewCoffee();</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verify(brewingMethod,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times(</a:t>
            </a:r>
            <a:r>
              <a:rPr lang="en" sz="1000">
                <a:solidFill>
                  <a:srgbClr val="0086B3"/>
                </a:solidFill>
                <a:highlight>
                  <a:srgbClr val="FFFFFF"/>
                </a:highlight>
                <a:latin typeface="Consolas"/>
                <a:ea typeface="Consolas"/>
                <a:cs typeface="Consolas"/>
                <a:sym typeface="Consolas"/>
              </a:rPr>
              <a:t>1</a:t>
            </a:r>
            <a:r>
              <a:rPr lang="en" sz="1000">
                <a:solidFill>
                  <a:srgbClr val="333333"/>
                </a:solidFill>
                <a:highlight>
                  <a:srgbClr val="FFFFFF"/>
                </a:highlight>
                <a:latin typeface="Consolas"/>
                <a:ea typeface="Consolas"/>
                <a:cs typeface="Consolas"/>
                <a:sym typeface="Consolas"/>
              </a:rPr>
              <a:t>))</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brew();</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assertThat(result, is(</a:t>
            </a:r>
            <a:r>
              <a:rPr lang="en" sz="1000">
                <a:solidFill>
                  <a:srgbClr val="183691"/>
                </a:solidFill>
                <a:highlight>
                  <a:srgbClr val="FFFFFF"/>
                </a:highlight>
                <a:latin typeface="Consolas"/>
                <a:ea typeface="Consolas"/>
                <a:cs typeface="Consolas"/>
                <a:sym typeface="Consolas"/>
              </a:rPr>
              <a:t>"テストコーヒーが出来上がりました [_]P"</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200">
              <a:solidFill>
                <a:srgbClr val="A71D5D"/>
              </a:solidFill>
              <a:highlight>
                <a:srgbClr val="FFFFFF"/>
              </a:highlight>
              <a:latin typeface="Consolas"/>
              <a:ea typeface="Consolas"/>
              <a:cs typeface="Consolas"/>
              <a:sym typeface="Consolas"/>
            </a:endParaRPr>
          </a:p>
          <a:p>
            <a:pPr lvl="0" rtl="0">
              <a:lnSpc>
                <a:spcPct val="136500"/>
              </a:lnSpc>
              <a:spcBef>
                <a:spcPts val="0"/>
              </a:spcBef>
              <a:buNone/>
            </a:pPr>
            <a:r>
              <a:t/>
            </a:r>
            <a:endParaRPr sz="1200">
              <a:solidFill>
                <a:srgbClr val="333333"/>
              </a:solidFill>
              <a:highlight>
                <a:srgbClr val="FFFFFF"/>
              </a:highlight>
              <a:latin typeface="Consolas"/>
              <a:ea typeface="Consolas"/>
              <a:cs typeface="Consolas"/>
              <a:sym typeface="Consolas"/>
            </a:endParaRPr>
          </a:p>
          <a:p>
            <a:pPr lvl="0" rtl="0">
              <a:spcBef>
                <a:spcPts val="0"/>
              </a:spcBef>
              <a:buNone/>
            </a:pPr>
            <a:r>
              <a:t/>
            </a:r>
            <a:endParaRPr sz="1200"/>
          </a:p>
        </p:txBody>
      </p:sp>
      <p:sp>
        <p:nvSpPr>
          <p:cNvPr id="185" name="Shape 185"/>
          <p:cNvSpPr/>
          <p:nvPr/>
        </p:nvSpPr>
        <p:spPr>
          <a:xfrm>
            <a:off x="1236450" y="1475700"/>
            <a:ext cx="3992699" cy="2170799"/>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1231125" y="245950"/>
            <a:ext cx="3315000" cy="5028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7" name="Shape 187"/>
          <p:cNvCxnSpPr>
            <a:stCxn id="185" idx="1"/>
            <a:endCxn id="186" idx="1"/>
          </p:cNvCxnSpPr>
          <p:nvPr/>
        </p:nvCxnSpPr>
        <p:spPr>
          <a:xfrm rot="10800000">
            <a:off x="1231050" y="497399"/>
            <a:ext cx="5400" cy="2063700"/>
          </a:xfrm>
          <a:prstGeom prst="curvedConnector3">
            <a:avLst>
              <a:gd fmla="val 11609722" name="adj1"/>
            </a:avLst>
          </a:prstGeom>
          <a:noFill/>
          <a:ln cap="flat" cmpd="sng" w="28575">
            <a:solidFill>
              <a:srgbClr val="FF0000"/>
            </a:solidFill>
            <a:prstDash val="solid"/>
            <a:round/>
            <a:headEnd len="lg" w="lg" type="none"/>
            <a:tailEnd len="lg" w="lg" type="triangle"/>
          </a:ln>
        </p:spPr>
      </p:cxnSp>
      <p:sp>
        <p:nvSpPr>
          <p:cNvPr id="188" name="Shape 188"/>
          <p:cNvSpPr/>
          <p:nvPr/>
        </p:nvSpPr>
        <p:spPr>
          <a:xfrm>
            <a:off x="5719600" y="879475"/>
            <a:ext cx="3143999" cy="2212800"/>
          </a:xfrm>
          <a:prstGeom prst="wedgeRoundRectCallout">
            <a:avLst>
              <a:gd fmla="val -65547" name="adj1"/>
              <a:gd fmla="val 39298" name="adj2"/>
              <a:gd fmla="val 0" name="adj3"/>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BrewingMethodModuleを、BrewingMethodのモックを返却する処理で置き換える。</a:t>
            </a:r>
          </a:p>
          <a:p>
            <a:pPr lvl="0" rtl="0">
              <a:spcBef>
                <a:spcPts val="0"/>
              </a:spcBef>
              <a:buNone/>
            </a:pPr>
            <a:r>
              <a:t/>
            </a:r>
            <a:endParaRPr sz="1200"/>
          </a:p>
          <a:p>
            <a:pPr lvl="0" rtl="0">
              <a:spcBef>
                <a:spcPts val="0"/>
              </a:spcBef>
              <a:buClr>
                <a:srgbClr val="000000"/>
              </a:buClr>
              <a:buSzPct val="91666"/>
              <a:buFont typeface="Arial"/>
              <a:buNone/>
            </a:pPr>
            <a:r>
              <a:rPr lang="en" sz="1200"/>
              <a:t>本クラスのCoffeeShopオブジェクト、BrewingMethodオブジェクトBrewingMethodのMockを注入する(Singletonアノテーションを付与しているのですべて同じ)。</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nvSpPr>
        <p:spPr>
          <a:xfrm>
            <a:off x="1047950" y="0"/>
            <a:ext cx="7459199" cy="5143499"/>
          </a:xfrm>
          <a:prstGeom prst="rect">
            <a:avLst/>
          </a:prstGeom>
          <a:noFill/>
          <a:ln>
            <a:noFill/>
          </a:ln>
        </p:spPr>
        <p:txBody>
          <a:bodyPr anchorCtr="0" anchor="t" bIns="91425" lIns="91425" rIns="91425" tIns="91425">
            <a:noAutofit/>
          </a:bodyPr>
          <a:lstStyle/>
          <a:p>
            <a:pPr lvl="0" rtl="0">
              <a:lnSpc>
                <a:spcPct val="136500"/>
              </a:lnSpc>
              <a:spcBef>
                <a:spcPts val="0"/>
              </a:spcBef>
              <a:buNone/>
            </a:pP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class</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CoffeeShopTest</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@Inject</a:t>
            </a:r>
            <a:r>
              <a:rPr lang="en" sz="1000">
                <a:solidFill>
                  <a:srgbClr val="333333"/>
                </a:solidFill>
                <a:highlight>
                  <a:srgbClr val="FFFFFF"/>
                </a:highlight>
                <a:latin typeface="Consolas"/>
                <a:ea typeface="Consolas"/>
                <a:cs typeface="Consolas"/>
                <a:sym typeface="Consolas"/>
              </a:rPr>
              <a:t> CoffeeShop coffeeShop;</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@Inject</a:t>
            </a:r>
            <a:r>
              <a:rPr lang="en" sz="1000">
                <a:solidFill>
                  <a:srgbClr val="333333"/>
                </a:solidFill>
                <a:highlight>
                  <a:srgbClr val="FFFFFF"/>
                </a:highlight>
                <a:latin typeface="Consolas"/>
                <a:ea typeface="Consolas"/>
                <a:cs typeface="Consolas"/>
                <a:sym typeface="Consolas"/>
              </a:rPr>
              <a:t> BrewingMethod brewingMethod;</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@Before</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void</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setUp</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ObjectGraph</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create(</a:t>
            </a:r>
            <a:r>
              <a:rPr lang="en" sz="1000">
                <a:solidFill>
                  <a:srgbClr val="A71D5D"/>
                </a:solidFill>
                <a:highlight>
                  <a:srgbClr val="FFFFFF"/>
                </a:highlight>
                <a:latin typeface="Consolas"/>
                <a:ea typeface="Consolas"/>
                <a:cs typeface="Consolas"/>
                <a:sym typeface="Consolas"/>
              </a:rPr>
              <a:t>new</a:t>
            </a:r>
            <a:r>
              <a:rPr lang="en" sz="1000">
                <a:solidFill>
                  <a:srgbClr val="333333"/>
                </a:solidFill>
                <a:highlight>
                  <a:srgbClr val="FFFFFF"/>
                </a:highlight>
                <a:latin typeface="Consolas"/>
                <a:ea typeface="Consolas"/>
                <a:cs typeface="Consolas"/>
                <a:sym typeface="Consolas"/>
              </a:rPr>
              <a:t> TestModule())</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inject(</a:t>
            </a:r>
            <a:r>
              <a:rPr lang="en" sz="1000">
                <a:solidFill>
                  <a:srgbClr val="ED6A43"/>
                </a:solidFill>
                <a:highlight>
                  <a:srgbClr val="FFFFFF"/>
                </a:highlight>
                <a:latin typeface="Consolas"/>
                <a:ea typeface="Consolas"/>
                <a:cs typeface="Consolas"/>
                <a:sym typeface="Consolas"/>
              </a:rPr>
              <a:t>this</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@Module</a:t>
            </a:r>
            <a:r>
              <a:rPr lang="en" sz="1000">
                <a:solidFill>
                  <a:srgbClr val="333333"/>
                </a:solidFill>
                <a:highlight>
                  <a:srgbClr val="FFFFFF"/>
                </a:highlight>
                <a:latin typeface="Consolas"/>
                <a:ea typeface="Consolas"/>
                <a:cs typeface="Consolas"/>
                <a:sym typeface="Consolas"/>
              </a:rPr>
              <a:t>(</a:t>
            </a:r>
            <a:r>
              <a:rPr lang="en" sz="1000">
                <a:solidFill>
                  <a:srgbClr val="0086B3"/>
                </a:solidFill>
                <a:highlight>
                  <a:srgbClr val="FFFFFF"/>
                </a:highlight>
                <a:latin typeface="Consolas"/>
                <a:ea typeface="Consolas"/>
                <a:cs typeface="Consolas"/>
                <a:sym typeface="Consolas"/>
              </a:rPr>
              <a:t>includes</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BrewingMethodModule</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0086B3"/>
                </a:solidFill>
                <a:highlight>
                  <a:srgbClr val="FFFFFF"/>
                </a:highlight>
                <a:latin typeface="Consolas"/>
                <a:ea typeface="Consolas"/>
                <a:cs typeface="Consolas"/>
                <a:sym typeface="Consolas"/>
              </a:rPr>
              <a:t>injects</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CoffeeShopTest</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0086B3"/>
                </a:solidFill>
                <a:highlight>
                  <a:srgbClr val="FFFFFF"/>
                </a:highlight>
                <a:latin typeface="Consolas"/>
                <a:ea typeface="Consolas"/>
                <a:cs typeface="Consolas"/>
                <a:sym typeface="Consolas"/>
              </a:rPr>
              <a:t>overrides</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a:t>
            </a:r>
            <a:r>
              <a:rPr lang="en" sz="1000">
                <a:solidFill>
                  <a:srgbClr val="0086B3"/>
                </a:solidFill>
                <a:highlight>
                  <a:srgbClr val="FFFFFF"/>
                </a:highlight>
                <a:latin typeface="Consolas"/>
                <a:ea typeface="Consolas"/>
                <a:cs typeface="Consolas"/>
                <a:sym typeface="Consolas"/>
              </a:rPr>
              <a:t>true</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static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class</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TestModule</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@Provides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@Singleton</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BrewingMethod </a:t>
            </a:r>
            <a:r>
              <a:rPr lang="en" sz="1000">
                <a:solidFill>
                  <a:srgbClr val="795DA3"/>
                </a:solidFill>
                <a:highlight>
                  <a:srgbClr val="FFFFFF"/>
                </a:highlight>
                <a:latin typeface="Consolas"/>
                <a:ea typeface="Consolas"/>
                <a:cs typeface="Consolas"/>
                <a:sym typeface="Consolas"/>
              </a:rPr>
              <a:t>provideBrewingMethod</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return</a:t>
            </a:r>
            <a:r>
              <a:rPr lang="en" sz="1000">
                <a:solidFill>
                  <a:srgbClr val="333333"/>
                </a:solidFill>
                <a:highlight>
                  <a:srgbClr val="FFFFFF"/>
                </a:highlight>
                <a:latin typeface="Consolas"/>
                <a:ea typeface="Consolas"/>
                <a:cs typeface="Consolas"/>
                <a:sym typeface="Consolas"/>
              </a:rPr>
              <a:t>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mock(BrewingMethod</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class);</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@Test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public</a:t>
            </a:r>
            <a:r>
              <a:rPr lang="en" sz="1000">
                <a:solidFill>
                  <a:srgbClr val="333333"/>
                </a:solidFill>
                <a:highlight>
                  <a:srgbClr val="FFFFFF"/>
                </a:highlight>
                <a:latin typeface="Consolas"/>
                <a:ea typeface="Consolas"/>
                <a:cs typeface="Consolas"/>
                <a:sym typeface="Consolas"/>
              </a:rPr>
              <a:t> </a:t>
            </a:r>
            <a:r>
              <a:rPr lang="en" sz="1000">
                <a:solidFill>
                  <a:srgbClr val="A71D5D"/>
                </a:solidFill>
                <a:highlight>
                  <a:srgbClr val="FFFFFF"/>
                </a:highlight>
                <a:latin typeface="Consolas"/>
                <a:ea typeface="Consolas"/>
                <a:cs typeface="Consolas"/>
                <a:sym typeface="Consolas"/>
              </a:rPr>
              <a:t>void</a:t>
            </a:r>
            <a:r>
              <a:rPr lang="en" sz="1000">
                <a:solidFill>
                  <a:srgbClr val="333333"/>
                </a:solidFill>
                <a:highlight>
                  <a:srgbClr val="FFFFFF"/>
                </a:highlight>
                <a:latin typeface="Consolas"/>
                <a:ea typeface="Consolas"/>
                <a:cs typeface="Consolas"/>
                <a:sym typeface="Consolas"/>
              </a:rPr>
              <a:t> </a:t>
            </a:r>
            <a:r>
              <a:rPr lang="en" sz="1000">
                <a:solidFill>
                  <a:srgbClr val="795DA3"/>
                </a:solidFill>
                <a:highlight>
                  <a:srgbClr val="FFFFFF"/>
                </a:highlight>
                <a:latin typeface="Consolas"/>
                <a:ea typeface="Consolas"/>
                <a:cs typeface="Consolas"/>
                <a:sym typeface="Consolas"/>
              </a:rPr>
              <a:t>testBrewCoffee</a:t>
            </a: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when(brewingMethod</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brew())</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thenReturn(</a:t>
            </a:r>
            <a:r>
              <a:rPr lang="en" sz="1000">
                <a:solidFill>
                  <a:srgbClr val="183691"/>
                </a:solidFill>
                <a:highlight>
                  <a:srgbClr val="FFFFFF"/>
                </a:highlight>
                <a:latin typeface="Consolas"/>
                <a:ea typeface="Consolas"/>
                <a:cs typeface="Consolas"/>
                <a:sym typeface="Consolas"/>
              </a:rPr>
              <a:t>"テストコーヒー"</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String result </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 coffeeShop</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brewCoffee();</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verify(brewingMethod, Mockito</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times(</a:t>
            </a:r>
            <a:r>
              <a:rPr lang="en" sz="1000">
                <a:solidFill>
                  <a:srgbClr val="0086B3"/>
                </a:solidFill>
                <a:highlight>
                  <a:srgbClr val="FFFFFF"/>
                </a:highlight>
                <a:latin typeface="Consolas"/>
                <a:ea typeface="Consolas"/>
                <a:cs typeface="Consolas"/>
                <a:sym typeface="Consolas"/>
              </a:rPr>
              <a:t>1</a:t>
            </a:r>
            <a:r>
              <a:rPr lang="en" sz="1000">
                <a:solidFill>
                  <a:srgbClr val="333333"/>
                </a:solidFill>
                <a:highlight>
                  <a:srgbClr val="FFFFFF"/>
                </a:highlight>
                <a:latin typeface="Consolas"/>
                <a:ea typeface="Consolas"/>
                <a:cs typeface="Consolas"/>
                <a:sym typeface="Consolas"/>
              </a:rPr>
              <a:t>))</a:t>
            </a:r>
            <a:r>
              <a:rPr lang="en" sz="1000">
                <a:solidFill>
                  <a:srgbClr val="A71D5D"/>
                </a:solidFill>
                <a:highlight>
                  <a:srgbClr val="FFFFFF"/>
                </a:highlight>
                <a:latin typeface="Consolas"/>
                <a:ea typeface="Consolas"/>
                <a:cs typeface="Consolas"/>
                <a:sym typeface="Consolas"/>
              </a:rPr>
              <a:t>.</a:t>
            </a:r>
            <a:r>
              <a:rPr lang="en" sz="1000">
                <a:solidFill>
                  <a:srgbClr val="333333"/>
                </a:solidFill>
                <a:highlight>
                  <a:srgbClr val="FFFFFF"/>
                </a:highlight>
                <a:latin typeface="Consolas"/>
                <a:ea typeface="Consolas"/>
                <a:cs typeface="Consolas"/>
                <a:sym typeface="Consolas"/>
              </a:rPr>
              <a:t>brew();</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assertThat(result, is(</a:t>
            </a:r>
            <a:r>
              <a:rPr lang="en" sz="1000">
                <a:solidFill>
                  <a:srgbClr val="183691"/>
                </a:solidFill>
                <a:highlight>
                  <a:srgbClr val="FFFFFF"/>
                </a:highlight>
                <a:latin typeface="Consolas"/>
                <a:ea typeface="Consolas"/>
                <a:cs typeface="Consolas"/>
                <a:sym typeface="Consolas"/>
              </a:rPr>
              <a:t>"テストコーヒーが出来上がりました [_]P"</a:t>
            </a: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0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200">
              <a:solidFill>
                <a:srgbClr val="A71D5D"/>
              </a:solidFill>
              <a:highlight>
                <a:srgbClr val="FFFFFF"/>
              </a:highlight>
              <a:latin typeface="Consolas"/>
              <a:ea typeface="Consolas"/>
              <a:cs typeface="Consolas"/>
              <a:sym typeface="Consolas"/>
            </a:endParaRPr>
          </a:p>
          <a:p>
            <a:pPr lvl="0" rtl="0">
              <a:lnSpc>
                <a:spcPct val="136500"/>
              </a:lnSpc>
              <a:spcBef>
                <a:spcPts val="0"/>
              </a:spcBef>
              <a:buNone/>
            </a:pPr>
            <a:r>
              <a:t/>
            </a:r>
            <a:endParaRPr sz="1200">
              <a:solidFill>
                <a:srgbClr val="333333"/>
              </a:solidFill>
              <a:highlight>
                <a:srgbClr val="FFFFFF"/>
              </a:highlight>
              <a:latin typeface="Consolas"/>
              <a:ea typeface="Consolas"/>
              <a:cs typeface="Consolas"/>
              <a:sym typeface="Consolas"/>
            </a:endParaRPr>
          </a:p>
          <a:p>
            <a:pPr lvl="0" rtl="0">
              <a:spcBef>
                <a:spcPts val="0"/>
              </a:spcBef>
              <a:buNone/>
            </a:pPr>
            <a:r>
              <a:t/>
            </a:r>
            <a:endParaRPr sz="1200"/>
          </a:p>
        </p:txBody>
      </p:sp>
      <p:sp>
        <p:nvSpPr>
          <p:cNvPr id="194" name="Shape 194"/>
          <p:cNvSpPr/>
          <p:nvPr/>
        </p:nvSpPr>
        <p:spPr>
          <a:xfrm>
            <a:off x="1272500" y="695050"/>
            <a:ext cx="3999299" cy="844799"/>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1539850" y="4023375"/>
            <a:ext cx="4523099" cy="8955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5684825" y="426300"/>
            <a:ext cx="3143999" cy="1028100"/>
          </a:xfrm>
          <a:prstGeom prst="wedgeRoundRectCallout">
            <a:avLst>
              <a:gd fmla="val -63569" name="adj1"/>
              <a:gd fmla="val 8037" name="adj2"/>
              <a:gd fmla="val 0" name="adj3"/>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本クラスへの依存性注入の実行</a:t>
            </a:r>
          </a:p>
        </p:txBody>
      </p:sp>
      <p:sp>
        <p:nvSpPr>
          <p:cNvPr id="197" name="Shape 197"/>
          <p:cNvSpPr/>
          <p:nvPr/>
        </p:nvSpPr>
        <p:spPr>
          <a:xfrm>
            <a:off x="6264950" y="3246750"/>
            <a:ext cx="2713500" cy="1304699"/>
          </a:xfrm>
          <a:prstGeom prst="wedgeRoundRectCallout">
            <a:avLst>
              <a:gd fmla="val -57153" name="adj1"/>
              <a:gd fmla="val 37489" name="adj2"/>
              <a:gd fmla="val 0" name="adj3"/>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注入した、モックオブジェクトの振る舞いを設定して、テストを実行</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201" name="Shape 201"/>
        <p:cNvGrpSpPr/>
        <p:nvPr/>
      </p:nvGrpSpPr>
      <p:grpSpPr>
        <a:xfrm>
          <a:off x="0" y="0"/>
          <a:ext cx="0" cy="0"/>
          <a:chOff x="0" y="0"/>
          <a:chExt cx="0" cy="0"/>
        </a:xfrm>
      </p:grpSpPr>
      <p:sp>
        <p:nvSpPr>
          <p:cNvPr id="202" name="Shape 202"/>
          <p:cNvSpPr txBox="1"/>
          <p:nvPr>
            <p:ph type="title"/>
          </p:nvPr>
        </p:nvSpPr>
        <p:spPr>
          <a:xfrm>
            <a:off x="617700" y="711900"/>
            <a:ext cx="7908599" cy="3719699"/>
          </a:xfrm>
          <a:prstGeom prst="rect">
            <a:avLst/>
          </a:prstGeom>
        </p:spPr>
        <p:txBody>
          <a:bodyPr anchorCtr="0" anchor="ctr" bIns="91425" lIns="91425" rIns="91425" tIns="91425">
            <a:noAutofit/>
          </a:bodyPr>
          <a:lstStyle/>
          <a:p>
            <a:pPr lvl="0" rtl="0">
              <a:spcBef>
                <a:spcPts val="0"/>
              </a:spcBef>
              <a:buNone/>
            </a:pPr>
            <a:r>
              <a:rPr b="1" lang="en"/>
              <a:t>DIコンテナって</a:t>
            </a:r>
          </a:p>
          <a:p>
            <a:pPr lvl="0" rtl="0">
              <a:spcBef>
                <a:spcPts val="0"/>
              </a:spcBef>
              <a:buNone/>
            </a:pPr>
            <a:r>
              <a:rPr b="1" lang="en"/>
              <a:t>  他にはどんなのがあるの？</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35250" y="2249400"/>
            <a:ext cx="3676800" cy="644700"/>
          </a:xfrm>
          <a:prstGeom prst="rect">
            <a:avLst/>
          </a:prstGeom>
        </p:spPr>
        <p:txBody>
          <a:bodyPr anchorCtr="0" anchor="b" bIns="91425" lIns="91425" rIns="91425" tIns="91425">
            <a:noAutofit/>
          </a:bodyPr>
          <a:lstStyle/>
          <a:p>
            <a:pPr lvl="0" algn="l">
              <a:spcBef>
                <a:spcPts val="0"/>
              </a:spcBef>
              <a:buNone/>
            </a:pPr>
            <a:r>
              <a:rPr b="1" lang="en" sz="3000"/>
              <a:t>代表的なDIコンテナ</a:t>
            </a:r>
          </a:p>
        </p:txBody>
      </p:sp>
      <p:sp>
        <p:nvSpPr>
          <p:cNvPr id="208" name="Shape 208"/>
          <p:cNvSpPr txBox="1"/>
          <p:nvPr>
            <p:ph idx="1" type="body"/>
          </p:nvPr>
        </p:nvSpPr>
        <p:spPr>
          <a:xfrm>
            <a:off x="4925050" y="239425"/>
            <a:ext cx="3837000" cy="2034900"/>
          </a:xfrm>
          <a:prstGeom prst="rect">
            <a:avLst/>
          </a:prstGeom>
        </p:spPr>
        <p:txBody>
          <a:bodyPr anchorCtr="0" anchor="ctr" bIns="91425" lIns="91425" rIns="91425" tIns="91425">
            <a:noAutofit/>
          </a:bodyPr>
          <a:lstStyle/>
          <a:p>
            <a:pPr indent="-228600" lvl="0" marL="457200" rtl="0">
              <a:spcBef>
                <a:spcPts val="0"/>
              </a:spcBef>
            </a:pPr>
            <a:r>
              <a:rPr lang="en"/>
              <a:t>Spring Framework</a:t>
            </a:r>
          </a:p>
          <a:p>
            <a:pPr indent="-228600" lvl="0" marL="457200" rtl="0">
              <a:spcBef>
                <a:spcPts val="0"/>
              </a:spcBef>
            </a:pPr>
            <a:r>
              <a:rPr lang="en"/>
              <a:t>JavaEE (CDI)</a:t>
            </a:r>
          </a:p>
          <a:p>
            <a:pPr indent="-228600" lvl="0" marL="457200" rtl="0">
              <a:spcBef>
                <a:spcPts val="0"/>
              </a:spcBef>
            </a:pPr>
            <a:r>
              <a:rPr lang="en"/>
              <a:t>Seasar2</a:t>
            </a:r>
          </a:p>
          <a:p>
            <a:pPr indent="-228600" lvl="0" marL="457200" rtl="0">
              <a:spcBef>
                <a:spcPts val="0"/>
              </a:spcBef>
            </a:pPr>
            <a:r>
              <a:rPr lang="en"/>
              <a:t>Zend Framework 2</a:t>
            </a:r>
          </a:p>
        </p:txBody>
      </p:sp>
      <p:pic>
        <p:nvPicPr>
          <p:cNvPr id="209" name="Shape 209"/>
          <p:cNvPicPr preferRelativeResize="0"/>
          <p:nvPr/>
        </p:nvPicPr>
        <p:blipFill>
          <a:blip r:embed="rId3">
            <a:alphaModFix/>
          </a:blip>
          <a:stretch>
            <a:fillRect/>
          </a:stretch>
        </p:blipFill>
        <p:spPr>
          <a:xfrm>
            <a:off x="2968362" y="239425"/>
            <a:ext cx="1314549" cy="784800"/>
          </a:xfrm>
          <a:prstGeom prst="rect">
            <a:avLst/>
          </a:prstGeom>
          <a:noFill/>
          <a:ln>
            <a:noFill/>
          </a:ln>
        </p:spPr>
      </p:pic>
      <p:pic>
        <p:nvPicPr>
          <p:cNvPr id="210" name="Shape 210"/>
          <p:cNvPicPr preferRelativeResize="0"/>
          <p:nvPr/>
        </p:nvPicPr>
        <p:blipFill>
          <a:blip r:embed="rId4">
            <a:alphaModFix/>
          </a:blip>
          <a:stretch>
            <a:fillRect/>
          </a:stretch>
        </p:blipFill>
        <p:spPr>
          <a:xfrm>
            <a:off x="723175" y="259200"/>
            <a:ext cx="1693515" cy="784800"/>
          </a:xfrm>
          <a:prstGeom prst="rect">
            <a:avLst/>
          </a:prstGeom>
          <a:noFill/>
          <a:ln>
            <a:noFill/>
          </a:ln>
        </p:spPr>
      </p:pic>
      <p:pic>
        <p:nvPicPr>
          <p:cNvPr id="211" name="Shape 211"/>
          <p:cNvPicPr preferRelativeResize="0"/>
          <p:nvPr/>
        </p:nvPicPr>
        <p:blipFill>
          <a:blip r:embed="rId5">
            <a:alphaModFix/>
          </a:blip>
          <a:stretch>
            <a:fillRect/>
          </a:stretch>
        </p:blipFill>
        <p:spPr>
          <a:xfrm>
            <a:off x="374725" y="1324350"/>
            <a:ext cx="1512565" cy="644699"/>
          </a:xfrm>
          <a:prstGeom prst="rect">
            <a:avLst/>
          </a:prstGeom>
          <a:noFill/>
          <a:ln>
            <a:noFill/>
          </a:ln>
        </p:spPr>
      </p:pic>
      <p:pic>
        <p:nvPicPr>
          <p:cNvPr id="212" name="Shape 212"/>
          <p:cNvPicPr preferRelativeResize="0"/>
          <p:nvPr/>
        </p:nvPicPr>
        <p:blipFill>
          <a:blip r:embed="rId6">
            <a:alphaModFix/>
          </a:blip>
          <a:stretch>
            <a:fillRect/>
          </a:stretch>
        </p:blipFill>
        <p:spPr>
          <a:xfrm>
            <a:off x="1672512" y="3290262"/>
            <a:ext cx="1202275" cy="1202275"/>
          </a:xfrm>
          <a:prstGeom prst="rect">
            <a:avLst/>
          </a:prstGeom>
          <a:noFill/>
          <a:ln>
            <a:noFill/>
          </a:ln>
        </p:spPr>
      </p:pic>
      <p:sp>
        <p:nvSpPr>
          <p:cNvPr id="213" name="Shape 213"/>
          <p:cNvSpPr txBox="1"/>
          <p:nvPr>
            <p:ph idx="2" type="body"/>
          </p:nvPr>
        </p:nvSpPr>
        <p:spPr>
          <a:xfrm>
            <a:off x="4925050" y="2976862"/>
            <a:ext cx="3837000" cy="1829100"/>
          </a:xfrm>
          <a:prstGeom prst="rect">
            <a:avLst/>
          </a:prstGeom>
        </p:spPr>
        <p:txBody>
          <a:bodyPr anchorCtr="0" anchor="ctr" bIns="91425" lIns="91425" rIns="91425" tIns="91425">
            <a:noAutofit/>
          </a:bodyPr>
          <a:lstStyle/>
          <a:p>
            <a:pPr indent="-228600" lvl="0" marL="457200" rtl="0">
              <a:spcBef>
                <a:spcPts val="0"/>
              </a:spcBef>
            </a:pPr>
            <a:r>
              <a:rPr lang="en"/>
              <a:t>Dagger</a:t>
            </a:r>
          </a:p>
          <a:p>
            <a:pPr indent="-228600" lvl="0" marL="457200" rtl="0">
              <a:spcBef>
                <a:spcPts val="0"/>
              </a:spcBef>
            </a:pPr>
            <a:r>
              <a:rPr lang="en"/>
              <a:t>Dagger2</a:t>
            </a:r>
          </a:p>
          <a:p>
            <a:pPr indent="-228600" lvl="0" marL="457200" rtl="0">
              <a:spcBef>
                <a:spcPts val="0"/>
              </a:spcBef>
            </a:pPr>
            <a:r>
              <a:rPr lang="en"/>
              <a:t>Proton</a:t>
            </a:r>
          </a:p>
          <a:p>
            <a:pPr indent="-228600" lvl="0" marL="457200" rtl="0">
              <a:spcBef>
                <a:spcPts val="0"/>
              </a:spcBef>
            </a:pPr>
            <a:r>
              <a:rPr lang="en"/>
              <a:t>RoboGuice</a:t>
            </a:r>
          </a:p>
        </p:txBody>
      </p:sp>
      <p:pic>
        <p:nvPicPr>
          <p:cNvPr id="214" name="Shape 214"/>
          <p:cNvPicPr preferRelativeResize="0"/>
          <p:nvPr/>
        </p:nvPicPr>
        <p:blipFill>
          <a:blip r:embed="rId7">
            <a:alphaModFix/>
          </a:blip>
          <a:stretch>
            <a:fillRect/>
          </a:stretch>
        </p:blipFill>
        <p:spPr>
          <a:xfrm>
            <a:off x="2590200" y="1247475"/>
            <a:ext cx="1202299" cy="1001916"/>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218" name="Shape 218"/>
        <p:cNvGrpSpPr/>
        <p:nvPr/>
      </p:nvGrpSpPr>
      <p:grpSpPr>
        <a:xfrm>
          <a:off x="0" y="0"/>
          <a:ext cx="0" cy="0"/>
          <a:chOff x="0" y="0"/>
          <a:chExt cx="0" cy="0"/>
        </a:xfrm>
      </p:grpSpPr>
      <p:sp>
        <p:nvSpPr>
          <p:cNvPr id="219" name="Shape 219"/>
          <p:cNvSpPr txBox="1"/>
          <p:nvPr>
            <p:ph type="title"/>
          </p:nvPr>
        </p:nvSpPr>
        <p:spPr>
          <a:xfrm>
            <a:off x="389100" y="711900"/>
            <a:ext cx="8264400" cy="3719699"/>
          </a:xfrm>
          <a:prstGeom prst="rect">
            <a:avLst/>
          </a:prstGeom>
        </p:spPr>
        <p:txBody>
          <a:bodyPr anchorCtr="0" anchor="ctr" bIns="91425" lIns="91425" rIns="91425" tIns="91425">
            <a:noAutofit/>
          </a:bodyPr>
          <a:lstStyle/>
          <a:p>
            <a:pPr lvl="0" rtl="0">
              <a:spcBef>
                <a:spcPts val="0"/>
              </a:spcBef>
              <a:buNone/>
            </a:pPr>
            <a:r>
              <a:rPr b="1" lang="en"/>
              <a:t>なんかJavaばっかりじゃね？</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216425"/>
            <a:ext cx="8520599" cy="572699"/>
          </a:xfrm>
          <a:prstGeom prst="rect">
            <a:avLst/>
          </a:prstGeom>
        </p:spPr>
        <p:txBody>
          <a:bodyPr anchorCtr="0" anchor="t" bIns="91425" lIns="91425" rIns="91425" tIns="91425">
            <a:noAutofit/>
          </a:bodyPr>
          <a:lstStyle/>
          <a:p>
            <a:pPr lvl="0" rtl="0">
              <a:spcBef>
                <a:spcPts val="0"/>
              </a:spcBef>
              <a:buNone/>
            </a:pPr>
            <a:r>
              <a:rPr b="1" lang="en"/>
              <a:t>言語とDIコンテナ</a:t>
            </a:r>
          </a:p>
        </p:txBody>
      </p:sp>
      <p:sp>
        <p:nvSpPr>
          <p:cNvPr id="225" name="Shape 225"/>
          <p:cNvSpPr txBox="1"/>
          <p:nvPr>
            <p:ph idx="1" type="body"/>
          </p:nvPr>
        </p:nvSpPr>
        <p:spPr>
          <a:xfrm>
            <a:off x="311700" y="923875"/>
            <a:ext cx="8409899" cy="3092099"/>
          </a:xfrm>
          <a:prstGeom prst="rect">
            <a:avLst/>
          </a:prstGeom>
        </p:spPr>
        <p:txBody>
          <a:bodyPr anchorCtr="0" anchor="t" bIns="91425" lIns="91425" rIns="91425" tIns="91425">
            <a:noAutofit/>
          </a:bodyPr>
          <a:lstStyle/>
          <a:p>
            <a:pPr indent="-330200" lvl="0" marL="457200" rtl="0">
              <a:lnSpc>
                <a:spcPct val="100000"/>
              </a:lnSpc>
              <a:spcBef>
                <a:spcPts val="0"/>
              </a:spcBef>
              <a:spcAft>
                <a:spcPts val="0"/>
              </a:spcAft>
              <a:buClr>
                <a:srgbClr val="000000"/>
              </a:buClr>
              <a:buSzPct val="100000"/>
            </a:pPr>
            <a:r>
              <a:rPr lang="en" sz="1600"/>
              <a:t>Javaなどの静的言語では色々と種類があるが、</a:t>
            </a:r>
            <a:br>
              <a:rPr lang="en" sz="1600"/>
            </a:br>
            <a:r>
              <a:rPr lang="en" sz="1600"/>
              <a:t>RubyやPythonなどの動的言語ではあまり使われていない(と思う)。</a:t>
            </a:r>
          </a:p>
          <a:p>
            <a:pPr lvl="0" rtl="0">
              <a:lnSpc>
                <a:spcPct val="100000"/>
              </a:lnSpc>
              <a:spcBef>
                <a:spcPts val="0"/>
              </a:spcBef>
              <a:spcAft>
                <a:spcPts val="0"/>
              </a:spcAft>
              <a:buNone/>
            </a:pPr>
            <a:r>
              <a:t/>
            </a:r>
            <a:endParaRPr sz="1600"/>
          </a:p>
          <a:p>
            <a:pPr lvl="0" rtl="0">
              <a:lnSpc>
                <a:spcPct val="100000"/>
              </a:lnSpc>
              <a:spcBef>
                <a:spcPts val="0"/>
              </a:spcBef>
              <a:spcAft>
                <a:spcPts val="0"/>
              </a:spcAft>
              <a:buNone/>
            </a:pPr>
            <a:br>
              <a:rPr lang="en" sz="1600"/>
            </a:br>
            <a:br>
              <a:rPr lang="en" sz="1600"/>
            </a:br>
          </a:p>
          <a:p>
            <a:pPr lvl="0" rtl="0">
              <a:spcBef>
                <a:spcPts val="0"/>
              </a:spcBef>
              <a:buNone/>
            </a:pPr>
            <a:r>
              <a:t/>
            </a:r>
            <a:endParaRPr sz="1600"/>
          </a:p>
        </p:txBody>
      </p:sp>
      <p:sp>
        <p:nvSpPr>
          <p:cNvPr id="226" name="Shape 226"/>
          <p:cNvSpPr/>
          <p:nvPr/>
        </p:nvSpPr>
        <p:spPr>
          <a:xfrm>
            <a:off x="628200" y="1717925"/>
            <a:ext cx="7887599" cy="2752200"/>
          </a:xfrm>
          <a:prstGeom prst="roundRect">
            <a:avLst>
              <a:gd fmla="val 16667"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solidFill>
                  <a:srgbClr val="555555"/>
                </a:solidFill>
                <a:highlight>
                  <a:srgbClr val="FFFFFF"/>
                </a:highlight>
              </a:rPr>
              <a:t>私は一時DIについて関心を持って、いろいろ調べてみたし、 自分でDIコンテナを実装してみたりもした。 でも、RubyでならDIコンテナがわずか20行で記述できる上、 よく考えてみたら、その20行も、なくてもほぼ同じことが簡単に実現できることに気がついた時、 DIってのは硬直した言語のための技術なんだと気がついた。</a:t>
            </a:r>
            <a:br>
              <a:rPr lang="en">
                <a:solidFill>
                  <a:srgbClr val="555555"/>
                </a:solidFill>
                <a:highlight>
                  <a:srgbClr val="FFFFFF"/>
                </a:highlight>
              </a:rPr>
            </a:br>
          </a:p>
          <a:p>
            <a:pPr lvl="0" rtl="0" algn="r">
              <a:spcBef>
                <a:spcPts val="0"/>
              </a:spcBef>
              <a:buNone/>
            </a:pPr>
            <a:r>
              <a:rPr lang="en" sz="1800">
                <a:solidFill>
                  <a:schemeClr val="dk2"/>
                </a:solidFill>
              </a:rPr>
              <a:t>Matzにっき より</a:t>
            </a:r>
          </a:p>
          <a:p>
            <a:pPr lvl="0" rtl="0" algn="r">
              <a:spcBef>
                <a:spcPts val="0"/>
              </a:spcBef>
              <a:buNone/>
            </a:pPr>
            <a:r>
              <a:rPr lang="en" sz="1600" u="sng">
                <a:solidFill>
                  <a:schemeClr val="accent5"/>
                </a:solidFill>
                <a:hlinkClick r:id="rId3"/>
              </a:rPr>
              <a:t>http://www.rubyist.net/~matz/20091003.html</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230" name="Shape 230"/>
        <p:cNvGrpSpPr/>
        <p:nvPr/>
      </p:nvGrpSpPr>
      <p:grpSpPr>
        <a:xfrm>
          <a:off x="0" y="0"/>
          <a:ext cx="0" cy="0"/>
          <a:chOff x="0" y="0"/>
          <a:chExt cx="0" cy="0"/>
        </a:xfrm>
      </p:grpSpPr>
      <p:sp>
        <p:nvSpPr>
          <p:cNvPr id="231" name="Shape 231"/>
          <p:cNvSpPr txBox="1"/>
          <p:nvPr>
            <p:ph type="title"/>
          </p:nvPr>
        </p:nvSpPr>
        <p:spPr>
          <a:xfrm>
            <a:off x="617700" y="711900"/>
            <a:ext cx="7908599" cy="3719699"/>
          </a:xfrm>
          <a:prstGeom prst="rect">
            <a:avLst/>
          </a:prstGeom>
        </p:spPr>
        <p:txBody>
          <a:bodyPr anchorCtr="0" anchor="ctr" bIns="91425" lIns="91425" rIns="91425" tIns="91425">
            <a:noAutofit/>
          </a:bodyPr>
          <a:lstStyle/>
          <a:p>
            <a:pPr lvl="0" rtl="0">
              <a:spcBef>
                <a:spcPts val="0"/>
              </a:spcBef>
              <a:buNone/>
            </a:pPr>
            <a:r>
              <a:rPr b="1" lang="en"/>
              <a:t>どんな所でDIを使うべき？</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216425"/>
            <a:ext cx="8520599" cy="572699"/>
          </a:xfrm>
          <a:prstGeom prst="rect">
            <a:avLst/>
          </a:prstGeom>
        </p:spPr>
        <p:txBody>
          <a:bodyPr anchorCtr="0" anchor="t" bIns="91425" lIns="91425" rIns="91425" tIns="91425">
            <a:noAutofit/>
          </a:bodyPr>
          <a:lstStyle/>
          <a:p>
            <a:pPr lvl="0" rtl="0">
              <a:spcBef>
                <a:spcPts val="0"/>
              </a:spcBef>
              <a:buNone/>
            </a:pPr>
            <a:r>
              <a:rPr b="1" lang="en"/>
              <a:t>DIの使いどころ</a:t>
            </a:r>
          </a:p>
        </p:txBody>
      </p:sp>
      <p:sp>
        <p:nvSpPr>
          <p:cNvPr id="237" name="Shape 237"/>
          <p:cNvSpPr txBox="1"/>
          <p:nvPr>
            <p:ph idx="1" type="body"/>
          </p:nvPr>
        </p:nvSpPr>
        <p:spPr>
          <a:xfrm>
            <a:off x="311700" y="913325"/>
            <a:ext cx="8409899" cy="3092099"/>
          </a:xfrm>
          <a:prstGeom prst="rect">
            <a:avLst/>
          </a:prstGeom>
        </p:spPr>
        <p:txBody>
          <a:bodyPr anchorCtr="0" anchor="t" bIns="91425" lIns="91425" rIns="91425" tIns="91425">
            <a:noAutofit/>
          </a:bodyPr>
          <a:lstStyle/>
          <a:p>
            <a:pPr indent="-330200" lvl="0" marL="457200" rtl="0">
              <a:lnSpc>
                <a:spcPct val="100000"/>
              </a:lnSpc>
              <a:spcBef>
                <a:spcPts val="0"/>
              </a:spcBef>
              <a:spcAft>
                <a:spcPts val="0"/>
              </a:spcAft>
              <a:buClr>
                <a:srgbClr val="000000"/>
              </a:buClr>
              <a:buSzPct val="100000"/>
            </a:pPr>
            <a:r>
              <a:rPr lang="en" sz="1600"/>
              <a:t>(当たり前ですが) DIを前提にしたフレームワークを使用するとき。</a:t>
            </a:r>
          </a:p>
          <a:p>
            <a:pPr lvl="0" rtl="0">
              <a:lnSpc>
                <a:spcPct val="100000"/>
              </a:lnSpc>
              <a:spcBef>
                <a:spcPts val="0"/>
              </a:spcBef>
              <a:spcAft>
                <a:spcPts val="0"/>
              </a:spcAft>
              <a:buNone/>
            </a:pPr>
            <a:r>
              <a:t/>
            </a:r>
            <a:endParaRPr sz="1600"/>
          </a:p>
          <a:p>
            <a:pPr indent="-330200" lvl="0" marL="457200" rtl="0">
              <a:lnSpc>
                <a:spcPct val="100000"/>
              </a:lnSpc>
              <a:spcBef>
                <a:spcPts val="0"/>
              </a:spcBef>
              <a:spcAft>
                <a:spcPts val="0"/>
              </a:spcAft>
              <a:buClr>
                <a:srgbClr val="000000"/>
              </a:buClr>
              <a:buSzPct val="100000"/>
            </a:pPr>
            <a:r>
              <a:rPr lang="en" sz="1600"/>
              <a:t>Javaを使用しており、テスト駆動開発とかテストコードを書くことが前提のプロジェクト。</a:t>
            </a:r>
          </a:p>
          <a:p>
            <a:pPr lvl="0" rtl="0">
              <a:lnSpc>
                <a:spcPct val="100000"/>
              </a:lnSpc>
              <a:spcBef>
                <a:spcPts val="0"/>
              </a:spcBef>
              <a:spcAft>
                <a:spcPts val="0"/>
              </a:spcAft>
              <a:buNone/>
            </a:pPr>
            <a:r>
              <a:t/>
            </a:r>
            <a:endParaRPr sz="1600"/>
          </a:p>
          <a:p>
            <a:pPr indent="-330200" lvl="0" marL="457200" rtl="0">
              <a:lnSpc>
                <a:spcPct val="100000"/>
              </a:lnSpc>
              <a:spcBef>
                <a:spcPts val="0"/>
              </a:spcBef>
              <a:spcAft>
                <a:spcPts val="0"/>
              </a:spcAft>
              <a:buClr>
                <a:srgbClr val="000000"/>
              </a:buClr>
              <a:buSzPct val="100000"/>
            </a:pPr>
            <a:r>
              <a:rPr lang="en" sz="1600"/>
              <a:t>実装があるモジュールに依存してるが、そのモジュールは未完成、でも単体テストを始めないといけないんだよ〜みたいなとき。</a:t>
            </a:r>
            <a:br>
              <a:rPr lang="en" sz="1600"/>
            </a:br>
            <a:br>
              <a:rPr lang="en" sz="1600"/>
            </a:br>
          </a:p>
          <a:p>
            <a:pPr lvl="0" rtl="0">
              <a:spcBef>
                <a:spcPts val="0"/>
              </a:spcBef>
              <a:buNone/>
            </a:pPr>
            <a:r>
              <a:t/>
            </a:r>
            <a:endParaRPr sz="1600"/>
          </a:p>
        </p:txBody>
      </p:sp>
      <p:pic>
        <p:nvPicPr>
          <p:cNvPr id="238" name="Shape 238"/>
          <p:cNvPicPr preferRelativeResize="0"/>
          <p:nvPr/>
        </p:nvPicPr>
        <p:blipFill>
          <a:blip r:embed="rId3">
            <a:alphaModFix/>
          </a:blip>
          <a:stretch>
            <a:fillRect/>
          </a:stretch>
        </p:blipFill>
        <p:spPr>
          <a:xfrm>
            <a:off x="7364475" y="3460100"/>
            <a:ext cx="1351149" cy="1351149"/>
          </a:xfrm>
          <a:prstGeom prst="rect">
            <a:avLst/>
          </a:prstGeom>
          <a:noFill/>
          <a:ln>
            <a:noFill/>
          </a:ln>
        </p:spPr>
      </p:pic>
      <p:sp>
        <p:nvSpPr>
          <p:cNvPr id="239" name="Shape 239"/>
          <p:cNvSpPr/>
          <p:nvPr/>
        </p:nvSpPr>
        <p:spPr>
          <a:xfrm>
            <a:off x="2029625" y="3007950"/>
            <a:ext cx="4705200" cy="1879500"/>
          </a:xfrm>
          <a:prstGeom prst="wedgeRoundRectCallout">
            <a:avLst>
              <a:gd fmla="val 70458" name="adj1"/>
              <a:gd fmla="val 24790" name="adj2"/>
              <a:gd fmla="val 0" name="adj3"/>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採用したときのコストに比べて、モジュール間の結合度を弱めることが重要な時に使用するべき。</a:t>
            </a:r>
          </a:p>
          <a:p>
            <a:pPr lvl="0" rtl="0">
              <a:spcBef>
                <a:spcPts val="0"/>
              </a:spcBef>
              <a:buNone/>
            </a:pPr>
            <a:r>
              <a:rPr lang="en" sz="1800"/>
              <a:t>何でもかんでもDIすればいいってもんでもない。</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472500" y="1329150"/>
            <a:ext cx="8199000" cy="2485200"/>
          </a:xfrm>
          <a:prstGeom prst="rect">
            <a:avLst/>
          </a:prstGeom>
        </p:spPr>
        <p:txBody>
          <a:bodyPr anchorCtr="0" anchor="ctr" bIns="91425" lIns="91425" rIns="91425" tIns="91425">
            <a:noAutofit/>
          </a:bodyPr>
          <a:lstStyle/>
          <a:p>
            <a:pPr lvl="0">
              <a:spcBef>
                <a:spcPts val="0"/>
              </a:spcBef>
              <a:buNone/>
            </a:pPr>
            <a:r>
              <a:rPr b="1" lang="en" sz="4500"/>
              <a:t>ご清聴ありがとうございました</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64025"/>
            <a:ext cx="8520599" cy="572699"/>
          </a:xfrm>
          <a:prstGeom prst="rect">
            <a:avLst/>
          </a:prstGeom>
        </p:spPr>
        <p:txBody>
          <a:bodyPr anchorCtr="0" anchor="t" bIns="91425" lIns="91425" rIns="91425" tIns="91425">
            <a:noAutofit/>
          </a:bodyPr>
          <a:lstStyle/>
          <a:p>
            <a:pPr lvl="0">
              <a:spcBef>
                <a:spcPts val="0"/>
              </a:spcBef>
              <a:buNone/>
            </a:pPr>
            <a:r>
              <a:rPr b="1" lang="en"/>
              <a:t>DI(依存性注入)とは</a:t>
            </a:r>
          </a:p>
        </p:txBody>
      </p:sp>
      <p:pic>
        <p:nvPicPr>
          <p:cNvPr id="66" name="Shape 66"/>
          <p:cNvPicPr preferRelativeResize="0"/>
          <p:nvPr/>
        </p:nvPicPr>
        <p:blipFill>
          <a:blip r:embed="rId3">
            <a:alphaModFix/>
          </a:blip>
          <a:stretch>
            <a:fillRect/>
          </a:stretch>
        </p:blipFill>
        <p:spPr>
          <a:xfrm>
            <a:off x="7275475" y="3459350"/>
            <a:ext cx="1351149" cy="1351149"/>
          </a:xfrm>
          <a:prstGeom prst="rect">
            <a:avLst/>
          </a:prstGeom>
          <a:noFill/>
          <a:ln>
            <a:noFill/>
          </a:ln>
        </p:spPr>
      </p:pic>
      <p:sp>
        <p:nvSpPr>
          <p:cNvPr id="67" name="Shape 67"/>
          <p:cNvSpPr/>
          <p:nvPr/>
        </p:nvSpPr>
        <p:spPr>
          <a:xfrm>
            <a:off x="3208175" y="3401100"/>
            <a:ext cx="3286499" cy="1409399"/>
          </a:xfrm>
          <a:prstGeom prst="wedgeRoundRectCallout">
            <a:avLst>
              <a:gd fmla="val 83063" name="adj1"/>
              <a:gd fmla="val 18843" name="adj2"/>
              <a:gd fmla="val 0" name="adj3"/>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800"/>
              <a:t>なるほど。わからん。</a:t>
            </a:r>
          </a:p>
        </p:txBody>
      </p:sp>
      <p:sp>
        <p:nvSpPr>
          <p:cNvPr id="68" name="Shape 68"/>
          <p:cNvSpPr/>
          <p:nvPr/>
        </p:nvSpPr>
        <p:spPr>
          <a:xfrm>
            <a:off x="311700" y="771475"/>
            <a:ext cx="8520599" cy="2154600"/>
          </a:xfrm>
          <a:prstGeom prst="roundRect">
            <a:avLst>
              <a:gd fmla="val 16667"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Clr>
                <a:schemeClr val="dk1"/>
              </a:buClr>
              <a:buSzPct val="61111"/>
              <a:buFont typeface="Arial"/>
              <a:buNone/>
            </a:pPr>
            <a:r>
              <a:rPr lang="en" sz="1800">
                <a:solidFill>
                  <a:schemeClr val="dk2"/>
                </a:solidFill>
              </a:rPr>
              <a:t>依存性の注入（英: Dependency injection）とは、コンポーネント間の依存関係をプログラムのソースコードから 排除し、外部の設定ファイルなどで注入できるようにするソフトウェアパターンである。英語の頭文字からDIと略される。</a:t>
            </a:r>
          </a:p>
          <a:p>
            <a:pPr lvl="0" rtl="0">
              <a:lnSpc>
                <a:spcPct val="115000"/>
              </a:lnSpc>
              <a:spcBef>
                <a:spcPts val="0"/>
              </a:spcBef>
              <a:buClr>
                <a:schemeClr val="dk1"/>
              </a:buClr>
              <a:buFont typeface="Arial"/>
              <a:buNone/>
            </a:pPr>
            <a:r>
              <a:t/>
            </a:r>
            <a:endParaRPr sz="1800">
              <a:solidFill>
                <a:schemeClr val="dk2"/>
              </a:solidFill>
            </a:endParaRPr>
          </a:p>
          <a:p>
            <a:pPr lvl="0" rtl="0" algn="r">
              <a:lnSpc>
                <a:spcPct val="115000"/>
              </a:lnSpc>
              <a:spcBef>
                <a:spcPts val="0"/>
              </a:spcBef>
              <a:buClr>
                <a:schemeClr val="dk1"/>
              </a:buClr>
              <a:buSzPct val="61111"/>
              <a:buFont typeface="Arial"/>
              <a:buNone/>
            </a:pPr>
            <a:r>
              <a:rPr lang="en" sz="1800">
                <a:solidFill>
                  <a:schemeClr val="dk2"/>
                </a:solidFill>
              </a:rPr>
              <a:t>wikipediaより</a:t>
            </a:r>
          </a:p>
          <a:p>
            <a:pPr lvl="0" rtl="0" algn="r">
              <a:lnSpc>
                <a:spcPct val="115000"/>
              </a:lnSpc>
              <a:spcBef>
                <a:spcPts val="0"/>
              </a:spcBef>
              <a:buClr>
                <a:schemeClr val="dk1"/>
              </a:buClr>
              <a:buSzPct val="61111"/>
              <a:buFont typeface="Arial"/>
              <a:buNone/>
            </a:pPr>
            <a:r>
              <a:rPr lang="en" sz="1800" u="sng">
                <a:solidFill>
                  <a:schemeClr val="hlink"/>
                </a:solidFill>
                <a:hlinkClick r:id="rId4"/>
              </a:rPr>
              <a:t>https://ja.wikipedia.org/wiki/依存性の注入</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64025"/>
            <a:ext cx="8520599" cy="572699"/>
          </a:xfrm>
          <a:prstGeom prst="rect">
            <a:avLst/>
          </a:prstGeom>
        </p:spPr>
        <p:txBody>
          <a:bodyPr anchorCtr="0" anchor="t" bIns="91425" lIns="91425" rIns="91425" tIns="91425">
            <a:noAutofit/>
          </a:bodyPr>
          <a:lstStyle/>
          <a:p>
            <a:pPr lvl="0" rtl="0">
              <a:spcBef>
                <a:spcPts val="0"/>
              </a:spcBef>
              <a:buNone/>
            </a:pPr>
            <a:r>
              <a:rPr b="1" lang="en"/>
              <a:t>DI(依存性注入)とは</a:t>
            </a:r>
          </a:p>
        </p:txBody>
      </p:sp>
      <p:pic>
        <p:nvPicPr>
          <p:cNvPr id="74" name="Shape 74"/>
          <p:cNvPicPr preferRelativeResize="0"/>
          <p:nvPr/>
        </p:nvPicPr>
        <p:blipFill>
          <a:blip r:embed="rId3">
            <a:alphaModFix/>
          </a:blip>
          <a:stretch>
            <a:fillRect/>
          </a:stretch>
        </p:blipFill>
        <p:spPr>
          <a:xfrm>
            <a:off x="7275475" y="3459350"/>
            <a:ext cx="1351149" cy="1351149"/>
          </a:xfrm>
          <a:prstGeom prst="rect">
            <a:avLst/>
          </a:prstGeom>
          <a:noFill/>
          <a:ln>
            <a:noFill/>
          </a:ln>
        </p:spPr>
      </p:pic>
      <p:sp>
        <p:nvSpPr>
          <p:cNvPr id="75" name="Shape 75"/>
          <p:cNvSpPr/>
          <p:nvPr/>
        </p:nvSpPr>
        <p:spPr>
          <a:xfrm>
            <a:off x="311700" y="771475"/>
            <a:ext cx="8520599" cy="2154600"/>
          </a:xfrm>
          <a:prstGeom prst="roundRect">
            <a:avLst>
              <a:gd fmla="val 16667"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Clr>
                <a:schemeClr val="dk1"/>
              </a:buClr>
              <a:buSzPct val="61111"/>
              <a:buFont typeface="Arial"/>
              <a:buNone/>
            </a:pPr>
            <a:r>
              <a:rPr lang="en" sz="1800">
                <a:solidFill>
                  <a:schemeClr val="dk2"/>
                </a:solidFill>
              </a:rPr>
              <a:t>依存性の注入（英: Dependency injection）とは、コンポーネント間の依存関係をプログラムのソースコードから 排除し、外部の設定ファイルなどで注入できるようにするソフトウェアパターンである。英語の頭文字からDIと略される。</a:t>
            </a:r>
          </a:p>
          <a:p>
            <a:pPr lvl="0" rtl="0">
              <a:lnSpc>
                <a:spcPct val="115000"/>
              </a:lnSpc>
              <a:spcBef>
                <a:spcPts val="0"/>
              </a:spcBef>
              <a:buClr>
                <a:schemeClr val="dk1"/>
              </a:buClr>
              <a:buFont typeface="Arial"/>
              <a:buNone/>
            </a:pPr>
            <a:r>
              <a:t/>
            </a:r>
            <a:endParaRPr sz="1800">
              <a:solidFill>
                <a:schemeClr val="dk2"/>
              </a:solidFill>
            </a:endParaRPr>
          </a:p>
          <a:p>
            <a:pPr lvl="0" rtl="0" algn="r">
              <a:lnSpc>
                <a:spcPct val="115000"/>
              </a:lnSpc>
              <a:spcBef>
                <a:spcPts val="0"/>
              </a:spcBef>
              <a:buClr>
                <a:schemeClr val="dk1"/>
              </a:buClr>
              <a:buSzPct val="61111"/>
              <a:buFont typeface="Arial"/>
              <a:buNone/>
            </a:pPr>
            <a:r>
              <a:rPr lang="en" sz="1800">
                <a:solidFill>
                  <a:schemeClr val="dk2"/>
                </a:solidFill>
              </a:rPr>
              <a:t>wikipediaより</a:t>
            </a:r>
          </a:p>
          <a:p>
            <a:pPr lvl="0" rtl="0" algn="r">
              <a:lnSpc>
                <a:spcPct val="115000"/>
              </a:lnSpc>
              <a:spcBef>
                <a:spcPts val="0"/>
              </a:spcBef>
              <a:buClr>
                <a:schemeClr val="dk1"/>
              </a:buClr>
              <a:buSzPct val="61111"/>
              <a:buFont typeface="Arial"/>
              <a:buNone/>
            </a:pPr>
            <a:r>
              <a:rPr lang="en" sz="1800" u="sng">
                <a:solidFill>
                  <a:schemeClr val="hlink"/>
                </a:solidFill>
                <a:hlinkClick r:id="rId4"/>
              </a:rPr>
              <a:t>https://ja.wikipedia.org/wiki/依存性の注入</a:t>
            </a:r>
          </a:p>
        </p:txBody>
      </p:sp>
      <p:sp>
        <p:nvSpPr>
          <p:cNvPr id="76" name="Shape 76"/>
          <p:cNvSpPr/>
          <p:nvPr/>
        </p:nvSpPr>
        <p:spPr>
          <a:xfrm>
            <a:off x="2868125" y="3401100"/>
            <a:ext cx="3626399" cy="1409399"/>
          </a:xfrm>
          <a:prstGeom prst="wedgeRoundRectCallout">
            <a:avLst>
              <a:gd fmla="val 80235" name="adj1"/>
              <a:gd fmla="val 18682" name="adj2"/>
              <a:gd fmla="val 0" name="adj3"/>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言葉の意味から考えてみよう！</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1925700" y="711900"/>
            <a:ext cx="5292599" cy="37196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b="1" lang="en"/>
              <a:t>依存性ってなに？</a:t>
            </a:r>
          </a:p>
          <a:p>
            <a:pPr lvl="0" rt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nvSpPr>
        <p:spPr>
          <a:xfrm>
            <a:off x="2193150" y="152400"/>
            <a:ext cx="4757699" cy="4684499"/>
          </a:xfrm>
          <a:prstGeom prst="rect">
            <a:avLst/>
          </a:prstGeom>
          <a:noFill/>
          <a:ln>
            <a:noFill/>
          </a:ln>
        </p:spPr>
        <p:txBody>
          <a:bodyPr anchorCtr="0" anchor="t" bIns="91425" lIns="91425" rIns="91425" tIns="91425">
            <a:noAutofit/>
          </a:bodyPr>
          <a:lstStyle/>
          <a:p>
            <a:pPr lvl="0" rtl="0">
              <a:lnSpc>
                <a:spcPct val="136500"/>
              </a:lnSpc>
              <a:spcBef>
                <a:spcPts val="0"/>
              </a:spcBef>
              <a:buNone/>
            </a:pP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class</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Siphon</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implements</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BrewingMethod</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@Override</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String </a:t>
            </a:r>
            <a:r>
              <a:rPr lang="en" sz="1100">
                <a:solidFill>
                  <a:srgbClr val="795DA3"/>
                </a:solidFill>
                <a:highlight>
                  <a:srgbClr val="FFFFFF"/>
                </a:highlight>
                <a:latin typeface="Consolas"/>
                <a:ea typeface="Consolas"/>
                <a:cs typeface="Consolas"/>
                <a:sym typeface="Consolas"/>
              </a:rPr>
              <a:t>brew</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return</a:t>
            </a:r>
            <a:r>
              <a:rPr lang="en" sz="1100">
                <a:solidFill>
                  <a:srgbClr val="333333"/>
                </a:solidFill>
                <a:highlight>
                  <a:srgbClr val="FFFFFF"/>
                </a:highlight>
                <a:latin typeface="Consolas"/>
                <a:ea typeface="Consolas"/>
                <a:cs typeface="Consolas"/>
                <a:sym typeface="Consolas"/>
              </a:rPr>
              <a:t> </a:t>
            </a:r>
            <a:r>
              <a:rPr lang="en" sz="1100">
                <a:solidFill>
                  <a:srgbClr val="183691"/>
                </a:solidFill>
                <a:highlight>
                  <a:srgbClr val="FFFFFF"/>
                </a:highlight>
                <a:latin typeface="Consolas"/>
                <a:ea typeface="Consolas"/>
                <a:cs typeface="Consolas"/>
                <a:sym typeface="Consolas"/>
              </a:rPr>
              <a:t>"サイフォンでいれたコーヒー"</a:t>
            </a: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100">
              <a:solidFill>
                <a:srgbClr val="333333"/>
              </a:solidFill>
              <a:highlight>
                <a:srgbClr val="FFFFFF"/>
              </a:highlight>
              <a:latin typeface="Consolas"/>
              <a:ea typeface="Consolas"/>
              <a:cs typeface="Consolas"/>
              <a:sym typeface="Consolas"/>
            </a:endParaRPr>
          </a:p>
          <a:p>
            <a:pPr lvl="0" rtl="0">
              <a:lnSpc>
                <a:spcPct val="136500"/>
              </a:lnSpc>
              <a:spcBef>
                <a:spcPts val="0"/>
              </a:spcBef>
              <a:buClr>
                <a:schemeClr val="dk1"/>
              </a:buClr>
              <a:buSzPct val="100000"/>
              <a:buFont typeface="Arial"/>
              <a:buNone/>
            </a:pP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class</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CoffeeShop</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Clr>
                <a:schemeClr val="dk1"/>
              </a:buClr>
              <a:buSzPct val="100000"/>
              <a:buFont typeface="Arial"/>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String </a:t>
            </a:r>
            <a:r>
              <a:rPr lang="en" sz="1100">
                <a:solidFill>
                  <a:srgbClr val="795DA3"/>
                </a:solidFill>
                <a:highlight>
                  <a:srgbClr val="FFFFFF"/>
                </a:highlight>
                <a:latin typeface="Consolas"/>
                <a:ea typeface="Consolas"/>
                <a:cs typeface="Consolas"/>
                <a:sym typeface="Consolas"/>
              </a:rPr>
              <a:t>brewCoffee</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Clr>
                <a:schemeClr val="dk1"/>
              </a:buClr>
              <a:buSzPct val="100000"/>
              <a:buFont typeface="Arial"/>
              <a:buNone/>
            </a:pPr>
            <a:r>
              <a:rPr lang="en" sz="1100">
                <a:solidFill>
                  <a:srgbClr val="333333"/>
                </a:solidFill>
                <a:highlight>
                  <a:srgbClr val="FFFFFF"/>
                </a:highlight>
                <a:latin typeface="Consolas"/>
                <a:ea typeface="Consolas"/>
                <a:cs typeface="Consolas"/>
                <a:sym typeface="Consolas"/>
              </a:rPr>
              <a:t>       Siphone siphone </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new</a:t>
            </a:r>
            <a:r>
              <a:rPr lang="en" sz="1100">
                <a:solidFill>
                  <a:srgbClr val="333333"/>
                </a:solidFill>
                <a:highlight>
                  <a:srgbClr val="FFFFFF"/>
                </a:highlight>
                <a:latin typeface="Consolas"/>
                <a:ea typeface="Consolas"/>
                <a:cs typeface="Consolas"/>
                <a:sym typeface="Consolas"/>
              </a:rPr>
              <a:t> Siphone();</a:t>
            </a:r>
          </a:p>
          <a:p>
            <a:pPr lvl="0" rtl="0">
              <a:lnSpc>
                <a:spcPct val="136500"/>
              </a:lnSpc>
              <a:spcBef>
                <a:spcPts val="0"/>
              </a:spcBef>
              <a:buClr>
                <a:schemeClr val="dk1"/>
              </a:buClr>
              <a:buSzPct val="100000"/>
              <a:buFont typeface="Arial"/>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return</a:t>
            </a:r>
            <a:r>
              <a:rPr lang="en" sz="1100">
                <a:solidFill>
                  <a:srgbClr val="333333"/>
                </a:solidFill>
                <a:highlight>
                  <a:srgbClr val="FFFFFF"/>
                </a:highlight>
                <a:latin typeface="Consolas"/>
                <a:ea typeface="Consolas"/>
                <a:cs typeface="Consolas"/>
                <a:sym typeface="Consolas"/>
              </a:rPr>
              <a:t> siphone</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brew() </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 </a:t>
            </a:r>
            <a:r>
              <a:rPr lang="en" sz="1100">
                <a:solidFill>
                  <a:srgbClr val="183691"/>
                </a:solidFill>
                <a:highlight>
                  <a:srgbClr val="FFFFFF"/>
                </a:highlight>
                <a:latin typeface="Consolas"/>
                <a:ea typeface="Consolas"/>
                <a:cs typeface="Consolas"/>
                <a:sym typeface="Consolas"/>
              </a:rPr>
              <a:t>"が出来上がりました [_]P"</a:t>
            </a: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Clr>
                <a:schemeClr val="dk1"/>
              </a:buClr>
              <a:buSzPct val="100000"/>
              <a:buFont typeface="Arial"/>
              <a:buNone/>
            </a:pP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Clr>
                <a:schemeClr val="dk1"/>
              </a:buClr>
              <a:buSzPct val="100000"/>
              <a:buFont typeface="Arial"/>
              <a:buNone/>
            </a:pP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100">
              <a:solidFill>
                <a:srgbClr val="333333"/>
              </a:solidFill>
              <a:highlight>
                <a:srgbClr val="FFFFFF"/>
              </a:highlight>
              <a:latin typeface="Consolas"/>
              <a:ea typeface="Consolas"/>
              <a:cs typeface="Consolas"/>
              <a:sym typeface="Consolas"/>
            </a:endParaRPr>
          </a:p>
          <a:p>
            <a:pPr lvl="0" rtl="0">
              <a:lnSpc>
                <a:spcPct val="136500"/>
              </a:lnSpc>
              <a:spcBef>
                <a:spcPts val="0"/>
              </a:spcBef>
              <a:buNone/>
            </a:pP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class</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CoffeeShopApp</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static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void</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main</a:t>
            </a:r>
            <a:r>
              <a:rPr lang="en" sz="1100">
                <a:solidFill>
                  <a:srgbClr val="333333"/>
                </a:solidFill>
                <a:highlight>
                  <a:srgbClr val="FFFFFF"/>
                </a:highlight>
                <a:latin typeface="Consolas"/>
                <a:ea typeface="Consolas"/>
                <a:cs typeface="Consolas"/>
                <a:sym typeface="Consolas"/>
              </a:rPr>
              <a:t>(String... </a:t>
            </a:r>
            <a:r>
              <a:rPr lang="en" sz="1100">
                <a:solidFill>
                  <a:srgbClr val="ED6A43"/>
                </a:solidFill>
                <a:highlight>
                  <a:srgbClr val="FFFFFF"/>
                </a:highlight>
                <a:latin typeface="Consolas"/>
                <a:ea typeface="Consolas"/>
                <a:cs typeface="Consolas"/>
                <a:sym typeface="Consolas"/>
              </a:rPr>
              <a:t>args</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CoffeeShop coffeeShop </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new</a:t>
            </a:r>
            <a:r>
              <a:rPr lang="en" sz="1100">
                <a:solidFill>
                  <a:srgbClr val="333333"/>
                </a:solidFill>
                <a:highlight>
                  <a:srgbClr val="FFFFFF"/>
                </a:highlight>
                <a:latin typeface="Consolas"/>
                <a:ea typeface="Consolas"/>
                <a:cs typeface="Consolas"/>
                <a:sym typeface="Consolas"/>
              </a:rPr>
              <a:t> CoffeeShopApp();</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coffeeShop</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brewCoffee();</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200">
              <a:solidFill>
                <a:srgbClr val="333333"/>
              </a:solidFill>
              <a:highlight>
                <a:srgbClr val="FFFFFF"/>
              </a:highlight>
              <a:latin typeface="Consolas"/>
              <a:ea typeface="Consolas"/>
              <a:cs typeface="Consolas"/>
              <a:sym typeface="Consolas"/>
            </a:endParaRPr>
          </a:p>
          <a:p>
            <a:pPr lvl="0" rtl="0">
              <a:spcBef>
                <a:spcPts val="0"/>
              </a:spcBef>
              <a:buNone/>
            </a:pPr>
            <a:r>
              <a:t/>
            </a:r>
            <a:endParaRPr sz="12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nvSpPr>
        <p:spPr>
          <a:xfrm>
            <a:off x="2193150" y="152400"/>
            <a:ext cx="4757699" cy="4684499"/>
          </a:xfrm>
          <a:prstGeom prst="rect">
            <a:avLst/>
          </a:prstGeom>
          <a:noFill/>
          <a:ln>
            <a:noFill/>
          </a:ln>
        </p:spPr>
        <p:txBody>
          <a:bodyPr anchorCtr="0" anchor="t" bIns="91425" lIns="91425" rIns="91425" tIns="91425">
            <a:noAutofit/>
          </a:bodyPr>
          <a:lstStyle/>
          <a:p>
            <a:pPr lvl="0" rtl="0">
              <a:lnSpc>
                <a:spcPct val="136500"/>
              </a:lnSpc>
              <a:spcBef>
                <a:spcPts val="0"/>
              </a:spcBef>
              <a:buNone/>
            </a:pP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class</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Siphon</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implements</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BrewingMethod</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@Override</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String </a:t>
            </a:r>
            <a:r>
              <a:rPr lang="en" sz="1100">
                <a:solidFill>
                  <a:srgbClr val="795DA3"/>
                </a:solidFill>
                <a:highlight>
                  <a:srgbClr val="FFFFFF"/>
                </a:highlight>
                <a:latin typeface="Consolas"/>
                <a:ea typeface="Consolas"/>
                <a:cs typeface="Consolas"/>
                <a:sym typeface="Consolas"/>
              </a:rPr>
              <a:t>brew</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return</a:t>
            </a:r>
            <a:r>
              <a:rPr lang="en" sz="1100">
                <a:solidFill>
                  <a:srgbClr val="333333"/>
                </a:solidFill>
                <a:highlight>
                  <a:srgbClr val="FFFFFF"/>
                </a:highlight>
                <a:latin typeface="Consolas"/>
                <a:ea typeface="Consolas"/>
                <a:cs typeface="Consolas"/>
                <a:sym typeface="Consolas"/>
              </a:rPr>
              <a:t> </a:t>
            </a:r>
            <a:r>
              <a:rPr lang="en" sz="1100">
                <a:solidFill>
                  <a:srgbClr val="183691"/>
                </a:solidFill>
                <a:highlight>
                  <a:srgbClr val="FFFFFF"/>
                </a:highlight>
                <a:latin typeface="Consolas"/>
                <a:ea typeface="Consolas"/>
                <a:cs typeface="Consolas"/>
                <a:sym typeface="Consolas"/>
              </a:rPr>
              <a:t>"サイフォンでいれたコーヒー"</a:t>
            </a: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100">
              <a:solidFill>
                <a:srgbClr val="333333"/>
              </a:solidFill>
              <a:highlight>
                <a:srgbClr val="FFFFFF"/>
              </a:highlight>
              <a:latin typeface="Consolas"/>
              <a:ea typeface="Consolas"/>
              <a:cs typeface="Consolas"/>
              <a:sym typeface="Consolas"/>
            </a:endParaRPr>
          </a:p>
          <a:p>
            <a:pPr lvl="0" rtl="0">
              <a:lnSpc>
                <a:spcPct val="136500"/>
              </a:lnSpc>
              <a:spcBef>
                <a:spcPts val="0"/>
              </a:spcBef>
              <a:buNone/>
            </a:pP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class</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CoffeeShop</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String </a:t>
            </a:r>
            <a:r>
              <a:rPr lang="en" sz="1100">
                <a:solidFill>
                  <a:srgbClr val="795DA3"/>
                </a:solidFill>
                <a:highlight>
                  <a:srgbClr val="FFFFFF"/>
                </a:highlight>
                <a:latin typeface="Consolas"/>
                <a:ea typeface="Consolas"/>
                <a:cs typeface="Consolas"/>
                <a:sym typeface="Consolas"/>
              </a:rPr>
              <a:t>brewCoffee</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Siphone siphone </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new</a:t>
            </a:r>
            <a:r>
              <a:rPr lang="en" sz="1100">
                <a:solidFill>
                  <a:srgbClr val="333333"/>
                </a:solidFill>
                <a:highlight>
                  <a:srgbClr val="FFFFFF"/>
                </a:highlight>
                <a:latin typeface="Consolas"/>
                <a:ea typeface="Consolas"/>
                <a:cs typeface="Consolas"/>
                <a:sym typeface="Consolas"/>
              </a:rPr>
              <a:t> Siphone();</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return</a:t>
            </a:r>
            <a:r>
              <a:rPr lang="en" sz="1100">
                <a:solidFill>
                  <a:srgbClr val="333333"/>
                </a:solidFill>
                <a:highlight>
                  <a:srgbClr val="FFFFFF"/>
                </a:highlight>
                <a:latin typeface="Consolas"/>
                <a:ea typeface="Consolas"/>
                <a:cs typeface="Consolas"/>
                <a:sym typeface="Consolas"/>
              </a:rPr>
              <a:t> siphone</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brew() </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 </a:t>
            </a:r>
            <a:r>
              <a:rPr lang="en" sz="1100">
                <a:solidFill>
                  <a:srgbClr val="183691"/>
                </a:solidFill>
                <a:highlight>
                  <a:srgbClr val="FFFFFF"/>
                </a:highlight>
                <a:latin typeface="Consolas"/>
                <a:ea typeface="Consolas"/>
                <a:cs typeface="Consolas"/>
                <a:sym typeface="Consolas"/>
              </a:rPr>
              <a:t>"が出来上がりました [_]P"</a:t>
            </a: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100">
              <a:solidFill>
                <a:srgbClr val="333333"/>
              </a:solidFill>
              <a:highlight>
                <a:srgbClr val="FFFFFF"/>
              </a:highlight>
              <a:latin typeface="Consolas"/>
              <a:ea typeface="Consolas"/>
              <a:cs typeface="Consolas"/>
              <a:sym typeface="Consolas"/>
            </a:endParaRPr>
          </a:p>
          <a:p>
            <a:pPr lvl="0" rtl="0">
              <a:lnSpc>
                <a:spcPct val="136500"/>
              </a:lnSpc>
              <a:spcBef>
                <a:spcPts val="0"/>
              </a:spcBef>
              <a:buNone/>
            </a:pP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class</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CoffeeShopApp</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public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static</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void</a:t>
            </a:r>
            <a:r>
              <a:rPr lang="en" sz="1100">
                <a:solidFill>
                  <a:srgbClr val="333333"/>
                </a:solidFill>
                <a:highlight>
                  <a:srgbClr val="FFFFFF"/>
                </a:highlight>
                <a:latin typeface="Consolas"/>
                <a:ea typeface="Consolas"/>
                <a:cs typeface="Consolas"/>
                <a:sym typeface="Consolas"/>
              </a:rPr>
              <a:t> </a:t>
            </a:r>
            <a:r>
              <a:rPr lang="en" sz="1100">
                <a:solidFill>
                  <a:srgbClr val="795DA3"/>
                </a:solidFill>
                <a:highlight>
                  <a:srgbClr val="FFFFFF"/>
                </a:highlight>
                <a:latin typeface="Consolas"/>
                <a:ea typeface="Consolas"/>
                <a:cs typeface="Consolas"/>
                <a:sym typeface="Consolas"/>
              </a:rPr>
              <a:t>main</a:t>
            </a:r>
            <a:r>
              <a:rPr lang="en" sz="1100">
                <a:solidFill>
                  <a:srgbClr val="333333"/>
                </a:solidFill>
                <a:highlight>
                  <a:srgbClr val="FFFFFF"/>
                </a:highlight>
                <a:latin typeface="Consolas"/>
                <a:ea typeface="Consolas"/>
                <a:cs typeface="Consolas"/>
                <a:sym typeface="Consolas"/>
              </a:rPr>
              <a:t>(String... </a:t>
            </a:r>
            <a:r>
              <a:rPr lang="en" sz="1100">
                <a:solidFill>
                  <a:srgbClr val="ED6A43"/>
                </a:solidFill>
                <a:highlight>
                  <a:srgbClr val="FFFFFF"/>
                </a:highlight>
                <a:latin typeface="Consolas"/>
                <a:ea typeface="Consolas"/>
                <a:cs typeface="Consolas"/>
                <a:sym typeface="Consolas"/>
              </a:rPr>
              <a:t>args</a:t>
            </a: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CoffeeShop coffeeShop </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 </a:t>
            </a:r>
            <a:r>
              <a:rPr lang="en" sz="1100">
                <a:solidFill>
                  <a:srgbClr val="A71D5D"/>
                </a:solidFill>
                <a:highlight>
                  <a:srgbClr val="FFFFFF"/>
                </a:highlight>
                <a:latin typeface="Consolas"/>
                <a:ea typeface="Consolas"/>
                <a:cs typeface="Consolas"/>
                <a:sym typeface="Consolas"/>
              </a:rPr>
              <a:t>new</a:t>
            </a:r>
            <a:r>
              <a:rPr lang="en" sz="1100">
                <a:solidFill>
                  <a:srgbClr val="333333"/>
                </a:solidFill>
                <a:highlight>
                  <a:srgbClr val="FFFFFF"/>
                </a:highlight>
                <a:latin typeface="Consolas"/>
                <a:ea typeface="Consolas"/>
                <a:cs typeface="Consolas"/>
                <a:sym typeface="Consolas"/>
              </a:rPr>
              <a:t> CoffeeShopApp();</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coffeeShop</a:t>
            </a:r>
            <a:r>
              <a:rPr lang="en" sz="1100">
                <a:solidFill>
                  <a:srgbClr val="A71D5D"/>
                </a:solidFill>
                <a:highlight>
                  <a:srgbClr val="FFFFFF"/>
                </a:highlight>
                <a:latin typeface="Consolas"/>
                <a:ea typeface="Consolas"/>
                <a:cs typeface="Consolas"/>
                <a:sym typeface="Consolas"/>
              </a:rPr>
              <a:t>.</a:t>
            </a:r>
            <a:r>
              <a:rPr lang="en" sz="1100">
                <a:solidFill>
                  <a:srgbClr val="333333"/>
                </a:solidFill>
                <a:highlight>
                  <a:srgbClr val="FFFFFF"/>
                </a:highlight>
                <a:latin typeface="Consolas"/>
                <a:ea typeface="Consolas"/>
                <a:cs typeface="Consolas"/>
                <a:sym typeface="Consolas"/>
              </a:rPr>
              <a:t>brewCoffee();</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   }</a:t>
            </a:r>
          </a:p>
          <a:p>
            <a:pPr lvl="0" rtl="0">
              <a:lnSpc>
                <a:spcPct val="136500"/>
              </a:lnSpc>
              <a:spcBef>
                <a:spcPts val="0"/>
              </a:spcBef>
              <a:buNone/>
            </a:pPr>
            <a:r>
              <a:rPr lang="en" sz="1100">
                <a:solidFill>
                  <a:srgbClr val="333333"/>
                </a:solidFill>
                <a:highlight>
                  <a:srgbClr val="FFFFFF"/>
                </a:highlight>
                <a:latin typeface="Consolas"/>
                <a:ea typeface="Consolas"/>
                <a:cs typeface="Consolas"/>
                <a:sym typeface="Consolas"/>
              </a:rPr>
              <a:t>}</a:t>
            </a:r>
          </a:p>
          <a:p>
            <a:pPr lvl="0" rtl="0">
              <a:lnSpc>
                <a:spcPct val="136500"/>
              </a:lnSpc>
              <a:spcBef>
                <a:spcPts val="0"/>
              </a:spcBef>
              <a:buNone/>
            </a:pPr>
            <a:r>
              <a:t/>
            </a:r>
            <a:endParaRPr sz="1200">
              <a:solidFill>
                <a:srgbClr val="333333"/>
              </a:solidFill>
              <a:highlight>
                <a:srgbClr val="FFFFFF"/>
              </a:highlight>
              <a:latin typeface="Consolas"/>
              <a:ea typeface="Consolas"/>
              <a:cs typeface="Consolas"/>
              <a:sym typeface="Consolas"/>
            </a:endParaRPr>
          </a:p>
          <a:p>
            <a:pPr lvl="0" rtl="0">
              <a:spcBef>
                <a:spcPts val="0"/>
              </a:spcBef>
              <a:buNone/>
            </a:pPr>
            <a:r>
              <a:t/>
            </a:r>
            <a:endParaRPr sz="1200"/>
          </a:p>
        </p:txBody>
      </p:sp>
      <p:sp>
        <p:nvSpPr>
          <p:cNvPr id="92" name="Shape 92"/>
          <p:cNvSpPr/>
          <p:nvPr/>
        </p:nvSpPr>
        <p:spPr>
          <a:xfrm>
            <a:off x="2731825" y="2277725"/>
            <a:ext cx="2669700" cy="264899"/>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2673925" y="3865725"/>
            <a:ext cx="3569100" cy="264899"/>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3237150" y="1762450"/>
            <a:ext cx="873899" cy="320699"/>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3237150" y="203525"/>
            <a:ext cx="567900" cy="264899"/>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6" name="Shape 96"/>
          <p:cNvCxnSpPr>
            <a:stCxn id="92" idx="1"/>
            <a:endCxn id="95" idx="1"/>
          </p:cNvCxnSpPr>
          <p:nvPr/>
        </p:nvCxnSpPr>
        <p:spPr>
          <a:xfrm flipH="1" rot="10800000">
            <a:off x="2731825" y="335974"/>
            <a:ext cx="505200" cy="2074200"/>
          </a:xfrm>
          <a:prstGeom prst="curvedConnector3">
            <a:avLst>
              <a:gd fmla="val -298515" name="adj1"/>
            </a:avLst>
          </a:prstGeom>
          <a:noFill/>
          <a:ln cap="flat" cmpd="sng" w="28575">
            <a:solidFill>
              <a:srgbClr val="FF0000"/>
            </a:solidFill>
            <a:prstDash val="solid"/>
            <a:round/>
            <a:headEnd len="lg" w="lg" type="triangle"/>
            <a:tailEnd len="lg" w="lg" type="triangle"/>
          </a:ln>
        </p:spPr>
      </p:cxnSp>
      <p:cxnSp>
        <p:nvCxnSpPr>
          <p:cNvPr id="97" name="Shape 97"/>
          <p:cNvCxnSpPr>
            <a:stCxn id="93" idx="1"/>
            <a:endCxn id="94" idx="1"/>
          </p:cNvCxnSpPr>
          <p:nvPr/>
        </p:nvCxnSpPr>
        <p:spPr>
          <a:xfrm flipH="1" rot="10800000">
            <a:off x="2673925" y="1922774"/>
            <a:ext cx="563100" cy="2075400"/>
          </a:xfrm>
          <a:prstGeom prst="curvedConnector3">
            <a:avLst>
              <a:gd fmla="val -286401" name="adj1"/>
            </a:avLst>
          </a:prstGeom>
          <a:noFill/>
          <a:ln cap="flat" cmpd="sng" w="28575">
            <a:solidFill>
              <a:srgbClr val="FF0000"/>
            </a:solidFill>
            <a:prstDash val="solid"/>
            <a:round/>
            <a:headEnd len="lg" w="lg" type="triangle"/>
            <a:tailEnd len="lg" w="lg" type="triangle"/>
          </a:ln>
        </p:spPr>
      </p:cxnSp>
      <p:sp>
        <p:nvSpPr>
          <p:cNvPr id="98" name="Shape 98"/>
          <p:cNvSpPr/>
          <p:nvPr/>
        </p:nvSpPr>
        <p:spPr>
          <a:xfrm>
            <a:off x="2071050" y="3301100"/>
            <a:ext cx="4487400" cy="16512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6835400" y="2201525"/>
            <a:ext cx="2227500" cy="1154399"/>
          </a:xfrm>
          <a:prstGeom prst="wedgeRoundRectCallout">
            <a:avLst>
              <a:gd fmla="val -71447" name="adj1"/>
              <a:gd fmla="val 44183" name="adj2"/>
              <a:gd fmla="val 0" name="adj3"/>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プログラムの実行クラス</a:t>
            </a:r>
          </a:p>
        </p:txBody>
      </p:sp>
      <p:sp>
        <p:nvSpPr>
          <p:cNvPr id="100" name="Shape 100"/>
          <p:cNvSpPr/>
          <p:nvPr/>
        </p:nvSpPr>
        <p:spPr>
          <a:xfrm>
            <a:off x="6672325" y="152400"/>
            <a:ext cx="2227500" cy="1154399"/>
          </a:xfrm>
          <a:prstGeom prst="wedgeRoundRectCallout">
            <a:avLst>
              <a:gd fmla="val -85586" name="adj1"/>
              <a:gd fmla="val -33387" name="adj2"/>
              <a:gd fmla="val 0" name="adj3"/>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BrewingMethod(抽出方法)</a:t>
            </a:r>
          </a:p>
          <a:p>
            <a:pPr lvl="0" rtl="0">
              <a:spcBef>
                <a:spcPts val="0"/>
              </a:spcBef>
              <a:buNone/>
            </a:pPr>
            <a:r>
              <a:rPr lang="en" sz="1200"/>
              <a:t>の実装クラス</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988785" y="0"/>
            <a:ext cx="7928427" cy="5143499"/>
          </a:xfrm>
          <a:prstGeom prst="rect">
            <a:avLst/>
          </a:prstGeom>
          <a:noFill/>
          <a:ln>
            <a:noFill/>
          </a:ln>
        </p:spPr>
      </p:pic>
      <p:sp>
        <p:nvSpPr>
          <p:cNvPr id="106" name="Shape 106"/>
          <p:cNvSpPr/>
          <p:nvPr/>
        </p:nvSpPr>
        <p:spPr>
          <a:xfrm>
            <a:off x="200200" y="1739275"/>
            <a:ext cx="4168500" cy="3002700"/>
          </a:xfrm>
          <a:prstGeom prst="roundRect">
            <a:avLst>
              <a:gd fmla="val 16667"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84615"/>
              <a:buFont typeface="Arial"/>
              <a:buNone/>
            </a:pPr>
            <a:r>
              <a:rPr lang="en" sz="1300">
                <a:solidFill>
                  <a:schemeClr val="dk1"/>
                </a:solidFill>
              </a:rPr>
              <a:t>クラスAからクラスBを参照している時、</a:t>
            </a:r>
          </a:p>
          <a:p>
            <a:pPr lvl="0" rtl="0">
              <a:spcBef>
                <a:spcPts val="0"/>
              </a:spcBef>
              <a:buClr>
                <a:schemeClr val="dk1"/>
              </a:buClr>
              <a:buSzPct val="84615"/>
              <a:buFont typeface="Arial"/>
              <a:buNone/>
            </a:pPr>
            <a:r>
              <a:rPr lang="en" sz="1300">
                <a:solidFill>
                  <a:schemeClr val="dk1"/>
                </a:solidFill>
              </a:rPr>
              <a:t>クラスAとクラスBは依存関係にあるといいます。</a:t>
            </a:r>
          </a:p>
          <a:p>
            <a:pPr lvl="0" rtl="0">
              <a:spcBef>
                <a:spcPts val="0"/>
              </a:spcBef>
              <a:buClr>
                <a:schemeClr val="dk1"/>
              </a:buClr>
              <a:buFont typeface="Arial"/>
              <a:buNone/>
            </a:pPr>
            <a:r>
              <a:t/>
            </a:r>
            <a:endParaRPr sz="1300">
              <a:solidFill>
                <a:schemeClr val="dk1"/>
              </a:solidFill>
            </a:endParaRPr>
          </a:p>
          <a:p>
            <a:pPr lvl="0" rtl="0">
              <a:spcBef>
                <a:spcPts val="0"/>
              </a:spcBef>
              <a:buClr>
                <a:schemeClr val="dk1"/>
              </a:buClr>
              <a:buFont typeface="Arial"/>
              <a:buNone/>
            </a:pPr>
            <a:r>
              <a:t/>
            </a:r>
            <a:endParaRPr sz="1300">
              <a:solidFill>
                <a:schemeClr val="dk1"/>
              </a:solidFill>
            </a:endParaRPr>
          </a:p>
          <a:p>
            <a:pPr lvl="0" rtl="0">
              <a:spcBef>
                <a:spcPts val="0"/>
              </a:spcBef>
              <a:buClr>
                <a:schemeClr val="dk1"/>
              </a:buClr>
              <a:buSzPct val="84615"/>
              <a:buFont typeface="Arial"/>
              <a:buNone/>
            </a:pPr>
            <a:r>
              <a:rPr b="1" lang="en" sz="1300">
                <a:solidFill>
                  <a:schemeClr val="dk1"/>
                </a:solidFill>
              </a:rPr>
              <a:t>今回の例でいうと、</a:t>
            </a:r>
          </a:p>
          <a:p>
            <a:pPr lvl="0" rtl="0">
              <a:spcBef>
                <a:spcPts val="0"/>
              </a:spcBef>
              <a:buClr>
                <a:schemeClr val="dk1"/>
              </a:buClr>
              <a:buSzPct val="84615"/>
              <a:buFont typeface="Arial"/>
              <a:buNone/>
            </a:pPr>
            <a:r>
              <a:rPr b="1" lang="en" sz="1300">
                <a:solidFill>
                  <a:schemeClr val="dk1"/>
                </a:solidFill>
              </a:rPr>
              <a:t>  　CfeeShopAppとCoffeeShop</a:t>
            </a:r>
          </a:p>
          <a:p>
            <a:pPr lvl="0" rtl="0">
              <a:spcBef>
                <a:spcPts val="0"/>
              </a:spcBef>
              <a:buClr>
                <a:schemeClr val="dk1"/>
              </a:buClr>
              <a:buSzPct val="84615"/>
              <a:buFont typeface="Arial"/>
              <a:buNone/>
            </a:pPr>
            <a:r>
              <a:rPr b="1" lang="en" sz="1300">
                <a:solidFill>
                  <a:schemeClr val="dk1"/>
                </a:solidFill>
              </a:rPr>
              <a:t>  　CoffeeShopとSiphone</a:t>
            </a:r>
          </a:p>
          <a:p>
            <a:pPr lvl="0" rtl="0">
              <a:spcBef>
                <a:spcPts val="0"/>
              </a:spcBef>
              <a:buClr>
                <a:schemeClr val="dk1"/>
              </a:buClr>
              <a:buSzPct val="84615"/>
              <a:buFont typeface="Arial"/>
              <a:buNone/>
            </a:pPr>
            <a:r>
              <a:rPr b="1" lang="en" sz="1300">
                <a:solidFill>
                  <a:schemeClr val="dk1"/>
                </a:solidFill>
              </a:rPr>
              <a:t>の間で依存関係があるということになります</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2263650" y="711900"/>
            <a:ext cx="4616700" cy="37196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b="1" lang="en"/>
              <a:t>注入ってなに？</a:t>
            </a:r>
          </a:p>
          <a:p>
            <a:pPr lvl="0" rt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