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b"/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8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7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8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0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6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8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8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4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0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6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7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txStyles>
    <p:titleStyle>
      <a:lvl1pPr algn="l" defTabSz="914400" rtl="0" eaLnBrk="1" latinLnBrk="0" hangingPunct="1">
        <a:lnSpc>
          <a:spcPct val="113000"/>
        </a:lnSpc>
        <a:spcBef>
          <a:spcPct val="0"/>
        </a:spcBef>
        <a:buNone/>
        <a:defRPr sz="5400" b="1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048D694-1C8B-BD85-49FA-77843E5A81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4818"/>
          <a:stretch>
            <a:fillRect/>
          </a:stretch>
        </p:blipFill>
        <p:spPr>
          <a:xfrm>
            <a:off x="2" y="-1"/>
            <a:ext cx="6095999" cy="343730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90804BE-B034-565C-191A-4C216BDAF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103000"/>
              </a:lnSpc>
            </a:pPr>
            <a:r>
              <a:rPr kumimoji="1" lang="ja-JP" altLang="en-US" sz="4200">
                <a:solidFill>
                  <a:srgbClr val="FFFFFF"/>
                </a:solidFill>
              </a:rPr>
              <a:t>スイム</a:t>
            </a:r>
            <a:br>
              <a:rPr kumimoji="1" lang="en-US" altLang="ja-JP" sz="4200">
                <a:solidFill>
                  <a:srgbClr val="FFFFFF"/>
                </a:solidFill>
              </a:rPr>
            </a:br>
            <a:r>
              <a:rPr kumimoji="1" lang="ja-JP" altLang="en-US" sz="4200">
                <a:solidFill>
                  <a:srgbClr val="FFFFFF"/>
                </a:solidFill>
              </a:rPr>
              <a:t>エクスペリエンス</a:t>
            </a:r>
            <a:br>
              <a:rPr kumimoji="1" lang="en-US" altLang="ja-JP" sz="4200">
                <a:solidFill>
                  <a:srgbClr val="FFFFFF"/>
                </a:solidFill>
              </a:rPr>
            </a:br>
            <a:r>
              <a:rPr kumimoji="1" lang="ja-JP" altLang="en-US" sz="4200">
                <a:solidFill>
                  <a:srgbClr val="FFFFFF"/>
                </a:solidFill>
              </a:rPr>
              <a:t>構想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図 17" descr="衣料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E762FED-2C0D-FE84-D93D-F8DC6380751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rcRect r="6891" b="-1"/>
          <a:stretch>
            <a:fillRect/>
          </a:stretch>
        </p:blipFill>
        <p:spPr>
          <a:xfrm>
            <a:off x="6095996" y="-2"/>
            <a:ext cx="6096000" cy="343731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1B5E43B-BF2F-A0E1-C1FD-1655C093778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0"/>
          </a:blip>
          <a:srcRect b="2458"/>
          <a:stretch>
            <a:fillRect/>
          </a:stretch>
        </p:blipFill>
        <p:spPr>
          <a:xfrm>
            <a:off x="2" y="3438942"/>
            <a:ext cx="6095999" cy="3419057"/>
          </a:xfrm>
          <a:prstGeom prst="rect">
            <a:avLst/>
          </a:prstGeom>
        </p:spPr>
      </p:pic>
      <p:pic>
        <p:nvPicPr>
          <p:cNvPr id="8" name="図 7" descr="人の顔の絵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3EE5DD9-861C-389A-9666-60BADC6FB82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40000"/>
          </a:blip>
          <a:srcRect t="22278" b="11346"/>
          <a:stretch>
            <a:fillRect/>
          </a:stretch>
        </p:blipFill>
        <p:spPr>
          <a:xfrm>
            <a:off x="6095996" y="3438943"/>
            <a:ext cx="6096000" cy="3419058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300216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6805AC7-69C3-5862-42E4-D1B041229802}"/>
              </a:ext>
            </a:extLst>
          </p:cNvPr>
          <p:cNvSpPr/>
          <p:nvPr/>
        </p:nvSpPr>
        <p:spPr>
          <a:xfrm>
            <a:off x="10021166" y="3312656"/>
            <a:ext cx="877164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>
              <a:spcAft>
                <a:spcPts val="600"/>
              </a:spcAft>
            </a:pPr>
            <a:r>
              <a:rPr lang="ja-JP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！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7B16CAF-99CC-5123-8269-06D7D7E27360}"/>
              </a:ext>
            </a:extLst>
          </p:cNvPr>
          <p:cNvSpPr/>
          <p:nvPr/>
        </p:nvSpPr>
        <p:spPr>
          <a:xfrm>
            <a:off x="8325232" y="195704"/>
            <a:ext cx="877164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>
              <a:spcAft>
                <a:spcPts val="600"/>
              </a:spcAft>
            </a:pPr>
            <a:r>
              <a:rPr lang="ja-JP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！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EAE8283-32B1-A7D2-F76E-84B1CC5C67F7}"/>
              </a:ext>
            </a:extLst>
          </p:cNvPr>
          <p:cNvSpPr/>
          <p:nvPr/>
        </p:nvSpPr>
        <p:spPr>
          <a:xfrm>
            <a:off x="1732252" y="3945393"/>
            <a:ext cx="877164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>
              <a:spcAft>
                <a:spcPts val="600"/>
              </a:spcAft>
            </a:pPr>
            <a:r>
              <a:rPr lang="ja-JP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！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971FE16-59A5-8865-078D-BC6B7C4D7BD3}"/>
              </a:ext>
            </a:extLst>
          </p:cNvPr>
          <p:cNvSpPr/>
          <p:nvPr/>
        </p:nvSpPr>
        <p:spPr>
          <a:xfrm>
            <a:off x="4303108" y="3633695"/>
            <a:ext cx="877164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>
              <a:spcAft>
                <a:spcPts val="600"/>
              </a:spcAft>
            </a:pPr>
            <a:r>
              <a:rPr lang="ja-JP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！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60A49D6-A27F-D580-9A5C-BFCAC65A4861}"/>
              </a:ext>
            </a:extLst>
          </p:cNvPr>
          <p:cNvSpPr/>
          <p:nvPr/>
        </p:nvSpPr>
        <p:spPr>
          <a:xfrm>
            <a:off x="3060877" y="3483300"/>
            <a:ext cx="877164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>
              <a:spcAft>
                <a:spcPts val="600"/>
              </a:spcAft>
            </a:pPr>
            <a:r>
              <a:rPr lang="ja-JP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550323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85657A-AD2F-47B2-7BDB-750E2152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757183"/>
            <a:ext cx="11155680" cy="1463040"/>
          </a:xfrm>
        </p:spPr>
        <p:txBody>
          <a:bodyPr/>
          <a:lstStyle/>
          <a:p>
            <a:r>
              <a:rPr kumimoji="1" lang="en-US" altLang="ja-JP" dirty="0"/>
              <a:t>Swim Experience</a:t>
            </a:r>
            <a:br>
              <a:rPr kumimoji="1" lang="en-US" altLang="ja-JP" dirty="0"/>
            </a:br>
            <a:r>
              <a:rPr kumimoji="1" lang="ja-JP" altLang="en-US" dirty="0"/>
              <a:t>スイム・エクスペリエンス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B364DC-A253-6138-CE4B-D23876B90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11152632" cy="4117160"/>
          </a:xfrm>
        </p:spPr>
        <p:txBody>
          <a:bodyPr/>
          <a:lstStyle/>
          <a:p>
            <a:r>
              <a:rPr kumimoji="1" lang="en-US" altLang="ja-JP" dirty="0"/>
              <a:t>Swim Experience (</a:t>
            </a:r>
            <a:r>
              <a:rPr kumimoji="1" lang="ja-JP" altLang="en-US" dirty="0"/>
              <a:t>スイム・エクスペリエンス</a:t>
            </a:r>
            <a:r>
              <a:rPr kumimoji="1" lang="en-US" altLang="ja-JP" dirty="0"/>
              <a:t>)</a:t>
            </a:r>
          </a:p>
          <a:p>
            <a:pPr marL="0" indent="0">
              <a:buNone/>
            </a:pPr>
            <a:r>
              <a:rPr kumimoji="1" lang="ja-JP" altLang="en-US" dirty="0"/>
              <a:t>　エクスペリエンスとは、</a:t>
            </a:r>
            <a:r>
              <a:rPr lang="ja-JP" altLang="en-US" dirty="0"/>
              <a:t>一般的に「経験」や「体験」を意味する言葉ですが、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スイム・エクスペリエンスの活動は、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●「競泳を通じた人格形成」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●「戦略的な考えで、レースから練習まで自分で構築できる選手の創出」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を合言葉に、競泳を愛する選手たちに、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スイムエクスペリエンスの活動を通じて、競泳選手としてレベルの高い経験・体験をして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選手として、人間として成長してほしいとの願いから名づけました。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190928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3F41D8A-4105-4FE4-AD16-D730B3891A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758" t="10733" r="10847" b="11594"/>
          <a:stretch/>
        </p:blipFill>
        <p:spPr>
          <a:xfrm>
            <a:off x="1430590" y="8363"/>
            <a:ext cx="9306234" cy="6842261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389241A5-77F0-91F9-F745-3778AFA6FDC2}"/>
              </a:ext>
            </a:extLst>
          </p:cNvPr>
          <p:cNvSpPr/>
          <p:nvPr/>
        </p:nvSpPr>
        <p:spPr>
          <a:xfrm>
            <a:off x="6096000" y="2271252"/>
            <a:ext cx="2590800" cy="1157748"/>
          </a:xfrm>
          <a:prstGeom prst="wedgeRoundRectCallout">
            <a:avLst>
              <a:gd name="adj1" fmla="val -110207"/>
              <a:gd name="adj2" fmla="val 155494"/>
              <a:gd name="adj3" fmla="val 16667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水泳をイメージして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ブルーにしてほしい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4537E2AA-284B-E89F-1496-759AAC14D66D}"/>
              </a:ext>
            </a:extLst>
          </p:cNvPr>
          <p:cNvSpPr/>
          <p:nvPr/>
        </p:nvSpPr>
        <p:spPr>
          <a:xfrm>
            <a:off x="567809" y="1957849"/>
            <a:ext cx="4505635" cy="626806"/>
          </a:xfrm>
          <a:prstGeom prst="wedgeRoundRectCallout">
            <a:avLst>
              <a:gd name="adj1" fmla="val 2395"/>
              <a:gd name="adj2" fmla="val 160200"/>
              <a:gd name="adj3" fmla="val 16667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スイムエクスペリエンスちゃん</a:t>
            </a:r>
            <a:r>
              <a:rPr kumimoji="1" lang="ja-JP" altLang="en-US" dirty="0"/>
              <a:t>の誕生</a:t>
            </a: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481A3257-A958-7F23-B324-62B2B6348A20}"/>
              </a:ext>
            </a:extLst>
          </p:cNvPr>
          <p:cNvSpPr/>
          <p:nvPr/>
        </p:nvSpPr>
        <p:spPr>
          <a:xfrm>
            <a:off x="6921910" y="3598606"/>
            <a:ext cx="2590800" cy="1157748"/>
          </a:xfrm>
          <a:prstGeom prst="wedgeRoundRectCallout">
            <a:avLst>
              <a:gd name="adj1" fmla="val -149486"/>
              <a:gd name="adj2" fmla="val 91800"/>
              <a:gd name="adj3" fmla="val 16667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ゴーグルを持っている</a:t>
            </a:r>
            <a:endParaRPr kumimoji="1" lang="en-US" altLang="ja-JP" dirty="0"/>
          </a:p>
          <a:p>
            <a:pPr algn="ctr"/>
            <a:r>
              <a:rPr lang="ja-JP" altLang="en-US" dirty="0"/>
              <a:t>またはかけている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9DC0DC33-3F55-F507-3AF6-8499E9AE8D46}"/>
              </a:ext>
            </a:extLst>
          </p:cNvPr>
          <p:cNvSpPr/>
          <p:nvPr/>
        </p:nvSpPr>
        <p:spPr>
          <a:xfrm>
            <a:off x="6096000" y="4925960"/>
            <a:ext cx="3048000" cy="1710814"/>
          </a:xfrm>
          <a:prstGeom prst="wedgeRoundRectCallout">
            <a:avLst>
              <a:gd name="adj1" fmla="val -113053"/>
              <a:gd name="adj2" fmla="val 1354"/>
              <a:gd name="adj3" fmla="val 16667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影で勝つために</a:t>
            </a:r>
            <a:endParaRPr lang="en-US" altLang="ja-JP" dirty="0"/>
          </a:p>
          <a:p>
            <a:pPr algn="ctr"/>
            <a:r>
              <a:rPr lang="ja-JP" altLang="en-US" dirty="0"/>
              <a:t>努力してる姿</a:t>
            </a:r>
            <a:endParaRPr lang="en-US" altLang="ja-JP" dirty="0"/>
          </a:p>
          <a:p>
            <a:pPr algn="ctr"/>
            <a:r>
              <a:rPr kumimoji="1" lang="ja-JP" altLang="en-US" dirty="0"/>
              <a:t>（グレー字で、戦略練ってる、または吹き出しの中で泳いでる姿）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DA96EBC-D510-3EA9-0E35-B361BD67F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8478" y="878691"/>
            <a:ext cx="1823577" cy="197143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832C815-4825-965B-72BD-C539C1750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7014" y="3073043"/>
            <a:ext cx="1704874" cy="144488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06676E4-BE21-90F0-DE8B-E397E20AA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6888" y="4731774"/>
            <a:ext cx="1905000" cy="1905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3CFBB5F-E77D-AD82-1FE8-4C00A1C352DE}"/>
              </a:ext>
            </a:extLst>
          </p:cNvPr>
          <p:cNvSpPr txBox="1"/>
          <p:nvPr/>
        </p:nvSpPr>
        <p:spPr>
          <a:xfrm>
            <a:off x="196767" y="290179"/>
            <a:ext cx="82835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u="sng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スイム</a:t>
            </a:r>
            <a:r>
              <a:rPr lang="ja-JP" altLang="en-US" sz="2800" b="1" u="sng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ja-JP" altLang="en-US" sz="2800" b="1" u="sng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エクスペリエンスちゃん キャラクター作成を交渉中</a:t>
            </a:r>
          </a:p>
        </p:txBody>
      </p:sp>
    </p:spTree>
    <p:extLst>
      <p:ext uri="{BB962C8B-B14F-4D97-AF65-F5344CB8AC3E}">
        <p14:creationId xmlns:p14="http://schemas.microsoft.com/office/powerpoint/2010/main" val="345298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E1F8786-587B-F86D-214F-F3F7C4E9E166}"/>
              </a:ext>
            </a:extLst>
          </p:cNvPr>
          <p:cNvSpPr txBox="1"/>
          <p:nvPr/>
        </p:nvSpPr>
        <p:spPr>
          <a:xfrm>
            <a:off x="191729" y="359836"/>
            <a:ext cx="4921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競泳選手たちの悩みは何か？</a:t>
            </a:r>
            <a:r>
              <a:rPr kumimoji="1"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9DBE55-885A-F8DE-AC9F-21A2CE2681DD}"/>
              </a:ext>
            </a:extLst>
          </p:cNvPr>
          <p:cNvSpPr txBox="1"/>
          <p:nvPr/>
        </p:nvSpPr>
        <p:spPr>
          <a:xfrm>
            <a:off x="98443" y="1044364"/>
            <a:ext cx="11995233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自分に少しでも改善する部分、伸びる余地（可能性、伸びしろ）があるなら、</a:t>
            </a:r>
            <a:endParaRPr kumimoji="1" lang="en-US" altLang="ja-JP" sz="28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8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その部分を選手が</a:t>
            </a:r>
            <a:r>
              <a:rPr kumimoji="1" lang="ja-JP" altLang="en-US" sz="28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理解して、修正して、</a:t>
            </a:r>
            <a:r>
              <a:rPr kumimoji="1" lang="ja-JP" altLang="en-US" sz="2800" b="1" u="sng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１秒でも</a:t>
            </a:r>
            <a:r>
              <a:rPr kumimoji="1" lang="en-US" altLang="ja-JP" sz="2800" b="1" u="sng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0.1</a:t>
            </a:r>
            <a:r>
              <a:rPr kumimoji="1" lang="ja-JP" altLang="en-US" sz="2800" b="1" u="sng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秒でもいいから速くなりたい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C94423F-5691-E382-98A6-EBB7B9AB868D}"/>
              </a:ext>
            </a:extLst>
          </p:cNvPr>
          <p:cNvSpPr txBox="1"/>
          <p:nvPr/>
        </p:nvSpPr>
        <p:spPr>
          <a:xfrm>
            <a:off x="1479595" y="2159779"/>
            <a:ext cx="9304150" cy="2797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・競泳の練習って単調で単に辛いだけだけど、それってみんな普通のこと？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・自分の得意種目、得意な距離って、本当に自分に合っている種目なのかな？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・今の得意種目を泳いでいる中で、足りない要素、改善点はあるのかな？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・このまま競泳を続けて行って、みんなに追いつき、追い越せるかな？タイムは縮まるのかな？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わかるなら、どの時期に、どのくらい取り組めば、タイムは短縮できるのかな？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・タイムが短縮できる要素はどこにあるのか、分かればもっとやる気が起きるのになあ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5A8461F-4891-AD08-191A-55F4F7AC6FD8}"/>
              </a:ext>
            </a:extLst>
          </p:cNvPr>
          <p:cNvSpPr txBox="1"/>
          <p:nvPr/>
        </p:nvSpPr>
        <p:spPr>
          <a:xfrm>
            <a:off x="478926" y="4957596"/>
            <a:ext cx="11416908" cy="1676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競泳選手の現役寿命は、</a:t>
            </a:r>
            <a:r>
              <a:rPr lang="ja-JP" altLang="en-US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学生で</a:t>
            </a:r>
            <a:r>
              <a:rPr lang="en-US" altLang="ja-JP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  <a:r>
              <a:rPr lang="ja-JP" altLang="en-US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年間（小</a:t>
            </a:r>
            <a:r>
              <a:rPr lang="en-US" altLang="ja-JP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ja-JP" altLang="en-US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～大学）、マスターズでは故障や死ぬまで</a:t>
            </a:r>
            <a:endParaRPr lang="en-US" altLang="ja-JP" sz="24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➡</a:t>
            </a:r>
            <a:r>
              <a:rPr lang="ja-JP" altLang="en-US" sz="2400" b="1" dirty="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競泳選手の寿命は</a:t>
            </a:r>
            <a:r>
              <a:rPr kumimoji="1" lang="ja-JP" altLang="en-US" sz="2400" b="1" dirty="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短いので、出来るだけ効率的に理解できるツールを使って</a:t>
            </a:r>
            <a:endParaRPr kumimoji="1" lang="en-US" altLang="ja-JP" sz="2400" b="1" dirty="0">
              <a:highlight>
                <a:srgbClr val="FFFF00"/>
              </a:highligh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ja-JP" altLang="en-US" sz="2400" b="1" dirty="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選手へフィードバックを行うことが重要！</a:t>
            </a:r>
          </a:p>
        </p:txBody>
      </p:sp>
    </p:spTree>
    <p:extLst>
      <p:ext uri="{BB962C8B-B14F-4D97-AF65-F5344CB8AC3E}">
        <p14:creationId xmlns:p14="http://schemas.microsoft.com/office/powerpoint/2010/main" val="1785729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CEED6-77E0-34E9-7B62-CA7D57508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5133FA9-A285-AFF0-996C-BCC71478A89E}"/>
              </a:ext>
            </a:extLst>
          </p:cNvPr>
          <p:cNvSpPr txBox="1"/>
          <p:nvPr/>
        </p:nvSpPr>
        <p:spPr>
          <a:xfrm>
            <a:off x="1447330" y="328646"/>
            <a:ext cx="63113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今の練習量や負荷が足りない？根性が足りない？</a:t>
            </a:r>
            <a:endParaRPr kumimoji="1" lang="en-US" altLang="ja-JP" sz="24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スイミングコース、コーチと方向性が合ってない？</a:t>
            </a:r>
            <a:endParaRPr kumimoji="1" lang="en-US" altLang="ja-JP" sz="24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競泳、練習への向き合い方が悪い？</a:t>
            </a:r>
            <a:endParaRPr kumimoji="1" lang="en-US" altLang="ja-JP" sz="24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4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競泳に向いてない？種目と距離が合っていない？</a:t>
            </a:r>
            <a:endParaRPr lang="en-US" altLang="ja-JP" sz="24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身体の成長期、マスターズなら停滞期・下降期、</a:t>
            </a:r>
            <a:endParaRPr kumimoji="1" lang="en-US" altLang="ja-JP" sz="24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自分の身体の特性が把握できていない</a:t>
            </a:r>
            <a:endParaRPr kumimoji="1" lang="en-US" altLang="ja-JP" sz="24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矢印: ストライプ 7">
            <a:extLst>
              <a:ext uri="{FF2B5EF4-FFF2-40B4-BE49-F238E27FC236}">
                <a16:creationId xmlns:a16="http://schemas.microsoft.com/office/drawing/2014/main" id="{6AA36FDF-C1F2-29BA-2004-6D9C36E303CD}"/>
              </a:ext>
            </a:extLst>
          </p:cNvPr>
          <p:cNvSpPr/>
          <p:nvPr/>
        </p:nvSpPr>
        <p:spPr>
          <a:xfrm rot="5400000">
            <a:off x="3968323" y="1624928"/>
            <a:ext cx="644080" cy="2704968"/>
          </a:xfrm>
          <a:prstGeom prst="strip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ストライプ 5">
            <a:extLst>
              <a:ext uri="{FF2B5EF4-FFF2-40B4-BE49-F238E27FC236}">
                <a16:creationId xmlns:a16="http://schemas.microsoft.com/office/drawing/2014/main" id="{42DF8451-F9F8-40C8-7C54-F2D2E2EF34BE}"/>
              </a:ext>
            </a:extLst>
          </p:cNvPr>
          <p:cNvSpPr/>
          <p:nvPr/>
        </p:nvSpPr>
        <p:spPr>
          <a:xfrm rot="5400000">
            <a:off x="3767932" y="3886807"/>
            <a:ext cx="1297858" cy="2704968"/>
          </a:xfrm>
          <a:prstGeom prst="stripedRightArrow">
            <a:avLst/>
          </a:prstGeom>
          <a:solidFill>
            <a:srgbClr val="0161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0E200E1-2165-74D4-2CED-5FBB4918D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9963" y="2455238"/>
            <a:ext cx="2384128" cy="17854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F623DA0-9DA5-81EB-8CBA-324B84410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630" y="4039961"/>
            <a:ext cx="1978065" cy="2010793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B2C599-45F6-14E6-B635-ABFB765612C1}"/>
              </a:ext>
            </a:extLst>
          </p:cNvPr>
          <p:cNvSpPr txBox="1"/>
          <p:nvPr/>
        </p:nvSpPr>
        <p:spPr>
          <a:xfrm>
            <a:off x="328305" y="5742275"/>
            <a:ext cx="108766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＜スイム・エクスペリエンスの着想＞</a:t>
            </a:r>
            <a:endParaRPr lang="en-US" altLang="ja-JP" sz="2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競泳に特化し、数値で示し、選手個人へ直接アドバイスが出来ないか？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327FBCD-B377-F99D-A33A-34403DA55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9598" y="99231"/>
            <a:ext cx="1998016" cy="2543393"/>
          </a:xfrm>
          <a:prstGeom prst="rect">
            <a:avLst/>
          </a:prstGeom>
        </p:spPr>
      </p:pic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B0AA119E-103E-818C-6884-53ECF460B624}"/>
              </a:ext>
            </a:extLst>
          </p:cNvPr>
          <p:cNvSpPr/>
          <p:nvPr/>
        </p:nvSpPr>
        <p:spPr>
          <a:xfrm>
            <a:off x="578198" y="328646"/>
            <a:ext cx="8049608" cy="2315697"/>
          </a:xfrm>
          <a:prstGeom prst="wedgeRoundRectCallout">
            <a:avLst>
              <a:gd name="adj1" fmla="val 70313"/>
              <a:gd name="adj2" fmla="val -30951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0FBFC5-AA3D-89C5-B105-F78DDACCF016}"/>
              </a:ext>
            </a:extLst>
          </p:cNvPr>
          <p:cNvSpPr txBox="1"/>
          <p:nvPr/>
        </p:nvSpPr>
        <p:spPr>
          <a:xfrm>
            <a:off x="328305" y="3205367"/>
            <a:ext cx="105977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arenR"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自分の身体が、現状どんな状態で</a:t>
            </a:r>
            <a:r>
              <a:rPr lang="ja-JP" altLang="en-US" sz="28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今後はどうなっていくか</a:t>
            </a:r>
            <a:endParaRPr lang="en-US" altLang="ja-JP" sz="28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arenR"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自分の性格は、競泳に対してどんなアプローチが必要か</a:t>
            </a:r>
            <a:endParaRPr kumimoji="1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arenR"/>
              <a:tabLst/>
              <a:defRPr/>
            </a:pPr>
            <a:r>
              <a:rPr lang="ja-JP" altLang="en-US" sz="28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練習やレース本番では、どのように向き合って、どう攻略すればよいか</a:t>
            </a:r>
            <a:endParaRPr kumimoji="1" lang="ja-JP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333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2D09689-26EA-3B98-BB8C-032D3A9C7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828" y="1201092"/>
            <a:ext cx="1654767" cy="1654767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E0E6B06-9674-E73A-B897-640CC8DF330D}"/>
              </a:ext>
            </a:extLst>
          </p:cNvPr>
          <p:cNvSpPr txBox="1"/>
          <p:nvPr/>
        </p:nvSpPr>
        <p:spPr>
          <a:xfrm>
            <a:off x="374270" y="358921"/>
            <a:ext cx="10582798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＜スイム・エクスペリエンスのアプローチ＞</a:t>
            </a:r>
            <a:endParaRPr lang="en-US" altLang="ja-JP" sz="32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★アスリート問診・診断・アドバイス（</a:t>
            </a:r>
            <a:r>
              <a:rPr lang="en-US" altLang="ja-JP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有料）を行う</a:t>
            </a:r>
            <a:endParaRPr lang="en-US" altLang="ja-JP" sz="2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　選手の身体の特性・将来予測、アドバイスを行って、いつ、どの時期に、</a:t>
            </a:r>
            <a:endParaRPr lang="en-US" altLang="ja-JP" sz="2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　何を行う・対応・処置することで、タイム短縮が可能かを提案する</a:t>
            </a:r>
            <a:endParaRPr lang="en-US" altLang="ja-JP" sz="2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　競泳アスリートランク付けを実施</a:t>
            </a:r>
            <a:endParaRPr lang="en-US" altLang="ja-JP" sz="2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2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☆クラブチーム化　スイム練習（準備中）</a:t>
            </a:r>
            <a:endParaRPr lang="en-US" altLang="ja-JP" sz="2800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28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どんな練習が適しているか、どんな心構えで望むと良いかをアドバイス</a:t>
            </a:r>
            <a:endParaRPr lang="en-US" altLang="ja-JP" sz="28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28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練習でどこがポイントか、各選手の必要な部分をアドバイス</a:t>
            </a:r>
            <a:endParaRPr lang="en-US" altLang="ja-JP" sz="28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lang="en-US" altLang="ja-JP" sz="28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☆クラブチーム化　レース戦略の構築（準備中）</a:t>
            </a:r>
            <a:endParaRPr lang="en-US" altLang="ja-JP" sz="2800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　１年間で大切なレース・大会がある場合の調整方法や、</a:t>
            </a:r>
            <a:endParaRPr lang="en-US" altLang="ja-JP" sz="28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　心身の持っていき方をアドバイス</a:t>
            </a:r>
            <a:endParaRPr lang="en-US" altLang="ja-JP" sz="28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1FB9505-99B3-1FE0-6DAB-13F77EAC6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3835" y="3266970"/>
            <a:ext cx="1516058" cy="162338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C2D39B0-B7C6-BEFD-48DB-6D757508E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8828" y="4927347"/>
            <a:ext cx="1515840" cy="162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10029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Yu Gothic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674</Words>
  <Application>Microsoft Office PowerPoint</Application>
  <PresentationFormat>ワイド画面</PresentationFormat>
  <Paragraphs>61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Meiryo UI</vt:lpstr>
      <vt:lpstr>Yu Gothic</vt:lpstr>
      <vt:lpstr>Yu Gothic Medium</vt:lpstr>
      <vt:lpstr>Arial</vt:lpstr>
      <vt:lpstr>GestaltVTI</vt:lpstr>
      <vt:lpstr>スイム エクスペリエンス 構想</vt:lpstr>
      <vt:lpstr>Swim Experience スイム・エクスペリエンス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雄嗣 大森</dc:creator>
  <cp:lastModifiedBy>雄嗣 大森</cp:lastModifiedBy>
  <cp:revision>3</cp:revision>
  <dcterms:created xsi:type="dcterms:W3CDTF">2025-05-14T04:26:09Z</dcterms:created>
  <dcterms:modified xsi:type="dcterms:W3CDTF">2025-05-26T00:50:35Z</dcterms:modified>
</cp:coreProperties>
</file>