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75" r:id="rId4"/>
    <p:sldId id="273" r:id="rId5"/>
    <p:sldId id="259" r:id="rId6"/>
    <p:sldId id="262" r:id="rId7"/>
    <p:sldId id="260" r:id="rId8"/>
    <p:sldId id="272" r:id="rId9"/>
    <p:sldId id="263" r:id="rId10"/>
    <p:sldId id="264" r:id="rId11"/>
    <p:sldId id="267" r:id="rId12"/>
    <p:sldId id="268" r:id="rId13"/>
    <p:sldId id="269" r:id="rId14"/>
    <p:sldId id="265" r:id="rId15"/>
    <p:sldId id="26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5BD7-14DC-45BD-A6F4-6FC9206D9EC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8A12-020E-4CBC-819F-57FD79EB58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69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9E8FC4B-E4C1-496E-B78B-A2B2D61E58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1854" y="269178"/>
            <a:ext cx="6068292" cy="6319643"/>
          </a:xfrm>
          <a:prstGeom prst="rect">
            <a:avLst/>
          </a:prstGeom>
        </p:spPr>
      </p:pic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5BD7-14DC-45BD-A6F4-6FC9206D9EC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8A12-020E-4CBC-819F-57FD79EB58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2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0268EB2-C410-49FC-9DA5-DF376C8C10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1854" y="269178"/>
            <a:ext cx="6068292" cy="6319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5BD7-14DC-45BD-A6F4-6FC9206D9EC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8A12-020E-4CBC-819F-57FD79EB58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32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DE00CCC-B46D-4303-B79E-ED6179C2A2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1854" y="269178"/>
            <a:ext cx="6068292" cy="6319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5BD7-14DC-45BD-A6F4-6FC9206D9EC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8A12-020E-4CBC-819F-57FD79EB58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61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7D543B3-3FB3-4461-AA8A-0959A6AC10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1854" y="269178"/>
            <a:ext cx="6068292" cy="6319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5BD7-14DC-45BD-A6F4-6FC9206D9EC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8A12-020E-4CBC-819F-57FD79EB58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291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0D3D0429-0282-4DE6-9A73-42DB27B8E9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1854" y="269178"/>
            <a:ext cx="6068292" cy="631964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5BD7-14DC-45BD-A6F4-6FC9206D9EC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8A12-020E-4CBC-819F-57FD79EB58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42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9AC60D57-AD01-4014-9A7F-680B4A7009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1854" y="269178"/>
            <a:ext cx="6068292" cy="6319643"/>
          </a:xfrm>
          <a:prstGeom prst="rect">
            <a:avLst/>
          </a:prstGeom>
        </p:spPr>
      </p:pic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5BD7-14DC-45BD-A6F4-6FC9206D9EC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8A12-020E-4CBC-819F-57FD79EB58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78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1828F72-D0D1-4FAC-B8A9-5728536E25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1854" y="269178"/>
            <a:ext cx="6068292" cy="6319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5BD7-14DC-45BD-A6F4-6FC9206D9EC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8A12-020E-4CBC-819F-57FD79EB58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1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996ABEF-D2D4-40FF-9953-C9B3ECA291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1854" y="269178"/>
            <a:ext cx="6068292" cy="631964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5BD7-14DC-45BD-A6F4-6FC9206D9EC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8A12-020E-4CBC-819F-57FD79EB58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6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FC2AD5A-EE94-407A-AB5B-98629D251B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1854" y="269178"/>
            <a:ext cx="6068292" cy="6319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5BD7-14DC-45BD-A6F4-6FC9206D9EC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8A12-020E-4CBC-819F-57FD79EB58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98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66DE653-DB2C-4009-A4A2-381CF63E09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1854" y="269178"/>
            <a:ext cx="6068292" cy="6319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5BD7-14DC-45BD-A6F4-6FC9206D9EC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8A12-020E-4CBC-819F-57FD79EB58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36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AA3A27C-2BF8-466C-8756-EF0985E606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1854" y="269178"/>
            <a:ext cx="6068292" cy="6319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5BD7-14DC-45BD-A6F4-6FC9206D9EC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8A12-020E-4CBC-819F-57FD79EB58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04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63F09B96-9717-4B99-8EDB-9EE94F8B32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1854" y="269178"/>
            <a:ext cx="6068292" cy="6319643"/>
          </a:xfrm>
          <a:prstGeom prst="rect">
            <a:avLst/>
          </a:prstGeom>
        </p:spPr>
      </p:pic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5BD7-14DC-45BD-A6F4-6FC9206D9EC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8A12-020E-4CBC-819F-57FD79EB58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03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8F287596-4AC5-4795-AF20-F7F31A05C1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1854" y="269178"/>
            <a:ext cx="6068292" cy="6319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5BD7-14DC-45BD-A6F4-6FC9206D9EC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8A12-020E-4CBC-819F-57FD79EB58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D6890B8-8583-49CF-920E-0CE55538BF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1854" y="269178"/>
            <a:ext cx="6068292" cy="631964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5BD7-14DC-45BD-A6F4-6FC9206D9EC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8A12-020E-4CBC-819F-57FD79EB58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52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21FAC4-125A-4E41-9E5F-98F3DCDEA5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1854" y="269178"/>
            <a:ext cx="6068292" cy="6319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5BD7-14DC-45BD-A6F4-6FC9206D9EC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8A12-020E-4CBC-819F-57FD79EB58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36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5870EE79-0D5A-47F9-B719-C748EF882A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1854" y="269178"/>
            <a:ext cx="6068292" cy="6319643"/>
          </a:xfrm>
          <a:prstGeom prst="rect">
            <a:avLst/>
          </a:prstGeom>
        </p:spPr>
      </p:pic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5BD7-14DC-45BD-A6F4-6FC9206D9EC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8A12-020E-4CBC-819F-57FD79EB58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99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3D5BD7-14DC-45BD-A6F4-6FC9206D9ECB}" type="datetimeFigureOut">
              <a:rPr kumimoji="1" lang="ja-JP" altLang="en-US" smtClean="0"/>
              <a:t>2018/7/18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D098A12-020E-4CBC-819F-57FD79EB58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019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20D8D83-514B-4D90-B183-FA7C1F55F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42" y="996373"/>
            <a:ext cx="4671748" cy="4865254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82759C4E-B101-4F1A-A528-2C7359AE3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0041" y="1366182"/>
            <a:ext cx="5995639" cy="2062818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MAX B</a:t>
            </a:r>
            <a:r>
              <a:rPr kumimoji="1" lang="en-US" altLang="ja-JP" sz="3600" b="1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ULL</a:t>
            </a:r>
            <a:r>
              <a:rPr kumimoji="1" lang="en-US" altLang="ja-JP" sz="3600" b="1" dirty="0">
                <a:solidFill>
                  <a:srgbClr val="FF000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ET MODEL77</a:t>
            </a:r>
            <a:endParaRPr kumimoji="1" lang="ja-JP" altLang="en-US" sz="3600" b="1" dirty="0">
              <a:solidFill>
                <a:srgbClr val="FF0000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9" name="字幕 2">
            <a:extLst>
              <a:ext uri="{FF2B5EF4-FFF2-40B4-BE49-F238E27FC236}">
                <a16:creationId xmlns:a16="http://schemas.microsoft.com/office/drawing/2014/main" id="{D2ED476C-76F8-4194-8E51-A270F1AF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0595" y="3613623"/>
            <a:ext cx="3397405" cy="486518"/>
          </a:xfrm>
        </p:spPr>
        <p:txBody>
          <a:bodyPr>
            <a:normAutofit/>
          </a:bodyPr>
          <a:lstStyle/>
          <a:p>
            <a:r>
              <a:rPr lang="en-US" altLang="ja-JP" sz="1400" b="1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Ver. EDUCATION</a:t>
            </a:r>
            <a:endParaRPr lang="ja-JP" altLang="en-US" sz="1400" b="1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081222D3-F968-4429-AF8F-B954D3CD2C62}"/>
              </a:ext>
            </a:extLst>
          </p:cNvPr>
          <p:cNvSpPr txBox="1">
            <a:spLocks/>
          </p:cNvSpPr>
          <p:nvPr/>
        </p:nvSpPr>
        <p:spPr>
          <a:xfrm>
            <a:off x="6430393" y="6212694"/>
            <a:ext cx="5054934" cy="48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©</a:t>
            </a:r>
            <a:r>
              <a:rPr lang="en-US" altLang="ja-JP" sz="10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 ACE-PRO Inc.</a:t>
            </a:r>
            <a:endParaRPr lang="ja-JP" altLang="en-US" sz="1000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6D6329C-1332-4F2E-AEA8-DB7D0B892376}"/>
              </a:ext>
            </a:extLst>
          </p:cNvPr>
          <p:cNvSpPr/>
          <p:nvPr/>
        </p:nvSpPr>
        <p:spPr>
          <a:xfrm>
            <a:off x="5809785" y="158790"/>
            <a:ext cx="66908" cy="65404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37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8A473-E696-460C-857B-FA979443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65355"/>
            <a:ext cx="10353762" cy="970450"/>
          </a:xfr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ゲームモード各種設定について</a:t>
            </a:r>
            <a:endParaRPr kumimoji="1" lang="ja-JP" altLang="en-US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C664D3-C021-4080-A664-FE8A07552B4C}"/>
              </a:ext>
            </a:extLst>
          </p:cNvPr>
          <p:cNvSpPr txBox="1"/>
          <p:nvPr/>
        </p:nvSpPr>
        <p:spPr>
          <a:xfrm>
            <a:off x="1087037" y="1701661"/>
            <a:ext cx="1847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6DDE5C2-56EC-459F-867E-0C2FCB18B0A2}"/>
              </a:ext>
            </a:extLst>
          </p:cNvPr>
          <p:cNvSpPr txBox="1"/>
          <p:nvPr/>
        </p:nvSpPr>
        <p:spPr>
          <a:xfrm>
            <a:off x="245683" y="199131"/>
            <a:ext cx="4326317" cy="461665"/>
          </a:xfrm>
          <a:prstGeom prst="rect">
            <a:avLst/>
          </a:prstGeom>
          <a:solidFill>
            <a:srgbClr val="FF0000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人数・難易度・モードの選択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15CC5FD9-63CF-4C49-85CB-7ABF6C3B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ユーザーに、ゲーム起動時の選択肢を与えることができます。</a:t>
            </a:r>
            <a:endParaRPr lang="en-US" altLang="ja-JP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pPr marL="36900" indent="0">
              <a:buNone/>
            </a:pPr>
            <a:b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</a:br>
            <a:r>
              <a:rPr kumimoji="1"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・難易度</a:t>
            </a:r>
            <a:endParaRPr kumimoji="1" lang="en-US" altLang="ja-JP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pPr marL="36900" indent="0">
              <a:buNone/>
            </a:pPr>
            <a:r>
              <a:rPr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・ステージ選択</a:t>
            </a:r>
            <a:endParaRPr lang="en-US" altLang="ja-JP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pPr marL="36900" indent="0">
              <a:buNone/>
            </a:pPr>
            <a:r>
              <a:rPr kumimoji="1"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・ハンディキャップ</a:t>
            </a:r>
            <a:endParaRPr kumimoji="1" lang="en-US" altLang="ja-JP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pPr marL="36900" indent="0">
              <a:buNone/>
            </a:pPr>
            <a:r>
              <a:rPr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など</a:t>
            </a:r>
            <a:endParaRPr kumimoji="1" lang="en-US" altLang="ja-JP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pPr marL="36900" indent="0">
              <a:buNone/>
            </a:pPr>
            <a:endParaRPr lang="en-US" altLang="ja-JP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pPr marL="36900" indent="0">
              <a:buNone/>
            </a:pPr>
            <a:r>
              <a:rPr kumimoji="1"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各設定の変数名は自由ですが、</a:t>
            </a:r>
            <a:r>
              <a:rPr kumimoji="1" lang="en-US" altLang="ja-JP" dirty="0">
                <a:solidFill>
                  <a:srgbClr val="00B0F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G20_GameContoroller.cs</a:t>
            </a:r>
            <a:r>
              <a:rPr kumimoji="1" lang="ja-JP" altLang="en-US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へ</a:t>
            </a:r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pPr marL="36900" indent="0">
              <a:buNone/>
            </a:pPr>
            <a:r>
              <a:rPr kumimoji="1"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設定を集めておいてください。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43237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2BBC93-3E5C-4CF7-9B6B-6063587A6ACA}"/>
              </a:ext>
            </a:extLst>
          </p:cNvPr>
          <p:cNvSpPr txBox="1"/>
          <p:nvPr/>
        </p:nvSpPr>
        <p:spPr>
          <a:xfrm>
            <a:off x="2334596" y="1781150"/>
            <a:ext cx="553998" cy="41408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ゲーム起動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5E7C7A-2BB3-4FC8-8BB3-78203E6B0D59}"/>
              </a:ext>
            </a:extLst>
          </p:cNvPr>
          <p:cNvSpPr txBox="1"/>
          <p:nvPr/>
        </p:nvSpPr>
        <p:spPr>
          <a:xfrm>
            <a:off x="3323421" y="1781150"/>
            <a:ext cx="553998" cy="41408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人数・難易度・モードの選択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58D05C-5691-4AAC-8A9D-D6F2C9AFC636}"/>
              </a:ext>
            </a:extLst>
          </p:cNvPr>
          <p:cNvSpPr txBox="1"/>
          <p:nvPr/>
        </p:nvSpPr>
        <p:spPr>
          <a:xfrm>
            <a:off x="4312234" y="1781150"/>
            <a:ext cx="553998" cy="4140819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ゲーム開始・ユーザー取得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E98269-5BEB-4FB5-8080-C345D18E97C6}"/>
              </a:ext>
            </a:extLst>
          </p:cNvPr>
          <p:cNvSpPr txBox="1"/>
          <p:nvPr/>
        </p:nvSpPr>
        <p:spPr>
          <a:xfrm>
            <a:off x="5301093" y="1781148"/>
            <a:ext cx="553998" cy="414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メインループ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ECF742-2D9D-4DC9-A538-85FB661FD7C0}"/>
              </a:ext>
            </a:extLst>
          </p:cNvPr>
          <p:cNvSpPr txBox="1"/>
          <p:nvPr/>
        </p:nvSpPr>
        <p:spPr>
          <a:xfrm>
            <a:off x="6290006" y="1781148"/>
            <a:ext cx="553998" cy="4140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着弾取得・ゲームに反映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B05A1A-0AE0-4FB5-9866-722DE763DF75}"/>
              </a:ext>
            </a:extLst>
          </p:cNvPr>
          <p:cNvSpPr txBox="1"/>
          <p:nvPr/>
        </p:nvSpPr>
        <p:spPr>
          <a:xfrm>
            <a:off x="7265292" y="1781148"/>
            <a:ext cx="553998" cy="41407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終了判定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FE0051C-AA8F-44CA-8CC1-D99BA76F8CF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88594" y="3851560"/>
            <a:ext cx="4348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0E0300D-353F-4C06-AACD-6FDEBDC86B3D}"/>
              </a:ext>
            </a:extLst>
          </p:cNvPr>
          <p:cNvCxnSpPr>
            <a:cxnSpLocks/>
          </p:cNvCxnSpPr>
          <p:nvPr/>
        </p:nvCxnSpPr>
        <p:spPr>
          <a:xfrm>
            <a:off x="3877425" y="3851560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F0DACE7-1E01-4E4D-BED5-ED305C867772}"/>
              </a:ext>
            </a:extLst>
          </p:cNvPr>
          <p:cNvCxnSpPr>
            <a:cxnSpLocks/>
          </p:cNvCxnSpPr>
          <p:nvPr/>
        </p:nvCxnSpPr>
        <p:spPr>
          <a:xfrm>
            <a:off x="4866256" y="3851560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BE1F985-FC2D-4814-BE4F-3E6AD3D0C9E8}"/>
              </a:ext>
            </a:extLst>
          </p:cNvPr>
          <p:cNvCxnSpPr>
            <a:cxnSpLocks/>
          </p:cNvCxnSpPr>
          <p:nvPr/>
        </p:nvCxnSpPr>
        <p:spPr>
          <a:xfrm>
            <a:off x="5855090" y="3851560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1BAD4F-AAE1-493F-AF2B-75D4A4FE01C7}"/>
              </a:ext>
            </a:extLst>
          </p:cNvPr>
          <p:cNvCxnSpPr>
            <a:cxnSpLocks/>
          </p:cNvCxnSpPr>
          <p:nvPr/>
        </p:nvCxnSpPr>
        <p:spPr>
          <a:xfrm>
            <a:off x="6843957" y="3855278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CC336B3-DA0F-487F-A090-DAFAE2AB5510}"/>
              </a:ext>
            </a:extLst>
          </p:cNvPr>
          <p:cNvSpPr txBox="1"/>
          <p:nvPr/>
        </p:nvSpPr>
        <p:spPr>
          <a:xfrm>
            <a:off x="9338503" y="1781148"/>
            <a:ext cx="553998" cy="414081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ゲームエンド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6442C4-E790-4352-84B0-113E541166F5}"/>
              </a:ext>
            </a:extLst>
          </p:cNvPr>
          <p:cNvCxnSpPr>
            <a:cxnSpLocks/>
          </p:cNvCxnSpPr>
          <p:nvPr/>
        </p:nvCxnSpPr>
        <p:spPr>
          <a:xfrm>
            <a:off x="7819254" y="3851559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944EF87-4DCD-46C8-B5E9-6A2794D009E5}"/>
              </a:ext>
            </a:extLst>
          </p:cNvPr>
          <p:cNvSpPr/>
          <p:nvPr/>
        </p:nvSpPr>
        <p:spPr>
          <a:xfrm>
            <a:off x="739698" y="1580428"/>
            <a:ext cx="2271577" cy="453854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9671258-B9C8-48E1-9B08-23FFEDEB4357}"/>
              </a:ext>
            </a:extLst>
          </p:cNvPr>
          <p:cNvSpPr/>
          <p:nvPr/>
        </p:nvSpPr>
        <p:spPr>
          <a:xfrm>
            <a:off x="9013903" y="1580050"/>
            <a:ext cx="2438399" cy="453854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3" name="字幕 2">
            <a:extLst>
              <a:ext uri="{FF2B5EF4-FFF2-40B4-BE49-F238E27FC236}">
                <a16:creationId xmlns:a16="http://schemas.microsoft.com/office/drawing/2014/main" id="{4B2CC38D-732B-49B5-9E60-ED899D829A3D}"/>
              </a:ext>
            </a:extLst>
          </p:cNvPr>
          <p:cNvSpPr txBox="1">
            <a:spLocks/>
          </p:cNvSpPr>
          <p:nvPr/>
        </p:nvSpPr>
        <p:spPr>
          <a:xfrm>
            <a:off x="1524000" y="6371482"/>
            <a:ext cx="9144000" cy="48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© </a:t>
            </a:r>
            <a:r>
              <a:rPr lang="en-US" altLang="ja-JP" sz="100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ACE-PRO Inc.</a:t>
            </a:r>
            <a:endParaRPr lang="ja-JP" altLang="en-US" sz="1000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A4C01B8-6ECB-4B15-B941-DAEED0622665}"/>
              </a:ext>
            </a:extLst>
          </p:cNvPr>
          <p:cNvSpPr txBox="1"/>
          <p:nvPr/>
        </p:nvSpPr>
        <p:spPr>
          <a:xfrm>
            <a:off x="817267" y="36646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framework</a:t>
            </a:r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796E903-EFFE-416A-9574-7C841D44F9E6}"/>
              </a:ext>
            </a:extLst>
          </p:cNvPr>
          <p:cNvSpPr txBox="1"/>
          <p:nvPr/>
        </p:nvSpPr>
        <p:spPr>
          <a:xfrm>
            <a:off x="10002716" y="36897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framework</a:t>
            </a:r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6C8DFC4-5649-4CDD-8CB4-7AEDCA08A90B}"/>
              </a:ext>
            </a:extLst>
          </p:cNvPr>
          <p:cNvSpPr txBox="1"/>
          <p:nvPr/>
        </p:nvSpPr>
        <p:spPr>
          <a:xfrm>
            <a:off x="8298223" y="1781148"/>
            <a:ext cx="553998" cy="4140798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スコア送信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9CCF97C-D6D9-482F-929F-169D635CA0D9}"/>
              </a:ext>
            </a:extLst>
          </p:cNvPr>
          <p:cNvCxnSpPr>
            <a:cxnSpLocks/>
          </p:cNvCxnSpPr>
          <p:nvPr/>
        </p:nvCxnSpPr>
        <p:spPr>
          <a:xfrm>
            <a:off x="8852221" y="3849323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タイトル 1">
            <a:extLst>
              <a:ext uri="{FF2B5EF4-FFF2-40B4-BE49-F238E27FC236}">
                <a16:creationId xmlns:a16="http://schemas.microsoft.com/office/drawing/2014/main" id="{9B83D1AD-EB75-45DD-AC72-20C662753EB6}"/>
              </a:ext>
            </a:extLst>
          </p:cNvPr>
          <p:cNvSpPr txBox="1">
            <a:spLocks/>
          </p:cNvSpPr>
          <p:nvPr/>
        </p:nvSpPr>
        <p:spPr>
          <a:xfrm>
            <a:off x="919119" y="384832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5400">
                <a:solidFill>
                  <a:schemeClr val="tx1">
                    <a:lumMod val="95000"/>
                  </a:schemeClr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Game</a:t>
            </a:r>
            <a:r>
              <a:rPr lang="ja-JP" altLang="en-US" sz="5400">
                <a:solidFill>
                  <a:schemeClr val="tx1">
                    <a:lumMod val="95000"/>
                  </a:schemeClr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 </a:t>
            </a:r>
            <a:r>
              <a:rPr lang="en-US" altLang="ja-JP" sz="5400">
                <a:solidFill>
                  <a:schemeClr val="tx1">
                    <a:lumMod val="95000"/>
                  </a:schemeClr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flow</a:t>
            </a:r>
            <a:endParaRPr lang="ja-JP" altLang="en-US" sz="5400" dirty="0">
              <a:solidFill>
                <a:schemeClr val="tx1">
                  <a:lumMod val="95000"/>
                </a:schemeClr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311EB025-8EBD-4461-A9E7-A07FD8BB203A}"/>
              </a:ext>
            </a:extLst>
          </p:cNvPr>
          <p:cNvSpPr/>
          <p:nvPr/>
        </p:nvSpPr>
        <p:spPr>
          <a:xfrm rot="10800000">
            <a:off x="4428133" y="1662034"/>
            <a:ext cx="352791" cy="238228"/>
          </a:xfrm>
          <a:prstGeom prst="triangle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83C29DA7-ABEF-4746-8DDF-98417FE6F664}"/>
              </a:ext>
            </a:extLst>
          </p:cNvPr>
          <p:cNvSpPr/>
          <p:nvPr/>
        </p:nvSpPr>
        <p:spPr>
          <a:xfrm rot="10800000">
            <a:off x="8420640" y="1666591"/>
            <a:ext cx="352791" cy="238228"/>
          </a:xfrm>
          <a:prstGeom prst="triangle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716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8A473-E696-460C-857B-FA979443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65355"/>
            <a:ext cx="10353762" cy="970450"/>
          </a:xfr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ユーザー情報取得・スコア送信について</a:t>
            </a:r>
            <a:endParaRPr kumimoji="1" lang="ja-JP" altLang="en-US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C664D3-C021-4080-A664-FE8A07552B4C}"/>
              </a:ext>
            </a:extLst>
          </p:cNvPr>
          <p:cNvSpPr txBox="1"/>
          <p:nvPr/>
        </p:nvSpPr>
        <p:spPr>
          <a:xfrm>
            <a:off x="1087037" y="1701661"/>
            <a:ext cx="1847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6DDE5C2-56EC-459F-867E-0C2FCB18B0A2}"/>
              </a:ext>
            </a:extLst>
          </p:cNvPr>
          <p:cNvSpPr txBox="1"/>
          <p:nvPr/>
        </p:nvSpPr>
        <p:spPr>
          <a:xfrm>
            <a:off x="245683" y="199131"/>
            <a:ext cx="2820902" cy="461665"/>
          </a:xfrm>
          <a:prstGeom prst="rect">
            <a:avLst/>
          </a:prstGeom>
          <a:solidFill>
            <a:srgbClr val="FF0000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ユーザー情報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56C62E-C052-4996-936B-8E91D6563D02}"/>
              </a:ext>
            </a:extLst>
          </p:cNvPr>
          <p:cNvSpPr/>
          <p:nvPr/>
        </p:nvSpPr>
        <p:spPr>
          <a:xfrm>
            <a:off x="1258941" y="2030552"/>
            <a:ext cx="846687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600" dirty="0" err="1">
                <a:solidFill>
                  <a:srgbClr val="00B0F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GameController.cs</a:t>
            </a:r>
            <a:endParaRPr lang="en-US" altLang="ja-JP" sz="3600" dirty="0">
              <a:solidFill>
                <a:srgbClr val="00B0F0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r>
              <a:rPr lang="en-US" altLang="ja-JP" dirty="0" err="1">
                <a:solidFill>
                  <a:srgbClr val="FFFF0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GameManager</a:t>
            </a:r>
            <a:r>
              <a:rPr lang="en-US" altLang="ja-JP" dirty="0">
                <a:solidFill>
                  <a:srgbClr val="FFFF0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(</a:t>
            </a:r>
            <a:r>
              <a:rPr lang="en-US" altLang="ja-JP" dirty="0" err="1">
                <a:solidFill>
                  <a:srgbClr val="FFFF0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GameObject</a:t>
            </a:r>
            <a:r>
              <a:rPr lang="en-US" altLang="ja-JP" dirty="0">
                <a:solidFill>
                  <a:srgbClr val="FFFF0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)</a:t>
            </a:r>
            <a:r>
              <a:rPr lang="ja-JP" altLang="en-US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にアタッチされている</a:t>
            </a:r>
            <a:r>
              <a:rPr lang="en-US" altLang="ja-JP" dirty="0" err="1">
                <a:solidFill>
                  <a:srgbClr val="00B0F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GameController.cs</a:t>
            </a:r>
            <a:r>
              <a:rPr lang="ja-JP" altLang="en-US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内の</a:t>
            </a:r>
            <a:endParaRPr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r>
              <a:rPr lang="ja-JP" altLang="en-US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メンバー変数からユーザー</a:t>
            </a:r>
            <a:r>
              <a:rPr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ID</a:t>
            </a:r>
            <a:r>
              <a:rPr lang="ja-JP" altLang="en-US" dirty="0" err="1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、</a:t>
            </a:r>
            <a:r>
              <a:rPr lang="ja-JP" altLang="en-US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ユーザー名を取得します。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41D85695-5F56-4CA6-86D8-CA02DB183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84193"/>
              </p:ext>
            </p:extLst>
          </p:nvPr>
        </p:nvGraphicFramePr>
        <p:xfrm>
          <a:off x="1329473" y="4427134"/>
          <a:ext cx="8128001" cy="14071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27405">
                  <a:extLst>
                    <a:ext uri="{9D8B030D-6E8A-4147-A177-3AD203B41FA5}">
                      <a16:colId xmlns:a16="http://schemas.microsoft.com/office/drawing/2014/main" val="3538665450"/>
                    </a:ext>
                  </a:extLst>
                </a:gridCol>
                <a:gridCol w="1561171">
                  <a:extLst>
                    <a:ext uri="{9D8B030D-6E8A-4147-A177-3AD203B41FA5}">
                      <a16:colId xmlns:a16="http://schemas.microsoft.com/office/drawing/2014/main" val="441058759"/>
                    </a:ext>
                  </a:extLst>
                </a:gridCol>
                <a:gridCol w="4439425">
                  <a:extLst>
                    <a:ext uri="{9D8B030D-6E8A-4147-A177-3AD203B41FA5}">
                      <a16:colId xmlns:a16="http://schemas.microsoft.com/office/drawing/2014/main" val="3751158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parameter</a:t>
                      </a:r>
                      <a:endParaRPr lang="ja-JP" altLang="en-US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型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概要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player_id</a:t>
                      </a:r>
                      <a:endParaRPr kumimoji="1" lang="en-US" altLang="ja-JP" sz="14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String</a:t>
                      </a:r>
                      <a:r>
                        <a:rPr kumimoji="1" lang="ja-JP" altLang="en-US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Array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プレイヤーの識別コードです</a:t>
                      </a:r>
                      <a:endParaRPr kumimoji="1" lang="en-US" altLang="ja-JP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FOT-ロダン Pro DB" panose="02020700000000000000" pitchFamily="18" charset="-128"/>
                        <a:ea typeface="FOT-ロダン Pro DB" panose="02020700000000000000" pitchFamily="18" charset="-128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ゲーム終了時の</a:t>
                      </a:r>
                      <a:r>
                        <a:rPr kumimoji="1" lang="en-US" altLang="ja-JP" sz="140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ScoreUpdate</a:t>
                      </a:r>
                      <a:r>
                        <a:rPr kumimoji="1" lang="ja-JP" altLang="en-US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関数で利用します</a:t>
                      </a:r>
                      <a:endParaRPr kumimoji="1" lang="en-US" altLang="ja-JP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FOT-ロダン Pro DB" panose="02020700000000000000" pitchFamily="18" charset="-128"/>
                        <a:ea typeface="FOT-ロダン Pro D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64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player_name</a:t>
                      </a:r>
                      <a:endParaRPr kumimoji="1" lang="en-US" altLang="ja-JP" sz="14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String</a:t>
                      </a:r>
                      <a:r>
                        <a:rPr kumimoji="1" lang="ja-JP" altLang="en-US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Array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プレイヤー名です</a:t>
                      </a:r>
                      <a:endParaRPr kumimoji="1" lang="en-US" altLang="ja-JP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FOT-ロダン Pro DB" panose="02020700000000000000" pitchFamily="18" charset="-128"/>
                        <a:ea typeface="FOT-ロダン Pro DB" panose="02020700000000000000" pitchFamily="18" charset="-128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ゲーム内</a:t>
                      </a:r>
                      <a:endParaRPr kumimoji="1" lang="en-US" altLang="ja-JP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FOT-ロダン Pro DB" panose="02020700000000000000" pitchFamily="18" charset="-128"/>
                        <a:ea typeface="FOT-ロダン Pro D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479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8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BD4E62-05FB-4D87-901D-17CF2861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solidFill>
                  <a:srgbClr val="00B0F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GameController.cs</a:t>
            </a:r>
            <a:endParaRPr kumimoji="1" lang="ja-JP" altLang="en-US" dirty="0">
              <a:solidFill>
                <a:srgbClr val="00B0F0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7E12E1-35C8-44A5-8502-B85F7CD8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r>
              <a:rPr lang="ja-JP" altLang="en-US" sz="1800" dirty="0">
                <a:solidFill>
                  <a:schemeClr val="tx1">
                    <a:lumMod val="95000"/>
                  </a:schemeClr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各ゲームからの共通処理を一元化するクラス</a:t>
            </a:r>
            <a:endParaRPr lang="en-US" altLang="ja-JP" sz="1800" dirty="0">
              <a:solidFill>
                <a:schemeClr val="tx1">
                  <a:lumMod val="95000"/>
                </a:schemeClr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8826345-1B92-43E6-B8C6-D1EE3CABD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43594"/>
              </p:ext>
            </p:extLst>
          </p:nvPr>
        </p:nvGraphicFramePr>
        <p:xfrm>
          <a:off x="1329473" y="2768600"/>
          <a:ext cx="8128000" cy="741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27405">
                  <a:extLst>
                    <a:ext uri="{9D8B030D-6E8A-4147-A177-3AD203B41FA5}">
                      <a16:colId xmlns:a16="http://schemas.microsoft.com/office/drawing/2014/main" val="3538665450"/>
                    </a:ext>
                  </a:extLst>
                </a:gridCol>
                <a:gridCol w="6000595">
                  <a:extLst>
                    <a:ext uri="{9D8B030D-6E8A-4147-A177-3AD203B41FA5}">
                      <a16:colId xmlns:a16="http://schemas.microsoft.com/office/drawing/2014/main" val="441058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Public </a:t>
                      </a:r>
                      <a:r>
                        <a:rPr lang="ja-JP" altLang="en-US" sz="16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関数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概要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</a:t>
                      </a:r>
                      <a:r>
                        <a:rPr kumimoji="1" lang="en-US" altLang="ja-JP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ScoreUpdate</a:t>
                      </a:r>
                      <a:r>
                        <a:rPr kumimoji="1" lang="en-US" altLang="ja-JP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()</a:t>
                      </a:r>
                      <a:endParaRPr kumimoji="1" lang="ja-JP" altLang="en-US" sz="16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管理サーバへ</a:t>
                      </a:r>
                      <a:r>
                        <a:rPr kumimoji="1" lang="en-US" altLang="ja-JP" sz="16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API</a:t>
                      </a:r>
                      <a:r>
                        <a:rPr kumimoji="1" lang="ja-JP" altLang="en-US" sz="16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を通して登録する</a:t>
                      </a:r>
                      <a:endParaRPr kumimoji="1" lang="en-US" altLang="ja-JP" sz="1600" dirty="0">
                        <a:solidFill>
                          <a:schemeClr val="tx1">
                            <a:lumMod val="95000"/>
                          </a:schemeClr>
                        </a:solidFill>
                        <a:latin typeface="FOT-ロダン Pro DB" panose="02020700000000000000" pitchFamily="18" charset="-128"/>
                        <a:ea typeface="FOT-ロダン Pro D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649718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0A2A12-781F-4D8E-A47D-3A92D21468EE}"/>
              </a:ext>
            </a:extLst>
          </p:cNvPr>
          <p:cNvSpPr/>
          <p:nvPr/>
        </p:nvSpPr>
        <p:spPr>
          <a:xfrm>
            <a:off x="1329473" y="3969461"/>
            <a:ext cx="9130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B0F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public void </a:t>
            </a:r>
            <a:r>
              <a:rPr lang="en-US" altLang="ja-JP" dirty="0" err="1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ScoreUpdate</a:t>
            </a:r>
            <a:r>
              <a:rPr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(</a:t>
            </a:r>
            <a:r>
              <a:rPr lang="en-US" altLang="ja-JP" dirty="0">
                <a:solidFill>
                  <a:srgbClr val="00B0F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string</a:t>
            </a:r>
            <a:r>
              <a:rPr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[] </a:t>
            </a:r>
            <a:r>
              <a:rPr lang="en-US" altLang="ja-JP" dirty="0" err="1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idm</a:t>
            </a:r>
            <a:r>
              <a:rPr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, </a:t>
            </a:r>
            <a:r>
              <a:rPr lang="en-US" altLang="ja-JP" dirty="0">
                <a:solidFill>
                  <a:srgbClr val="00B0F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int</a:t>
            </a:r>
            <a:r>
              <a:rPr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[] score, </a:t>
            </a:r>
            <a:r>
              <a:rPr lang="en-US" altLang="ja-JP" dirty="0">
                <a:solidFill>
                  <a:srgbClr val="00B0F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string</a:t>
            </a:r>
            <a:r>
              <a:rPr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[] </a:t>
            </a:r>
            <a:r>
              <a:rPr lang="en-US" altLang="ja-JP" dirty="0" err="1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idate</a:t>
            </a:r>
            <a:r>
              <a:rPr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)</a:t>
            </a:r>
            <a:endParaRPr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C95EA38-8AFA-4A3A-B93C-9E5DDD661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35660"/>
              </p:ext>
            </p:extLst>
          </p:nvPr>
        </p:nvGraphicFramePr>
        <p:xfrm>
          <a:off x="1329473" y="4427134"/>
          <a:ext cx="8128001" cy="15773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27405">
                  <a:extLst>
                    <a:ext uri="{9D8B030D-6E8A-4147-A177-3AD203B41FA5}">
                      <a16:colId xmlns:a16="http://schemas.microsoft.com/office/drawing/2014/main" val="3538665450"/>
                    </a:ext>
                  </a:extLst>
                </a:gridCol>
                <a:gridCol w="1561171">
                  <a:extLst>
                    <a:ext uri="{9D8B030D-6E8A-4147-A177-3AD203B41FA5}">
                      <a16:colId xmlns:a16="http://schemas.microsoft.com/office/drawing/2014/main" val="441058759"/>
                    </a:ext>
                  </a:extLst>
                </a:gridCol>
                <a:gridCol w="4439425">
                  <a:extLst>
                    <a:ext uri="{9D8B030D-6E8A-4147-A177-3AD203B41FA5}">
                      <a16:colId xmlns:a16="http://schemas.microsoft.com/office/drawing/2014/main" val="3751158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parameter</a:t>
                      </a:r>
                      <a:endParaRPr lang="ja-JP" altLang="en-US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型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概要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idm</a:t>
                      </a:r>
                      <a:endParaRPr kumimoji="1" lang="en-US" altLang="ja-JP" sz="14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String</a:t>
                      </a:r>
                      <a:r>
                        <a:rPr kumimoji="1" lang="ja-JP" altLang="en-US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Array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プレイヤーの識別コードを渡します</a:t>
                      </a:r>
                      <a:endParaRPr kumimoji="1" lang="en-US" altLang="ja-JP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FOT-ロダン Pro DB" panose="02020700000000000000" pitchFamily="18" charset="-128"/>
                        <a:ea typeface="FOT-ロダン Pro D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64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score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Integer</a:t>
                      </a:r>
                      <a:r>
                        <a:rPr kumimoji="1" lang="ja-JP" altLang="en-US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Array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プレイスコアを渡します</a:t>
                      </a:r>
                      <a:endParaRPr kumimoji="1" lang="en-US" altLang="ja-JP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FOT-ロダン Pro DB" panose="02020700000000000000" pitchFamily="18" charset="-128"/>
                        <a:ea typeface="FOT-ロダン Pro D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47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idate</a:t>
                      </a:r>
                      <a:endParaRPr kumimoji="1" lang="en-US" altLang="ja-JP" sz="14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String</a:t>
                      </a:r>
                      <a:r>
                        <a:rPr kumimoji="1" lang="ja-JP" altLang="en-US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 </a:t>
                      </a:r>
                      <a:r>
                        <a:rPr kumimoji="1" lang="en-US" altLang="ja-JP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Array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ゲームの終了時間を渡します</a:t>
                      </a:r>
                      <a:br>
                        <a:rPr kumimoji="1" lang="en-US" altLang="ja-JP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</a:br>
                      <a:r>
                        <a:rPr kumimoji="1" lang="ja-JP" altLang="en-US" sz="105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フォーマット</a:t>
                      </a:r>
                      <a:r>
                        <a:rPr kumimoji="1" lang="en-US" altLang="ja-JP" sz="105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:</a:t>
                      </a:r>
                      <a:r>
                        <a:rPr kumimoji="1" lang="ja-JP" altLang="en-US" sz="105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 </a:t>
                      </a:r>
                      <a:r>
                        <a:rPr kumimoji="1" lang="en-US" altLang="ja-JP" sz="105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YYYY-MM-DD</a:t>
                      </a:r>
                      <a:r>
                        <a:rPr kumimoji="1" lang="ja-JP" altLang="en-US" sz="105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 </a:t>
                      </a:r>
                      <a:r>
                        <a:rPr kumimoji="1" lang="en-US" altLang="ja-JP" sz="105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HH:II:SS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16043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9EC85A1-718E-4474-A353-64C6F8491683}"/>
              </a:ext>
            </a:extLst>
          </p:cNvPr>
          <p:cNvSpPr txBox="1"/>
          <p:nvPr/>
        </p:nvSpPr>
        <p:spPr>
          <a:xfrm>
            <a:off x="245683" y="199131"/>
            <a:ext cx="2820902" cy="461665"/>
          </a:xfrm>
          <a:prstGeom prst="rect">
            <a:avLst/>
          </a:prstGeom>
          <a:solidFill>
            <a:srgbClr val="FF0000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ユーザー情報</a:t>
            </a:r>
          </a:p>
        </p:txBody>
      </p:sp>
    </p:spTree>
    <p:extLst>
      <p:ext uri="{BB962C8B-B14F-4D97-AF65-F5344CB8AC3E}">
        <p14:creationId xmlns:p14="http://schemas.microsoft.com/office/powerpoint/2010/main" val="367271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2BBC93-3E5C-4CF7-9B6B-6063587A6ACA}"/>
              </a:ext>
            </a:extLst>
          </p:cNvPr>
          <p:cNvSpPr txBox="1"/>
          <p:nvPr/>
        </p:nvSpPr>
        <p:spPr>
          <a:xfrm>
            <a:off x="2334596" y="1781150"/>
            <a:ext cx="553998" cy="41408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ゲーム起動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5E7C7A-2BB3-4FC8-8BB3-78203E6B0D59}"/>
              </a:ext>
            </a:extLst>
          </p:cNvPr>
          <p:cNvSpPr txBox="1"/>
          <p:nvPr/>
        </p:nvSpPr>
        <p:spPr>
          <a:xfrm>
            <a:off x="3323421" y="1781150"/>
            <a:ext cx="553998" cy="41408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人数・難易度・モードの選択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58D05C-5691-4AAC-8A9D-D6F2C9AFC636}"/>
              </a:ext>
            </a:extLst>
          </p:cNvPr>
          <p:cNvSpPr txBox="1"/>
          <p:nvPr/>
        </p:nvSpPr>
        <p:spPr>
          <a:xfrm>
            <a:off x="4312234" y="1781150"/>
            <a:ext cx="553998" cy="41408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ゲーム開始・ユーザー取得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E98269-5BEB-4FB5-8080-C345D18E97C6}"/>
              </a:ext>
            </a:extLst>
          </p:cNvPr>
          <p:cNvSpPr txBox="1"/>
          <p:nvPr/>
        </p:nvSpPr>
        <p:spPr>
          <a:xfrm>
            <a:off x="5301093" y="1781148"/>
            <a:ext cx="553998" cy="414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メインループ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ECF742-2D9D-4DC9-A538-85FB661FD7C0}"/>
              </a:ext>
            </a:extLst>
          </p:cNvPr>
          <p:cNvSpPr txBox="1"/>
          <p:nvPr/>
        </p:nvSpPr>
        <p:spPr>
          <a:xfrm>
            <a:off x="6290006" y="1781148"/>
            <a:ext cx="553998" cy="4140799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着弾取得・ゲームに反映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B05A1A-0AE0-4FB5-9866-722DE763DF75}"/>
              </a:ext>
            </a:extLst>
          </p:cNvPr>
          <p:cNvSpPr txBox="1"/>
          <p:nvPr/>
        </p:nvSpPr>
        <p:spPr>
          <a:xfrm>
            <a:off x="7265292" y="1781148"/>
            <a:ext cx="553998" cy="41407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終了判定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FE0051C-AA8F-44CA-8CC1-D99BA76F8CF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88594" y="3851560"/>
            <a:ext cx="4348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0E0300D-353F-4C06-AACD-6FDEBDC86B3D}"/>
              </a:ext>
            </a:extLst>
          </p:cNvPr>
          <p:cNvCxnSpPr>
            <a:cxnSpLocks/>
          </p:cNvCxnSpPr>
          <p:nvPr/>
        </p:nvCxnSpPr>
        <p:spPr>
          <a:xfrm>
            <a:off x="3877425" y="3851560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F0DACE7-1E01-4E4D-BED5-ED305C867772}"/>
              </a:ext>
            </a:extLst>
          </p:cNvPr>
          <p:cNvCxnSpPr>
            <a:cxnSpLocks/>
          </p:cNvCxnSpPr>
          <p:nvPr/>
        </p:nvCxnSpPr>
        <p:spPr>
          <a:xfrm>
            <a:off x="4866256" y="3851560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BE1F985-FC2D-4814-BE4F-3E6AD3D0C9E8}"/>
              </a:ext>
            </a:extLst>
          </p:cNvPr>
          <p:cNvCxnSpPr>
            <a:cxnSpLocks/>
          </p:cNvCxnSpPr>
          <p:nvPr/>
        </p:nvCxnSpPr>
        <p:spPr>
          <a:xfrm>
            <a:off x="5855090" y="3851560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1BAD4F-AAE1-493F-AF2B-75D4A4FE01C7}"/>
              </a:ext>
            </a:extLst>
          </p:cNvPr>
          <p:cNvCxnSpPr>
            <a:cxnSpLocks/>
          </p:cNvCxnSpPr>
          <p:nvPr/>
        </p:nvCxnSpPr>
        <p:spPr>
          <a:xfrm>
            <a:off x="6843957" y="3855278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CC336B3-DA0F-487F-A090-DAFAE2AB5510}"/>
              </a:ext>
            </a:extLst>
          </p:cNvPr>
          <p:cNvSpPr txBox="1"/>
          <p:nvPr/>
        </p:nvSpPr>
        <p:spPr>
          <a:xfrm>
            <a:off x="9338503" y="1781148"/>
            <a:ext cx="553998" cy="414081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ゲームエンド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6442C4-E790-4352-84B0-113E541166F5}"/>
              </a:ext>
            </a:extLst>
          </p:cNvPr>
          <p:cNvCxnSpPr>
            <a:cxnSpLocks/>
          </p:cNvCxnSpPr>
          <p:nvPr/>
        </p:nvCxnSpPr>
        <p:spPr>
          <a:xfrm>
            <a:off x="7819254" y="3851559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944EF87-4DCD-46C8-B5E9-6A2794D009E5}"/>
              </a:ext>
            </a:extLst>
          </p:cNvPr>
          <p:cNvSpPr/>
          <p:nvPr/>
        </p:nvSpPr>
        <p:spPr>
          <a:xfrm>
            <a:off x="739698" y="1580428"/>
            <a:ext cx="2271577" cy="453854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9671258-B9C8-48E1-9B08-23FFEDEB4357}"/>
              </a:ext>
            </a:extLst>
          </p:cNvPr>
          <p:cNvSpPr/>
          <p:nvPr/>
        </p:nvSpPr>
        <p:spPr>
          <a:xfrm>
            <a:off x="9013903" y="1580050"/>
            <a:ext cx="2438399" cy="453854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3" name="字幕 2">
            <a:extLst>
              <a:ext uri="{FF2B5EF4-FFF2-40B4-BE49-F238E27FC236}">
                <a16:creationId xmlns:a16="http://schemas.microsoft.com/office/drawing/2014/main" id="{4B2CC38D-732B-49B5-9E60-ED899D829A3D}"/>
              </a:ext>
            </a:extLst>
          </p:cNvPr>
          <p:cNvSpPr txBox="1">
            <a:spLocks/>
          </p:cNvSpPr>
          <p:nvPr/>
        </p:nvSpPr>
        <p:spPr>
          <a:xfrm>
            <a:off x="1524000" y="6371482"/>
            <a:ext cx="9144000" cy="48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© </a:t>
            </a:r>
            <a:r>
              <a:rPr lang="en-US" altLang="ja-JP" sz="100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ACE-PRO Inc.</a:t>
            </a:r>
            <a:endParaRPr lang="ja-JP" altLang="en-US" sz="1000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A4C01B8-6ECB-4B15-B941-DAEED0622665}"/>
              </a:ext>
            </a:extLst>
          </p:cNvPr>
          <p:cNvSpPr txBox="1"/>
          <p:nvPr/>
        </p:nvSpPr>
        <p:spPr>
          <a:xfrm>
            <a:off x="817267" y="36646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framework</a:t>
            </a:r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796E903-EFFE-416A-9574-7C841D44F9E6}"/>
              </a:ext>
            </a:extLst>
          </p:cNvPr>
          <p:cNvSpPr txBox="1"/>
          <p:nvPr/>
        </p:nvSpPr>
        <p:spPr>
          <a:xfrm>
            <a:off x="10002716" y="36897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framework</a:t>
            </a:r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6C8DFC4-5649-4CDD-8CB4-7AEDCA08A90B}"/>
              </a:ext>
            </a:extLst>
          </p:cNvPr>
          <p:cNvSpPr txBox="1"/>
          <p:nvPr/>
        </p:nvSpPr>
        <p:spPr>
          <a:xfrm>
            <a:off x="8298223" y="1781148"/>
            <a:ext cx="553998" cy="41407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スコア送信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9CCF97C-D6D9-482F-929F-169D635CA0D9}"/>
              </a:ext>
            </a:extLst>
          </p:cNvPr>
          <p:cNvCxnSpPr>
            <a:cxnSpLocks/>
          </p:cNvCxnSpPr>
          <p:nvPr/>
        </p:nvCxnSpPr>
        <p:spPr>
          <a:xfrm>
            <a:off x="8852221" y="3849323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タイトル 1">
            <a:extLst>
              <a:ext uri="{FF2B5EF4-FFF2-40B4-BE49-F238E27FC236}">
                <a16:creationId xmlns:a16="http://schemas.microsoft.com/office/drawing/2014/main" id="{C1F41D3A-19DC-4101-B310-811B9336D6C7}"/>
              </a:ext>
            </a:extLst>
          </p:cNvPr>
          <p:cNvSpPr txBox="1">
            <a:spLocks/>
          </p:cNvSpPr>
          <p:nvPr/>
        </p:nvSpPr>
        <p:spPr>
          <a:xfrm>
            <a:off x="919119" y="384832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5400" dirty="0">
                <a:solidFill>
                  <a:schemeClr val="tx1">
                    <a:lumMod val="95000"/>
                  </a:schemeClr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Game</a:t>
            </a:r>
            <a:r>
              <a:rPr lang="ja-JP" altLang="en-US" sz="5400" dirty="0">
                <a:solidFill>
                  <a:schemeClr val="tx1">
                    <a:lumMod val="95000"/>
                  </a:schemeClr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 </a:t>
            </a:r>
            <a:r>
              <a:rPr lang="en-US" altLang="ja-JP" sz="5400" dirty="0">
                <a:solidFill>
                  <a:schemeClr val="tx1">
                    <a:lumMod val="95000"/>
                  </a:schemeClr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flow</a:t>
            </a:r>
            <a:endParaRPr lang="ja-JP" altLang="en-US" sz="5400" dirty="0">
              <a:solidFill>
                <a:schemeClr val="tx1">
                  <a:lumMod val="95000"/>
                </a:schemeClr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2D77D639-0D95-4B10-9180-34E63442BAC6}"/>
              </a:ext>
            </a:extLst>
          </p:cNvPr>
          <p:cNvSpPr/>
          <p:nvPr/>
        </p:nvSpPr>
        <p:spPr>
          <a:xfrm rot="10800000">
            <a:off x="6390609" y="1662034"/>
            <a:ext cx="352791" cy="238228"/>
          </a:xfrm>
          <a:prstGeom prst="triangle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027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BD4E62-05FB-4D87-901D-17CF2861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solidFill>
                  <a:srgbClr val="00B0F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CoodinateManager.cs</a:t>
            </a:r>
            <a:endParaRPr kumimoji="1" lang="ja-JP" altLang="en-US" dirty="0">
              <a:solidFill>
                <a:srgbClr val="00B0F0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7E12E1-35C8-44A5-8502-B85F7CD8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1949"/>
            <a:ext cx="10353762" cy="4058751"/>
          </a:xfrm>
        </p:spPr>
        <p:txBody>
          <a:bodyPr/>
          <a:lstStyle/>
          <a:p>
            <a:pPr marL="36900" indent="0">
              <a:buNone/>
            </a:pPr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r>
              <a:rPr lang="ja-JP" altLang="en-US" sz="1800" dirty="0">
                <a:solidFill>
                  <a:schemeClr val="tx1">
                    <a:lumMod val="95000"/>
                  </a:schemeClr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着弾センサーから情報を取得して</a:t>
            </a:r>
            <a:r>
              <a:rPr lang="en-US" altLang="ja-JP" sz="1800" dirty="0">
                <a:solidFill>
                  <a:schemeClr val="tx1">
                    <a:lumMod val="95000"/>
                  </a:schemeClr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Unity</a:t>
            </a:r>
            <a:r>
              <a:rPr lang="ja-JP" altLang="en-US" sz="1800" dirty="0">
                <a:solidFill>
                  <a:schemeClr val="tx1">
                    <a:lumMod val="95000"/>
                  </a:schemeClr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上の座標に変換するクラス</a:t>
            </a:r>
            <a:endParaRPr lang="en-US" altLang="ja-JP" sz="1800" dirty="0">
              <a:solidFill>
                <a:schemeClr val="tx1">
                  <a:lumMod val="95000"/>
                </a:schemeClr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8826345-1B92-43E6-B8C6-D1EE3CABD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22207"/>
              </p:ext>
            </p:extLst>
          </p:nvPr>
        </p:nvGraphicFramePr>
        <p:xfrm>
          <a:off x="1329473" y="2578100"/>
          <a:ext cx="8128000" cy="1320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27405">
                  <a:extLst>
                    <a:ext uri="{9D8B030D-6E8A-4147-A177-3AD203B41FA5}">
                      <a16:colId xmlns:a16="http://schemas.microsoft.com/office/drawing/2014/main" val="3538665450"/>
                    </a:ext>
                  </a:extLst>
                </a:gridCol>
                <a:gridCol w="6000595">
                  <a:extLst>
                    <a:ext uri="{9D8B030D-6E8A-4147-A177-3AD203B41FA5}">
                      <a16:colId xmlns:a16="http://schemas.microsoft.com/office/drawing/2014/main" val="441058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Public </a:t>
                      </a:r>
                      <a:r>
                        <a:rPr lang="ja-JP" altLang="en-US" sz="16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関数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概要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 </a:t>
                      </a:r>
                      <a:r>
                        <a:rPr kumimoji="1" lang="en-US" altLang="ja-JP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isUpdate</a:t>
                      </a:r>
                      <a:r>
                        <a:rPr kumimoji="1" lang="en-US" altLang="ja-JP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()</a:t>
                      </a:r>
                      <a:endParaRPr kumimoji="1" lang="ja-JP" altLang="en-US" sz="16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センサーに着弾情報が蓄積されている場合</a:t>
                      </a:r>
                      <a:r>
                        <a:rPr kumimoji="1" lang="en-US" altLang="ja-JP" sz="16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TRUE</a:t>
                      </a:r>
                      <a:r>
                        <a:rPr kumimoji="1" lang="ja-JP" altLang="en-US" sz="16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を返します</a:t>
                      </a:r>
                      <a:endParaRPr kumimoji="1" lang="en-US" altLang="ja-JP" sz="1600" dirty="0">
                        <a:solidFill>
                          <a:schemeClr val="tx1">
                            <a:lumMod val="95000"/>
                          </a:schemeClr>
                        </a:solidFill>
                        <a:latin typeface="FOT-ロダン Pro DB" panose="02020700000000000000" pitchFamily="18" charset="-128"/>
                        <a:ea typeface="FOT-ロダン Pro DB" panose="02020700000000000000" pitchFamily="18" charset="-128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64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Get()</a:t>
                      </a:r>
                      <a:endParaRPr kumimoji="1" lang="ja-JP" altLang="en-US" sz="1600" dirty="0">
                        <a:solidFill>
                          <a:schemeClr val="tx1">
                            <a:lumMod val="95000"/>
                          </a:schemeClr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着弾情報を</a:t>
                      </a:r>
                      <a:r>
                        <a:rPr kumimoji="1" lang="en-US" altLang="ja-JP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Hashtable</a:t>
                      </a:r>
                      <a:r>
                        <a:rPr kumimoji="1" lang="ja-JP" alt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で返却し、</a:t>
                      </a:r>
                      <a:r>
                        <a:rPr kumimoji="1" lang="en-US" altLang="ja-JP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isUpdate</a:t>
                      </a:r>
                      <a:r>
                        <a:rPr kumimoji="1" lang="ja-JP" alt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を</a:t>
                      </a:r>
                      <a:r>
                        <a:rPr kumimoji="1" lang="en-US" altLang="ja-JP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false</a:t>
                      </a:r>
                      <a:r>
                        <a:rPr kumimoji="1" lang="ja-JP" alt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にして着弾情報をクリアします。</a:t>
                      </a:r>
                      <a:endParaRPr kumimoji="1" lang="en-US" altLang="ja-JP" sz="1600" dirty="0">
                        <a:solidFill>
                          <a:schemeClr val="tx1">
                            <a:lumMod val="95000"/>
                          </a:schemeClr>
                        </a:solidFill>
                        <a:latin typeface="FOT-ロダン Pro DB" panose="02020700000000000000" pitchFamily="18" charset="-128"/>
                        <a:ea typeface="FOT-ロダン Pro DB" panose="02020700000000000000" pitchFamily="18" charset="-12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13243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50ABB4-586F-4AA3-901D-BCC75C9B5CCD}"/>
              </a:ext>
            </a:extLst>
          </p:cNvPr>
          <p:cNvSpPr txBox="1"/>
          <p:nvPr/>
        </p:nvSpPr>
        <p:spPr>
          <a:xfrm>
            <a:off x="1329473" y="3912799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※</a:t>
            </a:r>
            <a:r>
              <a:rPr kumimoji="1" lang="ja-JP" altLang="en-US" sz="12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上記関数に引数はありません。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C1F455-F9FA-4C75-8F9B-37D58C70B587}"/>
              </a:ext>
            </a:extLst>
          </p:cNvPr>
          <p:cNvSpPr txBox="1"/>
          <p:nvPr/>
        </p:nvSpPr>
        <p:spPr>
          <a:xfrm>
            <a:off x="245683" y="199131"/>
            <a:ext cx="2820902" cy="461665"/>
          </a:xfrm>
          <a:prstGeom prst="rect">
            <a:avLst/>
          </a:prstGeom>
          <a:solidFill>
            <a:srgbClr val="FF0000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ユーザー情報</a:t>
            </a:r>
          </a:p>
        </p:txBody>
      </p:sp>
    </p:spTree>
    <p:extLst>
      <p:ext uri="{BB962C8B-B14F-4D97-AF65-F5344CB8AC3E}">
        <p14:creationId xmlns:p14="http://schemas.microsoft.com/office/powerpoint/2010/main" val="238100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740F4-2370-417A-8781-8F57BEEE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実行環境</a:t>
            </a:r>
            <a:endParaRPr kumimoji="1" lang="ja-JP" altLang="en-US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21D3D6-87EA-4806-91B2-D348A3D4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064" y="2066985"/>
            <a:ext cx="10353762" cy="4058751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	</a:t>
            </a:r>
            <a: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&lt;</a:t>
            </a:r>
            <a:r>
              <a:rPr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ディスプレイ</a:t>
            </a:r>
            <a: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&gt;</a:t>
            </a:r>
          </a:p>
          <a:p>
            <a:pPr marL="36900" indent="0">
              <a:buNone/>
            </a:pPr>
            <a: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		</a:t>
            </a:r>
            <a:r>
              <a:rPr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サイズ</a:t>
            </a:r>
            <a: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:84</a:t>
            </a:r>
            <a:r>
              <a:rPr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インチ</a:t>
            </a:r>
          </a:p>
          <a:p>
            <a:pPr marL="36900" indent="0">
              <a:buNone/>
            </a:pPr>
            <a:r>
              <a:rPr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		画面解像度</a:t>
            </a:r>
            <a: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:FULLHD(1920×1080px)</a:t>
            </a:r>
          </a:p>
          <a:p>
            <a:pPr marL="36900" indent="0">
              <a:buNone/>
            </a:pPr>
            <a: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		</a:t>
            </a:r>
            <a:r>
              <a:rPr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画面寸法</a:t>
            </a:r>
            <a: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:1864.8mm×1050.8mm</a:t>
            </a:r>
          </a:p>
          <a:p>
            <a:pPr marL="36900" indent="0">
              <a:buNone/>
            </a:pPr>
            <a: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		</a:t>
            </a:r>
            <a:r>
              <a:rPr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縦横比</a:t>
            </a:r>
            <a: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:16:9</a:t>
            </a:r>
          </a:p>
          <a:p>
            <a:pPr marL="36900" indent="0">
              <a:buNone/>
            </a:pPr>
            <a:endParaRPr lang="en-US" altLang="ja-JP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pPr marL="36900" indent="0">
              <a:buNone/>
            </a:pPr>
            <a: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	&lt;PC&gt;</a:t>
            </a:r>
          </a:p>
          <a:p>
            <a:pPr marL="36900" indent="0">
              <a:buNone/>
            </a:pPr>
            <a: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		OS:Win10</a:t>
            </a:r>
          </a:p>
          <a:p>
            <a:pPr marL="36900" indent="0">
              <a:buNone/>
            </a:pPr>
            <a: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		CPU:i5-7600 3.5GHz</a:t>
            </a:r>
          </a:p>
          <a:p>
            <a:pPr marL="36900" indent="0">
              <a:buNone/>
            </a:pPr>
            <a: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		</a:t>
            </a:r>
            <a:r>
              <a:rPr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メモリ</a:t>
            </a:r>
            <a: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:DDR4 16GB</a:t>
            </a:r>
          </a:p>
          <a:p>
            <a:pPr marL="36900" indent="0">
              <a:buNone/>
            </a:pPr>
            <a: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		HDD:SSD256GB</a:t>
            </a:r>
          </a:p>
          <a:p>
            <a:pPr marL="36900" indent="0">
              <a:buNone/>
            </a:pPr>
            <a: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		</a:t>
            </a:r>
            <a:r>
              <a:rPr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グラボ</a:t>
            </a:r>
            <a: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:GTX1050Ti</a:t>
            </a:r>
            <a:endParaRPr kumimoji="1" lang="ja-JP" altLang="en-US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382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6E01D-418D-48CB-82DA-61BFDBEC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kumimoji="1" lang="en-US" altLang="ja-JP" dirty="0">
                <a:solidFill>
                  <a:srgbClr val="FF000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M77</a:t>
            </a:r>
            <a:r>
              <a:rPr kumimoji="1" lang="ja-JP" altLang="en-US" dirty="0">
                <a:solidFill>
                  <a:srgbClr val="FF000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 </a:t>
            </a:r>
            <a:r>
              <a:rPr kumimoji="1" lang="en-US" altLang="ja-JP" dirty="0">
                <a:solidFill>
                  <a:srgbClr val="FF000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Framework</a:t>
            </a:r>
            <a:r>
              <a:rPr kumimoji="1"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FB6D4-5B53-4496-83AC-798FD5CC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575" y="1977775"/>
            <a:ext cx="10353762" cy="3832009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sz="32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コントローラーからのゲームの選択</a:t>
            </a:r>
            <a:br>
              <a:rPr kumimoji="1" lang="en-US" altLang="ja-JP" sz="32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</a:br>
            <a:br>
              <a:rPr kumimoji="1" lang="en-US" altLang="ja-JP" sz="32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</a:br>
            <a:endParaRPr kumimoji="1" lang="en-US" altLang="ja-JP" sz="3200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r>
              <a:rPr kumimoji="1" lang="ja-JP" altLang="en-US" sz="32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管理サーバとの</a:t>
            </a:r>
            <a:r>
              <a:rPr kumimoji="1" lang="en-US" altLang="ja-JP" sz="32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API</a:t>
            </a:r>
            <a:r>
              <a:rPr kumimoji="1" lang="ja-JP" altLang="en-US" sz="32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通信を一元化</a:t>
            </a:r>
            <a:r>
              <a:rPr kumimoji="1" lang="en-US" altLang="ja-JP" sz="32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			</a:t>
            </a:r>
            <a:br>
              <a:rPr kumimoji="1" lang="en-US" altLang="ja-JP" sz="32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</a:br>
            <a:r>
              <a:rPr kumimoji="1"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ハイスコア・ゲームの種類など</a:t>
            </a:r>
            <a:r>
              <a:rPr kumimoji="1"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)</a:t>
            </a:r>
            <a:br>
              <a:rPr kumimoji="1"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</a:br>
            <a:r>
              <a:rPr lang="ja-JP" altLang="en-US" sz="26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→</a:t>
            </a:r>
            <a:r>
              <a:rPr lang="en-US" altLang="ja-JP" sz="26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GameController.cs</a:t>
            </a:r>
            <a:br>
              <a:rPr lang="en-US" altLang="ja-JP" sz="26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</a:br>
            <a:br>
              <a:rPr kumimoji="1"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</a:br>
            <a:endParaRPr kumimoji="1" lang="en-US" altLang="ja-JP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r>
              <a:rPr kumimoji="1" lang="ja-JP" altLang="en-US" sz="32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着弾センサーとの通信処理を一元化</a:t>
            </a:r>
            <a:r>
              <a:rPr kumimoji="1" lang="en-US" altLang="ja-JP" sz="32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	</a:t>
            </a:r>
            <a:r>
              <a:rPr lang="en-US" altLang="ja-JP" sz="44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	</a:t>
            </a:r>
            <a:br>
              <a:rPr kumimoji="1" lang="en-US" altLang="ja-JP" sz="32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</a:br>
            <a: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座標・画面サイズなど</a:t>
            </a:r>
            <a:r>
              <a:rPr kumimoji="1"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)</a:t>
            </a:r>
            <a:br>
              <a:rPr kumimoji="1"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</a:br>
            <a:r>
              <a:rPr lang="ja-JP" altLang="en-US" sz="26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→ </a:t>
            </a:r>
            <a:r>
              <a:rPr lang="en-US" altLang="ja-JP" sz="2600" dirty="0" err="1">
                <a:solidFill>
                  <a:srgbClr val="00B0F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CoordinateManager.cs</a:t>
            </a:r>
            <a:endParaRPr kumimoji="1" lang="en-US" altLang="ja-JP" sz="2600" dirty="0">
              <a:solidFill>
                <a:srgbClr val="00B0F0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ja-JP" altLang="en-US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22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B93EE1-A919-4090-97A2-6D1DE95F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プレイ人数について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10062A3-60C3-4F97-94DD-3380CF1E1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01673"/>
            <a:ext cx="10353675" cy="30500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900" indent="0" algn="ctr">
              <a:buNone/>
            </a:pPr>
            <a:r>
              <a:rPr lang="ja-JP" altLang="en-US" sz="4000" b="1" dirty="0">
                <a:solidFill>
                  <a:srgbClr val="FFC000"/>
                </a:solidFill>
                <a:effectLst/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プレイ人数：１～</a:t>
            </a:r>
            <a:r>
              <a:rPr lang="en-US" altLang="ja-JP" sz="4000" b="1" dirty="0">
                <a:solidFill>
                  <a:srgbClr val="FFC000"/>
                </a:solidFill>
                <a:effectLst/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6</a:t>
            </a:r>
            <a:r>
              <a:rPr lang="ja-JP" altLang="en-US" sz="4000" b="1" dirty="0">
                <a:solidFill>
                  <a:srgbClr val="FFC000"/>
                </a:solidFill>
                <a:effectLst/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名</a:t>
            </a:r>
            <a:endParaRPr lang="en-US" altLang="ja-JP" sz="4000" b="1" dirty="0">
              <a:solidFill>
                <a:srgbClr val="FFC000"/>
              </a:solidFill>
              <a:effectLst/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pPr marL="36900" indent="0" algn="ctr">
              <a:buNone/>
            </a:pPr>
            <a:endParaRPr lang="en-US" altLang="ja-JP" sz="1000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pPr marL="36900" indent="0">
              <a:buNone/>
            </a:pPr>
            <a:endParaRPr kumimoji="1" lang="en-US" altLang="ja-JP" sz="2400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pPr marL="36900" indent="0">
              <a:buNone/>
            </a:pPr>
            <a:r>
              <a:rPr kumimoji="1" lang="ja-JP" altLang="en-US" sz="24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・同時に射撃できるのは</a:t>
            </a:r>
            <a:r>
              <a:rPr kumimoji="1" lang="en-US" altLang="ja-JP" sz="24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2</a:t>
            </a:r>
            <a:r>
              <a:rPr kumimoji="1" lang="ja-JP" altLang="en-US" sz="24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名まで</a:t>
            </a:r>
            <a:endParaRPr kumimoji="1" lang="en-US" altLang="ja-JP" sz="2400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pPr marL="36900" indent="0">
              <a:buNone/>
            </a:pPr>
            <a:r>
              <a:rPr lang="ja-JP" altLang="en-US" sz="24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・同時対戦時にどちらが撃った弾なのか判別は出来ない</a:t>
            </a:r>
            <a:endParaRPr lang="en-US" altLang="ja-JP" sz="2400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pPr marL="36900" indent="0">
              <a:buNone/>
            </a:pPr>
            <a:r>
              <a:rPr lang="ja-JP" altLang="en-US" sz="24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・ターン制の</a:t>
            </a:r>
            <a:r>
              <a:rPr lang="en-US" altLang="ja-JP" sz="24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1</a:t>
            </a:r>
            <a:r>
              <a:rPr lang="ja-JP" altLang="en-US" sz="24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名ずつプレイであれば最大</a:t>
            </a:r>
            <a:r>
              <a:rPr lang="en-US" altLang="ja-JP" sz="24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6</a:t>
            </a:r>
            <a:r>
              <a:rPr lang="ja-JP" altLang="en-US" sz="2400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名まで可能</a:t>
            </a:r>
            <a:endParaRPr kumimoji="1" lang="en-US" altLang="ja-JP" sz="2400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99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8A473-E696-460C-857B-FA979443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命名規則について</a:t>
            </a:r>
            <a:endParaRPr kumimoji="1" lang="ja-JP" altLang="en-US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C664D3-C021-4080-A664-FE8A07552B4C}"/>
              </a:ext>
            </a:extLst>
          </p:cNvPr>
          <p:cNvSpPr txBox="1"/>
          <p:nvPr/>
        </p:nvSpPr>
        <p:spPr>
          <a:xfrm>
            <a:off x="1087037" y="1701661"/>
            <a:ext cx="1847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CBA5EE3-9379-40E7-BB80-9EA9F371C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59684"/>
              </p:ext>
            </p:extLst>
          </p:nvPr>
        </p:nvGraphicFramePr>
        <p:xfrm>
          <a:off x="1271768" y="2676392"/>
          <a:ext cx="9833195" cy="2225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73959">
                  <a:extLst>
                    <a:ext uri="{9D8B030D-6E8A-4147-A177-3AD203B41FA5}">
                      <a16:colId xmlns:a16="http://schemas.microsoft.com/office/drawing/2014/main" val="3538665450"/>
                    </a:ext>
                  </a:extLst>
                </a:gridCol>
                <a:gridCol w="7659236">
                  <a:extLst>
                    <a:ext uri="{9D8B030D-6E8A-4147-A177-3AD203B41FA5}">
                      <a16:colId xmlns:a16="http://schemas.microsoft.com/office/drawing/2014/main" val="441058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parameter</a:t>
                      </a:r>
                      <a:endParaRPr lang="ja-JP" altLang="en-US" sz="1400" dirty="0">
                        <a:solidFill>
                          <a:schemeClr val="tx1">
                            <a:lumMod val="95000"/>
                          </a:schemeClr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>
                          <a:solidFill>
                            <a:srgbClr val="FFFF00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GameObject</a:t>
                      </a:r>
                      <a:endParaRPr kumimoji="1" lang="en-US" altLang="ja-JP" sz="1400" b="0" dirty="0">
                        <a:solidFill>
                          <a:srgbClr val="FFFF00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rgbClr val="FFFF00"/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G20_GameController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64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>
                          <a:solidFill>
                            <a:srgbClr val="00B0F0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C#Script</a:t>
                      </a:r>
                      <a:endParaRPr kumimoji="1" lang="en-US" altLang="ja-JP" sz="1400" b="0" dirty="0">
                        <a:solidFill>
                          <a:srgbClr val="00B0F0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rgbClr val="00B0F0"/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G20_GameController.cs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47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Scene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G20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1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Tag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G20_[</a:t>
                      </a:r>
                      <a:r>
                        <a:rPr kumimoji="1" lang="en-US" altLang="ja-JP" sz="140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TagName</a:t>
                      </a:r>
                      <a:r>
                        <a:rPr kumimoji="1" lang="en-US" altLang="ja-JP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]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5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SpriteTag</a:t>
                      </a:r>
                      <a:endParaRPr kumimoji="1" lang="en-US" altLang="ja-JP" sz="1400" b="0" dirty="0">
                        <a:solidFill>
                          <a:schemeClr val="tx1">
                            <a:lumMod val="95000"/>
                          </a:schemeClr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G20_[</a:t>
                      </a:r>
                      <a:r>
                        <a:rPr kumimoji="1" lang="en-US" altLang="ja-JP" sz="140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SpriteName</a:t>
                      </a:r>
                      <a:r>
                        <a:rPr kumimoji="1" lang="en-US" altLang="ja-JP" sz="1400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FOT-ロダン Pro DB" panose="02020700000000000000" pitchFamily="18" charset="-128"/>
                          <a:ea typeface="FOT-ロダン Pro DB" panose="02020700000000000000" pitchFamily="18" charset="-128"/>
                        </a:rPr>
                        <a:t>]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799872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E74E5A-A573-4246-B5CF-43E72CB200C4}"/>
              </a:ext>
            </a:extLst>
          </p:cNvPr>
          <p:cNvSpPr txBox="1"/>
          <p:nvPr/>
        </p:nvSpPr>
        <p:spPr>
          <a:xfrm>
            <a:off x="1271768" y="2121289"/>
            <a:ext cx="308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開発コードを</a:t>
            </a:r>
            <a:r>
              <a:rPr kumimoji="1" lang="en-US" altLang="ja-JP" sz="16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G20</a:t>
            </a:r>
            <a:r>
              <a:rPr kumimoji="1" lang="ja-JP" altLang="en-US" sz="16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とする場合　</a:t>
            </a:r>
            <a:endParaRPr kumimoji="1" lang="en-US" altLang="ja-JP" sz="1600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7A46A2-4968-453E-BEF7-5A98FB07E45D}"/>
              </a:ext>
            </a:extLst>
          </p:cNvPr>
          <p:cNvSpPr txBox="1"/>
          <p:nvPr/>
        </p:nvSpPr>
        <p:spPr>
          <a:xfrm>
            <a:off x="1179402" y="5180341"/>
            <a:ext cx="1030442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以降便宜上</a:t>
            </a:r>
            <a:r>
              <a:rPr kumimoji="1" lang="en-US" altLang="ja-JP" sz="3200" dirty="0">
                <a:solidFill>
                  <a:srgbClr val="FF000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G20</a:t>
            </a:r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の開発コードが付与されているものとしてご説明します</a:t>
            </a:r>
            <a:endParaRPr kumimoji="1" lang="en-US" altLang="ja-JP" sz="2400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sz="1600" dirty="0">
              <a:solidFill>
                <a:srgbClr val="FFFF00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r>
              <a:rPr kumimoji="1" lang="en-US" altLang="ja-JP" sz="2000" dirty="0" err="1">
                <a:solidFill>
                  <a:srgbClr val="FFFF0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GameObject</a:t>
            </a:r>
            <a:r>
              <a:rPr kumimoji="1" lang="ja-JP" altLang="en-US" sz="20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は</a:t>
            </a:r>
            <a:r>
              <a:rPr kumimoji="1" lang="ja-JP" altLang="en-US" sz="2000" dirty="0">
                <a:solidFill>
                  <a:srgbClr val="FFFF0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黄色</a:t>
            </a:r>
            <a:r>
              <a:rPr kumimoji="1" lang="ja-JP" altLang="en-US" sz="20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、</a:t>
            </a:r>
            <a:r>
              <a:rPr kumimoji="1" lang="en-US" altLang="ja-JP" sz="2000" dirty="0" err="1">
                <a:solidFill>
                  <a:srgbClr val="00B0F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C#Script</a:t>
            </a:r>
            <a:r>
              <a:rPr kumimoji="1" lang="ja-JP" altLang="en-US" sz="20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は</a:t>
            </a:r>
            <a:r>
              <a:rPr kumimoji="1" lang="ja-JP" altLang="en-US" sz="2000" dirty="0">
                <a:solidFill>
                  <a:srgbClr val="00B0F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水色</a:t>
            </a:r>
            <a:r>
              <a:rPr kumimoji="1" lang="ja-JP" altLang="en-US" sz="20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で表しています</a:t>
            </a:r>
            <a:endParaRPr kumimoji="1" lang="en-US" altLang="ja-JP" sz="2000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ja-JP" altLang="en-US" sz="2400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413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2BBC93-3E5C-4CF7-9B6B-6063587A6ACA}"/>
              </a:ext>
            </a:extLst>
          </p:cNvPr>
          <p:cNvSpPr txBox="1"/>
          <p:nvPr/>
        </p:nvSpPr>
        <p:spPr>
          <a:xfrm>
            <a:off x="2334596" y="1781150"/>
            <a:ext cx="553998" cy="4140819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ゲーム起動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5E7C7A-2BB3-4FC8-8BB3-78203E6B0D59}"/>
              </a:ext>
            </a:extLst>
          </p:cNvPr>
          <p:cNvSpPr txBox="1"/>
          <p:nvPr/>
        </p:nvSpPr>
        <p:spPr>
          <a:xfrm>
            <a:off x="3323421" y="1781150"/>
            <a:ext cx="553998" cy="4140819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人数・難易度・モードの選択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58D05C-5691-4AAC-8A9D-D6F2C9AFC636}"/>
              </a:ext>
            </a:extLst>
          </p:cNvPr>
          <p:cNvSpPr txBox="1"/>
          <p:nvPr/>
        </p:nvSpPr>
        <p:spPr>
          <a:xfrm>
            <a:off x="4312234" y="1781150"/>
            <a:ext cx="553998" cy="4140819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ゲーム開始・ユーザー取得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E98269-5BEB-4FB5-8080-C345D18E97C6}"/>
              </a:ext>
            </a:extLst>
          </p:cNvPr>
          <p:cNvSpPr txBox="1"/>
          <p:nvPr/>
        </p:nvSpPr>
        <p:spPr>
          <a:xfrm>
            <a:off x="5301093" y="1781148"/>
            <a:ext cx="553998" cy="4140800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メインループ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ECF742-2D9D-4DC9-A538-85FB661FD7C0}"/>
              </a:ext>
            </a:extLst>
          </p:cNvPr>
          <p:cNvSpPr txBox="1"/>
          <p:nvPr/>
        </p:nvSpPr>
        <p:spPr>
          <a:xfrm>
            <a:off x="6290006" y="1781148"/>
            <a:ext cx="553998" cy="4140799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着弾取得・ゲームに反映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B05A1A-0AE0-4FB5-9866-722DE763DF75}"/>
              </a:ext>
            </a:extLst>
          </p:cNvPr>
          <p:cNvSpPr txBox="1"/>
          <p:nvPr/>
        </p:nvSpPr>
        <p:spPr>
          <a:xfrm>
            <a:off x="7265292" y="1781148"/>
            <a:ext cx="553998" cy="4140798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終了判定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FE0051C-AA8F-44CA-8CC1-D99BA76F8CF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88594" y="3851560"/>
            <a:ext cx="4348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0E0300D-353F-4C06-AACD-6FDEBDC86B3D}"/>
              </a:ext>
            </a:extLst>
          </p:cNvPr>
          <p:cNvCxnSpPr>
            <a:cxnSpLocks/>
          </p:cNvCxnSpPr>
          <p:nvPr/>
        </p:nvCxnSpPr>
        <p:spPr>
          <a:xfrm>
            <a:off x="3877425" y="3851560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F0DACE7-1E01-4E4D-BED5-ED305C867772}"/>
              </a:ext>
            </a:extLst>
          </p:cNvPr>
          <p:cNvCxnSpPr>
            <a:cxnSpLocks/>
          </p:cNvCxnSpPr>
          <p:nvPr/>
        </p:nvCxnSpPr>
        <p:spPr>
          <a:xfrm>
            <a:off x="4866256" y="3851560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BE1F985-FC2D-4814-BE4F-3E6AD3D0C9E8}"/>
              </a:ext>
            </a:extLst>
          </p:cNvPr>
          <p:cNvCxnSpPr>
            <a:cxnSpLocks/>
          </p:cNvCxnSpPr>
          <p:nvPr/>
        </p:nvCxnSpPr>
        <p:spPr>
          <a:xfrm>
            <a:off x="5855090" y="3851560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1BAD4F-AAE1-493F-AF2B-75D4A4FE01C7}"/>
              </a:ext>
            </a:extLst>
          </p:cNvPr>
          <p:cNvCxnSpPr>
            <a:cxnSpLocks/>
          </p:cNvCxnSpPr>
          <p:nvPr/>
        </p:nvCxnSpPr>
        <p:spPr>
          <a:xfrm>
            <a:off x="6843957" y="3855278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CC336B3-DA0F-487F-A090-DAFAE2AB5510}"/>
              </a:ext>
            </a:extLst>
          </p:cNvPr>
          <p:cNvSpPr txBox="1"/>
          <p:nvPr/>
        </p:nvSpPr>
        <p:spPr>
          <a:xfrm>
            <a:off x="9338503" y="1781148"/>
            <a:ext cx="553998" cy="4140811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ゲームエンド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6442C4-E790-4352-84B0-113E541166F5}"/>
              </a:ext>
            </a:extLst>
          </p:cNvPr>
          <p:cNvCxnSpPr>
            <a:cxnSpLocks/>
          </p:cNvCxnSpPr>
          <p:nvPr/>
        </p:nvCxnSpPr>
        <p:spPr>
          <a:xfrm>
            <a:off x="7819254" y="3851559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944EF87-4DCD-46C8-B5E9-6A2794D009E5}"/>
              </a:ext>
            </a:extLst>
          </p:cNvPr>
          <p:cNvSpPr/>
          <p:nvPr/>
        </p:nvSpPr>
        <p:spPr>
          <a:xfrm>
            <a:off x="739698" y="1580428"/>
            <a:ext cx="2271577" cy="453854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9671258-B9C8-48E1-9B08-23FFEDEB4357}"/>
              </a:ext>
            </a:extLst>
          </p:cNvPr>
          <p:cNvSpPr/>
          <p:nvPr/>
        </p:nvSpPr>
        <p:spPr>
          <a:xfrm>
            <a:off x="9013903" y="1580050"/>
            <a:ext cx="2438399" cy="453854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3" name="字幕 2">
            <a:extLst>
              <a:ext uri="{FF2B5EF4-FFF2-40B4-BE49-F238E27FC236}">
                <a16:creationId xmlns:a16="http://schemas.microsoft.com/office/drawing/2014/main" id="{4B2CC38D-732B-49B5-9E60-ED899D829A3D}"/>
              </a:ext>
            </a:extLst>
          </p:cNvPr>
          <p:cNvSpPr txBox="1">
            <a:spLocks/>
          </p:cNvSpPr>
          <p:nvPr/>
        </p:nvSpPr>
        <p:spPr>
          <a:xfrm>
            <a:off x="1524000" y="6371482"/>
            <a:ext cx="9144000" cy="48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© </a:t>
            </a:r>
            <a:r>
              <a:rPr lang="en-US" altLang="ja-JP" sz="100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ACE-PRO Inc.</a:t>
            </a:r>
            <a:endParaRPr lang="ja-JP" altLang="en-US" sz="1000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A4C01B8-6ECB-4B15-B941-DAEED0622665}"/>
              </a:ext>
            </a:extLst>
          </p:cNvPr>
          <p:cNvSpPr txBox="1"/>
          <p:nvPr/>
        </p:nvSpPr>
        <p:spPr>
          <a:xfrm>
            <a:off x="817267" y="36646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framework</a:t>
            </a:r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796E903-EFFE-416A-9574-7C841D44F9E6}"/>
              </a:ext>
            </a:extLst>
          </p:cNvPr>
          <p:cNvSpPr txBox="1"/>
          <p:nvPr/>
        </p:nvSpPr>
        <p:spPr>
          <a:xfrm>
            <a:off x="10002716" y="36897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framework</a:t>
            </a:r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6C8DFC4-5649-4CDD-8CB4-7AEDCA08A90B}"/>
              </a:ext>
            </a:extLst>
          </p:cNvPr>
          <p:cNvSpPr txBox="1"/>
          <p:nvPr/>
        </p:nvSpPr>
        <p:spPr>
          <a:xfrm>
            <a:off x="8298223" y="1781148"/>
            <a:ext cx="553998" cy="4140798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スコア送信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9CCF97C-D6D9-482F-929F-169D635CA0D9}"/>
              </a:ext>
            </a:extLst>
          </p:cNvPr>
          <p:cNvCxnSpPr>
            <a:cxnSpLocks/>
          </p:cNvCxnSpPr>
          <p:nvPr/>
        </p:nvCxnSpPr>
        <p:spPr>
          <a:xfrm>
            <a:off x="8852221" y="3849323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>
            <a:extLst>
              <a:ext uri="{FF2B5EF4-FFF2-40B4-BE49-F238E27FC236}">
                <a16:creationId xmlns:a16="http://schemas.microsoft.com/office/drawing/2014/main" id="{B03E146B-BC52-463F-8FFA-F6667E27D97C}"/>
              </a:ext>
            </a:extLst>
          </p:cNvPr>
          <p:cNvSpPr txBox="1">
            <a:spLocks/>
          </p:cNvSpPr>
          <p:nvPr/>
        </p:nvSpPr>
        <p:spPr>
          <a:xfrm>
            <a:off x="919119" y="384832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5400" dirty="0">
                <a:solidFill>
                  <a:schemeClr val="tx1">
                    <a:lumMod val="95000"/>
                  </a:schemeClr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Game</a:t>
            </a:r>
            <a:r>
              <a:rPr lang="ja-JP" altLang="en-US" sz="5400" dirty="0">
                <a:solidFill>
                  <a:schemeClr val="tx1">
                    <a:lumMod val="95000"/>
                  </a:schemeClr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 </a:t>
            </a:r>
            <a:r>
              <a:rPr lang="en-US" altLang="ja-JP" sz="5400" dirty="0">
                <a:solidFill>
                  <a:schemeClr val="tx1">
                    <a:lumMod val="95000"/>
                  </a:schemeClr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flow</a:t>
            </a:r>
            <a:endParaRPr lang="ja-JP" altLang="en-US" sz="5400" dirty="0">
              <a:solidFill>
                <a:schemeClr val="tx1">
                  <a:lumMod val="95000"/>
                </a:schemeClr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00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2BBC93-3E5C-4CF7-9B6B-6063587A6ACA}"/>
              </a:ext>
            </a:extLst>
          </p:cNvPr>
          <p:cNvSpPr txBox="1"/>
          <p:nvPr/>
        </p:nvSpPr>
        <p:spPr>
          <a:xfrm>
            <a:off x="2334596" y="1781150"/>
            <a:ext cx="553998" cy="4140819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ゲーム起動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5E7C7A-2BB3-4FC8-8BB3-78203E6B0D59}"/>
              </a:ext>
            </a:extLst>
          </p:cNvPr>
          <p:cNvSpPr txBox="1"/>
          <p:nvPr/>
        </p:nvSpPr>
        <p:spPr>
          <a:xfrm>
            <a:off x="3323421" y="1781150"/>
            <a:ext cx="553998" cy="41408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人数・難易度・モードの選択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58D05C-5691-4AAC-8A9D-D6F2C9AFC636}"/>
              </a:ext>
            </a:extLst>
          </p:cNvPr>
          <p:cNvSpPr txBox="1"/>
          <p:nvPr/>
        </p:nvSpPr>
        <p:spPr>
          <a:xfrm>
            <a:off x="4312234" y="1781150"/>
            <a:ext cx="553998" cy="41408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ゲーム開始・ユーザー取得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E98269-5BEB-4FB5-8080-C345D18E97C6}"/>
              </a:ext>
            </a:extLst>
          </p:cNvPr>
          <p:cNvSpPr txBox="1"/>
          <p:nvPr/>
        </p:nvSpPr>
        <p:spPr>
          <a:xfrm>
            <a:off x="5301093" y="1781148"/>
            <a:ext cx="553998" cy="414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メインループ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ECF742-2D9D-4DC9-A538-85FB661FD7C0}"/>
              </a:ext>
            </a:extLst>
          </p:cNvPr>
          <p:cNvSpPr txBox="1"/>
          <p:nvPr/>
        </p:nvSpPr>
        <p:spPr>
          <a:xfrm>
            <a:off x="6290006" y="1781148"/>
            <a:ext cx="553998" cy="4140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着弾取得・ゲームに反映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B05A1A-0AE0-4FB5-9866-722DE763DF75}"/>
              </a:ext>
            </a:extLst>
          </p:cNvPr>
          <p:cNvSpPr txBox="1"/>
          <p:nvPr/>
        </p:nvSpPr>
        <p:spPr>
          <a:xfrm>
            <a:off x="7265292" y="1781148"/>
            <a:ext cx="553998" cy="41407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終了判定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FE0051C-AA8F-44CA-8CC1-D99BA76F8CF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88594" y="3851560"/>
            <a:ext cx="4348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0E0300D-353F-4C06-AACD-6FDEBDC86B3D}"/>
              </a:ext>
            </a:extLst>
          </p:cNvPr>
          <p:cNvCxnSpPr>
            <a:cxnSpLocks/>
          </p:cNvCxnSpPr>
          <p:nvPr/>
        </p:nvCxnSpPr>
        <p:spPr>
          <a:xfrm>
            <a:off x="3877425" y="3851560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F0DACE7-1E01-4E4D-BED5-ED305C867772}"/>
              </a:ext>
            </a:extLst>
          </p:cNvPr>
          <p:cNvCxnSpPr>
            <a:cxnSpLocks/>
          </p:cNvCxnSpPr>
          <p:nvPr/>
        </p:nvCxnSpPr>
        <p:spPr>
          <a:xfrm>
            <a:off x="4866256" y="3851560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BE1F985-FC2D-4814-BE4F-3E6AD3D0C9E8}"/>
              </a:ext>
            </a:extLst>
          </p:cNvPr>
          <p:cNvCxnSpPr>
            <a:cxnSpLocks/>
          </p:cNvCxnSpPr>
          <p:nvPr/>
        </p:nvCxnSpPr>
        <p:spPr>
          <a:xfrm>
            <a:off x="5855090" y="3851560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1BAD4F-AAE1-493F-AF2B-75D4A4FE01C7}"/>
              </a:ext>
            </a:extLst>
          </p:cNvPr>
          <p:cNvCxnSpPr>
            <a:cxnSpLocks/>
          </p:cNvCxnSpPr>
          <p:nvPr/>
        </p:nvCxnSpPr>
        <p:spPr>
          <a:xfrm>
            <a:off x="6843957" y="3855278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CC336B3-DA0F-487F-A090-DAFAE2AB5510}"/>
              </a:ext>
            </a:extLst>
          </p:cNvPr>
          <p:cNvSpPr txBox="1"/>
          <p:nvPr/>
        </p:nvSpPr>
        <p:spPr>
          <a:xfrm>
            <a:off x="9338503" y="1781148"/>
            <a:ext cx="553998" cy="414081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ゲームエンド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6442C4-E790-4352-84B0-113E541166F5}"/>
              </a:ext>
            </a:extLst>
          </p:cNvPr>
          <p:cNvCxnSpPr>
            <a:cxnSpLocks/>
          </p:cNvCxnSpPr>
          <p:nvPr/>
        </p:nvCxnSpPr>
        <p:spPr>
          <a:xfrm>
            <a:off x="7819254" y="3851559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944EF87-4DCD-46C8-B5E9-6A2794D009E5}"/>
              </a:ext>
            </a:extLst>
          </p:cNvPr>
          <p:cNvSpPr/>
          <p:nvPr/>
        </p:nvSpPr>
        <p:spPr>
          <a:xfrm>
            <a:off x="739698" y="1580428"/>
            <a:ext cx="2271577" cy="453854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9671258-B9C8-48E1-9B08-23FFEDEB4357}"/>
              </a:ext>
            </a:extLst>
          </p:cNvPr>
          <p:cNvSpPr/>
          <p:nvPr/>
        </p:nvSpPr>
        <p:spPr>
          <a:xfrm>
            <a:off x="9013903" y="1580050"/>
            <a:ext cx="2438399" cy="453854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A4C01B8-6ECB-4B15-B941-DAEED0622665}"/>
              </a:ext>
            </a:extLst>
          </p:cNvPr>
          <p:cNvSpPr txBox="1"/>
          <p:nvPr/>
        </p:nvSpPr>
        <p:spPr>
          <a:xfrm>
            <a:off x="817267" y="36646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framework</a:t>
            </a:r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796E903-EFFE-416A-9574-7C841D44F9E6}"/>
              </a:ext>
            </a:extLst>
          </p:cNvPr>
          <p:cNvSpPr txBox="1"/>
          <p:nvPr/>
        </p:nvSpPr>
        <p:spPr>
          <a:xfrm>
            <a:off x="10002716" y="36897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framework</a:t>
            </a:r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6C8DFC4-5649-4CDD-8CB4-7AEDCA08A90B}"/>
              </a:ext>
            </a:extLst>
          </p:cNvPr>
          <p:cNvSpPr txBox="1"/>
          <p:nvPr/>
        </p:nvSpPr>
        <p:spPr>
          <a:xfrm>
            <a:off x="8298223" y="1781148"/>
            <a:ext cx="553998" cy="41407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スコア送信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9CCF97C-D6D9-482F-929F-169D635CA0D9}"/>
              </a:ext>
            </a:extLst>
          </p:cNvPr>
          <p:cNvCxnSpPr>
            <a:cxnSpLocks/>
          </p:cNvCxnSpPr>
          <p:nvPr/>
        </p:nvCxnSpPr>
        <p:spPr>
          <a:xfrm>
            <a:off x="8852221" y="3849323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タイトル 1">
            <a:extLst>
              <a:ext uri="{FF2B5EF4-FFF2-40B4-BE49-F238E27FC236}">
                <a16:creationId xmlns:a16="http://schemas.microsoft.com/office/drawing/2014/main" id="{EE7F92FD-38DF-4AD6-97F5-5F85C54C33C4}"/>
              </a:ext>
            </a:extLst>
          </p:cNvPr>
          <p:cNvSpPr txBox="1">
            <a:spLocks/>
          </p:cNvSpPr>
          <p:nvPr/>
        </p:nvSpPr>
        <p:spPr>
          <a:xfrm>
            <a:off x="919119" y="384832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5400" dirty="0">
                <a:solidFill>
                  <a:schemeClr val="tx1">
                    <a:lumMod val="95000"/>
                  </a:schemeClr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Game</a:t>
            </a:r>
            <a:r>
              <a:rPr lang="ja-JP" altLang="en-US" sz="5400" dirty="0">
                <a:solidFill>
                  <a:schemeClr val="tx1">
                    <a:lumMod val="95000"/>
                  </a:schemeClr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 </a:t>
            </a:r>
            <a:r>
              <a:rPr lang="en-US" altLang="ja-JP" sz="5400" dirty="0">
                <a:solidFill>
                  <a:schemeClr val="tx1">
                    <a:lumMod val="95000"/>
                  </a:schemeClr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flow</a:t>
            </a:r>
            <a:endParaRPr lang="ja-JP" altLang="en-US" sz="5400" dirty="0">
              <a:solidFill>
                <a:schemeClr val="tx1">
                  <a:lumMod val="95000"/>
                </a:schemeClr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E6FDDFEE-E2F1-4D0F-BFC6-567F114CF413}"/>
              </a:ext>
            </a:extLst>
          </p:cNvPr>
          <p:cNvSpPr/>
          <p:nvPr/>
        </p:nvSpPr>
        <p:spPr>
          <a:xfrm rot="10800000">
            <a:off x="2440249" y="1662034"/>
            <a:ext cx="352791" cy="238228"/>
          </a:xfrm>
          <a:prstGeom prst="triangle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310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8A473-E696-460C-857B-FA979443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ゲーム起動後の</a:t>
            </a:r>
            <a:r>
              <a:rPr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hierarchy</a:t>
            </a:r>
            <a:r>
              <a:rPr kumimoji="1" lang="ja-JP" altLang="en-US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構成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9B34DAC-07CA-410F-B3B8-BCB65CDF9FB7}"/>
              </a:ext>
            </a:extLst>
          </p:cNvPr>
          <p:cNvSpPr txBox="1"/>
          <p:nvPr/>
        </p:nvSpPr>
        <p:spPr>
          <a:xfrm>
            <a:off x="791736" y="2225855"/>
            <a:ext cx="466121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M77</a:t>
            </a:r>
            <a:r>
              <a:rPr kumimoji="1" lang="ja-JP" altLang="en-US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 </a:t>
            </a:r>
            <a:r>
              <a:rPr kumimoji="1"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Framework</a:t>
            </a:r>
            <a:r>
              <a:rPr kumimoji="1" lang="ja-JP" altLang="en-US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D80252-89A4-4C3D-A5FA-F94DD8450945}"/>
              </a:ext>
            </a:extLst>
          </p:cNvPr>
          <p:cNvSpPr txBox="1"/>
          <p:nvPr/>
        </p:nvSpPr>
        <p:spPr>
          <a:xfrm>
            <a:off x="791736" y="3351416"/>
            <a:ext cx="466121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G20</a:t>
            </a:r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E16C4D7-FEE8-4AFF-865B-F4E907E91DE9}"/>
              </a:ext>
            </a:extLst>
          </p:cNvPr>
          <p:cNvSpPr/>
          <p:nvPr/>
        </p:nvSpPr>
        <p:spPr>
          <a:xfrm>
            <a:off x="613317" y="1709855"/>
            <a:ext cx="5029199" cy="2259979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375F71-92C5-4A13-BFF5-4C55E3D02851}"/>
              </a:ext>
            </a:extLst>
          </p:cNvPr>
          <p:cNvSpPr txBox="1"/>
          <p:nvPr/>
        </p:nvSpPr>
        <p:spPr>
          <a:xfrm>
            <a:off x="2501665" y="1783189"/>
            <a:ext cx="23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hierarchy</a:t>
            </a:r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C38225F1-E4DD-465E-964E-CAB39EBDB33C}"/>
              </a:ext>
            </a:extLst>
          </p:cNvPr>
          <p:cNvSpPr/>
          <p:nvPr/>
        </p:nvSpPr>
        <p:spPr>
          <a:xfrm>
            <a:off x="1306549" y="2687254"/>
            <a:ext cx="390292" cy="572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B72AC6-2BE3-46B0-925B-BD2B1D7381B6}"/>
              </a:ext>
            </a:extLst>
          </p:cNvPr>
          <p:cNvSpPr txBox="1"/>
          <p:nvPr/>
        </p:nvSpPr>
        <p:spPr>
          <a:xfrm>
            <a:off x="1848126" y="280244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追加でゲームシーンを読み込み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C664D3-C021-4080-A664-FE8A07552B4C}"/>
              </a:ext>
            </a:extLst>
          </p:cNvPr>
          <p:cNvSpPr txBox="1"/>
          <p:nvPr/>
        </p:nvSpPr>
        <p:spPr>
          <a:xfrm>
            <a:off x="708860" y="4078529"/>
            <a:ext cx="54970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■ 注意点</a:t>
            </a:r>
            <a:endParaRPr kumimoji="1" lang="en-US" altLang="ja-JP" sz="1600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r>
              <a:rPr kumimoji="1" lang="en-US" altLang="ja-JP" sz="16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hierarchy</a:t>
            </a:r>
            <a:r>
              <a:rPr kumimoji="1" lang="ja-JP" altLang="en-US" sz="16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上に</a:t>
            </a:r>
            <a:r>
              <a:rPr kumimoji="1" lang="en-US" altLang="ja-JP" sz="16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framework</a:t>
            </a:r>
            <a:r>
              <a:rPr kumimoji="1" lang="ja-JP" altLang="en-US" sz="16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のゲームオブジェクトが</a:t>
            </a:r>
            <a:endParaRPr kumimoji="1" lang="en-US" altLang="ja-JP" sz="1600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r>
              <a:rPr kumimoji="1" lang="ja-JP" altLang="en-US" sz="16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混在している</a:t>
            </a:r>
            <a:endParaRPr kumimoji="1" lang="en-US" altLang="ja-JP" sz="1600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sz="1600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r>
              <a:rPr kumimoji="1" lang="ja-JP" altLang="en-US" sz="16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・</a:t>
            </a:r>
            <a:r>
              <a:rPr kumimoji="1" lang="ja-JP" altLang="en-US" sz="1600" b="1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命名規則の徹底</a:t>
            </a:r>
            <a:br>
              <a:rPr kumimoji="1" lang="en-US" altLang="ja-JP" sz="1600" b="1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</a:br>
            <a:r>
              <a:rPr kumimoji="1" lang="ja-JP" altLang="en-US" sz="1600" b="1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　</a:t>
            </a:r>
            <a:r>
              <a:rPr kumimoji="1" lang="en-US" altLang="ja-JP" sz="1600" b="1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(</a:t>
            </a:r>
            <a:r>
              <a:rPr kumimoji="1" lang="ja-JP" altLang="en-US" sz="1600" b="1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生成するすべての</a:t>
            </a:r>
            <a:r>
              <a:rPr kumimoji="1" lang="en-US" altLang="ja-JP" sz="1600" b="1" dirty="0" err="1">
                <a:solidFill>
                  <a:srgbClr val="FFFF0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GameObject</a:t>
            </a:r>
            <a:r>
              <a:rPr kumimoji="1" lang="ja-JP" altLang="en-US" sz="1600" b="1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に</a:t>
            </a:r>
            <a:r>
              <a:rPr kumimoji="1" lang="en-US" altLang="ja-JP" sz="1600" b="1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prefix</a:t>
            </a:r>
            <a:r>
              <a:rPr kumimoji="1" lang="ja-JP" altLang="en-US" sz="1600" b="1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を必ずつける</a:t>
            </a:r>
            <a:r>
              <a:rPr kumimoji="1" lang="en-US" altLang="ja-JP" sz="1600" b="1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)</a:t>
            </a:r>
          </a:p>
          <a:p>
            <a:r>
              <a:rPr kumimoji="1" lang="ja-JP" altLang="en-US" sz="16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・ゲームがアンロードされた場合に</a:t>
            </a:r>
            <a:br>
              <a:rPr kumimoji="1" lang="en-US" altLang="ja-JP" sz="16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</a:br>
            <a:r>
              <a:rPr kumimoji="1" lang="ja-JP" altLang="en-US" sz="16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　必ず生成した</a:t>
            </a:r>
            <a:r>
              <a:rPr kumimoji="1" lang="en-US" altLang="ja-JP" sz="1600" dirty="0" err="1">
                <a:solidFill>
                  <a:srgbClr val="FFFF0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GameObject</a:t>
            </a:r>
            <a:r>
              <a:rPr kumimoji="1" lang="ja-JP" altLang="en-US" sz="1600" dirty="0" err="1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は削</a:t>
            </a:r>
            <a:r>
              <a:rPr kumimoji="1" lang="ja-JP" altLang="en-US" sz="16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除する</a:t>
            </a:r>
            <a:endParaRPr kumimoji="1" lang="en-US" altLang="ja-JP" sz="1600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8018380-9F2F-4840-8202-6FBD7DBE09C8}"/>
              </a:ext>
            </a:extLst>
          </p:cNvPr>
          <p:cNvSpPr txBox="1"/>
          <p:nvPr/>
        </p:nvSpPr>
        <p:spPr>
          <a:xfrm>
            <a:off x="244426" y="184926"/>
            <a:ext cx="2124247" cy="461665"/>
          </a:xfrm>
          <a:prstGeom prst="rect">
            <a:avLst/>
          </a:prstGeom>
          <a:solidFill>
            <a:srgbClr val="FF0000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ゲーム起動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82CFA36-5A92-425E-85D1-625A30A17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710" y="1624491"/>
            <a:ext cx="2378973" cy="490807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D4A2E5B-D200-4471-8137-A54490164238}"/>
              </a:ext>
            </a:extLst>
          </p:cNvPr>
          <p:cNvSpPr/>
          <p:nvPr/>
        </p:nvSpPr>
        <p:spPr>
          <a:xfrm>
            <a:off x="9215931" y="4462670"/>
            <a:ext cx="2365513" cy="206210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EF04B3-3701-418E-800D-CA4500ABB054}"/>
              </a:ext>
            </a:extLst>
          </p:cNvPr>
          <p:cNvSpPr/>
          <p:nvPr/>
        </p:nvSpPr>
        <p:spPr>
          <a:xfrm>
            <a:off x="9215931" y="2004725"/>
            <a:ext cx="2365513" cy="2413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7F9824F1-A760-444B-BBC2-DB4F2177D19E}"/>
              </a:ext>
            </a:extLst>
          </p:cNvPr>
          <p:cNvSpPr/>
          <p:nvPr/>
        </p:nvSpPr>
        <p:spPr>
          <a:xfrm>
            <a:off x="8446778" y="2959166"/>
            <a:ext cx="628760" cy="489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2AA6CF7B-B51B-4942-90A6-110572C397EE}"/>
              </a:ext>
            </a:extLst>
          </p:cNvPr>
          <p:cNvSpPr/>
          <p:nvPr/>
        </p:nvSpPr>
        <p:spPr>
          <a:xfrm>
            <a:off x="8443176" y="5317463"/>
            <a:ext cx="635964" cy="489247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8BA0F6-88CF-4FAA-BDF2-5D18D1D3E7E7}"/>
              </a:ext>
            </a:extLst>
          </p:cNvPr>
          <p:cNvSpPr txBox="1"/>
          <p:nvPr/>
        </p:nvSpPr>
        <p:spPr>
          <a:xfrm>
            <a:off x="6960759" y="301912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Framework</a:t>
            </a:r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214A652-9B4D-41AA-93BC-51713083268E}"/>
              </a:ext>
            </a:extLst>
          </p:cNvPr>
          <p:cNvSpPr txBox="1"/>
          <p:nvPr/>
        </p:nvSpPr>
        <p:spPr>
          <a:xfrm>
            <a:off x="7592057" y="537742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Game</a:t>
            </a:r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52E5855-EC8A-4AA5-A22D-0D5570ADB1D3}"/>
              </a:ext>
            </a:extLst>
          </p:cNvPr>
          <p:cNvSpPr txBox="1"/>
          <p:nvPr/>
        </p:nvSpPr>
        <p:spPr>
          <a:xfrm>
            <a:off x="7703911" y="59406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下位にロード</a:t>
            </a:r>
          </a:p>
        </p:txBody>
      </p:sp>
    </p:spTree>
    <p:extLst>
      <p:ext uri="{BB962C8B-B14F-4D97-AF65-F5344CB8AC3E}">
        <p14:creationId xmlns:p14="http://schemas.microsoft.com/office/powerpoint/2010/main" val="290267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8A473-E696-460C-857B-FA979443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Hierarchy</a:t>
            </a:r>
            <a:r>
              <a:rPr lang="ja-JP" altLang="en-US" dirty="0">
                <a:solidFill>
                  <a:schemeClr val="tx1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に必ず必要なゲームオブジェクト</a:t>
            </a:r>
            <a:endParaRPr kumimoji="1" lang="ja-JP" altLang="en-US" dirty="0">
              <a:solidFill>
                <a:schemeClr val="tx1"/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C664D3-C021-4080-A664-FE8A07552B4C}"/>
              </a:ext>
            </a:extLst>
          </p:cNvPr>
          <p:cNvSpPr txBox="1"/>
          <p:nvPr/>
        </p:nvSpPr>
        <p:spPr>
          <a:xfrm>
            <a:off x="1042853" y="3013501"/>
            <a:ext cx="10817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rgbClr val="FFFF0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G20_GameController(</a:t>
            </a:r>
            <a:r>
              <a:rPr kumimoji="1" lang="en-US" altLang="ja-JP" sz="1600" dirty="0" err="1">
                <a:solidFill>
                  <a:srgbClr val="FFFF0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GameObject</a:t>
            </a:r>
            <a:r>
              <a:rPr kumimoji="1" lang="en-US" altLang="ja-JP" sz="1600" dirty="0">
                <a:solidFill>
                  <a:srgbClr val="FFFF0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)</a:t>
            </a:r>
            <a:r>
              <a:rPr kumimoji="1" lang="ja-JP" altLang="en-US" sz="16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に</a:t>
            </a:r>
            <a:r>
              <a:rPr kumimoji="1" lang="en-US" altLang="ja-JP" sz="1600" dirty="0">
                <a:solidFill>
                  <a:srgbClr val="00B0F0"/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G20_GameController.cs</a:t>
            </a:r>
            <a:r>
              <a:rPr kumimoji="1" lang="ja-JP" altLang="en-US" sz="16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をアタッチして配置しておく必要があります。</a:t>
            </a:r>
            <a:endParaRPr kumimoji="1" lang="en-US" altLang="ja-JP" sz="1600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endParaRPr kumimoji="1" lang="en-US" altLang="ja-JP" sz="1600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  <a:p>
            <a:r>
              <a:rPr kumimoji="1" lang="ja-JP" altLang="en-US" sz="16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ゲームの設定などはこのスクリプトに集約してください。</a:t>
            </a:r>
            <a:endParaRPr kumimoji="1" lang="en-US" altLang="ja-JP" sz="1600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8018380-9F2F-4840-8202-6FBD7DBE09C8}"/>
              </a:ext>
            </a:extLst>
          </p:cNvPr>
          <p:cNvSpPr txBox="1"/>
          <p:nvPr/>
        </p:nvSpPr>
        <p:spPr>
          <a:xfrm>
            <a:off x="244426" y="184926"/>
            <a:ext cx="2124247" cy="461665"/>
          </a:xfrm>
          <a:prstGeom prst="rect">
            <a:avLst/>
          </a:prstGeom>
          <a:solidFill>
            <a:srgbClr val="FF0000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ゲーム起動</a:t>
            </a:r>
          </a:p>
        </p:txBody>
      </p:sp>
    </p:spTree>
    <p:extLst>
      <p:ext uri="{BB962C8B-B14F-4D97-AF65-F5344CB8AC3E}">
        <p14:creationId xmlns:p14="http://schemas.microsoft.com/office/powerpoint/2010/main" val="16186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2BBC93-3E5C-4CF7-9B6B-6063587A6ACA}"/>
              </a:ext>
            </a:extLst>
          </p:cNvPr>
          <p:cNvSpPr txBox="1"/>
          <p:nvPr/>
        </p:nvSpPr>
        <p:spPr>
          <a:xfrm>
            <a:off x="2334596" y="1781150"/>
            <a:ext cx="553998" cy="41408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ゲーム起動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5E7C7A-2BB3-4FC8-8BB3-78203E6B0D59}"/>
              </a:ext>
            </a:extLst>
          </p:cNvPr>
          <p:cNvSpPr txBox="1"/>
          <p:nvPr/>
        </p:nvSpPr>
        <p:spPr>
          <a:xfrm>
            <a:off x="3323421" y="1781150"/>
            <a:ext cx="553998" cy="4140819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人数・難易度・モードの選択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58D05C-5691-4AAC-8A9D-D6F2C9AFC636}"/>
              </a:ext>
            </a:extLst>
          </p:cNvPr>
          <p:cNvSpPr txBox="1"/>
          <p:nvPr/>
        </p:nvSpPr>
        <p:spPr>
          <a:xfrm>
            <a:off x="4312234" y="1781150"/>
            <a:ext cx="553998" cy="41408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ゲーム開始・ユーザー取得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E98269-5BEB-4FB5-8080-C345D18E97C6}"/>
              </a:ext>
            </a:extLst>
          </p:cNvPr>
          <p:cNvSpPr txBox="1"/>
          <p:nvPr/>
        </p:nvSpPr>
        <p:spPr>
          <a:xfrm>
            <a:off x="5301093" y="1781148"/>
            <a:ext cx="553998" cy="4140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メインループ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ECF742-2D9D-4DC9-A538-85FB661FD7C0}"/>
              </a:ext>
            </a:extLst>
          </p:cNvPr>
          <p:cNvSpPr txBox="1"/>
          <p:nvPr/>
        </p:nvSpPr>
        <p:spPr>
          <a:xfrm>
            <a:off x="6290006" y="1781148"/>
            <a:ext cx="553998" cy="4140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着弾取得・ゲームに反映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B05A1A-0AE0-4FB5-9866-722DE763DF75}"/>
              </a:ext>
            </a:extLst>
          </p:cNvPr>
          <p:cNvSpPr txBox="1"/>
          <p:nvPr/>
        </p:nvSpPr>
        <p:spPr>
          <a:xfrm>
            <a:off x="7265292" y="1781148"/>
            <a:ext cx="553998" cy="41407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終了判定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FE0051C-AA8F-44CA-8CC1-D99BA76F8CF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88594" y="3851560"/>
            <a:ext cx="4348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0E0300D-353F-4C06-AACD-6FDEBDC86B3D}"/>
              </a:ext>
            </a:extLst>
          </p:cNvPr>
          <p:cNvCxnSpPr>
            <a:cxnSpLocks/>
          </p:cNvCxnSpPr>
          <p:nvPr/>
        </p:nvCxnSpPr>
        <p:spPr>
          <a:xfrm>
            <a:off x="3877425" y="3851560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F0DACE7-1E01-4E4D-BED5-ED305C867772}"/>
              </a:ext>
            </a:extLst>
          </p:cNvPr>
          <p:cNvCxnSpPr>
            <a:cxnSpLocks/>
          </p:cNvCxnSpPr>
          <p:nvPr/>
        </p:nvCxnSpPr>
        <p:spPr>
          <a:xfrm>
            <a:off x="4866256" y="3851560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BE1F985-FC2D-4814-BE4F-3E6AD3D0C9E8}"/>
              </a:ext>
            </a:extLst>
          </p:cNvPr>
          <p:cNvCxnSpPr>
            <a:cxnSpLocks/>
          </p:cNvCxnSpPr>
          <p:nvPr/>
        </p:nvCxnSpPr>
        <p:spPr>
          <a:xfrm>
            <a:off x="5855090" y="3851560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31BAD4F-AAE1-493F-AF2B-75D4A4FE01C7}"/>
              </a:ext>
            </a:extLst>
          </p:cNvPr>
          <p:cNvCxnSpPr>
            <a:cxnSpLocks/>
          </p:cNvCxnSpPr>
          <p:nvPr/>
        </p:nvCxnSpPr>
        <p:spPr>
          <a:xfrm>
            <a:off x="6843957" y="3855278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CC336B3-DA0F-487F-A090-DAFAE2AB5510}"/>
              </a:ext>
            </a:extLst>
          </p:cNvPr>
          <p:cNvSpPr txBox="1"/>
          <p:nvPr/>
        </p:nvSpPr>
        <p:spPr>
          <a:xfrm>
            <a:off x="9338503" y="1781148"/>
            <a:ext cx="553998" cy="414081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ゲームエンド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6442C4-E790-4352-84B0-113E541166F5}"/>
              </a:ext>
            </a:extLst>
          </p:cNvPr>
          <p:cNvCxnSpPr>
            <a:cxnSpLocks/>
          </p:cNvCxnSpPr>
          <p:nvPr/>
        </p:nvCxnSpPr>
        <p:spPr>
          <a:xfrm>
            <a:off x="7819254" y="3851559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944EF87-4DCD-46C8-B5E9-6A2794D009E5}"/>
              </a:ext>
            </a:extLst>
          </p:cNvPr>
          <p:cNvSpPr/>
          <p:nvPr/>
        </p:nvSpPr>
        <p:spPr>
          <a:xfrm>
            <a:off x="739698" y="1580428"/>
            <a:ext cx="2271577" cy="453854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9671258-B9C8-48E1-9B08-23FFEDEB4357}"/>
              </a:ext>
            </a:extLst>
          </p:cNvPr>
          <p:cNvSpPr/>
          <p:nvPr/>
        </p:nvSpPr>
        <p:spPr>
          <a:xfrm>
            <a:off x="9013903" y="1580050"/>
            <a:ext cx="2438399" cy="4538546"/>
          </a:xfrm>
          <a:prstGeom prst="rect">
            <a:avLst/>
          </a:prstGeom>
          <a:noFill/>
          <a:ln w="190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3" name="字幕 2">
            <a:extLst>
              <a:ext uri="{FF2B5EF4-FFF2-40B4-BE49-F238E27FC236}">
                <a16:creationId xmlns:a16="http://schemas.microsoft.com/office/drawing/2014/main" id="{4B2CC38D-732B-49B5-9E60-ED899D829A3D}"/>
              </a:ext>
            </a:extLst>
          </p:cNvPr>
          <p:cNvSpPr txBox="1">
            <a:spLocks/>
          </p:cNvSpPr>
          <p:nvPr/>
        </p:nvSpPr>
        <p:spPr>
          <a:xfrm>
            <a:off x="1524000" y="6371482"/>
            <a:ext cx="9144000" cy="48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© </a:t>
            </a:r>
            <a:r>
              <a:rPr lang="en-US" altLang="ja-JP" sz="100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ACE-PRO Inc.</a:t>
            </a:r>
            <a:endParaRPr lang="ja-JP" altLang="en-US" sz="1000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A4C01B8-6ECB-4B15-B941-DAEED0622665}"/>
              </a:ext>
            </a:extLst>
          </p:cNvPr>
          <p:cNvSpPr txBox="1"/>
          <p:nvPr/>
        </p:nvSpPr>
        <p:spPr>
          <a:xfrm>
            <a:off x="817267" y="36646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framework</a:t>
            </a:r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796E903-EFFE-416A-9574-7C841D44F9E6}"/>
              </a:ext>
            </a:extLst>
          </p:cNvPr>
          <p:cNvSpPr txBox="1"/>
          <p:nvPr/>
        </p:nvSpPr>
        <p:spPr>
          <a:xfrm>
            <a:off x="10002716" y="36897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framework</a:t>
            </a:r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6C8DFC4-5649-4CDD-8CB4-7AEDCA08A90B}"/>
              </a:ext>
            </a:extLst>
          </p:cNvPr>
          <p:cNvSpPr txBox="1"/>
          <p:nvPr/>
        </p:nvSpPr>
        <p:spPr>
          <a:xfrm>
            <a:off x="8298223" y="1781148"/>
            <a:ext cx="553998" cy="41407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スコア送信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9CCF97C-D6D9-482F-929F-169D635CA0D9}"/>
              </a:ext>
            </a:extLst>
          </p:cNvPr>
          <p:cNvCxnSpPr>
            <a:cxnSpLocks/>
          </p:cNvCxnSpPr>
          <p:nvPr/>
        </p:nvCxnSpPr>
        <p:spPr>
          <a:xfrm>
            <a:off x="8852221" y="3849323"/>
            <a:ext cx="496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タイトル 1">
            <a:extLst>
              <a:ext uri="{FF2B5EF4-FFF2-40B4-BE49-F238E27FC236}">
                <a16:creationId xmlns:a16="http://schemas.microsoft.com/office/drawing/2014/main" id="{601A5514-BFC3-4FE3-BFD3-80C10B7D9F37}"/>
              </a:ext>
            </a:extLst>
          </p:cNvPr>
          <p:cNvSpPr txBox="1">
            <a:spLocks/>
          </p:cNvSpPr>
          <p:nvPr/>
        </p:nvSpPr>
        <p:spPr>
          <a:xfrm>
            <a:off x="919119" y="384832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5400">
                <a:solidFill>
                  <a:schemeClr val="tx1">
                    <a:lumMod val="95000"/>
                  </a:schemeClr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Game</a:t>
            </a:r>
            <a:r>
              <a:rPr lang="ja-JP" altLang="en-US" sz="5400">
                <a:solidFill>
                  <a:schemeClr val="tx1">
                    <a:lumMod val="95000"/>
                  </a:schemeClr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 </a:t>
            </a:r>
            <a:r>
              <a:rPr lang="en-US" altLang="ja-JP" sz="5400">
                <a:solidFill>
                  <a:schemeClr val="tx1">
                    <a:lumMod val="95000"/>
                  </a:schemeClr>
                </a:solidFill>
                <a:latin typeface="FOT-ロダン Pro B" panose="02020800000000000000" pitchFamily="18" charset="-128"/>
                <a:ea typeface="FOT-ロダン Pro B" panose="02020800000000000000" pitchFamily="18" charset="-128"/>
              </a:rPr>
              <a:t>flow</a:t>
            </a:r>
            <a:endParaRPr lang="ja-JP" altLang="en-US" sz="5400" dirty="0">
              <a:solidFill>
                <a:schemeClr val="tx1">
                  <a:lumMod val="95000"/>
                </a:schemeClr>
              </a:solidFill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26EE67F6-9B95-4962-BB4F-BC872DB7CBC5}"/>
              </a:ext>
            </a:extLst>
          </p:cNvPr>
          <p:cNvSpPr/>
          <p:nvPr/>
        </p:nvSpPr>
        <p:spPr>
          <a:xfrm rot="10800000">
            <a:off x="3421764" y="1662034"/>
            <a:ext cx="352791" cy="238228"/>
          </a:xfrm>
          <a:prstGeom prst="triangle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FOT-ロダン Pro B" panose="02020800000000000000" pitchFamily="18" charset="-128"/>
              <a:ea typeface="FOT-ロダン Pro 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1714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1389</TotalTime>
  <Words>611</Words>
  <Application>Microsoft Office PowerPoint</Application>
  <PresentationFormat>ワイド画面</PresentationFormat>
  <Paragraphs>211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5" baseType="lpstr">
      <vt:lpstr>Adobe Fan Heiti Std B</vt:lpstr>
      <vt:lpstr>FOT-ロダン Pro B</vt:lpstr>
      <vt:lpstr>FOT-ロダン Pro DB</vt:lpstr>
      <vt:lpstr>ＭＳ Ｐゴシック</vt:lpstr>
      <vt:lpstr>Arial</vt:lpstr>
      <vt:lpstr>Calisto MT</vt:lpstr>
      <vt:lpstr>Trebuchet MS</vt:lpstr>
      <vt:lpstr>Wingdings 2</vt:lpstr>
      <vt:lpstr>石版</vt:lpstr>
      <vt:lpstr>MAX BULLET MODEL77</vt:lpstr>
      <vt:lpstr>M77 Frameworkの目的</vt:lpstr>
      <vt:lpstr>プレイ人数について</vt:lpstr>
      <vt:lpstr>命名規則について</vt:lpstr>
      <vt:lpstr>PowerPoint プレゼンテーション</vt:lpstr>
      <vt:lpstr>PowerPoint プレゼンテーション</vt:lpstr>
      <vt:lpstr>ゲーム起動後のhierarchy構成</vt:lpstr>
      <vt:lpstr>Hierarchyに必ず必要なゲームオブジェクト</vt:lpstr>
      <vt:lpstr>PowerPoint プレゼンテーション</vt:lpstr>
      <vt:lpstr>ゲームモード各種設定について</vt:lpstr>
      <vt:lpstr>PowerPoint プレゼンテーション</vt:lpstr>
      <vt:lpstr>ユーザー情報取得・スコア送信について</vt:lpstr>
      <vt:lpstr>GameController.cs</vt:lpstr>
      <vt:lpstr>PowerPoint プレゼンテーション</vt:lpstr>
      <vt:lpstr>CoodinateManager.cs</vt:lpstr>
      <vt:lpstr>実行環境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Dev02</dc:creator>
  <cp:lastModifiedBy>Dev02</cp:lastModifiedBy>
  <cp:revision>37</cp:revision>
  <dcterms:created xsi:type="dcterms:W3CDTF">2018-07-17T01:16:16Z</dcterms:created>
  <dcterms:modified xsi:type="dcterms:W3CDTF">2018-07-18T06:45:56Z</dcterms:modified>
</cp:coreProperties>
</file>