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6" r:id="rId2"/>
    <p:sldId id="271" r:id="rId3"/>
    <p:sldId id="272" r:id="rId4"/>
    <p:sldId id="257" r:id="rId5"/>
    <p:sldId id="258" r:id="rId6"/>
    <p:sldId id="259" r:id="rId7"/>
    <p:sldId id="264" r:id="rId8"/>
    <p:sldId id="260" r:id="rId9"/>
    <p:sldId id="263" r:id="rId10"/>
    <p:sldId id="261" r:id="rId11"/>
    <p:sldId id="262" r:id="rId12"/>
    <p:sldId id="265" r:id="rId13"/>
    <p:sldId id="274" r:id="rId14"/>
    <p:sldId id="267" r:id="rId15"/>
    <p:sldId id="266" r:id="rId16"/>
    <p:sldId id="275" r:id="rId17"/>
    <p:sldId id="268" r:id="rId18"/>
    <p:sldId id="273"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207" autoAdjust="0"/>
  </p:normalViewPr>
  <p:slideViewPr>
    <p:cSldViewPr snapToGrid="0">
      <p:cViewPr varScale="1">
        <p:scale>
          <a:sx n="100" d="100"/>
          <a:sy n="100" d="100"/>
        </p:scale>
        <p:origin x="9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image" Target="../media/image18.emf"/><Relationship Id="rId7" Type="http://schemas.openxmlformats.org/officeDocument/2006/relationships/image" Target="../media/image22.emf"/><Relationship Id="rId2" Type="http://schemas.openxmlformats.org/officeDocument/2006/relationships/image" Target="../media/image17.emf"/><Relationship Id="rId1" Type="http://schemas.openxmlformats.org/officeDocument/2006/relationships/image" Target="../media/image16.emf"/><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15AC94-293F-423D-A5C8-2CD861D35696}" type="datetimeFigureOut">
              <a:rPr lang="zh-CN" altLang="en-US" smtClean="0"/>
              <a:t>2020/12/31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442933-0999-452E-9C49-7DAD57182DF1}" type="slidenum">
              <a:rPr lang="zh-CN" altLang="en-US" smtClean="0"/>
              <a:t>‹#›</a:t>
            </a:fld>
            <a:endParaRPr lang="zh-CN" altLang="en-US"/>
          </a:p>
        </p:txBody>
      </p:sp>
    </p:spTree>
    <p:extLst>
      <p:ext uri="{BB962C8B-B14F-4D97-AF65-F5344CB8AC3E}">
        <p14:creationId xmlns:p14="http://schemas.microsoft.com/office/powerpoint/2010/main" val="2795949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药物设计的主要目标是识别新的活性化合物，同时满足一系列必要的优化目标，如活性、选择性、物理化学和</a:t>
            </a:r>
            <a:r>
              <a:rPr lang="en-US" altLang="zh-CN" sz="1200" b="0" i="0" kern="1200" dirty="0" smtClean="0">
                <a:solidFill>
                  <a:schemeClr val="tx1"/>
                </a:solidFill>
                <a:effectLst/>
                <a:latin typeface="+mn-lt"/>
                <a:ea typeface="+mn-ea"/>
                <a:cs typeface="+mn-cs"/>
              </a:rPr>
              <a:t>ADMET</a:t>
            </a:r>
            <a:r>
              <a:rPr lang="zh-CN" altLang="en-US" sz="1200" b="0" i="0" kern="1200" dirty="0" smtClean="0">
                <a:solidFill>
                  <a:schemeClr val="tx1"/>
                </a:solidFill>
                <a:effectLst/>
                <a:latin typeface="+mn-lt"/>
                <a:ea typeface="+mn-ea"/>
                <a:cs typeface="+mn-cs"/>
              </a:rPr>
              <a:t>性质。由于数量众多，所以搜索过程过于缓慢。现在在做筛选地过程中，大概又</a:t>
            </a:r>
            <a:r>
              <a:rPr lang="en-US" altLang="zh-CN" sz="1200" b="0" i="0" kern="1200" dirty="0" smtClean="0">
                <a:solidFill>
                  <a:schemeClr val="tx1"/>
                </a:solidFill>
                <a:effectLst/>
                <a:latin typeface="+mn-lt"/>
                <a:ea typeface="+mn-ea"/>
                <a:cs typeface="+mn-cs"/>
              </a:rPr>
              <a:t>10^13</a:t>
            </a:r>
            <a:r>
              <a:rPr lang="zh-CN" altLang="en-US" sz="1200" b="0" i="0" kern="1200" dirty="0" smtClean="0">
                <a:solidFill>
                  <a:schemeClr val="tx1"/>
                </a:solidFill>
                <a:effectLst/>
                <a:latin typeface="+mn-lt"/>
                <a:ea typeface="+mn-ea"/>
                <a:cs typeface="+mn-cs"/>
              </a:rPr>
              <a:t>次方数据集可以进行筛选，而</a:t>
            </a:r>
            <a:r>
              <a:rPr lang="en-US" altLang="zh-CN" sz="1200" b="0" i="0" kern="1200" dirty="0" smtClean="0">
                <a:solidFill>
                  <a:schemeClr val="tx1"/>
                </a:solidFill>
                <a:effectLst/>
                <a:latin typeface="+mn-lt"/>
                <a:ea typeface="+mn-ea"/>
                <a:cs typeface="+mn-cs"/>
              </a:rPr>
              <a:t>drug-like</a:t>
            </a:r>
            <a:r>
              <a:rPr lang="zh-CN" altLang="en-US" sz="1200" b="0" i="0" kern="1200" dirty="0" smtClean="0">
                <a:solidFill>
                  <a:schemeClr val="tx1"/>
                </a:solidFill>
                <a:effectLst/>
                <a:latin typeface="+mn-lt"/>
                <a:ea typeface="+mn-ea"/>
                <a:cs typeface="+mn-cs"/>
              </a:rPr>
              <a:t>地分子数目大概在</a:t>
            </a:r>
            <a:r>
              <a:rPr lang="en-US" altLang="zh-CN" sz="1200" b="0" i="0" kern="1200" dirty="0" smtClean="0">
                <a:solidFill>
                  <a:schemeClr val="tx1"/>
                </a:solidFill>
                <a:effectLst/>
                <a:latin typeface="+mn-lt"/>
                <a:ea typeface="+mn-ea"/>
                <a:cs typeface="+mn-cs"/>
              </a:rPr>
              <a:t>10^24-10^60</a:t>
            </a:r>
            <a:r>
              <a:rPr lang="zh-CN" altLang="en-US" sz="1200" b="0" i="0" kern="1200" dirty="0" smtClean="0">
                <a:solidFill>
                  <a:schemeClr val="tx1"/>
                </a:solidFill>
                <a:effectLst/>
                <a:latin typeface="+mn-lt"/>
                <a:ea typeface="+mn-ea"/>
                <a:cs typeface="+mn-cs"/>
              </a:rPr>
              <a:t>之间。因此，有一个有效的解决方案，就是使用</a:t>
            </a:r>
            <a:r>
              <a:rPr lang="en-US" altLang="zh-CN" sz="1200" b="0" i="0" kern="1200" dirty="0" smtClean="0">
                <a:solidFill>
                  <a:schemeClr val="tx1"/>
                </a:solidFill>
                <a:effectLst/>
                <a:latin typeface="+mn-lt"/>
                <a:ea typeface="+mn-ea"/>
                <a:cs typeface="+mn-cs"/>
              </a:rPr>
              <a:t>AI</a:t>
            </a:r>
            <a:r>
              <a:rPr lang="zh-CN" altLang="en-US" sz="1200" b="0" i="0" kern="1200" dirty="0" smtClean="0">
                <a:solidFill>
                  <a:schemeClr val="tx1"/>
                </a:solidFill>
                <a:effectLst/>
                <a:latin typeface="+mn-lt"/>
                <a:ea typeface="+mn-ea"/>
                <a:cs typeface="+mn-cs"/>
              </a:rPr>
              <a:t>生成模型去探索更大地化学空间，同时也可以根据某些特性地量化分数，产出有希望或者是说一些目标的小分子。生成一些</a:t>
            </a:r>
            <a:r>
              <a:rPr lang="en-US" altLang="zh-CN" sz="1200" b="0" i="0" kern="1200" dirty="0" smtClean="0">
                <a:solidFill>
                  <a:schemeClr val="tx1"/>
                </a:solidFill>
                <a:effectLst/>
                <a:latin typeface="+mn-lt"/>
                <a:ea typeface="+mn-ea"/>
                <a:cs typeface="+mn-cs"/>
              </a:rPr>
              <a:t>DEL-</a:t>
            </a:r>
            <a:r>
              <a:rPr lang="en-US" altLang="zh-CN" sz="1200" b="0" i="0" kern="1200" dirty="0" err="1" smtClean="0">
                <a:solidFill>
                  <a:schemeClr val="tx1"/>
                </a:solidFill>
                <a:effectLst/>
                <a:latin typeface="+mn-lt"/>
                <a:ea typeface="+mn-ea"/>
                <a:cs typeface="+mn-cs"/>
              </a:rPr>
              <a:t>compatable</a:t>
            </a:r>
            <a:r>
              <a:rPr lang="zh-CN" altLang="en-US" sz="1200" b="0" i="0" kern="1200" dirty="0" smtClean="0">
                <a:solidFill>
                  <a:schemeClr val="tx1"/>
                </a:solidFill>
                <a:effectLst/>
                <a:latin typeface="+mn-lt"/>
                <a:ea typeface="+mn-ea"/>
                <a:cs typeface="+mn-cs"/>
              </a:rPr>
              <a:t>地分子且符合</a:t>
            </a:r>
            <a:r>
              <a:rPr lang="en-US" altLang="zh-CN" sz="1200" b="0" i="0" kern="1200" dirty="0" smtClean="0">
                <a:solidFill>
                  <a:schemeClr val="tx1"/>
                </a:solidFill>
                <a:effectLst/>
                <a:latin typeface="+mn-lt"/>
                <a:ea typeface="+mn-ea"/>
                <a:cs typeface="+mn-cs"/>
              </a:rPr>
              <a:t>drug-like</a:t>
            </a:r>
            <a:r>
              <a:rPr lang="zh-CN" altLang="en-US" sz="1200" b="0" i="0" kern="1200" dirty="0" smtClean="0">
                <a:solidFill>
                  <a:schemeClr val="tx1"/>
                </a:solidFill>
                <a:effectLst/>
                <a:latin typeface="+mn-lt"/>
                <a:ea typeface="+mn-ea"/>
                <a:cs typeface="+mn-cs"/>
              </a:rPr>
              <a:t>新颖分子用于库设计。</a:t>
            </a:r>
            <a:endParaRPr lang="zh-CN" altLang="en-US" dirty="0"/>
          </a:p>
        </p:txBody>
      </p:sp>
      <p:sp>
        <p:nvSpPr>
          <p:cNvPr id="4" name="灯片编号占位符 3"/>
          <p:cNvSpPr>
            <a:spLocks noGrp="1"/>
          </p:cNvSpPr>
          <p:nvPr>
            <p:ph type="sldNum" sz="quarter" idx="10"/>
          </p:nvPr>
        </p:nvSpPr>
        <p:spPr/>
        <p:txBody>
          <a:bodyPr/>
          <a:lstStyle/>
          <a:p>
            <a:fld id="{2784D191-62E7-4DF8-8AF9-51E00F6E6D6C}" type="slidenum">
              <a:rPr lang="zh-CN" altLang="en-US" smtClean="0"/>
              <a:t>2</a:t>
            </a:fld>
            <a:endParaRPr lang="zh-CN" altLang="en-US"/>
          </a:p>
        </p:txBody>
      </p:sp>
    </p:spTree>
    <p:extLst>
      <p:ext uri="{BB962C8B-B14F-4D97-AF65-F5344CB8AC3E}">
        <p14:creationId xmlns:p14="http://schemas.microsoft.com/office/powerpoint/2010/main" val="3000235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通过让两个网络相互竞争，从而获得一个平衡点。</a:t>
            </a:r>
            <a:r>
              <a:rPr lang="en-US" altLang="zh-CN" dirty="0" err="1" smtClean="0"/>
              <a:t>Pz</a:t>
            </a:r>
            <a:r>
              <a:rPr lang="zh-CN" altLang="en-US" dirty="0" smtClean="0"/>
              <a:t>表示先验的那个分布（</a:t>
            </a:r>
            <a:r>
              <a:rPr lang="en-US" altLang="zh-CN" dirty="0" smtClean="0"/>
              <a:t>latent space</a:t>
            </a:r>
            <a:r>
              <a:rPr lang="zh-CN" altLang="en-US" dirty="0" smtClean="0"/>
              <a:t>）这里，</a:t>
            </a:r>
            <a:r>
              <a:rPr lang="en-US" altLang="zh-CN" dirty="0" smtClean="0"/>
              <a:t>PX</a:t>
            </a:r>
            <a:r>
              <a:rPr lang="zh-CN" altLang="en-US" dirty="0" smtClean="0"/>
              <a:t>表示的是真实地概率分布，首先他优化地就是</a:t>
            </a:r>
            <a:r>
              <a:rPr lang="en-US" altLang="zh-CN" dirty="0" smtClean="0"/>
              <a:t>D</a:t>
            </a:r>
            <a:r>
              <a:rPr lang="zh-CN" altLang="en-US" dirty="0" smtClean="0"/>
              <a:t>（判别器）地</a:t>
            </a:r>
            <a:r>
              <a:rPr lang="en-US" altLang="zh-CN" dirty="0" smtClean="0"/>
              <a:t>loss</a:t>
            </a:r>
            <a:r>
              <a:rPr lang="zh-CN" altLang="en-US" dirty="0" smtClean="0"/>
              <a:t>，由于是</a:t>
            </a:r>
            <a:r>
              <a:rPr lang="en-US" altLang="zh-CN" dirty="0" smtClean="0"/>
              <a:t>max</a:t>
            </a:r>
            <a:r>
              <a:rPr lang="zh-CN" altLang="en-US" dirty="0" smtClean="0"/>
              <a:t>，所以取负号，</a:t>
            </a:r>
            <a:r>
              <a:rPr lang="en-US" altLang="zh-CN" dirty="0" smtClean="0"/>
              <a:t>max</a:t>
            </a:r>
            <a:r>
              <a:rPr lang="zh-CN" altLang="en-US" dirty="0" smtClean="0"/>
              <a:t>就变成了</a:t>
            </a:r>
            <a:r>
              <a:rPr lang="en-US" altLang="zh-CN" dirty="0" smtClean="0"/>
              <a:t>min</a:t>
            </a:r>
            <a:r>
              <a:rPr lang="zh-CN" altLang="en-US" dirty="0" smtClean="0"/>
              <a:t>，接下来就很像交叉熵了，然后前面是正样本地概率后面是负样本地概率，当然此时他是生成地样本，目标就是区分真实数据和</a:t>
            </a:r>
            <a:r>
              <a:rPr lang="en-US" altLang="zh-CN" dirty="0" smtClean="0"/>
              <a:t>fake</a:t>
            </a:r>
            <a:r>
              <a:rPr lang="zh-CN" altLang="en-US" dirty="0" smtClean="0"/>
              <a:t>地数据，然后固定下来判别器之后呢，他继而继续优化生成器，这里地话可能推导会更清楚，但不做详细介绍了，最终</a:t>
            </a:r>
            <a:r>
              <a:rPr lang="en-US" altLang="zh-CN" dirty="0" smtClean="0"/>
              <a:t>min</a:t>
            </a:r>
            <a:r>
              <a:rPr lang="zh-CN" altLang="en-US" dirty="0" smtClean="0"/>
              <a:t>地效果就是使得生成器产生地数据和真实地数据匹配，</a:t>
            </a:r>
            <a:endParaRPr lang="zh-CN" altLang="en-US" dirty="0"/>
          </a:p>
        </p:txBody>
      </p:sp>
      <p:sp>
        <p:nvSpPr>
          <p:cNvPr id="4" name="灯片编号占位符 3"/>
          <p:cNvSpPr>
            <a:spLocks noGrp="1"/>
          </p:cNvSpPr>
          <p:nvPr>
            <p:ph type="sldNum" sz="quarter" idx="10"/>
          </p:nvPr>
        </p:nvSpPr>
        <p:spPr/>
        <p:txBody>
          <a:bodyPr/>
          <a:lstStyle/>
          <a:p>
            <a:fld id="{2784D191-62E7-4DF8-8AF9-51E00F6E6D6C}" type="slidenum">
              <a:rPr lang="zh-CN" altLang="en-US" smtClean="0"/>
              <a:t>11</a:t>
            </a:fld>
            <a:endParaRPr lang="zh-CN" altLang="en-US"/>
          </a:p>
        </p:txBody>
      </p:sp>
    </p:spTree>
    <p:extLst>
      <p:ext uri="{BB962C8B-B14F-4D97-AF65-F5344CB8AC3E}">
        <p14:creationId xmlns:p14="http://schemas.microsoft.com/office/powerpoint/2010/main" val="1666641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784D191-62E7-4DF8-8AF9-51E00F6E6D6C}" type="slidenum">
              <a:rPr lang="zh-CN" altLang="en-US" smtClean="0"/>
              <a:t>12</a:t>
            </a:fld>
            <a:endParaRPr lang="zh-CN" altLang="en-US"/>
          </a:p>
        </p:txBody>
      </p:sp>
    </p:spTree>
    <p:extLst>
      <p:ext uri="{BB962C8B-B14F-4D97-AF65-F5344CB8AC3E}">
        <p14:creationId xmlns:p14="http://schemas.microsoft.com/office/powerpoint/2010/main" val="2320676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Agent </a:t>
            </a:r>
            <a:r>
              <a:rPr lang="zh-CN" altLang="en-US" dirty="0" smtClean="0"/>
              <a:t>表示算法执行的个体， </a:t>
            </a:r>
            <a:r>
              <a:rPr lang="en-US" altLang="zh-CN" dirty="0" smtClean="0"/>
              <a:t>environment</a:t>
            </a:r>
            <a:r>
              <a:rPr lang="zh-CN" altLang="en-US" dirty="0" smtClean="0"/>
              <a:t>则表示所对应的状态， 当</a:t>
            </a:r>
            <a:r>
              <a:rPr lang="en-US" altLang="zh-CN" dirty="0" smtClean="0"/>
              <a:t>Agent</a:t>
            </a:r>
            <a:r>
              <a:rPr lang="zh-CN" altLang="en-US" dirty="0" smtClean="0"/>
              <a:t>选择了动作</a:t>
            </a:r>
            <a:r>
              <a:rPr lang="en-US" altLang="zh-CN" dirty="0" smtClean="0"/>
              <a:t>Action At</a:t>
            </a:r>
            <a:r>
              <a:rPr lang="zh-CN" altLang="en-US" dirty="0" smtClean="0"/>
              <a:t>之后，环境会发生改变，此时我们就可以得到</a:t>
            </a:r>
            <a:r>
              <a:rPr lang="en-US" altLang="zh-CN" dirty="0" smtClean="0"/>
              <a:t>At</a:t>
            </a:r>
            <a:r>
              <a:rPr lang="zh-CN" altLang="en-US" dirty="0" smtClean="0"/>
              <a:t>所对应的延时奖励，接下来，</a:t>
            </a:r>
            <a:r>
              <a:rPr lang="en-US" altLang="zh-CN" dirty="0" smtClean="0"/>
              <a:t>Agent</a:t>
            </a:r>
            <a:r>
              <a:rPr lang="zh-CN" altLang="en-US" dirty="0" smtClean="0"/>
              <a:t>可以继续执行</a:t>
            </a:r>
            <a:r>
              <a:rPr lang="en-US" altLang="zh-CN" dirty="0" smtClean="0"/>
              <a:t>Action</a:t>
            </a:r>
            <a:r>
              <a:rPr lang="zh-CN" altLang="en-US" dirty="0" smtClean="0"/>
              <a:t>，继续改变</a:t>
            </a:r>
            <a:r>
              <a:rPr lang="en-US" altLang="zh-CN" dirty="0" smtClean="0"/>
              <a:t>state</a:t>
            </a:r>
            <a:r>
              <a:rPr lang="zh-CN" altLang="en-US" dirty="0" smtClean="0"/>
              <a:t>，得到</a:t>
            </a:r>
            <a:r>
              <a:rPr lang="en-US" altLang="zh-CN" dirty="0" smtClean="0"/>
              <a:t>Reward. </a:t>
            </a:r>
            <a:r>
              <a:rPr lang="zh-CN" altLang="en-US" dirty="0" smtClean="0"/>
              <a:t>首先介绍三种基本的要素，接下来就是一些衍生的概念，个体策略表示采取动作的依据（这里一般是概率较大动作选择被执行），</a:t>
            </a:r>
            <a:r>
              <a:rPr lang="en-US" altLang="zh-CN" dirty="0" smtClean="0"/>
              <a:t>value</a:t>
            </a:r>
            <a:r>
              <a:rPr lang="zh-CN" altLang="en-US" dirty="0" smtClean="0"/>
              <a:t>价值函数表示的是采取行动后的价值，可以是一种期望函数，并且表示当前动作给出的一个延时奖励</a:t>
            </a:r>
            <a:r>
              <a:rPr lang="en-US" altLang="zh-CN" dirty="0" smtClean="0"/>
              <a:t>Rt+1</a:t>
            </a:r>
            <a:r>
              <a:rPr lang="zh-CN" altLang="en-US" dirty="0" smtClean="0"/>
              <a:t>，尽管可能当前奖励较高，然而后续奖励不一定会高，类似于棋类运动中我们可能当时在某一部吃掉了对方的棋子然后输了，明显当前的第一次的延时奖励是很高的，但是此时的</a:t>
            </a:r>
            <a:r>
              <a:rPr lang="en-US" altLang="zh-CN" dirty="0" smtClean="0"/>
              <a:t>value</a:t>
            </a:r>
            <a:r>
              <a:rPr lang="zh-CN" altLang="en-US" dirty="0" smtClean="0"/>
              <a:t>并不是很高（这是由于受到后续</a:t>
            </a:r>
            <a:r>
              <a:rPr lang="en-US" altLang="zh-CN" dirty="0" smtClean="0"/>
              <a:t>reward</a:t>
            </a:r>
            <a:r>
              <a:rPr lang="zh-CN" altLang="en-US" dirty="0" smtClean="0"/>
              <a:t>影响）。衰减因子，控制</a:t>
            </a:r>
            <a:r>
              <a:rPr lang="en-US" altLang="zh-CN" dirty="0" smtClean="0"/>
              <a:t>reward</a:t>
            </a:r>
            <a:r>
              <a:rPr lang="zh-CN" altLang="en-US" dirty="0" smtClean="0"/>
              <a:t>权重。探索率表示在</a:t>
            </a:r>
            <a:r>
              <a:rPr lang="en-US" altLang="zh-CN" dirty="0" smtClean="0"/>
              <a:t>RL</a:t>
            </a:r>
            <a:r>
              <a:rPr lang="zh-CN" altLang="en-US" dirty="0" smtClean="0"/>
              <a:t>的迭代过程中，</a:t>
            </a:r>
            <a:r>
              <a:rPr lang="en-US" altLang="zh-CN" dirty="0" smtClean="0"/>
              <a:t>agent</a:t>
            </a:r>
            <a:r>
              <a:rPr lang="zh-CN" altLang="en-US" dirty="0" smtClean="0"/>
              <a:t>的</a:t>
            </a:r>
            <a:r>
              <a:rPr lang="en-US" altLang="zh-CN" dirty="0" smtClean="0"/>
              <a:t>policy</a:t>
            </a:r>
            <a:r>
              <a:rPr lang="zh-CN" altLang="en-US" dirty="0" smtClean="0"/>
              <a:t>其实会相对来说比较固定，考虑引入探索率，会有</a:t>
            </a:r>
            <a:r>
              <a:rPr lang="en-US" altLang="zh-CN" sz="1200" b="0" i="0" u="none" strike="noStrike" kern="1200" dirty="0" smtClean="0">
                <a:solidFill>
                  <a:schemeClr val="tx1"/>
                </a:solidFill>
                <a:effectLst/>
                <a:latin typeface="+mn-lt"/>
                <a:ea typeface="+mn-ea"/>
                <a:cs typeface="+mn-cs"/>
              </a:rPr>
              <a:t>ϵ</a:t>
            </a:r>
            <a:r>
              <a:rPr lang="zh-CN" altLang="en-US" sz="1200" b="0" i="0" kern="1200" dirty="0" smtClean="0">
                <a:solidFill>
                  <a:schemeClr val="tx1"/>
                </a:solidFill>
                <a:effectLst/>
                <a:latin typeface="+mn-lt"/>
                <a:ea typeface="+mn-ea"/>
                <a:cs typeface="+mn-cs"/>
              </a:rPr>
              <a:t>不选择使当前轮迭代价值最大的动作，而选择其他的动作。</a:t>
            </a:r>
            <a:endParaRPr lang="zh-CN" altLang="en-US" dirty="0"/>
          </a:p>
        </p:txBody>
      </p:sp>
      <p:sp>
        <p:nvSpPr>
          <p:cNvPr id="4" name="灯片编号占位符 3"/>
          <p:cNvSpPr>
            <a:spLocks noGrp="1"/>
          </p:cNvSpPr>
          <p:nvPr>
            <p:ph type="sldNum" sz="quarter" idx="10"/>
          </p:nvPr>
        </p:nvSpPr>
        <p:spPr/>
        <p:txBody>
          <a:bodyPr/>
          <a:lstStyle/>
          <a:p>
            <a:fld id="{2784D191-62E7-4DF8-8AF9-51E00F6E6D6C}" type="slidenum">
              <a:rPr lang="zh-CN" altLang="en-US" smtClean="0"/>
              <a:t>13</a:t>
            </a:fld>
            <a:endParaRPr lang="zh-CN" altLang="en-US"/>
          </a:p>
        </p:txBody>
      </p:sp>
    </p:spTree>
    <p:extLst>
      <p:ext uri="{BB962C8B-B14F-4D97-AF65-F5344CB8AC3E}">
        <p14:creationId xmlns:p14="http://schemas.microsoft.com/office/powerpoint/2010/main" val="33898456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这里起点还是看作</a:t>
            </a:r>
            <a:r>
              <a:rPr lang="en-US" altLang="zh-CN" dirty="0" smtClean="0"/>
              <a:t>agent</a:t>
            </a:r>
            <a:r>
              <a:rPr lang="zh-CN" altLang="en-US" dirty="0" smtClean="0"/>
              <a:t>，所执行地</a:t>
            </a:r>
            <a:r>
              <a:rPr lang="en-US" altLang="zh-CN" dirty="0" smtClean="0"/>
              <a:t>action</a:t>
            </a:r>
            <a:r>
              <a:rPr lang="zh-CN" altLang="en-US" dirty="0" smtClean="0"/>
              <a:t>就是</a:t>
            </a:r>
            <a:r>
              <a:rPr lang="en-US" altLang="zh-CN" dirty="0" smtClean="0"/>
              <a:t>sampling</a:t>
            </a:r>
            <a:r>
              <a:rPr lang="zh-CN" altLang="en-US" dirty="0" smtClean="0"/>
              <a:t>，如何执行呢？这里假设他地结合和</a:t>
            </a:r>
            <a:r>
              <a:rPr lang="en-US" altLang="zh-CN" dirty="0" smtClean="0"/>
              <a:t>prior</a:t>
            </a:r>
            <a:r>
              <a:rPr lang="zh-CN" altLang="en-US" dirty="0" smtClean="0"/>
              <a:t>类似，也就是先前训练好地</a:t>
            </a:r>
            <a:r>
              <a:rPr lang="en-US" altLang="zh-CN" dirty="0" err="1" smtClean="0"/>
              <a:t>rnn</a:t>
            </a:r>
            <a:r>
              <a:rPr lang="zh-CN" altLang="en-US" dirty="0" smtClean="0"/>
              <a:t>模型。</a:t>
            </a:r>
            <a:endParaRPr lang="en-US" altLang="zh-CN" dirty="0" smtClean="0"/>
          </a:p>
          <a:p>
            <a:r>
              <a:rPr lang="en-US" altLang="zh-CN" dirty="0" smtClean="0"/>
              <a:t>Inception </a:t>
            </a:r>
            <a:r>
              <a:rPr lang="zh-CN" altLang="en-US" dirty="0" smtClean="0"/>
              <a:t>是用于存储分子使用的，因为考虑到一些内存消耗的问题，并且会在</a:t>
            </a:r>
            <a:r>
              <a:rPr lang="en-US" altLang="zh-CN" dirty="0" smtClean="0"/>
              <a:t>agent</a:t>
            </a:r>
            <a:r>
              <a:rPr lang="zh-CN" altLang="en-US" dirty="0" smtClean="0"/>
              <a:t>这里随机抽取一点池子里地样本且加入。</a:t>
            </a:r>
            <a:r>
              <a:rPr lang="zh-CN" altLang="en-US" sz="1200" b="0" i="0" kern="1200" dirty="0" smtClean="0">
                <a:solidFill>
                  <a:schemeClr val="tx1"/>
                </a:solidFill>
                <a:effectLst/>
                <a:latin typeface="+mn-lt"/>
                <a:ea typeface="+mn-ea"/>
                <a:cs typeface="+mn-cs"/>
              </a:rPr>
              <a:t>先验”是一个生成模型，它与代理共享相同的架构和词汇表</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当然还有一种情况就是迁移学习进入到该模型，这样地话，</a:t>
            </a:r>
            <a:r>
              <a:rPr lang="en-US" altLang="zh-CN" sz="1200" b="0" i="0" kern="1200" dirty="0" smtClean="0">
                <a:solidFill>
                  <a:schemeClr val="tx1"/>
                </a:solidFill>
                <a:effectLst/>
                <a:latin typeface="+mn-lt"/>
                <a:ea typeface="+mn-ea"/>
                <a:cs typeface="+mn-cs"/>
              </a:rPr>
              <a:t>agent</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prior</a:t>
            </a:r>
            <a:r>
              <a:rPr lang="zh-CN" altLang="en-US" sz="1200" b="0" i="0" kern="1200" dirty="0" smtClean="0">
                <a:solidFill>
                  <a:schemeClr val="tx1"/>
                </a:solidFill>
                <a:effectLst/>
                <a:latin typeface="+mn-lt"/>
                <a:ea typeface="+mn-ea"/>
                <a:cs typeface="+mn-cs"/>
              </a:rPr>
              <a:t>是不一样地。</a:t>
            </a:r>
            <a:endParaRPr lang="zh-CN" altLang="en-US" dirty="0"/>
          </a:p>
        </p:txBody>
      </p:sp>
      <p:sp>
        <p:nvSpPr>
          <p:cNvPr id="4" name="灯片编号占位符 3"/>
          <p:cNvSpPr>
            <a:spLocks noGrp="1"/>
          </p:cNvSpPr>
          <p:nvPr>
            <p:ph type="sldNum" sz="quarter" idx="10"/>
          </p:nvPr>
        </p:nvSpPr>
        <p:spPr/>
        <p:txBody>
          <a:bodyPr/>
          <a:lstStyle/>
          <a:p>
            <a:fld id="{2784D191-62E7-4DF8-8AF9-51E00F6E6D6C}" type="slidenum">
              <a:rPr lang="zh-CN" altLang="en-US" smtClean="0"/>
              <a:t>14</a:t>
            </a:fld>
            <a:endParaRPr lang="zh-CN" altLang="en-US"/>
          </a:p>
        </p:txBody>
      </p:sp>
    </p:spTree>
    <p:extLst>
      <p:ext uri="{BB962C8B-B14F-4D97-AF65-F5344CB8AC3E}">
        <p14:creationId xmlns:p14="http://schemas.microsoft.com/office/powerpoint/2010/main" val="12924279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Agent </a:t>
            </a:r>
            <a:r>
              <a:rPr lang="zh-CN" altLang="en-US" sz="1200" b="0" i="0" u="none" strike="noStrike" kern="1200" baseline="0" dirty="0" smtClean="0">
                <a:solidFill>
                  <a:schemeClr val="tx1"/>
                </a:solidFill>
                <a:latin typeface="+mn-lt"/>
                <a:ea typeface="+mn-ea"/>
                <a:cs typeface="+mn-cs"/>
              </a:rPr>
              <a:t>优化地评分函数，</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Validity</a:t>
            </a:r>
            <a:r>
              <a:rPr lang="zh-CN" altLang="en-US" sz="1200" b="0" i="0" u="none" strike="noStrike" kern="1200" baseline="0" dirty="0" smtClean="0">
                <a:solidFill>
                  <a:schemeClr val="tx1"/>
                </a:solidFill>
                <a:latin typeface="+mn-lt"/>
                <a:ea typeface="+mn-ea"/>
                <a:cs typeface="+mn-cs"/>
              </a:rPr>
              <a:t>表明有效性，主要是分子</a:t>
            </a:r>
            <a:r>
              <a:rPr lang="en-US" altLang="zh-CN" sz="1200" b="0" i="0" u="none" strike="noStrike" kern="1200" baseline="0" dirty="0" smtClean="0">
                <a:solidFill>
                  <a:schemeClr val="tx1"/>
                </a:solidFill>
                <a:latin typeface="+mn-lt"/>
                <a:ea typeface="+mn-ea"/>
                <a:cs typeface="+mn-cs"/>
              </a:rPr>
              <a:t>smiles</a:t>
            </a:r>
            <a:r>
              <a:rPr lang="zh-CN" altLang="en-US" sz="1200" b="0" i="0" u="none" strike="noStrike" kern="1200" baseline="0" dirty="0" smtClean="0">
                <a:solidFill>
                  <a:schemeClr val="tx1"/>
                </a:solidFill>
                <a:latin typeface="+mn-lt"/>
                <a:ea typeface="+mn-ea"/>
                <a:cs typeface="+mn-cs"/>
              </a:rPr>
              <a:t>是否存在语法上是否有误</a:t>
            </a:r>
            <a:endParaRPr lang="en-US" altLang="zh-CN" sz="1200" b="0"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Uniqueness</a:t>
            </a:r>
            <a:r>
              <a:rPr lang="zh-CN" altLang="en-US" dirty="0" smtClean="0"/>
              <a:t>分子地独特性</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Novelty</a:t>
            </a:r>
            <a:r>
              <a:rPr lang="zh-CN" altLang="en-US" sz="1200" b="0" i="0" u="none" strike="noStrike" kern="1200" baseline="0" dirty="0" smtClean="0">
                <a:solidFill>
                  <a:schemeClr val="tx1"/>
                </a:solidFill>
                <a:latin typeface="+mn-lt"/>
                <a:ea typeface="+mn-ea"/>
                <a:cs typeface="+mn-cs"/>
              </a:rPr>
              <a:t>采用过拟合分数用于评估</a:t>
            </a:r>
            <a:endParaRPr lang="en-US" altLang="zh-CN" sz="1200" b="0"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2784D191-62E7-4DF8-8AF9-51E00F6E6D6C}" type="slidenum">
              <a:rPr lang="zh-CN" altLang="en-US" smtClean="0"/>
              <a:t>15</a:t>
            </a:fld>
            <a:endParaRPr lang="zh-CN" altLang="en-US"/>
          </a:p>
        </p:txBody>
      </p:sp>
    </p:spTree>
    <p:extLst>
      <p:ext uri="{BB962C8B-B14F-4D97-AF65-F5344CB8AC3E}">
        <p14:creationId xmlns:p14="http://schemas.microsoft.com/office/powerpoint/2010/main" val="587715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得分函数的各个分量可以组合为加权和或加权乘积</a:t>
            </a:r>
            <a:endParaRPr lang="zh-CN" altLang="en-US" dirty="0"/>
          </a:p>
        </p:txBody>
      </p:sp>
      <p:sp>
        <p:nvSpPr>
          <p:cNvPr id="4" name="灯片编号占位符 3"/>
          <p:cNvSpPr>
            <a:spLocks noGrp="1"/>
          </p:cNvSpPr>
          <p:nvPr>
            <p:ph type="sldNum" sz="quarter" idx="10"/>
          </p:nvPr>
        </p:nvSpPr>
        <p:spPr/>
        <p:txBody>
          <a:bodyPr/>
          <a:lstStyle/>
          <a:p>
            <a:fld id="{2784D191-62E7-4DF8-8AF9-51E00F6E6D6C}" type="slidenum">
              <a:rPr lang="zh-CN" altLang="en-US" smtClean="0"/>
              <a:t>16</a:t>
            </a:fld>
            <a:endParaRPr lang="zh-CN" altLang="en-US"/>
          </a:p>
        </p:txBody>
      </p:sp>
    </p:spTree>
    <p:extLst>
      <p:ext uri="{BB962C8B-B14F-4D97-AF65-F5344CB8AC3E}">
        <p14:creationId xmlns:p14="http://schemas.microsoft.com/office/powerpoint/2010/main" val="16835786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784D191-62E7-4DF8-8AF9-51E00F6E6D6C}" type="slidenum">
              <a:rPr lang="zh-CN" altLang="en-US" smtClean="0"/>
              <a:t>17</a:t>
            </a:fld>
            <a:endParaRPr lang="zh-CN" altLang="en-US"/>
          </a:p>
        </p:txBody>
      </p:sp>
    </p:spTree>
    <p:extLst>
      <p:ext uri="{BB962C8B-B14F-4D97-AF65-F5344CB8AC3E}">
        <p14:creationId xmlns:p14="http://schemas.microsoft.com/office/powerpoint/2010/main" val="863586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784D191-62E7-4DF8-8AF9-51E00F6E6D6C}" type="slidenum">
              <a:rPr lang="zh-CN" altLang="en-US" smtClean="0"/>
              <a:t>18</a:t>
            </a:fld>
            <a:endParaRPr lang="zh-CN" altLang="en-US"/>
          </a:p>
        </p:txBody>
      </p:sp>
    </p:spTree>
    <p:extLst>
      <p:ext uri="{BB962C8B-B14F-4D97-AF65-F5344CB8AC3E}">
        <p14:creationId xmlns:p14="http://schemas.microsoft.com/office/powerpoint/2010/main" val="3146372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简单介绍下机器学习，包含于</a:t>
            </a:r>
            <a:r>
              <a:rPr lang="en-US" altLang="zh-CN" sz="1200" b="0" i="0" kern="1200" dirty="0" smtClean="0">
                <a:solidFill>
                  <a:schemeClr val="tx1"/>
                </a:solidFill>
                <a:effectLst/>
                <a:latin typeface="+mn-lt"/>
                <a:ea typeface="+mn-ea"/>
                <a:cs typeface="+mn-cs"/>
              </a:rPr>
              <a:t>AI</a:t>
            </a:r>
            <a:r>
              <a:rPr lang="zh-CN" altLang="en-US" sz="1200" b="0" i="0" kern="1200" dirty="0" smtClean="0">
                <a:solidFill>
                  <a:schemeClr val="tx1"/>
                </a:solidFill>
                <a:effectLst/>
                <a:latin typeface="+mn-lt"/>
                <a:ea typeface="+mn-ea"/>
                <a:cs typeface="+mn-cs"/>
              </a:rPr>
              <a:t>。根据算法地评估策略可以分为三大类型。它关注的是软件代理如何在一个环境中采取行动以便最大化某种累积的回报</a:t>
            </a:r>
            <a:endParaRPr lang="zh-CN" altLang="en-US" dirty="0"/>
          </a:p>
        </p:txBody>
      </p:sp>
      <p:sp>
        <p:nvSpPr>
          <p:cNvPr id="4" name="灯片编号占位符 3"/>
          <p:cNvSpPr>
            <a:spLocks noGrp="1"/>
          </p:cNvSpPr>
          <p:nvPr>
            <p:ph type="sldNum" sz="quarter" idx="10"/>
          </p:nvPr>
        </p:nvSpPr>
        <p:spPr/>
        <p:txBody>
          <a:bodyPr/>
          <a:lstStyle/>
          <a:p>
            <a:fld id="{2784D191-62E7-4DF8-8AF9-51E00F6E6D6C}" type="slidenum">
              <a:rPr lang="zh-CN" altLang="en-US" smtClean="0"/>
              <a:t>3</a:t>
            </a:fld>
            <a:endParaRPr lang="zh-CN" altLang="en-US"/>
          </a:p>
        </p:txBody>
      </p:sp>
    </p:spTree>
    <p:extLst>
      <p:ext uri="{BB962C8B-B14F-4D97-AF65-F5344CB8AC3E}">
        <p14:creationId xmlns:p14="http://schemas.microsoft.com/office/powerpoint/2010/main" val="3459868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它从有标记的训练数据中推导出预测函数</a:t>
            </a:r>
            <a:endParaRPr lang="zh-CN" altLang="en-US" dirty="0"/>
          </a:p>
        </p:txBody>
      </p:sp>
      <p:sp>
        <p:nvSpPr>
          <p:cNvPr id="4" name="灯片编号占位符 3"/>
          <p:cNvSpPr>
            <a:spLocks noGrp="1"/>
          </p:cNvSpPr>
          <p:nvPr>
            <p:ph type="sldNum" sz="quarter" idx="10"/>
          </p:nvPr>
        </p:nvSpPr>
        <p:spPr/>
        <p:txBody>
          <a:bodyPr/>
          <a:lstStyle/>
          <a:p>
            <a:fld id="{2784D191-62E7-4DF8-8AF9-51E00F6E6D6C}" type="slidenum">
              <a:rPr lang="zh-CN" altLang="en-US" smtClean="0"/>
              <a:t>4</a:t>
            </a:fld>
            <a:endParaRPr lang="zh-CN" altLang="en-US"/>
          </a:p>
        </p:txBody>
      </p:sp>
    </p:spTree>
    <p:extLst>
      <p:ext uri="{BB962C8B-B14F-4D97-AF65-F5344CB8AC3E}">
        <p14:creationId xmlns:p14="http://schemas.microsoft.com/office/powerpoint/2010/main" val="1934326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是机器学习任务的一种。它从无标记的训练数据中推断结论。最典型的无监督学习就是聚类分析，它可以在探索性数据分析阶段用于发现隐藏的模式或者对数据进行分组</a:t>
            </a:r>
            <a:endParaRPr lang="zh-CN" altLang="en-US" dirty="0"/>
          </a:p>
        </p:txBody>
      </p:sp>
      <p:sp>
        <p:nvSpPr>
          <p:cNvPr id="4" name="灯片编号占位符 3"/>
          <p:cNvSpPr>
            <a:spLocks noGrp="1"/>
          </p:cNvSpPr>
          <p:nvPr>
            <p:ph type="sldNum" sz="quarter" idx="10"/>
          </p:nvPr>
        </p:nvSpPr>
        <p:spPr/>
        <p:txBody>
          <a:bodyPr/>
          <a:lstStyle/>
          <a:p>
            <a:fld id="{2784D191-62E7-4DF8-8AF9-51E00F6E6D6C}" type="slidenum">
              <a:rPr lang="zh-CN" altLang="en-US" smtClean="0"/>
              <a:t>5</a:t>
            </a:fld>
            <a:endParaRPr lang="zh-CN" altLang="en-US"/>
          </a:p>
        </p:txBody>
      </p:sp>
    </p:spTree>
    <p:extLst>
      <p:ext uri="{BB962C8B-B14F-4D97-AF65-F5344CB8AC3E}">
        <p14:creationId xmlns:p14="http://schemas.microsoft.com/office/powerpoint/2010/main" val="2704715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生成模型属于有监督还是无监督我觉得两者都可，虽然模型训练过程中是带有</a:t>
            </a:r>
            <a:r>
              <a:rPr lang="en-US" altLang="zh-CN" dirty="0" smtClean="0"/>
              <a:t>label</a:t>
            </a:r>
            <a:r>
              <a:rPr lang="zh-CN" altLang="en-US" dirty="0" smtClean="0"/>
              <a:t>信息的，但是呢，直接根据</a:t>
            </a:r>
            <a:r>
              <a:rPr lang="en-US" altLang="zh-CN" dirty="0" smtClean="0"/>
              <a:t>X</a:t>
            </a:r>
            <a:r>
              <a:rPr lang="zh-CN" altLang="en-US" dirty="0" smtClean="0"/>
              <a:t>数据推断该数据的分布然后进行采样好像也未尝不可啊。这样生成模型地一个重要问题就是如何去估计数据集的分布，这样同时也可以得到生成模型算法的一种分类方法。</a:t>
            </a:r>
            <a:endParaRPr lang="en-US" altLang="zh-CN" dirty="0" smtClean="0"/>
          </a:p>
        </p:txBody>
      </p:sp>
      <p:sp>
        <p:nvSpPr>
          <p:cNvPr id="4" name="灯片编号占位符 3"/>
          <p:cNvSpPr>
            <a:spLocks noGrp="1"/>
          </p:cNvSpPr>
          <p:nvPr>
            <p:ph type="sldNum" sz="quarter" idx="10"/>
          </p:nvPr>
        </p:nvSpPr>
        <p:spPr/>
        <p:txBody>
          <a:bodyPr/>
          <a:lstStyle/>
          <a:p>
            <a:fld id="{2784D191-62E7-4DF8-8AF9-51E00F6E6D6C}" type="slidenum">
              <a:rPr lang="zh-CN" altLang="en-US" smtClean="0"/>
              <a:t>6</a:t>
            </a:fld>
            <a:endParaRPr lang="zh-CN" altLang="en-US"/>
          </a:p>
        </p:txBody>
      </p:sp>
    </p:spTree>
    <p:extLst>
      <p:ext uri="{BB962C8B-B14F-4D97-AF65-F5344CB8AC3E}">
        <p14:creationId xmlns:p14="http://schemas.microsoft.com/office/powerpoint/2010/main" val="143478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生成模型</a:t>
            </a:r>
            <a:r>
              <a:rPr lang="zh-CN" altLang="en-US" sz="1200" b="0" i="0" kern="1200" dirty="0" smtClean="0">
                <a:solidFill>
                  <a:schemeClr val="tx1"/>
                </a:solidFill>
                <a:effectLst/>
                <a:latin typeface="+mn-lt"/>
                <a:ea typeface="+mn-ea"/>
                <a:cs typeface="+mn-cs"/>
              </a:rPr>
              <a:t>旨在学习训练集的真实数据分布以便生成具有变化的新数据点。但它不可能总是能以显式或隐式的方式了解数据的确切分布。因此，需要对与真实数据分布相似的分布进行建模</a:t>
            </a:r>
            <a:endParaRPr lang="zh-CN" altLang="en-US" dirty="0"/>
          </a:p>
        </p:txBody>
      </p:sp>
      <p:sp>
        <p:nvSpPr>
          <p:cNvPr id="4" name="灯片编号占位符 3"/>
          <p:cNvSpPr>
            <a:spLocks noGrp="1"/>
          </p:cNvSpPr>
          <p:nvPr>
            <p:ph type="sldNum" sz="quarter" idx="10"/>
          </p:nvPr>
        </p:nvSpPr>
        <p:spPr/>
        <p:txBody>
          <a:bodyPr/>
          <a:lstStyle/>
          <a:p>
            <a:fld id="{2784D191-62E7-4DF8-8AF9-51E00F6E6D6C}" type="slidenum">
              <a:rPr lang="zh-CN" altLang="en-US" smtClean="0"/>
              <a:t>7</a:t>
            </a:fld>
            <a:endParaRPr lang="zh-CN" altLang="en-US"/>
          </a:p>
        </p:txBody>
      </p:sp>
    </p:spTree>
    <p:extLst>
      <p:ext uri="{BB962C8B-B14F-4D97-AF65-F5344CB8AC3E}">
        <p14:creationId xmlns:p14="http://schemas.microsoft.com/office/powerpoint/2010/main" val="2242404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可以具体地看一下</a:t>
            </a:r>
            <a:r>
              <a:rPr lang="en-US" altLang="zh-CN" dirty="0" err="1" smtClean="0"/>
              <a:t>rnn</a:t>
            </a:r>
            <a:r>
              <a:rPr lang="zh-CN" altLang="en-US" dirty="0" smtClean="0"/>
              <a:t>模型，对于深度学习地图示，箭头一般就表示一次线性变换</a:t>
            </a:r>
            <a:r>
              <a:rPr lang="en-US" altLang="zh-CN" dirty="0" smtClean="0"/>
              <a:t>+</a:t>
            </a:r>
            <a:r>
              <a:rPr lang="zh-CN" altLang="en-US" dirty="0" smtClean="0"/>
              <a:t>激活函数。</a:t>
            </a:r>
            <a:endParaRPr lang="zh-CN" altLang="en-US" dirty="0"/>
          </a:p>
        </p:txBody>
      </p:sp>
      <p:sp>
        <p:nvSpPr>
          <p:cNvPr id="4" name="灯片编号占位符 3"/>
          <p:cNvSpPr>
            <a:spLocks noGrp="1"/>
          </p:cNvSpPr>
          <p:nvPr>
            <p:ph type="sldNum" sz="quarter" idx="10"/>
          </p:nvPr>
        </p:nvSpPr>
        <p:spPr/>
        <p:txBody>
          <a:bodyPr/>
          <a:lstStyle/>
          <a:p>
            <a:fld id="{2784D191-62E7-4DF8-8AF9-51E00F6E6D6C}" type="slidenum">
              <a:rPr lang="zh-CN" altLang="en-US" smtClean="0"/>
              <a:t>8</a:t>
            </a:fld>
            <a:endParaRPr lang="zh-CN" altLang="en-US"/>
          </a:p>
        </p:txBody>
      </p:sp>
    </p:spTree>
    <p:extLst>
      <p:ext uri="{BB962C8B-B14F-4D97-AF65-F5344CB8AC3E}">
        <p14:creationId xmlns:p14="http://schemas.microsoft.com/office/powerpoint/2010/main" val="589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784D191-62E7-4DF8-8AF9-51E00F6E6D6C}" type="slidenum">
              <a:rPr lang="zh-CN" altLang="en-US" smtClean="0"/>
              <a:t>9</a:t>
            </a:fld>
            <a:endParaRPr lang="zh-CN" altLang="en-US"/>
          </a:p>
        </p:txBody>
      </p:sp>
    </p:spTree>
    <p:extLst>
      <p:ext uri="{BB962C8B-B14F-4D97-AF65-F5344CB8AC3E}">
        <p14:creationId xmlns:p14="http://schemas.microsoft.com/office/powerpoint/2010/main" val="762229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编码器是高维输入数据到低维表征的</a:t>
            </a:r>
            <a:r>
              <a:rPr lang="zh-CN" altLang="en-US" dirty="0" smtClean="0"/>
              <a:t>映射</a:t>
            </a:r>
            <a:r>
              <a:rPr lang="zh-CN" altLang="en-US" sz="1200" b="0" i="0" kern="1200" dirty="0" smtClean="0">
                <a:solidFill>
                  <a:schemeClr val="tx1"/>
                </a:solidFill>
                <a:effectLst/>
                <a:latin typeface="+mn-lt"/>
                <a:ea typeface="+mn-ea"/>
                <a:cs typeface="+mn-cs"/>
              </a:rPr>
              <a:t>，而解码器则是在给定低维表征的情况下对原始输入的重建。当然了为了增加这两者地联系，</a:t>
            </a:r>
            <a:r>
              <a:rPr lang="en-US" altLang="zh-CN" sz="1200" b="0" i="0" kern="1200" dirty="0" err="1" smtClean="0">
                <a:solidFill>
                  <a:schemeClr val="tx1"/>
                </a:solidFill>
                <a:effectLst/>
                <a:latin typeface="+mn-lt"/>
                <a:ea typeface="+mn-ea"/>
                <a:cs typeface="+mn-cs"/>
              </a:rPr>
              <a:t>vae</a:t>
            </a:r>
            <a:r>
              <a:rPr lang="zh-CN" altLang="en-US" sz="1200" b="0" i="0" kern="1200" dirty="0" smtClean="0">
                <a:solidFill>
                  <a:schemeClr val="tx1"/>
                </a:solidFill>
                <a:effectLst/>
                <a:latin typeface="+mn-lt"/>
                <a:ea typeface="+mn-ea"/>
                <a:cs typeface="+mn-cs"/>
              </a:rPr>
              <a:t>加入了一个隐变量</a:t>
            </a:r>
            <a:r>
              <a:rPr lang="en-US" altLang="zh-CN" sz="1200" b="0" i="0" kern="1200" dirty="0" smtClean="0">
                <a:solidFill>
                  <a:schemeClr val="tx1"/>
                </a:solidFill>
                <a:effectLst/>
                <a:latin typeface="+mn-lt"/>
                <a:ea typeface="+mn-ea"/>
                <a:cs typeface="+mn-cs"/>
              </a:rPr>
              <a:t>z</a:t>
            </a:r>
            <a:r>
              <a:rPr lang="zh-CN" altLang="en-US" sz="1200" b="0" i="0" kern="1200" dirty="0" smtClean="0">
                <a:solidFill>
                  <a:schemeClr val="tx1"/>
                </a:solidFill>
                <a:effectLst/>
                <a:latin typeface="+mn-lt"/>
                <a:ea typeface="+mn-ea"/>
                <a:cs typeface="+mn-cs"/>
              </a:rPr>
              <a:t>，用于后续相似度地刻画，一般假设隐变量 </a:t>
            </a:r>
            <a:r>
              <a:rPr lang="en-US" altLang="zh-CN" sz="1200" b="0" i="0" kern="1200" dirty="0" smtClean="0">
                <a:solidFill>
                  <a:schemeClr val="tx1"/>
                </a:solidFill>
                <a:effectLst/>
                <a:latin typeface="+mn-lt"/>
                <a:ea typeface="+mn-ea"/>
                <a:cs typeface="+mn-cs"/>
              </a:rPr>
              <a:t>z </a:t>
            </a:r>
            <a:r>
              <a:rPr lang="zh-CN" altLang="en-US" sz="1200" b="0" i="0" kern="1200" dirty="0" smtClean="0">
                <a:solidFill>
                  <a:schemeClr val="tx1"/>
                </a:solidFill>
                <a:effectLst/>
                <a:latin typeface="+mn-lt"/>
                <a:ea typeface="+mn-ea"/>
                <a:cs typeface="+mn-cs"/>
              </a:rPr>
              <a:t>的先验分布 </a:t>
            </a:r>
            <a:r>
              <a:rPr lang="en-US" altLang="zh-CN" sz="1200" b="0" i="0" kern="1200" dirty="0" smtClean="0">
                <a:solidFill>
                  <a:schemeClr val="tx1"/>
                </a:solidFill>
                <a:effectLst/>
                <a:latin typeface="+mn-lt"/>
                <a:ea typeface="+mn-ea"/>
                <a:cs typeface="+mn-cs"/>
              </a:rPr>
              <a:t>P(z) </a:t>
            </a:r>
            <a:r>
              <a:rPr lang="zh-CN" altLang="en-US" sz="1200" b="0" i="0" kern="1200" dirty="0" smtClean="0">
                <a:solidFill>
                  <a:schemeClr val="tx1"/>
                </a:solidFill>
                <a:effectLst/>
                <a:latin typeface="+mn-lt"/>
                <a:ea typeface="+mn-ea"/>
                <a:cs typeface="+mn-cs"/>
              </a:rPr>
              <a:t>必须遵循零均值化和单位方差的多元高斯分布。</a:t>
            </a:r>
            <a:endParaRPr lang="zh-CN" altLang="en-US" dirty="0"/>
          </a:p>
        </p:txBody>
      </p:sp>
      <p:sp>
        <p:nvSpPr>
          <p:cNvPr id="4" name="灯片编号占位符 3"/>
          <p:cNvSpPr>
            <a:spLocks noGrp="1"/>
          </p:cNvSpPr>
          <p:nvPr>
            <p:ph type="sldNum" sz="quarter" idx="10"/>
          </p:nvPr>
        </p:nvSpPr>
        <p:spPr/>
        <p:txBody>
          <a:bodyPr/>
          <a:lstStyle/>
          <a:p>
            <a:fld id="{2784D191-62E7-4DF8-8AF9-51E00F6E6D6C}" type="slidenum">
              <a:rPr lang="zh-CN" altLang="en-US" smtClean="0"/>
              <a:t>10</a:t>
            </a:fld>
            <a:endParaRPr lang="zh-CN" altLang="en-US"/>
          </a:p>
        </p:txBody>
      </p:sp>
    </p:spTree>
    <p:extLst>
      <p:ext uri="{BB962C8B-B14F-4D97-AF65-F5344CB8AC3E}">
        <p14:creationId xmlns:p14="http://schemas.microsoft.com/office/powerpoint/2010/main" val="277351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286C895-29B7-4314-BA10-3F80A0D1CFD5}" type="datetimeFigureOut">
              <a:rPr lang="zh-CN" altLang="en-US" smtClean="0"/>
              <a:t>2020/12/31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9B0297-DD37-4306-B529-83623920A3A3}" type="slidenum">
              <a:rPr lang="zh-CN" altLang="en-US" smtClean="0"/>
              <a:t>‹#›</a:t>
            </a:fld>
            <a:endParaRPr lang="zh-CN" altLang="en-US"/>
          </a:p>
        </p:txBody>
      </p:sp>
    </p:spTree>
    <p:extLst>
      <p:ext uri="{BB962C8B-B14F-4D97-AF65-F5344CB8AC3E}">
        <p14:creationId xmlns:p14="http://schemas.microsoft.com/office/powerpoint/2010/main" val="450183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286C895-29B7-4314-BA10-3F80A0D1CFD5}" type="datetimeFigureOut">
              <a:rPr lang="zh-CN" altLang="en-US" smtClean="0"/>
              <a:t>2020/12/31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9B0297-DD37-4306-B529-83623920A3A3}" type="slidenum">
              <a:rPr lang="zh-CN" altLang="en-US" smtClean="0"/>
              <a:t>‹#›</a:t>
            </a:fld>
            <a:endParaRPr lang="zh-CN" altLang="en-US"/>
          </a:p>
        </p:txBody>
      </p:sp>
    </p:spTree>
    <p:extLst>
      <p:ext uri="{BB962C8B-B14F-4D97-AF65-F5344CB8AC3E}">
        <p14:creationId xmlns:p14="http://schemas.microsoft.com/office/powerpoint/2010/main" val="379968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286C895-29B7-4314-BA10-3F80A0D1CFD5}" type="datetimeFigureOut">
              <a:rPr lang="zh-CN" altLang="en-US" smtClean="0"/>
              <a:t>2020/12/31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9B0297-DD37-4306-B529-83623920A3A3}" type="slidenum">
              <a:rPr lang="zh-CN" altLang="en-US" smtClean="0"/>
              <a:t>‹#›</a:t>
            </a:fld>
            <a:endParaRPr lang="zh-CN" altLang="en-US"/>
          </a:p>
        </p:txBody>
      </p:sp>
    </p:spTree>
    <p:extLst>
      <p:ext uri="{BB962C8B-B14F-4D97-AF65-F5344CB8AC3E}">
        <p14:creationId xmlns:p14="http://schemas.microsoft.com/office/powerpoint/2010/main" val="2760285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lvl1pPr marL="0" marR="0" indent="0" algn="l" defTabSz="967527" rtl="0" eaLnBrk="1" fontAlgn="auto" latinLnBrk="0" hangingPunct="1">
              <a:lnSpc>
                <a:spcPct val="100000"/>
              </a:lnSpc>
              <a:spcBef>
                <a:spcPts val="0"/>
              </a:spcBef>
              <a:spcAft>
                <a:spcPts val="0"/>
              </a:spcAft>
              <a:buClrTx/>
              <a:buSzTx/>
              <a:buFontTx/>
              <a:buNone/>
              <a:tabLst/>
              <a:defRPr b="1">
                <a:solidFill>
                  <a:srgbClr val="F17B47"/>
                </a:solidFill>
              </a:defRPr>
            </a:lvl1pPr>
          </a:lstStyle>
          <a:p>
            <a:pPr>
              <a:defRPr/>
            </a:pPr>
            <a:r>
              <a:rPr lang="en-US" altLang="zh-CN" dirty="0" smtClean="0"/>
              <a:t>Confidential</a:t>
            </a:r>
            <a:endParaRPr lang="zh-CN" altLang="en-US" dirty="0" smtClean="0"/>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atin typeface="+mn-lt"/>
              </a:defRPr>
            </a:lvl1pPr>
          </a:lstStyle>
          <a:p>
            <a:pPr>
              <a:defRPr/>
            </a:pPr>
            <a:fld id="{B8040908-685F-4D1E-9B37-D2777BB46D46}" type="slidenum">
              <a:rPr lang="zh-CN" altLang="en-US" smtClean="0"/>
              <a:pPr>
                <a:defRPr/>
              </a:pPr>
              <a:t>‹#›</a:t>
            </a:fld>
            <a:endParaRPr lang="zh-CN" altLang="en-US" dirty="0"/>
          </a:p>
        </p:txBody>
      </p:sp>
      <p:sp>
        <p:nvSpPr>
          <p:cNvPr id="7" name="文本框 6" hidden="1"/>
          <p:cNvSpPr txBox="1"/>
          <p:nvPr userDrawn="1"/>
        </p:nvSpPr>
        <p:spPr>
          <a:xfrm>
            <a:off x="764312" y="135865"/>
            <a:ext cx="2554610" cy="776238"/>
          </a:xfrm>
          <a:prstGeom prst="rect">
            <a:avLst/>
          </a:prstGeom>
          <a:noFill/>
        </p:spPr>
        <p:txBody>
          <a:bodyPr wrap="none" rtlCol="0">
            <a:spAutoFit/>
          </a:bodyPr>
          <a:lstStyle/>
          <a:p>
            <a:r>
              <a:rPr lang="en-US" altLang="zh-CN" sz="2539" b="1" dirty="0" smtClean="0">
                <a:solidFill>
                  <a:srgbClr val="0070C0"/>
                </a:solidFill>
              </a:rPr>
              <a:t>OUR JOURNEY</a:t>
            </a:r>
          </a:p>
          <a:p>
            <a:r>
              <a:rPr lang="en-US" altLang="zh-CN" sz="1905" dirty="0" smtClean="0">
                <a:solidFill>
                  <a:schemeClr val="tx1">
                    <a:lumMod val="50000"/>
                    <a:lumOff val="50000"/>
                  </a:schemeClr>
                </a:solidFill>
              </a:rPr>
              <a:t>2000: Founding of </a:t>
            </a:r>
            <a:r>
              <a:rPr lang="en-US" altLang="zh-CN" sz="1905" dirty="0" err="1" smtClean="0">
                <a:solidFill>
                  <a:schemeClr val="tx1">
                    <a:lumMod val="50000"/>
                    <a:lumOff val="50000"/>
                  </a:schemeClr>
                </a:solidFill>
              </a:rPr>
              <a:t>WuXi</a:t>
            </a:r>
            <a:endParaRPr lang="en-US" altLang="zh-CN" sz="1905" dirty="0">
              <a:solidFill>
                <a:schemeClr val="tx1">
                  <a:lumMod val="50000"/>
                  <a:lumOff val="50000"/>
                </a:schemeClr>
              </a:solidFill>
            </a:endParaRPr>
          </a:p>
        </p:txBody>
      </p:sp>
      <p:sp>
        <p:nvSpPr>
          <p:cNvPr id="8" name="矩形 7"/>
          <p:cNvSpPr/>
          <p:nvPr userDrawn="1"/>
        </p:nvSpPr>
        <p:spPr>
          <a:xfrm>
            <a:off x="654042" y="251596"/>
            <a:ext cx="100094" cy="55483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5"/>
          </a:p>
        </p:txBody>
      </p:sp>
      <p:sp>
        <p:nvSpPr>
          <p:cNvPr id="16" name="文本占位符 15"/>
          <p:cNvSpPr>
            <a:spLocks noGrp="1"/>
          </p:cNvSpPr>
          <p:nvPr>
            <p:ph type="body" sz="quarter" idx="13" hasCustomPrompt="1"/>
          </p:nvPr>
        </p:nvSpPr>
        <p:spPr>
          <a:xfrm>
            <a:off x="764313" y="125955"/>
            <a:ext cx="9543488" cy="391286"/>
          </a:xfrm>
          <a:prstGeom prst="rect">
            <a:avLst/>
          </a:prstGeom>
        </p:spPr>
        <p:txBody>
          <a:bodyPr/>
          <a:lstStyle>
            <a:lvl1pPr marL="0" indent="0" algn="l" rtl="0" fontAlgn="base">
              <a:spcBef>
                <a:spcPct val="0"/>
              </a:spcBef>
              <a:spcAft>
                <a:spcPct val="0"/>
              </a:spcAft>
              <a:buNone/>
              <a:defRPr lang="zh-CN" altLang="en-US" sz="2539" b="1" kern="1200" baseline="0" dirty="0" smtClean="0">
                <a:solidFill>
                  <a:srgbClr val="0070C0"/>
                </a:solidFill>
                <a:latin typeface="Arial" pitchFamily="34" charset="0"/>
                <a:ea typeface="黑体" pitchFamily="49" charset="-122"/>
                <a:cs typeface="+mn-cs"/>
              </a:defRPr>
            </a:lvl1pPr>
            <a:lvl2pPr algn="l" rtl="0" fontAlgn="base">
              <a:spcBef>
                <a:spcPct val="0"/>
              </a:spcBef>
              <a:spcAft>
                <a:spcPct val="0"/>
              </a:spcAft>
              <a:defRPr lang="zh-CN" altLang="en-US" sz="2539" b="1" kern="1200" dirty="0" smtClean="0">
                <a:solidFill>
                  <a:srgbClr val="0070C0"/>
                </a:solidFill>
                <a:latin typeface="Arial" pitchFamily="34" charset="0"/>
                <a:ea typeface="宋体" pitchFamily="2" charset="-122"/>
                <a:cs typeface="+mn-cs"/>
              </a:defRPr>
            </a:lvl2pPr>
            <a:lvl3pPr algn="l" rtl="0" fontAlgn="base">
              <a:spcBef>
                <a:spcPct val="0"/>
              </a:spcBef>
              <a:spcAft>
                <a:spcPct val="0"/>
              </a:spcAft>
              <a:defRPr lang="zh-CN" altLang="en-US" sz="2539" b="1" kern="1200" dirty="0" smtClean="0">
                <a:solidFill>
                  <a:srgbClr val="0070C0"/>
                </a:solidFill>
                <a:latin typeface="Arial" pitchFamily="34" charset="0"/>
                <a:ea typeface="宋体" pitchFamily="2" charset="-122"/>
                <a:cs typeface="+mn-cs"/>
              </a:defRPr>
            </a:lvl3pPr>
            <a:lvl4pPr algn="l" rtl="0" fontAlgn="base">
              <a:spcBef>
                <a:spcPct val="0"/>
              </a:spcBef>
              <a:spcAft>
                <a:spcPct val="0"/>
              </a:spcAft>
              <a:defRPr lang="zh-CN" altLang="en-US" sz="2539" b="1" kern="1200" dirty="0" smtClean="0">
                <a:solidFill>
                  <a:srgbClr val="0070C0"/>
                </a:solidFill>
                <a:latin typeface="Arial" pitchFamily="34" charset="0"/>
                <a:ea typeface="宋体" pitchFamily="2" charset="-122"/>
                <a:cs typeface="+mn-cs"/>
              </a:defRPr>
            </a:lvl4pPr>
            <a:lvl5pPr algn="l" rtl="0" fontAlgn="base">
              <a:spcBef>
                <a:spcPct val="0"/>
              </a:spcBef>
              <a:spcAft>
                <a:spcPct val="0"/>
              </a:spcAft>
              <a:defRPr lang="zh-CN" altLang="en-US" sz="2539" b="1" kern="1200" dirty="0">
                <a:solidFill>
                  <a:srgbClr val="0070C0"/>
                </a:solidFill>
                <a:latin typeface="Arial" pitchFamily="34" charset="0"/>
                <a:ea typeface="宋体" pitchFamily="2" charset="-122"/>
                <a:cs typeface="+mn-cs"/>
              </a:defRPr>
            </a:lvl5pPr>
          </a:lstStyle>
          <a:p>
            <a:pPr lvl="0"/>
            <a:r>
              <a:rPr lang="en-US" altLang="zh-CN" dirty="0" smtClean="0"/>
              <a:t>ADD YOUR HEADLINE</a:t>
            </a:r>
            <a:endParaRPr lang="zh-CN" altLang="en-US" dirty="0"/>
          </a:p>
        </p:txBody>
      </p:sp>
      <p:sp>
        <p:nvSpPr>
          <p:cNvPr id="20" name="文本占位符 19"/>
          <p:cNvSpPr>
            <a:spLocks noGrp="1"/>
          </p:cNvSpPr>
          <p:nvPr>
            <p:ph type="body" sz="quarter" idx="14" hasCustomPrompt="1"/>
          </p:nvPr>
        </p:nvSpPr>
        <p:spPr>
          <a:xfrm>
            <a:off x="774605" y="517241"/>
            <a:ext cx="10768992" cy="289187"/>
          </a:xfrm>
          <a:prstGeom prst="rect">
            <a:avLst/>
          </a:prstGeom>
        </p:spPr>
        <p:txBody>
          <a:bodyPr/>
          <a:lstStyle>
            <a:lvl1pPr marL="0" indent="0">
              <a:buNone/>
              <a:defRPr lang="zh-CN" altLang="en-US" sz="1905" kern="1200" baseline="0" dirty="0" smtClean="0">
                <a:solidFill>
                  <a:schemeClr val="tx1">
                    <a:lumMod val="50000"/>
                    <a:lumOff val="50000"/>
                  </a:schemeClr>
                </a:solidFill>
                <a:latin typeface="Arial" pitchFamily="34" charset="0"/>
                <a:ea typeface="黑体" pitchFamily="49" charset="-122"/>
                <a:cs typeface="+mn-cs"/>
              </a:defRPr>
            </a:lvl1pPr>
            <a:lvl2pPr>
              <a:defRPr lang="zh-CN" altLang="en-US" kern="1200" dirty="0" smtClean="0">
                <a:solidFill>
                  <a:schemeClr val="tx1">
                    <a:lumMod val="50000"/>
                    <a:lumOff val="50000"/>
                  </a:schemeClr>
                </a:solidFill>
                <a:latin typeface="Arial" pitchFamily="34" charset="0"/>
                <a:ea typeface="宋体" pitchFamily="2" charset="-122"/>
                <a:cs typeface="+mn-cs"/>
              </a:defRPr>
            </a:lvl2pPr>
            <a:lvl3pPr>
              <a:defRPr lang="zh-CN" altLang="en-US" kern="1200" dirty="0" smtClean="0">
                <a:solidFill>
                  <a:schemeClr val="tx1">
                    <a:lumMod val="50000"/>
                    <a:lumOff val="50000"/>
                  </a:schemeClr>
                </a:solidFill>
                <a:latin typeface="Arial" pitchFamily="34" charset="0"/>
                <a:ea typeface="宋体" pitchFamily="2" charset="-122"/>
                <a:cs typeface="+mn-cs"/>
              </a:defRPr>
            </a:lvl3pPr>
            <a:lvl4pPr>
              <a:defRPr lang="zh-CN" altLang="en-US" kern="1200" dirty="0" smtClean="0">
                <a:solidFill>
                  <a:schemeClr val="tx1">
                    <a:lumMod val="50000"/>
                    <a:lumOff val="50000"/>
                  </a:schemeClr>
                </a:solidFill>
                <a:latin typeface="Arial" pitchFamily="34" charset="0"/>
                <a:ea typeface="宋体" pitchFamily="2" charset="-122"/>
                <a:cs typeface="+mn-cs"/>
              </a:defRPr>
            </a:lvl4pPr>
            <a:lvl5pPr>
              <a:defRPr lang="zh-CN" altLang="en-US" kern="1200" dirty="0">
                <a:solidFill>
                  <a:schemeClr val="tx1">
                    <a:lumMod val="50000"/>
                    <a:lumOff val="50000"/>
                  </a:schemeClr>
                </a:solidFill>
                <a:latin typeface="Arial" pitchFamily="34" charset="0"/>
                <a:ea typeface="宋体" pitchFamily="2" charset="-122"/>
                <a:cs typeface="+mn-cs"/>
              </a:defRPr>
            </a:lvl5pPr>
          </a:lstStyle>
          <a:p>
            <a:pPr lvl="0"/>
            <a:r>
              <a:rPr lang="en-US" altLang="zh-CN" dirty="0" smtClean="0"/>
              <a:t>Add Your Subheading Here</a:t>
            </a:r>
            <a:endParaRPr lang="zh-CN" altLang="en-US" dirty="0"/>
          </a:p>
        </p:txBody>
      </p:sp>
      <p:pic>
        <p:nvPicPr>
          <p:cNvPr id="10" name="Picture 1" descr="D:\Wang\LOGO\China\china-logo-final\WuXi AppTec-logo.png"/>
          <p:cNvPicPr>
            <a:picLocks noChangeAspect="1" noChangeArrowheads="1"/>
          </p:cNvPicPr>
          <p:nvPr userDrawn="1"/>
        </p:nvPicPr>
        <p:blipFill>
          <a:blip r:embed="rId2" cstate="print"/>
          <a:srcRect/>
          <a:stretch>
            <a:fillRect/>
          </a:stretch>
        </p:blipFill>
        <p:spPr bwMode="auto">
          <a:xfrm>
            <a:off x="10409673" y="233586"/>
            <a:ext cx="1185832" cy="299854"/>
          </a:xfrm>
          <a:prstGeom prst="rect">
            <a:avLst/>
          </a:prstGeom>
          <a:noFill/>
        </p:spPr>
      </p:pic>
    </p:spTree>
    <p:extLst>
      <p:ext uri="{BB962C8B-B14F-4D97-AF65-F5344CB8AC3E}">
        <p14:creationId xmlns:p14="http://schemas.microsoft.com/office/powerpoint/2010/main" val="346666323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6">
          <p15:clr>
            <a:srgbClr val="FBAE40"/>
          </p15:clr>
        </p15:guide>
        <p15:guide id="2" pos="687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ver/封面">
    <p:spTree>
      <p:nvGrpSpPr>
        <p:cNvPr id="1" name=""/>
        <p:cNvGrpSpPr/>
        <p:nvPr/>
      </p:nvGrpSpPr>
      <p:grpSpPr>
        <a:xfrm>
          <a:off x="0" y="0"/>
          <a:ext cx="0" cy="0"/>
          <a:chOff x="0" y="0"/>
          <a:chExt cx="0" cy="0"/>
        </a:xfrm>
      </p:grpSpPr>
      <p:sp>
        <p:nvSpPr>
          <p:cNvPr id="5" name="矩形 4"/>
          <p:cNvSpPr/>
          <p:nvPr userDrawn="1"/>
        </p:nvSpPr>
        <p:spPr>
          <a:xfrm>
            <a:off x="2" y="0"/>
            <a:ext cx="12196233" cy="39497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effectLst>
                <a:outerShdw blurRad="38100" dist="38100" dir="2700000" algn="tl">
                  <a:srgbClr val="000000">
                    <a:alpha val="43137"/>
                  </a:srgbClr>
                </a:outerShdw>
              </a:effectLst>
            </a:endParaRPr>
          </a:p>
        </p:txBody>
      </p:sp>
      <p:pic>
        <p:nvPicPr>
          <p:cNvPr id="6" name="图片 7"/>
          <p:cNvPicPr>
            <a:picLocks noChangeAspect="1"/>
          </p:cNvPicPr>
          <p:nvPr userDrawn="1"/>
        </p:nvPicPr>
        <p:blipFill>
          <a:blip r:embed="rId2" cstate="print"/>
          <a:srcRect/>
          <a:stretch>
            <a:fillRect/>
          </a:stretch>
        </p:blipFill>
        <p:spPr bwMode="auto">
          <a:xfrm>
            <a:off x="4929717" y="5427663"/>
            <a:ext cx="2345267" cy="444500"/>
          </a:xfrm>
          <a:prstGeom prst="rect">
            <a:avLst/>
          </a:prstGeom>
          <a:noFill/>
          <a:ln w="9525">
            <a:noFill/>
            <a:miter lim="800000"/>
            <a:headEnd/>
            <a:tailEnd/>
          </a:ln>
        </p:spPr>
      </p:pic>
      <p:sp>
        <p:nvSpPr>
          <p:cNvPr id="7" name="Freeform 5"/>
          <p:cNvSpPr>
            <a:spLocks noEditPoints="1"/>
          </p:cNvSpPr>
          <p:nvPr userDrawn="1"/>
        </p:nvSpPr>
        <p:spPr bwMode="auto">
          <a:xfrm>
            <a:off x="624417" y="157166"/>
            <a:ext cx="10945283" cy="3792537"/>
          </a:xfrm>
          <a:custGeom>
            <a:avLst/>
            <a:gdLst>
              <a:gd name="T0" fmla="*/ 440 w 2074"/>
              <a:gd name="T1" fmla="*/ 527 h 1026"/>
              <a:gd name="T2" fmla="*/ 420 w 2074"/>
              <a:gd name="T3" fmla="*/ 375 h 1026"/>
              <a:gd name="T4" fmla="*/ 450 w 2074"/>
              <a:gd name="T5" fmla="*/ 420 h 1026"/>
              <a:gd name="T6" fmla="*/ 581 w 2074"/>
              <a:gd name="T7" fmla="*/ 215 h 1026"/>
              <a:gd name="T8" fmla="*/ 598 w 2074"/>
              <a:gd name="T9" fmla="*/ 139 h 1026"/>
              <a:gd name="T10" fmla="*/ 532 w 2074"/>
              <a:gd name="T11" fmla="*/ 129 h 1026"/>
              <a:gd name="T12" fmla="*/ 603 w 2074"/>
              <a:gd name="T13" fmla="*/ 125 h 1026"/>
              <a:gd name="T14" fmla="*/ 540 w 2074"/>
              <a:gd name="T15" fmla="*/ 66 h 1026"/>
              <a:gd name="T16" fmla="*/ 486 w 2074"/>
              <a:gd name="T17" fmla="*/ 92 h 1026"/>
              <a:gd name="T18" fmla="*/ 332 w 2074"/>
              <a:gd name="T19" fmla="*/ 79 h 1026"/>
              <a:gd name="T20" fmla="*/ 16 w 2074"/>
              <a:gd name="T21" fmla="*/ 199 h 1026"/>
              <a:gd name="T22" fmla="*/ 212 w 2074"/>
              <a:gd name="T23" fmla="*/ 203 h 1026"/>
              <a:gd name="T24" fmla="*/ 214 w 2074"/>
              <a:gd name="T25" fmla="*/ 375 h 1026"/>
              <a:gd name="T26" fmla="*/ 339 w 2074"/>
              <a:gd name="T27" fmla="*/ 481 h 1026"/>
              <a:gd name="T28" fmla="*/ 470 w 2074"/>
              <a:gd name="T29" fmla="*/ 725 h 1026"/>
              <a:gd name="T30" fmla="*/ 581 w 2074"/>
              <a:gd name="T31" fmla="*/ 1023 h 1026"/>
              <a:gd name="T32" fmla="*/ 606 w 2074"/>
              <a:gd name="T33" fmla="*/ 879 h 1026"/>
              <a:gd name="T34" fmla="*/ 873 w 2074"/>
              <a:gd name="T35" fmla="*/ 79 h 1026"/>
              <a:gd name="T36" fmla="*/ 636 w 2074"/>
              <a:gd name="T37" fmla="*/ 4 h 1026"/>
              <a:gd name="T38" fmla="*/ 622 w 2074"/>
              <a:gd name="T39" fmla="*/ 39 h 1026"/>
              <a:gd name="T40" fmla="*/ 746 w 2074"/>
              <a:gd name="T41" fmla="*/ 138 h 1026"/>
              <a:gd name="T42" fmla="*/ 1053 w 2074"/>
              <a:gd name="T43" fmla="*/ 42 h 1026"/>
              <a:gd name="T44" fmla="*/ 1224 w 2074"/>
              <a:gd name="T45" fmla="*/ 8 h 1026"/>
              <a:gd name="T46" fmla="*/ 1677 w 2074"/>
              <a:gd name="T47" fmla="*/ 638 h 1026"/>
              <a:gd name="T48" fmla="*/ 1672 w 2074"/>
              <a:gd name="T49" fmla="*/ 438 h 1026"/>
              <a:gd name="T50" fmla="*/ 1702 w 2074"/>
              <a:gd name="T51" fmla="*/ 314 h 1026"/>
              <a:gd name="T52" fmla="*/ 1795 w 2074"/>
              <a:gd name="T53" fmla="*/ 237 h 1026"/>
              <a:gd name="T54" fmla="*/ 1848 w 2074"/>
              <a:gd name="T55" fmla="*/ 309 h 1026"/>
              <a:gd name="T56" fmla="*/ 1743 w 2074"/>
              <a:gd name="T57" fmla="*/ 158 h 1026"/>
              <a:gd name="T58" fmla="*/ 1862 w 2074"/>
              <a:gd name="T59" fmla="*/ 156 h 1026"/>
              <a:gd name="T60" fmla="*/ 1841 w 2074"/>
              <a:gd name="T61" fmla="*/ 66 h 1026"/>
              <a:gd name="T62" fmla="*/ 1580 w 2074"/>
              <a:gd name="T63" fmla="*/ 58 h 1026"/>
              <a:gd name="T64" fmla="*/ 1345 w 2074"/>
              <a:gd name="T65" fmla="*/ 91 h 1026"/>
              <a:gd name="T66" fmla="*/ 1292 w 2074"/>
              <a:gd name="T67" fmla="*/ 37 h 1026"/>
              <a:gd name="T68" fmla="*/ 1057 w 2074"/>
              <a:gd name="T69" fmla="*/ 83 h 1026"/>
              <a:gd name="T70" fmla="*/ 1090 w 2074"/>
              <a:gd name="T71" fmla="*/ 142 h 1026"/>
              <a:gd name="T72" fmla="*/ 976 w 2074"/>
              <a:gd name="T73" fmla="*/ 207 h 1026"/>
              <a:gd name="T74" fmla="*/ 964 w 2074"/>
              <a:gd name="T75" fmla="*/ 218 h 1026"/>
              <a:gd name="T76" fmla="*/ 850 w 2074"/>
              <a:gd name="T77" fmla="*/ 420 h 1026"/>
              <a:gd name="T78" fmla="*/ 1018 w 2074"/>
              <a:gd name="T79" fmla="*/ 602 h 1026"/>
              <a:gd name="T80" fmla="*/ 1191 w 2074"/>
              <a:gd name="T81" fmla="*/ 791 h 1026"/>
              <a:gd name="T82" fmla="*/ 1208 w 2074"/>
              <a:gd name="T83" fmla="*/ 463 h 1026"/>
              <a:gd name="T84" fmla="*/ 1280 w 2074"/>
              <a:gd name="T85" fmla="*/ 386 h 1026"/>
              <a:gd name="T86" fmla="*/ 1490 w 2074"/>
              <a:gd name="T87" fmla="*/ 535 h 1026"/>
              <a:gd name="T88" fmla="*/ 1605 w 2074"/>
              <a:gd name="T89" fmla="*/ 473 h 1026"/>
              <a:gd name="T90" fmla="*/ 1185 w 2074"/>
              <a:gd name="T91" fmla="*/ 349 h 1026"/>
              <a:gd name="T92" fmla="*/ 967 w 2074"/>
              <a:gd name="T93" fmla="*/ 292 h 1026"/>
              <a:gd name="T94" fmla="*/ 1076 w 2074"/>
              <a:gd name="T95" fmla="*/ 295 h 1026"/>
              <a:gd name="T96" fmla="*/ 1128 w 2074"/>
              <a:gd name="T97" fmla="*/ 302 h 1026"/>
              <a:gd name="T98" fmla="*/ 1202 w 2074"/>
              <a:gd name="T99" fmla="*/ 266 h 1026"/>
              <a:gd name="T100" fmla="*/ 1752 w 2074"/>
              <a:gd name="T101" fmla="*/ 409 h 1026"/>
              <a:gd name="T102" fmla="*/ 1737 w 2074"/>
              <a:gd name="T103" fmla="*/ 545 h 1026"/>
              <a:gd name="T104" fmla="*/ 1936 w 2074"/>
              <a:gd name="T105" fmla="*/ 632 h 1026"/>
              <a:gd name="T106" fmla="*/ 1767 w 2074"/>
              <a:gd name="T107" fmla="*/ 637 h 1026"/>
              <a:gd name="T108" fmla="*/ 1986 w 2074"/>
              <a:gd name="T109" fmla="*/ 626 h 1026"/>
              <a:gd name="T110" fmla="*/ 1811 w 2074"/>
              <a:gd name="T111" fmla="*/ 707 h 1026"/>
              <a:gd name="T112" fmla="*/ 1872 w 2074"/>
              <a:gd name="T113" fmla="*/ 914 h 1026"/>
              <a:gd name="T114" fmla="*/ 2002 w 2074"/>
              <a:gd name="T115" fmla="*/ 945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74" h="1026">
                <a:moveTo>
                  <a:pt x="718" y="632"/>
                </a:moveTo>
                <a:cubicBezTo>
                  <a:pt x="702" y="628"/>
                  <a:pt x="702" y="633"/>
                  <a:pt x="700" y="625"/>
                </a:cubicBezTo>
                <a:cubicBezTo>
                  <a:pt x="698" y="616"/>
                  <a:pt x="688" y="616"/>
                  <a:pt x="679" y="616"/>
                </a:cubicBezTo>
                <a:cubicBezTo>
                  <a:pt x="670" y="616"/>
                  <a:pt x="666" y="615"/>
                  <a:pt x="659" y="609"/>
                </a:cubicBezTo>
                <a:cubicBezTo>
                  <a:pt x="651" y="602"/>
                  <a:pt x="635" y="601"/>
                  <a:pt x="630" y="599"/>
                </a:cubicBezTo>
                <a:cubicBezTo>
                  <a:pt x="625" y="598"/>
                  <a:pt x="628" y="583"/>
                  <a:pt x="617" y="570"/>
                </a:cubicBezTo>
                <a:cubicBezTo>
                  <a:pt x="607" y="556"/>
                  <a:pt x="586" y="554"/>
                  <a:pt x="573" y="546"/>
                </a:cubicBezTo>
                <a:cubicBezTo>
                  <a:pt x="559" y="539"/>
                  <a:pt x="564" y="509"/>
                  <a:pt x="544" y="512"/>
                </a:cubicBezTo>
                <a:cubicBezTo>
                  <a:pt x="525" y="514"/>
                  <a:pt x="523" y="522"/>
                  <a:pt x="505" y="513"/>
                </a:cubicBezTo>
                <a:cubicBezTo>
                  <a:pt x="488" y="503"/>
                  <a:pt x="476" y="497"/>
                  <a:pt x="467" y="504"/>
                </a:cubicBezTo>
                <a:cubicBezTo>
                  <a:pt x="457" y="511"/>
                  <a:pt x="446" y="524"/>
                  <a:pt x="440" y="527"/>
                </a:cubicBezTo>
                <a:cubicBezTo>
                  <a:pt x="434" y="530"/>
                  <a:pt x="424" y="524"/>
                  <a:pt x="418" y="525"/>
                </a:cubicBezTo>
                <a:cubicBezTo>
                  <a:pt x="412" y="526"/>
                  <a:pt x="405" y="519"/>
                  <a:pt x="401" y="513"/>
                </a:cubicBezTo>
                <a:cubicBezTo>
                  <a:pt x="397" y="508"/>
                  <a:pt x="409" y="478"/>
                  <a:pt x="398" y="478"/>
                </a:cubicBezTo>
                <a:cubicBezTo>
                  <a:pt x="387" y="478"/>
                  <a:pt x="372" y="473"/>
                  <a:pt x="372" y="469"/>
                </a:cubicBezTo>
                <a:cubicBezTo>
                  <a:pt x="372" y="465"/>
                  <a:pt x="395" y="439"/>
                  <a:pt x="388" y="435"/>
                </a:cubicBezTo>
                <a:cubicBezTo>
                  <a:pt x="382" y="431"/>
                  <a:pt x="368" y="433"/>
                  <a:pt x="356" y="449"/>
                </a:cubicBezTo>
                <a:cubicBezTo>
                  <a:pt x="345" y="465"/>
                  <a:pt x="334" y="465"/>
                  <a:pt x="328" y="459"/>
                </a:cubicBezTo>
                <a:cubicBezTo>
                  <a:pt x="322" y="453"/>
                  <a:pt x="308" y="418"/>
                  <a:pt x="319" y="399"/>
                </a:cubicBezTo>
                <a:cubicBezTo>
                  <a:pt x="330" y="380"/>
                  <a:pt x="348" y="370"/>
                  <a:pt x="362" y="371"/>
                </a:cubicBezTo>
                <a:cubicBezTo>
                  <a:pt x="375" y="372"/>
                  <a:pt x="373" y="368"/>
                  <a:pt x="387" y="367"/>
                </a:cubicBezTo>
                <a:cubicBezTo>
                  <a:pt x="400" y="366"/>
                  <a:pt x="417" y="370"/>
                  <a:pt x="420" y="375"/>
                </a:cubicBezTo>
                <a:cubicBezTo>
                  <a:pt x="424" y="380"/>
                  <a:pt x="417" y="389"/>
                  <a:pt x="425" y="399"/>
                </a:cubicBezTo>
                <a:cubicBezTo>
                  <a:pt x="434" y="409"/>
                  <a:pt x="439" y="405"/>
                  <a:pt x="440" y="409"/>
                </a:cubicBezTo>
                <a:cubicBezTo>
                  <a:pt x="441" y="413"/>
                  <a:pt x="433" y="417"/>
                  <a:pt x="430" y="417"/>
                </a:cubicBezTo>
                <a:cubicBezTo>
                  <a:pt x="426" y="417"/>
                  <a:pt x="399" y="425"/>
                  <a:pt x="409" y="430"/>
                </a:cubicBezTo>
                <a:cubicBezTo>
                  <a:pt x="420" y="435"/>
                  <a:pt x="440" y="431"/>
                  <a:pt x="444" y="438"/>
                </a:cubicBezTo>
                <a:cubicBezTo>
                  <a:pt x="448" y="444"/>
                  <a:pt x="431" y="459"/>
                  <a:pt x="456" y="460"/>
                </a:cubicBezTo>
                <a:cubicBezTo>
                  <a:pt x="481" y="460"/>
                  <a:pt x="498" y="464"/>
                  <a:pt x="512" y="465"/>
                </a:cubicBezTo>
                <a:cubicBezTo>
                  <a:pt x="527" y="465"/>
                  <a:pt x="537" y="466"/>
                  <a:pt x="538" y="470"/>
                </a:cubicBezTo>
                <a:cubicBezTo>
                  <a:pt x="540" y="473"/>
                  <a:pt x="550" y="457"/>
                  <a:pt x="527" y="457"/>
                </a:cubicBezTo>
                <a:cubicBezTo>
                  <a:pt x="503" y="457"/>
                  <a:pt x="484" y="444"/>
                  <a:pt x="472" y="441"/>
                </a:cubicBezTo>
                <a:cubicBezTo>
                  <a:pt x="459" y="439"/>
                  <a:pt x="451" y="430"/>
                  <a:pt x="450" y="420"/>
                </a:cubicBezTo>
                <a:cubicBezTo>
                  <a:pt x="449" y="410"/>
                  <a:pt x="451" y="402"/>
                  <a:pt x="446" y="394"/>
                </a:cubicBezTo>
                <a:cubicBezTo>
                  <a:pt x="441" y="386"/>
                  <a:pt x="428" y="365"/>
                  <a:pt x="440" y="357"/>
                </a:cubicBezTo>
                <a:cubicBezTo>
                  <a:pt x="452" y="348"/>
                  <a:pt x="475" y="332"/>
                  <a:pt x="481" y="322"/>
                </a:cubicBezTo>
                <a:cubicBezTo>
                  <a:pt x="487" y="311"/>
                  <a:pt x="487" y="308"/>
                  <a:pt x="500" y="300"/>
                </a:cubicBezTo>
                <a:cubicBezTo>
                  <a:pt x="514" y="291"/>
                  <a:pt x="530" y="280"/>
                  <a:pt x="537" y="273"/>
                </a:cubicBezTo>
                <a:cubicBezTo>
                  <a:pt x="545" y="265"/>
                  <a:pt x="558" y="253"/>
                  <a:pt x="560" y="259"/>
                </a:cubicBezTo>
                <a:cubicBezTo>
                  <a:pt x="563" y="265"/>
                  <a:pt x="574" y="267"/>
                  <a:pt x="589" y="262"/>
                </a:cubicBezTo>
                <a:cubicBezTo>
                  <a:pt x="603" y="257"/>
                  <a:pt x="621" y="244"/>
                  <a:pt x="606" y="244"/>
                </a:cubicBezTo>
                <a:cubicBezTo>
                  <a:pt x="590" y="244"/>
                  <a:pt x="581" y="240"/>
                  <a:pt x="585" y="234"/>
                </a:cubicBezTo>
                <a:cubicBezTo>
                  <a:pt x="590" y="228"/>
                  <a:pt x="575" y="226"/>
                  <a:pt x="571" y="226"/>
                </a:cubicBezTo>
                <a:cubicBezTo>
                  <a:pt x="567" y="227"/>
                  <a:pt x="567" y="218"/>
                  <a:pt x="581" y="215"/>
                </a:cubicBezTo>
                <a:cubicBezTo>
                  <a:pt x="596" y="213"/>
                  <a:pt x="584" y="226"/>
                  <a:pt x="596" y="225"/>
                </a:cubicBezTo>
                <a:cubicBezTo>
                  <a:pt x="607" y="224"/>
                  <a:pt x="615" y="215"/>
                  <a:pt x="623" y="213"/>
                </a:cubicBezTo>
                <a:cubicBezTo>
                  <a:pt x="632" y="211"/>
                  <a:pt x="635" y="219"/>
                  <a:pt x="624" y="226"/>
                </a:cubicBezTo>
                <a:cubicBezTo>
                  <a:pt x="613" y="234"/>
                  <a:pt x="610" y="231"/>
                  <a:pt x="624" y="235"/>
                </a:cubicBezTo>
                <a:cubicBezTo>
                  <a:pt x="638" y="238"/>
                  <a:pt x="643" y="246"/>
                  <a:pt x="651" y="238"/>
                </a:cubicBezTo>
                <a:cubicBezTo>
                  <a:pt x="660" y="231"/>
                  <a:pt x="649" y="228"/>
                  <a:pt x="649" y="218"/>
                </a:cubicBezTo>
                <a:cubicBezTo>
                  <a:pt x="648" y="208"/>
                  <a:pt x="650" y="189"/>
                  <a:pt x="641" y="183"/>
                </a:cubicBezTo>
                <a:cubicBezTo>
                  <a:pt x="632" y="176"/>
                  <a:pt x="632" y="167"/>
                  <a:pt x="632" y="161"/>
                </a:cubicBezTo>
                <a:cubicBezTo>
                  <a:pt x="632" y="154"/>
                  <a:pt x="633" y="140"/>
                  <a:pt x="624" y="146"/>
                </a:cubicBezTo>
                <a:cubicBezTo>
                  <a:pt x="615" y="153"/>
                  <a:pt x="607" y="157"/>
                  <a:pt x="604" y="154"/>
                </a:cubicBezTo>
                <a:cubicBezTo>
                  <a:pt x="601" y="151"/>
                  <a:pt x="606" y="144"/>
                  <a:pt x="598" y="139"/>
                </a:cubicBezTo>
                <a:cubicBezTo>
                  <a:pt x="590" y="134"/>
                  <a:pt x="590" y="126"/>
                  <a:pt x="580" y="127"/>
                </a:cubicBezTo>
                <a:cubicBezTo>
                  <a:pt x="571" y="128"/>
                  <a:pt x="562" y="120"/>
                  <a:pt x="557" y="131"/>
                </a:cubicBezTo>
                <a:cubicBezTo>
                  <a:pt x="552" y="142"/>
                  <a:pt x="547" y="151"/>
                  <a:pt x="545" y="155"/>
                </a:cubicBezTo>
                <a:cubicBezTo>
                  <a:pt x="543" y="158"/>
                  <a:pt x="551" y="170"/>
                  <a:pt x="544" y="176"/>
                </a:cubicBezTo>
                <a:cubicBezTo>
                  <a:pt x="537" y="182"/>
                  <a:pt x="519" y="190"/>
                  <a:pt x="516" y="196"/>
                </a:cubicBezTo>
                <a:cubicBezTo>
                  <a:pt x="514" y="202"/>
                  <a:pt x="504" y="217"/>
                  <a:pt x="501" y="207"/>
                </a:cubicBezTo>
                <a:cubicBezTo>
                  <a:pt x="499" y="197"/>
                  <a:pt x="510" y="182"/>
                  <a:pt x="495" y="178"/>
                </a:cubicBezTo>
                <a:cubicBezTo>
                  <a:pt x="479" y="173"/>
                  <a:pt x="468" y="177"/>
                  <a:pt x="465" y="167"/>
                </a:cubicBezTo>
                <a:cubicBezTo>
                  <a:pt x="463" y="158"/>
                  <a:pt x="456" y="150"/>
                  <a:pt x="471" y="142"/>
                </a:cubicBezTo>
                <a:cubicBezTo>
                  <a:pt x="486" y="135"/>
                  <a:pt x="501" y="121"/>
                  <a:pt x="516" y="120"/>
                </a:cubicBezTo>
                <a:cubicBezTo>
                  <a:pt x="530" y="118"/>
                  <a:pt x="520" y="130"/>
                  <a:pt x="532" y="129"/>
                </a:cubicBezTo>
                <a:cubicBezTo>
                  <a:pt x="543" y="128"/>
                  <a:pt x="530" y="122"/>
                  <a:pt x="544" y="120"/>
                </a:cubicBezTo>
                <a:cubicBezTo>
                  <a:pt x="558" y="117"/>
                  <a:pt x="556" y="117"/>
                  <a:pt x="552" y="112"/>
                </a:cubicBezTo>
                <a:cubicBezTo>
                  <a:pt x="548" y="107"/>
                  <a:pt x="550" y="106"/>
                  <a:pt x="561" y="101"/>
                </a:cubicBezTo>
                <a:cubicBezTo>
                  <a:pt x="572" y="96"/>
                  <a:pt x="564" y="93"/>
                  <a:pt x="574" y="88"/>
                </a:cubicBezTo>
                <a:cubicBezTo>
                  <a:pt x="585" y="84"/>
                  <a:pt x="588" y="80"/>
                  <a:pt x="594" y="80"/>
                </a:cubicBezTo>
                <a:cubicBezTo>
                  <a:pt x="600" y="80"/>
                  <a:pt x="599" y="82"/>
                  <a:pt x="596" y="90"/>
                </a:cubicBezTo>
                <a:cubicBezTo>
                  <a:pt x="592" y="98"/>
                  <a:pt x="590" y="103"/>
                  <a:pt x="600" y="98"/>
                </a:cubicBezTo>
                <a:cubicBezTo>
                  <a:pt x="610" y="93"/>
                  <a:pt x="615" y="89"/>
                  <a:pt x="607" y="97"/>
                </a:cubicBezTo>
                <a:cubicBezTo>
                  <a:pt x="600" y="104"/>
                  <a:pt x="595" y="104"/>
                  <a:pt x="584" y="106"/>
                </a:cubicBezTo>
                <a:cubicBezTo>
                  <a:pt x="573" y="108"/>
                  <a:pt x="576" y="109"/>
                  <a:pt x="581" y="115"/>
                </a:cubicBezTo>
                <a:cubicBezTo>
                  <a:pt x="586" y="121"/>
                  <a:pt x="599" y="122"/>
                  <a:pt x="603" y="125"/>
                </a:cubicBezTo>
                <a:cubicBezTo>
                  <a:pt x="607" y="129"/>
                  <a:pt x="612" y="141"/>
                  <a:pt x="622" y="135"/>
                </a:cubicBezTo>
                <a:cubicBezTo>
                  <a:pt x="633" y="129"/>
                  <a:pt x="625" y="128"/>
                  <a:pt x="638" y="122"/>
                </a:cubicBezTo>
                <a:cubicBezTo>
                  <a:pt x="652" y="116"/>
                  <a:pt x="671" y="113"/>
                  <a:pt x="670" y="105"/>
                </a:cubicBezTo>
                <a:cubicBezTo>
                  <a:pt x="668" y="98"/>
                  <a:pt x="654" y="93"/>
                  <a:pt x="653" y="84"/>
                </a:cubicBezTo>
                <a:cubicBezTo>
                  <a:pt x="651" y="75"/>
                  <a:pt x="671" y="70"/>
                  <a:pt x="645" y="66"/>
                </a:cubicBezTo>
                <a:cubicBezTo>
                  <a:pt x="619" y="61"/>
                  <a:pt x="634" y="58"/>
                  <a:pt x="622" y="58"/>
                </a:cubicBezTo>
                <a:cubicBezTo>
                  <a:pt x="609" y="58"/>
                  <a:pt x="585" y="58"/>
                  <a:pt x="577" y="62"/>
                </a:cubicBezTo>
                <a:cubicBezTo>
                  <a:pt x="569" y="66"/>
                  <a:pt x="564" y="60"/>
                  <a:pt x="559" y="66"/>
                </a:cubicBezTo>
                <a:cubicBezTo>
                  <a:pt x="555" y="73"/>
                  <a:pt x="560" y="82"/>
                  <a:pt x="556" y="82"/>
                </a:cubicBezTo>
                <a:cubicBezTo>
                  <a:pt x="552" y="82"/>
                  <a:pt x="544" y="89"/>
                  <a:pt x="541" y="82"/>
                </a:cubicBezTo>
                <a:cubicBezTo>
                  <a:pt x="537" y="76"/>
                  <a:pt x="530" y="69"/>
                  <a:pt x="540" y="66"/>
                </a:cubicBezTo>
                <a:cubicBezTo>
                  <a:pt x="550" y="64"/>
                  <a:pt x="552" y="66"/>
                  <a:pt x="553" y="58"/>
                </a:cubicBezTo>
                <a:cubicBezTo>
                  <a:pt x="555" y="50"/>
                  <a:pt x="539" y="51"/>
                  <a:pt x="548" y="50"/>
                </a:cubicBezTo>
                <a:cubicBezTo>
                  <a:pt x="558" y="48"/>
                  <a:pt x="562" y="50"/>
                  <a:pt x="574" y="50"/>
                </a:cubicBezTo>
                <a:cubicBezTo>
                  <a:pt x="587" y="50"/>
                  <a:pt x="616" y="56"/>
                  <a:pt x="620" y="48"/>
                </a:cubicBezTo>
                <a:cubicBezTo>
                  <a:pt x="624" y="40"/>
                  <a:pt x="613" y="40"/>
                  <a:pt x="601" y="40"/>
                </a:cubicBezTo>
                <a:cubicBezTo>
                  <a:pt x="588" y="39"/>
                  <a:pt x="566" y="34"/>
                  <a:pt x="557" y="39"/>
                </a:cubicBezTo>
                <a:cubicBezTo>
                  <a:pt x="548" y="43"/>
                  <a:pt x="536" y="50"/>
                  <a:pt x="532" y="56"/>
                </a:cubicBezTo>
                <a:cubicBezTo>
                  <a:pt x="527" y="63"/>
                  <a:pt x="527" y="55"/>
                  <a:pt x="519" y="56"/>
                </a:cubicBezTo>
                <a:cubicBezTo>
                  <a:pt x="511" y="58"/>
                  <a:pt x="496" y="67"/>
                  <a:pt x="504" y="72"/>
                </a:cubicBezTo>
                <a:cubicBezTo>
                  <a:pt x="511" y="77"/>
                  <a:pt x="511" y="83"/>
                  <a:pt x="503" y="83"/>
                </a:cubicBezTo>
                <a:cubicBezTo>
                  <a:pt x="495" y="83"/>
                  <a:pt x="492" y="92"/>
                  <a:pt x="486" y="92"/>
                </a:cubicBezTo>
                <a:cubicBezTo>
                  <a:pt x="480" y="92"/>
                  <a:pt x="464" y="91"/>
                  <a:pt x="472" y="87"/>
                </a:cubicBezTo>
                <a:cubicBezTo>
                  <a:pt x="479" y="82"/>
                  <a:pt x="488" y="82"/>
                  <a:pt x="487" y="72"/>
                </a:cubicBezTo>
                <a:cubicBezTo>
                  <a:pt x="486" y="62"/>
                  <a:pt x="495" y="59"/>
                  <a:pt x="495" y="56"/>
                </a:cubicBezTo>
                <a:cubicBezTo>
                  <a:pt x="495" y="52"/>
                  <a:pt x="475" y="63"/>
                  <a:pt x="459" y="58"/>
                </a:cubicBezTo>
                <a:cubicBezTo>
                  <a:pt x="443" y="53"/>
                  <a:pt x="436" y="45"/>
                  <a:pt x="420" y="46"/>
                </a:cubicBezTo>
                <a:cubicBezTo>
                  <a:pt x="404" y="47"/>
                  <a:pt x="383" y="68"/>
                  <a:pt x="393" y="70"/>
                </a:cubicBezTo>
                <a:cubicBezTo>
                  <a:pt x="404" y="72"/>
                  <a:pt x="411" y="68"/>
                  <a:pt x="413" y="73"/>
                </a:cubicBezTo>
                <a:cubicBezTo>
                  <a:pt x="415" y="78"/>
                  <a:pt x="411" y="82"/>
                  <a:pt x="417" y="85"/>
                </a:cubicBezTo>
                <a:cubicBezTo>
                  <a:pt x="423" y="88"/>
                  <a:pt x="434" y="94"/>
                  <a:pt x="420" y="91"/>
                </a:cubicBezTo>
                <a:cubicBezTo>
                  <a:pt x="405" y="88"/>
                  <a:pt x="412" y="82"/>
                  <a:pt x="390" y="81"/>
                </a:cubicBezTo>
                <a:cubicBezTo>
                  <a:pt x="368" y="80"/>
                  <a:pt x="355" y="73"/>
                  <a:pt x="332" y="79"/>
                </a:cubicBezTo>
                <a:cubicBezTo>
                  <a:pt x="309" y="85"/>
                  <a:pt x="313" y="90"/>
                  <a:pt x="298" y="85"/>
                </a:cubicBezTo>
                <a:cubicBezTo>
                  <a:pt x="282" y="80"/>
                  <a:pt x="250" y="68"/>
                  <a:pt x="225" y="73"/>
                </a:cubicBezTo>
                <a:cubicBezTo>
                  <a:pt x="200" y="78"/>
                  <a:pt x="169" y="87"/>
                  <a:pt x="161" y="92"/>
                </a:cubicBezTo>
                <a:cubicBezTo>
                  <a:pt x="154" y="97"/>
                  <a:pt x="169" y="102"/>
                  <a:pt x="155" y="103"/>
                </a:cubicBezTo>
                <a:cubicBezTo>
                  <a:pt x="142" y="104"/>
                  <a:pt x="110" y="103"/>
                  <a:pt x="117" y="111"/>
                </a:cubicBezTo>
                <a:cubicBezTo>
                  <a:pt x="123" y="120"/>
                  <a:pt x="132" y="120"/>
                  <a:pt x="122" y="122"/>
                </a:cubicBezTo>
                <a:cubicBezTo>
                  <a:pt x="112" y="124"/>
                  <a:pt x="98" y="125"/>
                  <a:pt x="93" y="132"/>
                </a:cubicBezTo>
                <a:cubicBezTo>
                  <a:pt x="88" y="140"/>
                  <a:pt x="69" y="144"/>
                  <a:pt x="81" y="147"/>
                </a:cubicBezTo>
                <a:cubicBezTo>
                  <a:pt x="93" y="151"/>
                  <a:pt x="112" y="158"/>
                  <a:pt x="104" y="159"/>
                </a:cubicBezTo>
                <a:cubicBezTo>
                  <a:pt x="96" y="160"/>
                  <a:pt x="53" y="177"/>
                  <a:pt x="34" y="181"/>
                </a:cubicBezTo>
                <a:cubicBezTo>
                  <a:pt x="16" y="185"/>
                  <a:pt x="0" y="205"/>
                  <a:pt x="16" y="199"/>
                </a:cubicBezTo>
                <a:cubicBezTo>
                  <a:pt x="37" y="192"/>
                  <a:pt x="91" y="175"/>
                  <a:pt x="101" y="171"/>
                </a:cubicBezTo>
                <a:cubicBezTo>
                  <a:pt x="112" y="167"/>
                  <a:pt x="116" y="170"/>
                  <a:pt x="115" y="176"/>
                </a:cubicBezTo>
                <a:cubicBezTo>
                  <a:pt x="114" y="182"/>
                  <a:pt x="127" y="173"/>
                  <a:pt x="137" y="166"/>
                </a:cubicBezTo>
                <a:cubicBezTo>
                  <a:pt x="147" y="158"/>
                  <a:pt x="147" y="143"/>
                  <a:pt x="155" y="148"/>
                </a:cubicBezTo>
                <a:cubicBezTo>
                  <a:pt x="164" y="153"/>
                  <a:pt x="169" y="148"/>
                  <a:pt x="175" y="146"/>
                </a:cubicBezTo>
                <a:cubicBezTo>
                  <a:pt x="182" y="145"/>
                  <a:pt x="189" y="141"/>
                  <a:pt x="195" y="144"/>
                </a:cubicBezTo>
                <a:cubicBezTo>
                  <a:pt x="201" y="147"/>
                  <a:pt x="216" y="151"/>
                  <a:pt x="220" y="154"/>
                </a:cubicBezTo>
                <a:cubicBezTo>
                  <a:pt x="224" y="157"/>
                  <a:pt x="226" y="165"/>
                  <a:pt x="222" y="166"/>
                </a:cubicBezTo>
                <a:cubicBezTo>
                  <a:pt x="218" y="167"/>
                  <a:pt x="217" y="171"/>
                  <a:pt x="218" y="178"/>
                </a:cubicBezTo>
                <a:cubicBezTo>
                  <a:pt x="218" y="184"/>
                  <a:pt x="222" y="190"/>
                  <a:pt x="213" y="192"/>
                </a:cubicBezTo>
                <a:cubicBezTo>
                  <a:pt x="205" y="194"/>
                  <a:pt x="207" y="204"/>
                  <a:pt x="212" y="203"/>
                </a:cubicBezTo>
                <a:cubicBezTo>
                  <a:pt x="217" y="202"/>
                  <a:pt x="220" y="199"/>
                  <a:pt x="221" y="194"/>
                </a:cubicBezTo>
                <a:cubicBezTo>
                  <a:pt x="222" y="189"/>
                  <a:pt x="233" y="180"/>
                  <a:pt x="231" y="187"/>
                </a:cubicBezTo>
                <a:cubicBezTo>
                  <a:pt x="229" y="194"/>
                  <a:pt x="225" y="200"/>
                  <a:pt x="225" y="205"/>
                </a:cubicBezTo>
                <a:cubicBezTo>
                  <a:pt x="225" y="210"/>
                  <a:pt x="219" y="210"/>
                  <a:pt x="218" y="215"/>
                </a:cubicBezTo>
                <a:cubicBezTo>
                  <a:pt x="218" y="220"/>
                  <a:pt x="219" y="220"/>
                  <a:pt x="223" y="224"/>
                </a:cubicBezTo>
                <a:cubicBezTo>
                  <a:pt x="228" y="228"/>
                  <a:pt x="225" y="231"/>
                  <a:pt x="224" y="240"/>
                </a:cubicBezTo>
                <a:cubicBezTo>
                  <a:pt x="223" y="249"/>
                  <a:pt x="198" y="274"/>
                  <a:pt x="195" y="283"/>
                </a:cubicBezTo>
                <a:cubicBezTo>
                  <a:pt x="191" y="291"/>
                  <a:pt x="193" y="303"/>
                  <a:pt x="193" y="312"/>
                </a:cubicBezTo>
                <a:cubicBezTo>
                  <a:pt x="193" y="322"/>
                  <a:pt x="190" y="333"/>
                  <a:pt x="199" y="337"/>
                </a:cubicBezTo>
                <a:cubicBezTo>
                  <a:pt x="208" y="340"/>
                  <a:pt x="209" y="342"/>
                  <a:pt x="209" y="350"/>
                </a:cubicBezTo>
                <a:cubicBezTo>
                  <a:pt x="209" y="359"/>
                  <a:pt x="209" y="369"/>
                  <a:pt x="214" y="375"/>
                </a:cubicBezTo>
                <a:cubicBezTo>
                  <a:pt x="219" y="380"/>
                  <a:pt x="217" y="380"/>
                  <a:pt x="217" y="389"/>
                </a:cubicBezTo>
                <a:cubicBezTo>
                  <a:pt x="217" y="398"/>
                  <a:pt x="223" y="393"/>
                  <a:pt x="223" y="401"/>
                </a:cubicBezTo>
                <a:cubicBezTo>
                  <a:pt x="224" y="408"/>
                  <a:pt x="219" y="412"/>
                  <a:pt x="228" y="417"/>
                </a:cubicBezTo>
                <a:cubicBezTo>
                  <a:pt x="236" y="423"/>
                  <a:pt x="245" y="428"/>
                  <a:pt x="241" y="418"/>
                </a:cubicBezTo>
                <a:cubicBezTo>
                  <a:pt x="237" y="409"/>
                  <a:pt x="234" y="401"/>
                  <a:pt x="230" y="388"/>
                </a:cubicBezTo>
                <a:cubicBezTo>
                  <a:pt x="226" y="375"/>
                  <a:pt x="223" y="350"/>
                  <a:pt x="229" y="358"/>
                </a:cubicBezTo>
                <a:cubicBezTo>
                  <a:pt x="234" y="365"/>
                  <a:pt x="240" y="388"/>
                  <a:pt x="248" y="404"/>
                </a:cubicBezTo>
                <a:cubicBezTo>
                  <a:pt x="255" y="420"/>
                  <a:pt x="265" y="418"/>
                  <a:pt x="265" y="430"/>
                </a:cubicBezTo>
                <a:cubicBezTo>
                  <a:pt x="265" y="442"/>
                  <a:pt x="255" y="453"/>
                  <a:pt x="274" y="460"/>
                </a:cubicBezTo>
                <a:cubicBezTo>
                  <a:pt x="292" y="468"/>
                  <a:pt x="306" y="484"/>
                  <a:pt x="317" y="482"/>
                </a:cubicBezTo>
                <a:cubicBezTo>
                  <a:pt x="328" y="481"/>
                  <a:pt x="335" y="474"/>
                  <a:pt x="339" y="481"/>
                </a:cubicBezTo>
                <a:cubicBezTo>
                  <a:pt x="343" y="489"/>
                  <a:pt x="352" y="499"/>
                  <a:pt x="362" y="499"/>
                </a:cubicBezTo>
                <a:cubicBezTo>
                  <a:pt x="372" y="499"/>
                  <a:pt x="376" y="506"/>
                  <a:pt x="378" y="516"/>
                </a:cubicBezTo>
                <a:cubicBezTo>
                  <a:pt x="379" y="526"/>
                  <a:pt x="386" y="528"/>
                  <a:pt x="396" y="531"/>
                </a:cubicBezTo>
                <a:cubicBezTo>
                  <a:pt x="406" y="535"/>
                  <a:pt x="409" y="545"/>
                  <a:pt x="416" y="545"/>
                </a:cubicBezTo>
                <a:cubicBezTo>
                  <a:pt x="424" y="544"/>
                  <a:pt x="434" y="540"/>
                  <a:pt x="434" y="548"/>
                </a:cubicBezTo>
                <a:cubicBezTo>
                  <a:pt x="434" y="556"/>
                  <a:pt x="437" y="574"/>
                  <a:pt x="425" y="586"/>
                </a:cubicBezTo>
                <a:cubicBezTo>
                  <a:pt x="412" y="598"/>
                  <a:pt x="406" y="606"/>
                  <a:pt x="413" y="614"/>
                </a:cubicBezTo>
                <a:cubicBezTo>
                  <a:pt x="420" y="621"/>
                  <a:pt x="414" y="629"/>
                  <a:pt x="410" y="635"/>
                </a:cubicBezTo>
                <a:cubicBezTo>
                  <a:pt x="407" y="641"/>
                  <a:pt x="413" y="646"/>
                  <a:pt x="420" y="655"/>
                </a:cubicBezTo>
                <a:cubicBezTo>
                  <a:pt x="426" y="664"/>
                  <a:pt x="436" y="675"/>
                  <a:pt x="441" y="694"/>
                </a:cubicBezTo>
                <a:cubicBezTo>
                  <a:pt x="447" y="712"/>
                  <a:pt x="456" y="719"/>
                  <a:pt x="470" y="725"/>
                </a:cubicBezTo>
                <a:cubicBezTo>
                  <a:pt x="484" y="731"/>
                  <a:pt x="495" y="741"/>
                  <a:pt x="495" y="755"/>
                </a:cubicBezTo>
                <a:cubicBezTo>
                  <a:pt x="495" y="769"/>
                  <a:pt x="495" y="818"/>
                  <a:pt x="495" y="832"/>
                </a:cubicBezTo>
                <a:cubicBezTo>
                  <a:pt x="495" y="847"/>
                  <a:pt x="502" y="861"/>
                  <a:pt x="500" y="872"/>
                </a:cubicBezTo>
                <a:cubicBezTo>
                  <a:pt x="497" y="883"/>
                  <a:pt x="500" y="892"/>
                  <a:pt x="503" y="896"/>
                </a:cubicBezTo>
                <a:cubicBezTo>
                  <a:pt x="506" y="901"/>
                  <a:pt x="505" y="910"/>
                  <a:pt x="506" y="919"/>
                </a:cubicBezTo>
                <a:cubicBezTo>
                  <a:pt x="507" y="928"/>
                  <a:pt x="517" y="922"/>
                  <a:pt x="517" y="930"/>
                </a:cubicBezTo>
                <a:cubicBezTo>
                  <a:pt x="517" y="939"/>
                  <a:pt x="513" y="951"/>
                  <a:pt x="518" y="955"/>
                </a:cubicBezTo>
                <a:cubicBezTo>
                  <a:pt x="523" y="960"/>
                  <a:pt x="512" y="975"/>
                  <a:pt x="535" y="989"/>
                </a:cubicBezTo>
                <a:cubicBezTo>
                  <a:pt x="558" y="1003"/>
                  <a:pt x="559" y="1004"/>
                  <a:pt x="561" y="1007"/>
                </a:cubicBezTo>
                <a:cubicBezTo>
                  <a:pt x="563" y="1009"/>
                  <a:pt x="570" y="1002"/>
                  <a:pt x="570" y="1006"/>
                </a:cubicBezTo>
                <a:cubicBezTo>
                  <a:pt x="570" y="1010"/>
                  <a:pt x="558" y="1023"/>
                  <a:pt x="581" y="1023"/>
                </a:cubicBezTo>
                <a:cubicBezTo>
                  <a:pt x="605" y="1023"/>
                  <a:pt x="619" y="1026"/>
                  <a:pt x="605" y="1015"/>
                </a:cubicBezTo>
                <a:cubicBezTo>
                  <a:pt x="590" y="1004"/>
                  <a:pt x="582" y="1009"/>
                  <a:pt x="580" y="998"/>
                </a:cubicBezTo>
                <a:cubicBezTo>
                  <a:pt x="577" y="987"/>
                  <a:pt x="574" y="989"/>
                  <a:pt x="572" y="981"/>
                </a:cubicBezTo>
                <a:cubicBezTo>
                  <a:pt x="570" y="974"/>
                  <a:pt x="578" y="971"/>
                  <a:pt x="575" y="963"/>
                </a:cubicBezTo>
                <a:cubicBezTo>
                  <a:pt x="573" y="955"/>
                  <a:pt x="563" y="955"/>
                  <a:pt x="564" y="948"/>
                </a:cubicBezTo>
                <a:cubicBezTo>
                  <a:pt x="564" y="940"/>
                  <a:pt x="570" y="933"/>
                  <a:pt x="572" y="929"/>
                </a:cubicBezTo>
                <a:cubicBezTo>
                  <a:pt x="574" y="926"/>
                  <a:pt x="574" y="923"/>
                  <a:pt x="569" y="919"/>
                </a:cubicBezTo>
                <a:cubicBezTo>
                  <a:pt x="565" y="916"/>
                  <a:pt x="566" y="915"/>
                  <a:pt x="572" y="913"/>
                </a:cubicBezTo>
                <a:cubicBezTo>
                  <a:pt x="578" y="912"/>
                  <a:pt x="579" y="914"/>
                  <a:pt x="581" y="906"/>
                </a:cubicBezTo>
                <a:cubicBezTo>
                  <a:pt x="584" y="897"/>
                  <a:pt x="591" y="898"/>
                  <a:pt x="595" y="896"/>
                </a:cubicBezTo>
                <a:cubicBezTo>
                  <a:pt x="598" y="893"/>
                  <a:pt x="610" y="890"/>
                  <a:pt x="606" y="879"/>
                </a:cubicBezTo>
                <a:cubicBezTo>
                  <a:pt x="601" y="868"/>
                  <a:pt x="593" y="863"/>
                  <a:pt x="602" y="863"/>
                </a:cubicBezTo>
                <a:cubicBezTo>
                  <a:pt x="612" y="863"/>
                  <a:pt x="621" y="862"/>
                  <a:pt x="627" y="850"/>
                </a:cubicBezTo>
                <a:cubicBezTo>
                  <a:pt x="633" y="838"/>
                  <a:pt x="630" y="836"/>
                  <a:pt x="637" y="827"/>
                </a:cubicBezTo>
                <a:cubicBezTo>
                  <a:pt x="644" y="817"/>
                  <a:pt x="644" y="810"/>
                  <a:pt x="644" y="803"/>
                </a:cubicBezTo>
                <a:cubicBezTo>
                  <a:pt x="644" y="796"/>
                  <a:pt x="641" y="790"/>
                  <a:pt x="650" y="785"/>
                </a:cubicBezTo>
                <a:cubicBezTo>
                  <a:pt x="660" y="781"/>
                  <a:pt x="690" y="776"/>
                  <a:pt x="694" y="763"/>
                </a:cubicBezTo>
                <a:cubicBezTo>
                  <a:pt x="698" y="751"/>
                  <a:pt x="702" y="737"/>
                  <a:pt x="701" y="724"/>
                </a:cubicBezTo>
                <a:cubicBezTo>
                  <a:pt x="699" y="710"/>
                  <a:pt x="698" y="702"/>
                  <a:pt x="707" y="691"/>
                </a:cubicBezTo>
                <a:cubicBezTo>
                  <a:pt x="717" y="680"/>
                  <a:pt x="729" y="671"/>
                  <a:pt x="729" y="661"/>
                </a:cubicBezTo>
                <a:cubicBezTo>
                  <a:pt x="729" y="651"/>
                  <a:pt x="733" y="636"/>
                  <a:pt x="718" y="632"/>
                </a:cubicBezTo>
                <a:close/>
                <a:moveTo>
                  <a:pt x="873" y="79"/>
                </a:moveTo>
                <a:cubicBezTo>
                  <a:pt x="883" y="69"/>
                  <a:pt x="880" y="64"/>
                  <a:pt x="893" y="59"/>
                </a:cubicBezTo>
                <a:cubicBezTo>
                  <a:pt x="905" y="54"/>
                  <a:pt x="902" y="47"/>
                  <a:pt x="900" y="37"/>
                </a:cubicBezTo>
                <a:cubicBezTo>
                  <a:pt x="899" y="27"/>
                  <a:pt x="900" y="31"/>
                  <a:pt x="905" y="28"/>
                </a:cubicBezTo>
                <a:cubicBezTo>
                  <a:pt x="910" y="24"/>
                  <a:pt x="918" y="22"/>
                  <a:pt x="930" y="21"/>
                </a:cubicBezTo>
                <a:cubicBezTo>
                  <a:pt x="942" y="20"/>
                  <a:pt x="931" y="16"/>
                  <a:pt x="931" y="11"/>
                </a:cubicBezTo>
                <a:cubicBezTo>
                  <a:pt x="931" y="6"/>
                  <a:pt x="922" y="7"/>
                  <a:pt x="910" y="8"/>
                </a:cubicBezTo>
                <a:cubicBezTo>
                  <a:pt x="899" y="10"/>
                  <a:pt x="900" y="8"/>
                  <a:pt x="892" y="5"/>
                </a:cubicBezTo>
                <a:cubicBezTo>
                  <a:pt x="883" y="2"/>
                  <a:pt x="834" y="2"/>
                  <a:pt x="821" y="2"/>
                </a:cubicBezTo>
                <a:cubicBezTo>
                  <a:pt x="809" y="2"/>
                  <a:pt x="786" y="4"/>
                  <a:pt x="774" y="5"/>
                </a:cubicBezTo>
                <a:cubicBezTo>
                  <a:pt x="762" y="6"/>
                  <a:pt x="763" y="5"/>
                  <a:pt x="740" y="2"/>
                </a:cubicBezTo>
                <a:cubicBezTo>
                  <a:pt x="718" y="0"/>
                  <a:pt x="658" y="2"/>
                  <a:pt x="636" y="4"/>
                </a:cubicBezTo>
                <a:cubicBezTo>
                  <a:pt x="614" y="7"/>
                  <a:pt x="598" y="9"/>
                  <a:pt x="584" y="18"/>
                </a:cubicBezTo>
                <a:cubicBezTo>
                  <a:pt x="569" y="28"/>
                  <a:pt x="560" y="24"/>
                  <a:pt x="544" y="26"/>
                </a:cubicBezTo>
                <a:cubicBezTo>
                  <a:pt x="528" y="28"/>
                  <a:pt x="527" y="28"/>
                  <a:pt x="519" y="28"/>
                </a:cubicBezTo>
                <a:cubicBezTo>
                  <a:pt x="511" y="28"/>
                  <a:pt x="512" y="24"/>
                  <a:pt x="499" y="29"/>
                </a:cubicBezTo>
                <a:cubicBezTo>
                  <a:pt x="485" y="34"/>
                  <a:pt x="489" y="37"/>
                  <a:pt x="484" y="30"/>
                </a:cubicBezTo>
                <a:cubicBezTo>
                  <a:pt x="479" y="24"/>
                  <a:pt x="473" y="30"/>
                  <a:pt x="449" y="36"/>
                </a:cubicBezTo>
                <a:cubicBezTo>
                  <a:pt x="425" y="42"/>
                  <a:pt x="457" y="49"/>
                  <a:pt x="465" y="51"/>
                </a:cubicBezTo>
                <a:cubicBezTo>
                  <a:pt x="465" y="51"/>
                  <a:pt x="481" y="50"/>
                  <a:pt x="490" y="48"/>
                </a:cubicBezTo>
                <a:cubicBezTo>
                  <a:pt x="500" y="45"/>
                  <a:pt x="504" y="51"/>
                  <a:pt x="510" y="50"/>
                </a:cubicBezTo>
                <a:cubicBezTo>
                  <a:pt x="516" y="48"/>
                  <a:pt x="517" y="42"/>
                  <a:pt x="551" y="34"/>
                </a:cubicBezTo>
                <a:cubicBezTo>
                  <a:pt x="585" y="27"/>
                  <a:pt x="608" y="33"/>
                  <a:pt x="622" y="39"/>
                </a:cubicBezTo>
                <a:cubicBezTo>
                  <a:pt x="635" y="45"/>
                  <a:pt x="635" y="41"/>
                  <a:pt x="647" y="34"/>
                </a:cubicBezTo>
                <a:cubicBezTo>
                  <a:pt x="659" y="26"/>
                  <a:pt x="679" y="20"/>
                  <a:pt x="700" y="17"/>
                </a:cubicBezTo>
                <a:cubicBezTo>
                  <a:pt x="721" y="13"/>
                  <a:pt x="707" y="21"/>
                  <a:pt x="694" y="26"/>
                </a:cubicBezTo>
                <a:cubicBezTo>
                  <a:pt x="681" y="31"/>
                  <a:pt x="669" y="29"/>
                  <a:pt x="671" y="38"/>
                </a:cubicBezTo>
                <a:cubicBezTo>
                  <a:pt x="674" y="46"/>
                  <a:pt x="700" y="44"/>
                  <a:pt x="707" y="44"/>
                </a:cubicBezTo>
                <a:cubicBezTo>
                  <a:pt x="715" y="44"/>
                  <a:pt x="716" y="56"/>
                  <a:pt x="717" y="62"/>
                </a:cubicBezTo>
                <a:cubicBezTo>
                  <a:pt x="718" y="69"/>
                  <a:pt x="716" y="72"/>
                  <a:pt x="718" y="79"/>
                </a:cubicBezTo>
                <a:cubicBezTo>
                  <a:pt x="719" y="86"/>
                  <a:pt x="723" y="85"/>
                  <a:pt x="716" y="92"/>
                </a:cubicBezTo>
                <a:cubicBezTo>
                  <a:pt x="708" y="98"/>
                  <a:pt x="704" y="98"/>
                  <a:pt x="704" y="109"/>
                </a:cubicBezTo>
                <a:cubicBezTo>
                  <a:pt x="704" y="121"/>
                  <a:pt x="709" y="134"/>
                  <a:pt x="721" y="142"/>
                </a:cubicBezTo>
                <a:cubicBezTo>
                  <a:pt x="733" y="151"/>
                  <a:pt x="739" y="151"/>
                  <a:pt x="746" y="138"/>
                </a:cubicBezTo>
                <a:cubicBezTo>
                  <a:pt x="753" y="125"/>
                  <a:pt x="769" y="116"/>
                  <a:pt x="777" y="112"/>
                </a:cubicBezTo>
                <a:cubicBezTo>
                  <a:pt x="786" y="108"/>
                  <a:pt x="798" y="112"/>
                  <a:pt x="809" y="102"/>
                </a:cubicBezTo>
                <a:cubicBezTo>
                  <a:pt x="819" y="92"/>
                  <a:pt x="834" y="96"/>
                  <a:pt x="850" y="91"/>
                </a:cubicBezTo>
                <a:cubicBezTo>
                  <a:pt x="866" y="86"/>
                  <a:pt x="864" y="89"/>
                  <a:pt x="873" y="79"/>
                </a:cubicBezTo>
                <a:close/>
                <a:moveTo>
                  <a:pt x="890" y="98"/>
                </a:moveTo>
                <a:cubicBezTo>
                  <a:pt x="865" y="102"/>
                  <a:pt x="841" y="93"/>
                  <a:pt x="846" y="107"/>
                </a:cubicBezTo>
                <a:cubicBezTo>
                  <a:pt x="850" y="120"/>
                  <a:pt x="851" y="141"/>
                  <a:pt x="864" y="136"/>
                </a:cubicBezTo>
                <a:cubicBezTo>
                  <a:pt x="887" y="129"/>
                  <a:pt x="913" y="125"/>
                  <a:pt x="907" y="114"/>
                </a:cubicBezTo>
                <a:cubicBezTo>
                  <a:pt x="901" y="104"/>
                  <a:pt x="915" y="95"/>
                  <a:pt x="890" y="98"/>
                </a:cubicBezTo>
                <a:close/>
                <a:moveTo>
                  <a:pt x="1051" y="41"/>
                </a:moveTo>
                <a:cubicBezTo>
                  <a:pt x="1052" y="42"/>
                  <a:pt x="1053" y="42"/>
                  <a:pt x="1053" y="42"/>
                </a:cubicBezTo>
                <a:cubicBezTo>
                  <a:pt x="1062" y="45"/>
                  <a:pt x="1068" y="40"/>
                  <a:pt x="1069" y="34"/>
                </a:cubicBezTo>
                <a:cubicBezTo>
                  <a:pt x="1078" y="20"/>
                  <a:pt x="1075" y="45"/>
                  <a:pt x="1085" y="40"/>
                </a:cubicBezTo>
                <a:cubicBezTo>
                  <a:pt x="1095" y="36"/>
                  <a:pt x="1109" y="26"/>
                  <a:pt x="1121" y="20"/>
                </a:cubicBezTo>
                <a:cubicBezTo>
                  <a:pt x="1133" y="14"/>
                  <a:pt x="1107" y="17"/>
                  <a:pt x="1085" y="13"/>
                </a:cubicBezTo>
                <a:cubicBezTo>
                  <a:pt x="1064" y="10"/>
                  <a:pt x="1035" y="16"/>
                  <a:pt x="1027" y="22"/>
                </a:cubicBezTo>
                <a:cubicBezTo>
                  <a:pt x="1019" y="27"/>
                  <a:pt x="1039" y="38"/>
                  <a:pt x="1051" y="41"/>
                </a:cubicBezTo>
                <a:close/>
                <a:moveTo>
                  <a:pt x="1187" y="24"/>
                </a:moveTo>
                <a:cubicBezTo>
                  <a:pt x="1187" y="24"/>
                  <a:pt x="1183" y="29"/>
                  <a:pt x="1193" y="29"/>
                </a:cubicBezTo>
                <a:cubicBezTo>
                  <a:pt x="1203" y="29"/>
                  <a:pt x="1224" y="23"/>
                  <a:pt x="1241" y="23"/>
                </a:cubicBezTo>
                <a:cubicBezTo>
                  <a:pt x="1258" y="23"/>
                  <a:pt x="1253" y="17"/>
                  <a:pt x="1250" y="17"/>
                </a:cubicBezTo>
                <a:cubicBezTo>
                  <a:pt x="1246" y="17"/>
                  <a:pt x="1237" y="8"/>
                  <a:pt x="1224" y="8"/>
                </a:cubicBezTo>
                <a:cubicBezTo>
                  <a:pt x="1210" y="9"/>
                  <a:pt x="1211" y="15"/>
                  <a:pt x="1202" y="15"/>
                </a:cubicBezTo>
                <a:cubicBezTo>
                  <a:pt x="1194" y="15"/>
                  <a:pt x="1196" y="13"/>
                  <a:pt x="1178" y="13"/>
                </a:cubicBezTo>
                <a:cubicBezTo>
                  <a:pt x="1160" y="14"/>
                  <a:pt x="1178" y="22"/>
                  <a:pt x="1187" y="24"/>
                </a:cubicBezTo>
                <a:close/>
                <a:moveTo>
                  <a:pt x="1769" y="676"/>
                </a:moveTo>
                <a:cubicBezTo>
                  <a:pt x="1782" y="678"/>
                  <a:pt x="1793" y="676"/>
                  <a:pt x="1802" y="671"/>
                </a:cubicBezTo>
                <a:cubicBezTo>
                  <a:pt x="1811" y="666"/>
                  <a:pt x="1807" y="660"/>
                  <a:pt x="1806" y="657"/>
                </a:cubicBezTo>
                <a:cubicBezTo>
                  <a:pt x="1805" y="655"/>
                  <a:pt x="1798" y="660"/>
                  <a:pt x="1789" y="662"/>
                </a:cubicBezTo>
                <a:cubicBezTo>
                  <a:pt x="1780" y="663"/>
                  <a:pt x="1777" y="663"/>
                  <a:pt x="1766" y="664"/>
                </a:cubicBezTo>
                <a:cubicBezTo>
                  <a:pt x="1754" y="665"/>
                  <a:pt x="1761" y="660"/>
                  <a:pt x="1749" y="659"/>
                </a:cubicBezTo>
                <a:cubicBezTo>
                  <a:pt x="1736" y="658"/>
                  <a:pt x="1724" y="656"/>
                  <a:pt x="1709" y="651"/>
                </a:cubicBezTo>
                <a:cubicBezTo>
                  <a:pt x="1695" y="646"/>
                  <a:pt x="1687" y="641"/>
                  <a:pt x="1677" y="638"/>
                </a:cubicBezTo>
                <a:cubicBezTo>
                  <a:pt x="1667" y="635"/>
                  <a:pt x="1676" y="629"/>
                  <a:pt x="1676" y="614"/>
                </a:cubicBezTo>
                <a:cubicBezTo>
                  <a:pt x="1675" y="600"/>
                  <a:pt x="1665" y="606"/>
                  <a:pt x="1658" y="601"/>
                </a:cubicBezTo>
                <a:cubicBezTo>
                  <a:pt x="1650" y="596"/>
                  <a:pt x="1653" y="585"/>
                  <a:pt x="1656" y="588"/>
                </a:cubicBezTo>
                <a:cubicBezTo>
                  <a:pt x="1660" y="592"/>
                  <a:pt x="1660" y="596"/>
                  <a:pt x="1660" y="578"/>
                </a:cubicBezTo>
                <a:cubicBezTo>
                  <a:pt x="1660" y="561"/>
                  <a:pt x="1644" y="549"/>
                  <a:pt x="1634" y="534"/>
                </a:cubicBezTo>
                <a:cubicBezTo>
                  <a:pt x="1624" y="519"/>
                  <a:pt x="1626" y="510"/>
                  <a:pt x="1627" y="503"/>
                </a:cubicBezTo>
                <a:cubicBezTo>
                  <a:pt x="1628" y="495"/>
                  <a:pt x="1645" y="509"/>
                  <a:pt x="1655" y="520"/>
                </a:cubicBezTo>
                <a:cubicBezTo>
                  <a:pt x="1664" y="531"/>
                  <a:pt x="1664" y="531"/>
                  <a:pt x="1669" y="529"/>
                </a:cubicBezTo>
                <a:cubicBezTo>
                  <a:pt x="1674" y="526"/>
                  <a:pt x="1689" y="518"/>
                  <a:pt x="1692" y="504"/>
                </a:cubicBezTo>
                <a:cubicBezTo>
                  <a:pt x="1696" y="491"/>
                  <a:pt x="1665" y="464"/>
                  <a:pt x="1661" y="451"/>
                </a:cubicBezTo>
                <a:cubicBezTo>
                  <a:pt x="1657" y="439"/>
                  <a:pt x="1667" y="446"/>
                  <a:pt x="1672" y="438"/>
                </a:cubicBezTo>
                <a:cubicBezTo>
                  <a:pt x="1677" y="429"/>
                  <a:pt x="1683" y="441"/>
                  <a:pt x="1680" y="447"/>
                </a:cubicBezTo>
                <a:cubicBezTo>
                  <a:pt x="1676" y="453"/>
                  <a:pt x="1681" y="456"/>
                  <a:pt x="1684" y="462"/>
                </a:cubicBezTo>
                <a:cubicBezTo>
                  <a:pt x="1687" y="468"/>
                  <a:pt x="1687" y="462"/>
                  <a:pt x="1691" y="455"/>
                </a:cubicBezTo>
                <a:cubicBezTo>
                  <a:pt x="1694" y="447"/>
                  <a:pt x="1692" y="444"/>
                  <a:pt x="1697" y="439"/>
                </a:cubicBezTo>
                <a:cubicBezTo>
                  <a:pt x="1703" y="434"/>
                  <a:pt x="1726" y="428"/>
                  <a:pt x="1732" y="422"/>
                </a:cubicBezTo>
                <a:cubicBezTo>
                  <a:pt x="1738" y="416"/>
                  <a:pt x="1742" y="409"/>
                  <a:pt x="1750" y="388"/>
                </a:cubicBezTo>
                <a:cubicBezTo>
                  <a:pt x="1757" y="367"/>
                  <a:pt x="1749" y="368"/>
                  <a:pt x="1745" y="360"/>
                </a:cubicBezTo>
                <a:cubicBezTo>
                  <a:pt x="1742" y="353"/>
                  <a:pt x="1732" y="340"/>
                  <a:pt x="1726" y="332"/>
                </a:cubicBezTo>
                <a:cubicBezTo>
                  <a:pt x="1720" y="325"/>
                  <a:pt x="1725" y="327"/>
                  <a:pt x="1729" y="324"/>
                </a:cubicBezTo>
                <a:cubicBezTo>
                  <a:pt x="1734" y="322"/>
                  <a:pt x="1730" y="316"/>
                  <a:pt x="1720" y="312"/>
                </a:cubicBezTo>
                <a:cubicBezTo>
                  <a:pt x="1710" y="309"/>
                  <a:pt x="1712" y="316"/>
                  <a:pt x="1702" y="314"/>
                </a:cubicBezTo>
                <a:cubicBezTo>
                  <a:pt x="1693" y="312"/>
                  <a:pt x="1698" y="306"/>
                  <a:pt x="1708" y="294"/>
                </a:cubicBezTo>
                <a:cubicBezTo>
                  <a:pt x="1718" y="282"/>
                  <a:pt x="1713" y="296"/>
                  <a:pt x="1720" y="301"/>
                </a:cubicBezTo>
                <a:cubicBezTo>
                  <a:pt x="1727" y="306"/>
                  <a:pt x="1729" y="297"/>
                  <a:pt x="1734" y="300"/>
                </a:cubicBezTo>
                <a:cubicBezTo>
                  <a:pt x="1739" y="302"/>
                  <a:pt x="1749" y="307"/>
                  <a:pt x="1756" y="317"/>
                </a:cubicBezTo>
                <a:cubicBezTo>
                  <a:pt x="1764" y="327"/>
                  <a:pt x="1764" y="339"/>
                  <a:pt x="1772" y="338"/>
                </a:cubicBezTo>
                <a:cubicBezTo>
                  <a:pt x="1779" y="338"/>
                  <a:pt x="1779" y="334"/>
                  <a:pt x="1782" y="327"/>
                </a:cubicBezTo>
                <a:cubicBezTo>
                  <a:pt x="1786" y="319"/>
                  <a:pt x="1773" y="312"/>
                  <a:pt x="1767" y="306"/>
                </a:cubicBezTo>
                <a:cubicBezTo>
                  <a:pt x="1761" y="300"/>
                  <a:pt x="1756" y="300"/>
                  <a:pt x="1761" y="295"/>
                </a:cubicBezTo>
                <a:cubicBezTo>
                  <a:pt x="1766" y="290"/>
                  <a:pt x="1761" y="283"/>
                  <a:pt x="1764" y="277"/>
                </a:cubicBezTo>
                <a:cubicBezTo>
                  <a:pt x="1766" y="271"/>
                  <a:pt x="1776" y="274"/>
                  <a:pt x="1785" y="270"/>
                </a:cubicBezTo>
                <a:cubicBezTo>
                  <a:pt x="1794" y="266"/>
                  <a:pt x="1795" y="252"/>
                  <a:pt x="1795" y="237"/>
                </a:cubicBezTo>
                <a:cubicBezTo>
                  <a:pt x="1795" y="221"/>
                  <a:pt x="1788" y="215"/>
                  <a:pt x="1783" y="210"/>
                </a:cubicBezTo>
                <a:cubicBezTo>
                  <a:pt x="1779" y="205"/>
                  <a:pt x="1788" y="207"/>
                  <a:pt x="1796" y="213"/>
                </a:cubicBezTo>
                <a:cubicBezTo>
                  <a:pt x="1804" y="219"/>
                  <a:pt x="1815" y="251"/>
                  <a:pt x="1818" y="263"/>
                </a:cubicBezTo>
                <a:cubicBezTo>
                  <a:pt x="1820" y="276"/>
                  <a:pt x="1819" y="276"/>
                  <a:pt x="1829" y="287"/>
                </a:cubicBezTo>
                <a:cubicBezTo>
                  <a:pt x="1839" y="298"/>
                  <a:pt x="1835" y="296"/>
                  <a:pt x="1832" y="309"/>
                </a:cubicBezTo>
                <a:cubicBezTo>
                  <a:pt x="1829" y="322"/>
                  <a:pt x="1820" y="325"/>
                  <a:pt x="1808" y="328"/>
                </a:cubicBezTo>
                <a:cubicBezTo>
                  <a:pt x="1795" y="332"/>
                  <a:pt x="1799" y="334"/>
                  <a:pt x="1792" y="347"/>
                </a:cubicBezTo>
                <a:cubicBezTo>
                  <a:pt x="1784" y="359"/>
                  <a:pt x="1796" y="360"/>
                  <a:pt x="1803" y="364"/>
                </a:cubicBezTo>
                <a:cubicBezTo>
                  <a:pt x="1809" y="367"/>
                  <a:pt x="1813" y="354"/>
                  <a:pt x="1821" y="348"/>
                </a:cubicBezTo>
                <a:cubicBezTo>
                  <a:pt x="1830" y="343"/>
                  <a:pt x="1839" y="338"/>
                  <a:pt x="1853" y="338"/>
                </a:cubicBezTo>
                <a:cubicBezTo>
                  <a:pt x="1867" y="338"/>
                  <a:pt x="1849" y="319"/>
                  <a:pt x="1848" y="309"/>
                </a:cubicBezTo>
                <a:cubicBezTo>
                  <a:pt x="1847" y="299"/>
                  <a:pt x="1846" y="292"/>
                  <a:pt x="1843" y="284"/>
                </a:cubicBezTo>
                <a:cubicBezTo>
                  <a:pt x="1840" y="277"/>
                  <a:pt x="1846" y="277"/>
                  <a:pt x="1857" y="272"/>
                </a:cubicBezTo>
                <a:cubicBezTo>
                  <a:pt x="1867" y="267"/>
                  <a:pt x="1866" y="257"/>
                  <a:pt x="1860" y="257"/>
                </a:cubicBezTo>
                <a:cubicBezTo>
                  <a:pt x="1854" y="257"/>
                  <a:pt x="1849" y="261"/>
                  <a:pt x="1835" y="260"/>
                </a:cubicBezTo>
                <a:cubicBezTo>
                  <a:pt x="1822" y="259"/>
                  <a:pt x="1825" y="248"/>
                  <a:pt x="1822" y="244"/>
                </a:cubicBezTo>
                <a:cubicBezTo>
                  <a:pt x="1819" y="240"/>
                  <a:pt x="1814" y="231"/>
                  <a:pt x="1814" y="223"/>
                </a:cubicBezTo>
                <a:cubicBezTo>
                  <a:pt x="1813" y="215"/>
                  <a:pt x="1801" y="205"/>
                  <a:pt x="1793" y="198"/>
                </a:cubicBezTo>
                <a:cubicBezTo>
                  <a:pt x="1784" y="190"/>
                  <a:pt x="1779" y="185"/>
                  <a:pt x="1779" y="189"/>
                </a:cubicBezTo>
                <a:cubicBezTo>
                  <a:pt x="1779" y="192"/>
                  <a:pt x="1774" y="188"/>
                  <a:pt x="1762" y="187"/>
                </a:cubicBezTo>
                <a:cubicBezTo>
                  <a:pt x="1750" y="186"/>
                  <a:pt x="1748" y="189"/>
                  <a:pt x="1738" y="188"/>
                </a:cubicBezTo>
                <a:cubicBezTo>
                  <a:pt x="1728" y="187"/>
                  <a:pt x="1739" y="170"/>
                  <a:pt x="1743" y="158"/>
                </a:cubicBezTo>
                <a:cubicBezTo>
                  <a:pt x="1747" y="146"/>
                  <a:pt x="1759" y="153"/>
                  <a:pt x="1768" y="153"/>
                </a:cubicBezTo>
                <a:cubicBezTo>
                  <a:pt x="1777" y="153"/>
                  <a:pt x="1782" y="154"/>
                  <a:pt x="1795" y="157"/>
                </a:cubicBezTo>
                <a:cubicBezTo>
                  <a:pt x="1809" y="161"/>
                  <a:pt x="1803" y="149"/>
                  <a:pt x="1805" y="140"/>
                </a:cubicBezTo>
                <a:cubicBezTo>
                  <a:pt x="1808" y="130"/>
                  <a:pt x="1814" y="135"/>
                  <a:pt x="1821" y="139"/>
                </a:cubicBezTo>
                <a:cubicBezTo>
                  <a:pt x="1829" y="142"/>
                  <a:pt x="1831" y="143"/>
                  <a:pt x="1831" y="135"/>
                </a:cubicBezTo>
                <a:cubicBezTo>
                  <a:pt x="1831" y="128"/>
                  <a:pt x="1838" y="126"/>
                  <a:pt x="1844" y="133"/>
                </a:cubicBezTo>
                <a:cubicBezTo>
                  <a:pt x="1850" y="140"/>
                  <a:pt x="1834" y="154"/>
                  <a:pt x="1834" y="154"/>
                </a:cubicBezTo>
                <a:cubicBezTo>
                  <a:pt x="1834" y="154"/>
                  <a:pt x="1829" y="169"/>
                  <a:pt x="1838" y="174"/>
                </a:cubicBezTo>
                <a:cubicBezTo>
                  <a:pt x="1847" y="179"/>
                  <a:pt x="1866" y="201"/>
                  <a:pt x="1877" y="209"/>
                </a:cubicBezTo>
                <a:cubicBezTo>
                  <a:pt x="1888" y="216"/>
                  <a:pt x="1880" y="196"/>
                  <a:pt x="1880" y="182"/>
                </a:cubicBezTo>
                <a:cubicBezTo>
                  <a:pt x="1880" y="167"/>
                  <a:pt x="1870" y="169"/>
                  <a:pt x="1862" y="156"/>
                </a:cubicBezTo>
                <a:cubicBezTo>
                  <a:pt x="1855" y="142"/>
                  <a:pt x="1860" y="148"/>
                  <a:pt x="1874" y="148"/>
                </a:cubicBezTo>
                <a:cubicBezTo>
                  <a:pt x="1889" y="148"/>
                  <a:pt x="1889" y="143"/>
                  <a:pt x="1893" y="139"/>
                </a:cubicBezTo>
                <a:cubicBezTo>
                  <a:pt x="1896" y="135"/>
                  <a:pt x="1899" y="134"/>
                  <a:pt x="1911" y="134"/>
                </a:cubicBezTo>
                <a:cubicBezTo>
                  <a:pt x="1924" y="134"/>
                  <a:pt x="1916" y="129"/>
                  <a:pt x="1910" y="122"/>
                </a:cubicBezTo>
                <a:cubicBezTo>
                  <a:pt x="1905" y="115"/>
                  <a:pt x="1893" y="117"/>
                  <a:pt x="1897" y="113"/>
                </a:cubicBezTo>
                <a:cubicBezTo>
                  <a:pt x="1901" y="109"/>
                  <a:pt x="1924" y="115"/>
                  <a:pt x="1935" y="120"/>
                </a:cubicBezTo>
                <a:cubicBezTo>
                  <a:pt x="1946" y="124"/>
                  <a:pt x="1943" y="120"/>
                  <a:pt x="1942" y="110"/>
                </a:cubicBezTo>
                <a:cubicBezTo>
                  <a:pt x="1940" y="100"/>
                  <a:pt x="1931" y="108"/>
                  <a:pt x="1904" y="98"/>
                </a:cubicBezTo>
                <a:cubicBezTo>
                  <a:pt x="1877" y="88"/>
                  <a:pt x="1847" y="82"/>
                  <a:pt x="1838" y="82"/>
                </a:cubicBezTo>
                <a:cubicBezTo>
                  <a:pt x="1829" y="82"/>
                  <a:pt x="1835" y="76"/>
                  <a:pt x="1842" y="76"/>
                </a:cubicBezTo>
                <a:cubicBezTo>
                  <a:pt x="1849" y="76"/>
                  <a:pt x="1847" y="70"/>
                  <a:pt x="1841" y="66"/>
                </a:cubicBezTo>
                <a:cubicBezTo>
                  <a:pt x="1834" y="63"/>
                  <a:pt x="1828" y="66"/>
                  <a:pt x="1825" y="73"/>
                </a:cubicBezTo>
                <a:cubicBezTo>
                  <a:pt x="1823" y="81"/>
                  <a:pt x="1833" y="82"/>
                  <a:pt x="1814" y="82"/>
                </a:cubicBezTo>
                <a:cubicBezTo>
                  <a:pt x="1794" y="82"/>
                  <a:pt x="1780" y="82"/>
                  <a:pt x="1757" y="77"/>
                </a:cubicBezTo>
                <a:cubicBezTo>
                  <a:pt x="1734" y="73"/>
                  <a:pt x="1726" y="73"/>
                  <a:pt x="1707" y="72"/>
                </a:cubicBezTo>
                <a:cubicBezTo>
                  <a:pt x="1687" y="72"/>
                  <a:pt x="1689" y="63"/>
                  <a:pt x="1669" y="63"/>
                </a:cubicBezTo>
                <a:cubicBezTo>
                  <a:pt x="1649" y="63"/>
                  <a:pt x="1655" y="56"/>
                  <a:pt x="1647" y="46"/>
                </a:cubicBezTo>
                <a:cubicBezTo>
                  <a:pt x="1639" y="37"/>
                  <a:pt x="1634" y="40"/>
                  <a:pt x="1609" y="40"/>
                </a:cubicBezTo>
                <a:cubicBezTo>
                  <a:pt x="1584" y="40"/>
                  <a:pt x="1597" y="50"/>
                  <a:pt x="1602" y="51"/>
                </a:cubicBezTo>
                <a:cubicBezTo>
                  <a:pt x="1607" y="53"/>
                  <a:pt x="1621" y="57"/>
                  <a:pt x="1630" y="66"/>
                </a:cubicBezTo>
                <a:cubicBezTo>
                  <a:pt x="1639" y="74"/>
                  <a:pt x="1613" y="71"/>
                  <a:pt x="1602" y="72"/>
                </a:cubicBezTo>
                <a:cubicBezTo>
                  <a:pt x="1591" y="72"/>
                  <a:pt x="1592" y="66"/>
                  <a:pt x="1580" y="58"/>
                </a:cubicBezTo>
                <a:cubicBezTo>
                  <a:pt x="1567" y="50"/>
                  <a:pt x="1536" y="55"/>
                  <a:pt x="1518" y="54"/>
                </a:cubicBezTo>
                <a:cubicBezTo>
                  <a:pt x="1500" y="53"/>
                  <a:pt x="1500" y="54"/>
                  <a:pt x="1493" y="41"/>
                </a:cubicBezTo>
                <a:cubicBezTo>
                  <a:pt x="1486" y="29"/>
                  <a:pt x="1472" y="35"/>
                  <a:pt x="1453" y="35"/>
                </a:cubicBezTo>
                <a:cubicBezTo>
                  <a:pt x="1435" y="35"/>
                  <a:pt x="1425" y="26"/>
                  <a:pt x="1415" y="20"/>
                </a:cubicBezTo>
                <a:cubicBezTo>
                  <a:pt x="1406" y="14"/>
                  <a:pt x="1392" y="13"/>
                  <a:pt x="1372" y="10"/>
                </a:cubicBezTo>
                <a:cubicBezTo>
                  <a:pt x="1351" y="7"/>
                  <a:pt x="1362" y="23"/>
                  <a:pt x="1370" y="24"/>
                </a:cubicBezTo>
                <a:cubicBezTo>
                  <a:pt x="1370" y="24"/>
                  <a:pt x="1378" y="27"/>
                  <a:pt x="1387" y="28"/>
                </a:cubicBezTo>
                <a:cubicBezTo>
                  <a:pt x="1395" y="29"/>
                  <a:pt x="1413" y="29"/>
                  <a:pt x="1422" y="40"/>
                </a:cubicBezTo>
                <a:cubicBezTo>
                  <a:pt x="1431" y="51"/>
                  <a:pt x="1394" y="47"/>
                  <a:pt x="1377" y="56"/>
                </a:cubicBezTo>
                <a:cubicBezTo>
                  <a:pt x="1360" y="66"/>
                  <a:pt x="1346" y="61"/>
                  <a:pt x="1335" y="66"/>
                </a:cubicBezTo>
                <a:cubicBezTo>
                  <a:pt x="1323" y="72"/>
                  <a:pt x="1341" y="80"/>
                  <a:pt x="1345" y="91"/>
                </a:cubicBezTo>
                <a:cubicBezTo>
                  <a:pt x="1349" y="102"/>
                  <a:pt x="1345" y="102"/>
                  <a:pt x="1337" y="104"/>
                </a:cubicBezTo>
                <a:cubicBezTo>
                  <a:pt x="1330" y="107"/>
                  <a:pt x="1340" y="93"/>
                  <a:pt x="1336" y="88"/>
                </a:cubicBezTo>
                <a:cubicBezTo>
                  <a:pt x="1333" y="84"/>
                  <a:pt x="1320" y="62"/>
                  <a:pt x="1310" y="56"/>
                </a:cubicBezTo>
                <a:cubicBezTo>
                  <a:pt x="1300" y="49"/>
                  <a:pt x="1302" y="61"/>
                  <a:pt x="1303" y="71"/>
                </a:cubicBezTo>
                <a:cubicBezTo>
                  <a:pt x="1305" y="80"/>
                  <a:pt x="1308" y="80"/>
                  <a:pt x="1310" y="87"/>
                </a:cubicBezTo>
                <a:cubicBezTo>
                  <a:pt x="1313" y="93"/>
                  <a:pt x="1299" y="87"/>
                  <a:pt x="1293" y="82"/>
                </a:cubicBezTo>
                <a:cubicBezTo>
                  <a:pt x="1286" y="77"/>
                  <a:pt x="1264" y="88"/>
                  <a:pt x="1254" y="83"/>
                </a:cubicBezTo>
                <a:cubicBezTo>
                  <a:pt x="1244" y="78"/>
                  <a:pt x="1257" y="80"/>
                  <a:pt x="1257" y="75"/>
                </a:cubicBezTo>
                <a:cubicBezTo>
                  <a:pt x="1257" y="70"/>
                  <a:pt x="1245" y="74"/>
                  <a:pt x="1242" y="66"/>
                </a:cubicBezTo>
                <a:cubicBezTo>
                  <a:pt x="1239" y="59"/>
                  <a:pt x="1263" y="50"/>
                  <a:pt x="1278" y="47"/>
                </a:cubicBezTo>
                <a:cubicBezTo>
                  <a:pt x="1293" y="45"/>
                  <a:pt x="1292" y="45"/>
                  <a:pt x="1292" y="37"/>
                </a:cubicBezTo>
                <a:cubicBezTo>
                  <a:pt x="1292" y="29"/>
                  <a:pt x="1265" y="32"/>
                  <a:pt x="1242" y="43"/>
                </a:cubicBezTo>
                <a:cubicBezTo>
                  <a:pt x="1219" y="54"/>
                  <a:pt x="1225" y="61"/>
                  <a:pt x="1222" y="69"/>
                </a:cubicBezTo>
                <a:cubicBezTo>
                  <a:pt x="1218" y="77"/>
                  <a:pt x="1229" y="77"/>
                  <a:pt x="1234" y="82"/>
                </a:cubicBezTo>
                <a:cubicBezTo>
                  <a:pt x="1240" y="86"/>
                  <a:pt x="1229" y="88"/>
                  <a:pt x="1218" y="91"/>
                </a:cubicBezTo>
                <a:cubicBezTo>
                  <a:pt x="1208" y="94"/>
                  <a:pt x="1206" y="91"/>
                  <a:pt x="1194" y="95"/>
                </a:cubicBezTo>
                <a:cubicBezTo>
                  <a:pt x="1182" y="99"/>
                  <a:pt x="1189" y="104"/>
                  <a:pt x="1179" y="109"/>
                </a:cubicBezTo>
                <a:cubicBezTo>
                  <a:pt x="1169" y="113"/>
                  <a:pt x="1170" y="113"/>
                  <a:pt x="1161" y="116"/>
                </a:cubicBezTo>
                <a:cubicBezTo>
                  <a:pt x="1153" y="120"/>
                  <a:pt x="1163" y="104"/>
                  <a:pt x="1175" y="102"/>
                </a:cubicBezTo>
                <a:cubicBezTo>
                  <a:pt x="1186" y="100"/>
                  <a:pt x="1183" y="93"/>
                  <a:pt x="1180" y="91"/>
                </a:cubicBezTo>
                <a:cubicBezTo>
                  <a:pt x="1176" y="88"/>
                  <a:pt x="1154" y="82"/>
                  <a:pt x="1131" y="75"/>
                </a:cubicBezTo>
                <a:cubicBezTo>
                  <a:pt x="1107" y="68"/>
                  <a:pt x="1069" y="77"/>
                  <a:pt x="1057" y="83"/>
                </a:cubicBezTo>
                <a:cubicBezTo>
                  <a:pt x="1044" y="89"/>
                  <a:pt x="1045" y="93"/>
                  <a:pt x="1043" y="102"/>
                </a:cubicBezTo>
                <a:cubicBezTo>
                  <a:pt x="1042" y="110"/>
                  <a:pt x="1013" y="123"/>
                  <a:pt x="999" y="130"/>
                </a:cubicBezTo>
                <a:cubicBezTo>
                  <a:pt x="984" y="138"/>
                  <a:pt x="997" y="148"/>
                  <a:pt x="1001" y="155"/>
                </a:cubicBezTo>
                <a:cubicBezTo>
                  <a:pt x="1005" y="162"/>
                  <a:pt x="1015" y="158"/>
                  <a:pt x="1027" y="155"/>
                </a:cubicBezTo>
                <a:cubicBezTo>
                  <a:pt x="1038" y="151"/>
                  <a:pt x="1037" y="166"/>
                  <a:pt x="1038" y="171"/>
                </a:cubicBezTo>
                <a:cubicBezTo>
                  <a:pt x="1040" y="176"/>
                  <a:pt x="1047" y="177"/>
                  <a:pt x="1058" y="172"/>
                </a:cubicBezTo>
                <a:cubicBezTo>
                  <a:pt x="1069" y="167"/>
                  <a:pt x="1066" y="155"/>
                  <a:pt x="1066" y="148"/>
                </a:cubicBezTo>
                <a:cubicBezTo>
                  <a:pt x="1066" y="141"/>
                  <a:pt x="1064" y="138"/>
                  <a:pt x="1071" y="129"/>
                </a:cubicBezTo>
                <a:cubicBezTo>
                  <a:pt x="1079" y="120"/>
                  <a:pt x="1085" y="114"/>
                  <a:pt x="1092" y="109"/>
                </a:cubicBezTo>
                <a:cubicBezTo>
                  <a:pt x="1099" y="105"/>
                  <a:pt x="1098" y="113"/>
                  <a:pt x="1088" y="121"/>
                </a:cubicBezTo>
                <a:cubicBezTo>
                  <a:pt x="1078" y="130"/>
                  <a:pt x="1085" y="132"/>
                  <a:pt x="1090" y="142"/>
                </a:cubicBezTo>
                <a:cubicBezTo>
                  <a:pt x="1095" y="152"/>
                  <a:pt x="1105" y="142"/>
                  <a:pt x="1117" y="141"/>
                </a:cubicBezTo>
                <a:cubicBezTo>
                  <a:pt x="1130" y="139"/>
                  <a:pt x="1107" y="151"/>
                  <a:pt x="1097" y="151"/>
                </a:cubicBezTo>
                <a:cubicBezTo>
                  <a:pt x="1088" y="151"/>
                  <a:pt x="1097" y="162"/>
                  <a:pt x="1091" y="162"/>
                </a:cubicBezTo>
                <a:cubicBezTo>
                  <a:pt x="1085" y="162"/>
                  <a:pt x="1085" y="166"/>
                  <a:pt x="1084" y="176"/>
                </a:cubicBezTo>
                <a:cubicBezTo>
                  <a:pt x="1083" y="186"/>
                  <a:pt x="1080" y="183"/>
                  <a:pt x="1073" y="186"/>
                </a:cubicBezTo>
                <a:cubicBezTo>
                  <a:pt x="1066" y="189"/>
                  <a:pt x="1056" y="189"/>
                  <a:pt x="1045" y="187"/>
                </a:cubicBezTo>
                <a:cubicBezTo>
                  <a:pt x="1034" y="184"/>
                  <a:pt x="1035" y="174"/>
                  <a:pt x="1027" y="167"/>
                </a:cubicBezTo>
                <a:cubicBezTo>
                  <a:pt x="1020" y="161"/>
                  <a:pt x="1018" y="171"/>
                  <a:pt x="1018" y="175"/>
                </a:cubicBezTo>
                <a:cubicBezTo>
                  <a:pt x="1018" y="179"/>
                  <a:pt x="1011" y="189"/>
                  <a:pt x="1007" y="189"/>
                </a:cubicBezTo>
                <a:cubicBezTo>
                  <a:pt x="1004" y="189"/>
                  <a:pt x="994" y="199"/>
                  <a:pt x="988" y="207"/>
                </a:cubicBezTo>
                <a:cubicBezTo>
                  <a:pt x="982" y="215"/>
                  <a:pt x="978" y="210"/>
                  <a:pt x="976" y="207"/>
                </a:cubicBezTo>
                <a:cubicBezTo>
                  <a:pt x="974" y="204"/>
                  <a:pt x="980" y="199"/>
                  <a:pt x="977" y="190"/>
                </a:cubicBezTo>
                <a:cubicBezTo>
                  <a:pt x="973" y="182"/>
                  <a:pt x="960" y="175"/>
                  <a:pt x="964" y="156"/>
                </a:cubicBezTo>
                <a:cubicBezTo>
                  <a:pt x="968" y="136"/>
                  <a:pt x="959" y="146"/>
                  <a:pt x="946" y="148"/>
                </a:cubicBezTo>
                <a:cubicBezTo>
                  <a:pt x="932" y="150"/>
                  <a:pt x="928" y="156"/>
                  <a:pt x="927" y="161"/>
                </a:cubicBezTo>
                <a:cubicBezTo>
                  <a:pt x="926" y="166"/>
                  <a:pt x="919" y="176"/>
                  <a:pt x="910" y="185"/>
                </a:cubicBezTo>
                <a:cubicBezTo>
                  <a:pt x="902" y="194"/>
                  <a:pt x="908" y="202"/>
                  <a:pt x="912" y="212"/>
                </a:cubicBezTo>
                <a:cubicBezTo>
                  <a:pt x="916" y="222"/>
                  <a:pt x="927" y="209"/>
                  <a:pt x="931" y="200"/>
                </a:cubicBezTo>
                <a:cubicBezTo>
                  <a:pt x="934" y="192"/>
                  <a:pt x="938" y="188"/>
                  <a:pt x="943" y="192"/>
                </a:cubicBezTo>
                <a:cubicBezTo>
                  <a:pt x="948" y="196"/>
                  <a:pt x="936" y="204"/>
                  <a:pt x="934" y="214"/>
                </a:cubicBezTo>
                <a:cubicBezTo>
                  <a:pt x="932" y="224"/>
                  <a:pt x="937" y="223"/>
                  <a:pt x="949" y="220"/>
                </a:cubicBezTo>
                <a:cubicBezTo>
                  <a:pt x="961" y="216"/>
                  <a:pt x="955" y="214"/>
                  <a:pt x="964" y="218"/>
                </a:cubicBezTo>
                <a:cubicBezTo>
                  <a:pt x="973" y="222"/>
                  <a:pt x="956" y="226"/>
                  <a:pt x="945" y="226"/>
                </a:cubicBezTo>
                <a:cubicBezTo>
                  <a:pt x="934" y="227"/>
                  <a:pt x="938" y="235"/>
                  <a:pt x="947" y="242"/>
                </a:cubicBezTo>
                <a:cubicBezTo>
                  <a:pt x="957" y="248"/>
                  <a:pt x="952" y="258"/>
                  <a:pt x="947" y="259"/>
                </a:cubicBezTo>
                <a:cubicBezTo>
                  <a:pt x="941" y="260"/>
                  <a:pt x="930" y="262"/>
                  <a:pt x="913" y="265"/>
                </a:cubicBezTo>
                <a:cubicBezTo>
                  <a:pt x="896" y="268"/>
                  <a:pt x="911" y="282"/>
                  <a:pt x="908" y="290"/>
                </a:cubicBezTo>
                <a:cubicBezTo>
                  <a:pt x="904" y="297"/>
                  <a:pt x="904" y="314"/>
                  <a:pt x="911" y="315"/>
                </a:cubicBezTo>
                <a:cubicBezTo>
                  <a:pt x="919" y="316"/>
                  <a:pt x="919" y="328"/>
                  <a:pt x="915" y="332"/>
                </a:cubicBezTo>
                <a:cubicBezTo>
                  <a:pt x="910" y="337"/>
                  <a:pt x="910" y="341"/>
                  <a:pt x="899" y="348"/>
                </a:cubicBezTo>
                <a:cubicBezTo>
                  <a:pt x="889" y="356"/>
                  <a:pt x="897" y="363"/>
                  <a:pt x="894" y="373"/>
                </a:cubicBezTo>
                <a:cubicBezTo>
                  <a:pt x="890" y="383"/>
                  <a:pt x="882" y="377"/>
                  <a:pt x="872" y="388"/>
                </a:cubicBezTo>
                <a:cubicBezTo>
                  <a:pt x="862" y="399"/>
                  <a:pt x="857" y="407"/>
                  <a:pt x="850" y="420"/>
                </a:cubicBezTo>
                <a:cubicBezTo>
                  <a:pt x="842" y="433"/>
                  <a:pt x="841" y="433"/>
                  <a:pt x="851" y="449"/>
                </a:cubicBezTo>
                <a:cubicBezTo>
                  <a:pt x="860" y="464"/>
                  <a:pt x="851" y="468"/>
                  <a:pt x="843" y="481"/>
                </a:cubicBezTo>
                <a:cubicBezTo>
                  <a:pt x="835" y="495"/>
                  <a:pt x="846" y="496"/>
                  <a:pt x="849" y="508"/>
                </a:cubicBezTo>
                <a:cubicBezTo>
                  <a:pt x="852" y="519"/>
                  <a:pt x="859" y="517"/>
                  <a:pt x="862" y="529"/>
                </a:cubicBezTo>
                <a:cubicBezTo>
                  <a:pt x="864" y="540"/>
                  <a:pt x="867" y="544"/>
                  <a:pt x="879" y="552"/>
                </a:cubicBezTo>
                <a:cubicBezTo>
                  <a:pt x="891" y="561"/>
                  <a:pt x="903" y="572"/>
                  <a:pt x="909" y="570"/>
                </a:cubicBezTo>
                <a:cubicBezTo>
                  <a:pt x="915" y="567"/>
                  <a:pt x="924" y="561"/>
                  <a:pt x="943" y="561"/>
                </a:cubicBezTo>
                <a:cubicBezTo>
                  <a:pt x="963" y="562"/>
                  <a:pt x="956" y="553"/>
                  <a:pt x="976" y="550"/>
                </a:cubicBezTo>
                <a:cubicBezTo>
                  <a:pt x="996" y="546"/>
                  <a:pt x="985" y="552"/>
                  <a:pt x="988" y="558"/>
                </a:cubicBezTo>
                <a:cubicBezTo>
                  <a:pt x="990" y="564"/>
                  <a:pt x="1001" y="570"/>
                  <a:pt x="1016" y="571"/>
                </a:cubicBezTo>
                <a:cubicBezTo>
                  <a:pt x="1032" y="572"/>
                  <a:pt x="1019" y="590"/>
                  <a:pt x="1018" y="602"/>
                </a:cubicBezTo>
                <a:cubicBezTo>
                  <a:pt x="1017" y="614"/>
                  <a:pt x="1018" y="614"/>
                  <a:pt x="1026" y="624"/>
                </a:cubicBezTo>
                <a:cubicBezTo>
                  <a:pt x="1033" y="634"/>
                  <a:pt x="1043" y="657"/>
                  <a:pt x="1046" y="668"/>
                </a:cubicBezTo>
                <a:cubicBezTo>
                  <a:pt x="1048" y="680"/>
                  <a:pt x="1043" y="694"/>
                  <a:pt x="1037" y="705"/>
                </a:cubicBezTo>
                <a:cubicBezTo>
                  <a:pt x="1030" y="715"/>
                  <a:pt x="1032" y="741"/>
                  <a:pt x="1047" y="759"/>
                </a:cubicBezTo>
                <a:cubicBezTo>
                  <a:pt x="1061" y="778"/>
                  <a:pt x="1053" y="777"/>
                  <a:pt x="1053" y="796"/>
                </a:cubicBezTo>
                <a:cubicBezTo>
                  <a:pt x="1053" y="816"/>
                  <a:pt x="1063" y="812"/>
                  <a:pt x="1070" y="823"/>
                </a:cubicBezTo>
                <a:cubicBezTo>
                  <a:pt x="1078" y="834"/>
                  <a:pt x="1075" y="854"/>
                  <a:pt x="1081" y="865"/>
                </a:cubicBezTo>
                <a:cubicBezTo>
                  <a:pt x="1088" y="876"/>
                  <a:pt x="1100" y="866"/>
                  <a:pt x="1113" y="861"/>
                </a:cubicBezTo>
                <a:cubicBezTo>
                  <a:pt x="1127" y="856"/>
                  <a:pt x="1133" y="858"/>
                  <a:pt x="1149" y="846"/>
                </a:cubicBezTo>
                <a:cubicBezTo>
                  <a:pt x="1165" y="834"/>
                  <a:pt x="1177" y="811"/>
                  <a:pt x="1177" y="804"/>
                </a:cubicBezTo>
                <a:cubicBezTo>
                  <a:pt x="1177" y="797"/>
                  <a:pt x="1182" y="795"/>
                  <a:pt x="1191" y="791"/>
                </a:cubicBezTo>
                <a:cubicBezTo>
                  <a:pt x="1199" y="788"/>
                  <a:pt x="1197" y="766"/>
                  <a:pt x="1197" y="760"/>
                </a:cubicBezTo>
                <a:cubicBezTo>
                  <a:pt x="1196" y="754"/>
                  <a:pt x="1198" y="749"/>
                  <a:pt x="1202" y="746"/>
                </a:cubicBezTo>
                <a:cubicBezTo>
                  <a:pt x="1205" y="742"/>
                  <a:pt x="1226" y="722"/>
                  <a:pt x="1234" y="714"/>
                </a:cubicBezTo>
                <a:cubicBezTo>
                  <a:pt x="1241" y="705"/>
                  <a:pt x="1234" y="694"/>
                  <a:pt x="1233" y="680"/>
                </a:cubicBezTo>
                <a:cubicBezTo>
                  <a:pt x="1231" y="667"/>
                  <a:pt x="1226" y="662"/>
                  <a:pt x="1226" y="646"/>
                </a:cubicBezTo>
                <a:cubicBezTo>
                  <a:pt x="1226" y="630"/>
                  <a:pt x="1221" y="631"/>
                  <a:pt x="1249" y="605"/>
                </a:cubicBezTo>
                <a:cubicBezTo>
                  <a:pt x="1277" y="579"/>
                  <a:pt x="1303" y="538"/>
                  <a:pt x="1305" y="529"/>
                </a:cubicBezTo>
                <a:cubicBezTo>
                  <a:pt x="1308" y="519"/>
                  <a:pt x="1307" y="512"/>
                  <a:pt x="1305" y="505"/>
                </a:cubicBezTo>
                <a:cubicBezTo>
                  <a:pt x="1303" y="498"/>
                  <a:pt x="1267" y="512"/>
                  <a:pt x="1259" y="512"/>
                </a:cubicBezTo>
                <a:cubicBezTo>
                  <a:pt x="1250" y="512"/>
                  <a:pt x="1235" y="493"/>
                  <a:pt x="1234" y="487"/>
                </a:cubicBezTo>
                <a:cubicBezTo>
                  <a:pt x="1232" y="480"/>
                  <a:pt x="1219" y="473"/>
                  <a:pt x="1208" y="463"/>
                </a:cubicBezTo>
                <a:cubicBezTo>
                  <a:pt x="1197" y="453"/>
                  <a:pt x="1206" y="439"/>
                  <a:pt x="1197" y="428"/>
                </a:cubicBezTo>
                <a:cubicBezTo>
                  <a:pt x="1189" y="417"/>
                  <a:pt x="1185" y="401"/>
                  <a:pt x="1183" y="391"/>
                </a:cubicBezTo>
                <a:cubicBezTo>
                  <a:pt x="1181" y="382"/>
                  <a:pt x="1196" y="398"/>
                  <a:pt x="1207" y="411"/>
                </a:cubicBezTo>
                <a:cubicBezTo>
                  <a:pt x="1218" y="423"/>
                  <a:pt x="1232" y="447"/>
                  <a:pt x="1236" y="455"/>
                </a:cubicBezTo>
                <a:cubicBezTo>
                  <a:pt x="1240" y="464"/>
                  <a:pt x="1244" y="476"/>
                  <a:pt x="1245" y="487"/>
                </a:cubicBezTo>
                <a:cubicBezTo>
                  <a:pt x="1245" y="497"/>
                  <a:pt x="1252" y="498"/>
                  <a:pt x="1262" y="497"/>
                </a:cubicBezTo>
                <a:cubicBezTo>
                  <a:pt x="1272" y="497"/>
                  <a:pt x="1308" y="478"/>
                  <a:pt x="1320" y="472"/>
                </a:cubicBezTo>
                <a:cubicBezTo>
                  <a:pt x="1333" y="466"/>
                  <a:pt x="1348" y="449"/>
                  <a:pt x="1354" y="432"/>
                </a:cubicBezTo>
                <a:cubicBezTo>
                  <a:pt x="1360" y="415"/>
                  <a:pt x="1341" y="417"/>
                  <a:pt x="1333" y="409"/>
                </a:cubicBezTo>
                <a:cubicBezTo>
                  <a:pt x="1325" y="401"/>
                  <a:pt x="1325" y="409"/>
                  <a:pt x="1314" y="412"/>
                </a:cubicBezTo>
                <a:cubicBezTo>
                  <a:pt x="1304" y="414"/>
                  <a:pt x="1296" y="401"/>
                  <a:pt x="1280" y="386"/>
                </a:cubicBezTo>
                <a:cubicBezTo>
                  <a:pt x="1264" y="370"/>
                  <a:pt x="1274" y="375"/>
                  <a:pt x="1277" y="372"/>
                </a:cubicBezTo>
                <a:cubicBezTo>
                  <a:pt x="1281" y="369"/>
                  <a:pt x="1297" y="380"/>
                  <a:pt x="1306" y="391"/>
                </a:cubicBezTo>
                <a:cubicBezTo>
                  <a:pt x="1315" y="401"/>
                  <a:pt x="1317" y="397"/>
                  <a:pt x="1328" y="397"/>
                </a:cubicBezTo>
                <a:cubicBezTo>
                  <a:pt x="1339" y="397"/>
                  <a:pt x="1341" y="402"/>
                  <a:pt x="1356" y="407"/>
                </a:cubicBezTo>
                <a:cubicBezTo>
                  <a:pt x="1370" y="411"/>
                  <a:pt x="1378" y="405"/>
                  <a:pt x="1390" y="406"/>
                </a:cubicBezTo>
                <a:cubicBezTo>
                  <a:pt x="1402" y="407"/>
                  <a:pt x="1400" y="413"/>
                  <a:pt x="1409" y="427"/>
                </a:cubicBezTo>
                <a:cubicBezTo>
                  <a:pt x="1417" y="440"/>
                  <a:pt x="1414" y="436"/>
                  <a:pt x="1432" y="438"/>
                </a:cubicBezTo>
                <a:cubicBezTo>
                  <a:pt x="1451" y="439"/>
                  <a:pt x="1437" y="438"/>
                  <a:pt x="1437" y="449"/>
                </a:cubicBezTo>
                <a:cubicBezTo>
                  <a:pt x="1437" y="461"/>
                  <a:pt x="1439" y="465"/>
                  <a:pt x="1450" y="480"/>
                </a:cubicBezTo>
                <a:cubicBezTo>
                  <a:pt x="1461" y="494"/>
                  <a:pt x="1465" y="521"/>
                  <a:pt x="1468" y="535"/>
                </a:cubicBezTo>
                <a:cubicBezTo>
                  <a:pt x="1472" y="548"/>
                  <a:pt x="1479" y="535"/>
                  <a:pt x="1490" y="535"/>
                </a:cubicBezTo>
                <a:cubicBezTo>
                  <a:pt x="1500" y="535"/>
                  <a:pt x="1490" y="544"/>
                  <a:pt x="1499" y="557"/>
                </a:cubicBezTo>
                <a:cubicBezTo>
                  <a:pt x="1507" y="571"/>
                  <a:pt x="1513" y="553"/>
                  <a:pt x="1513" y="548"/>
                </a:cubicBezTo>
                <a:cubicBezTo>
                  <a:pt x="1513" y="543"/>
                  <a:pt x="1508" y="530"/>
                  <a:pt x="1503" y="526"/>
                </a:cubicBezTo>
                <a:cubicBezTo>
                  <a:pt x="1498" y="522"/>
                  <a:pt x="1491" y="523"/>
                  <a:pt x="1497" y="516"/>
                </a:cubicBezTo>
                <a:cubicBezTo>
                  <a:pt x="1503" y="509"/>
                  <a:pt x="1498" y="503"/>
                  <a:pt x="1498" y="493"/>
                </a:cubicBezTo>
                <a:cubicBezTo>
                  <a:pt x="1498" y="484"/>
                  <a:pt x="1499" y="477"/>
                  <a:pt x="1503" y="473"/>
                </a:cubicBezTo>
                <a:cubicBezTo>
                  <a:pt x="1507" y="469"/>
                  <a:pt x="1522" y="454"/>
                  <a:pt x="1532" y="443"/>
                </a:cubicBezTo>
                <a:cubicBezTo>
                  <a:pt x="1541" y="432"/>
                  <a:pt x="1548" y="430"/>
                  <a:pt x="1561" y="431"/>
                </a:cubicBezTo>
                <a:cubicBezTo>
                  <a:pt x="1574" y="432"/>
                  <a:pt x="1564" y="433"/>
                  <a:pt x="1571" y="444"/>
                </a:cubicBezTo>
                <a:cubicBezTo>
                  <a:pt x="1579" y="454"/>
                  <a:pt x="1580" y="468"/>
                  <a:pt x="1589" y="478"/>
                </a:cubicBezTo>
                <a:cubicBezTo>
                  <a:pt x="1597" y="488"/>
                  <a:pt x="1598" y="476"/>
                  <a:pt x="1605" y="473"/>
                </a:cubicBezTo>
                <a:cubicBezTo>
                  <a:pt x="1612" y="470"/>
                  <a:pt x="1607" y="483"/>
                  <a:pt x="1612" y="493"/>
                </a:cubicBezTo>
                <a:cubicBezTo>
                  <a:pt x="1617" y="503"/>
                  <a:pt x="1614" y="517"/>
                  <a:pt x="1614" y="526"/>
                </a:cubicBezTo>
                <a:cubicBezTo>
                  <a:pt x="1614" y="535"/>
                  <a:pt x="1625" y="545"/>
                  <a:pt x="1632" y="553"/>
                </a:cubicBezTo>
                <a:cubicBezTo>
                  <a:pt x="1639" y="561"/>
                  <a:pt x="1636" y="566"/>
                  <a:pt x="1632" y="569"/>
                </a:cubicBezTo>
                <a:cubicBezTo>
                  <a:pt x="1628" y="572"/>
                  <a:pt x="1619" y="561"/>
                  <a:pt x="1612" y="554"/>
                </a:cubicBezTo>
                <a:cubicBezTo>
                  <a:pt x="1606" y="547"/>
                  <a:pt x="1596" y="551"/>
                  <a:pt x="1602" y="559"/>
                </a:cubicBezTo>
                <a:cubicBezTo>
                  <a:pt x="1609" y="566"/>
                  <a:pt x="1613" y="580"/>
                  <a:pt x="1621" y="594"/>
                </a:cubicBezTo>
                <a:cubicBezTo>
                  <a:pt x="1628" y="609"/>
                  <a:pt x="1644" y="625"/>
                  <a:pt x="1655" y="641"/>
                </a:cubicBezTo>
                <a:cubicBezTo>
                  <a:pt x="1666" y="656"/>
                  <a:pt x="1702" y="662"/>
                  <a:pt x="1715" y="662"/>
                </a:cubicBezTo>
                <a:cubicBezTo>
                  <a:pt x="1729" y="662"/>
                  <a:pt x="1756" y="674"/>
                  <a:pt x="1769" y="676"/>
                </a:cubicBezTo>
                <a:close/>
                <a:moveTo>
                  <a:pt x="1185" y="349"/>
                </a:moveTo>
                <a:cubicBezTo>
                  <a:pt x="1180" y="359"/>
                  <a:pt x="1177" y="366"/>
                  <a:pt x="1170" y="364"/>
                </a:cubicBezTo>
                <a:cubicBezTo>
                  <a:pt x="1162" y="361"/>
                  <a:pt x="1137" y="362"/>
                  <a:pt x="1124" y="358"/>
                </a:cubicBezTo>
                <a:cubicBezTo>
                  <a:pt x="1112" y="354"/>
                  <a:pt x="1093" y="346"/>
                  <a:pt x="1090" y="355"/>
                </a:cubicBezTo>
                <a:cubicBezTo>
                  <a:pt x="1086" y="364"/>
                  <a:pt x="1098" y="372"/>
                  <a:pt x="1077" y="364"/>
                </a:cubicBezTo>
                <a:cubicBezTo>
                  <a:pt x="1056" y="357"/>
                  <a:pt x="1033" y="348"/>
                  <a:pt x="1031" y="341"/>
                </a:cubicBezTo>
                <a:cubicBezTo>
                  <a:pt x="1028" y="334"/>
                  <a:pt x="1039" y="316"/>
                  <a:pt x="1024" y="316"/>
                </a:cubicBezTo>
                <a:cubicBezTo>
                  <a:pt x="1009" y="316"/>
                  <a:pt x="988" y="315"/>
                  <a:pt x="981" y="320"/>
                </a:cubicBezTo>
                <a:cubicBezTo>
                  <a:pt x="974" y="325"/>
                  <a:pt x="948" y="334"/>
                  <a:pt x="940" y="332"/>
                </a:cubicBezTo>
                <a:cubicBezTo>
                  <a:pt x="932" y="329"/>
                  <a:pt x="920" y="327"/>
                  <a:pt x="934" y="321"/>
                </a:cubicBezTo>
                <a:cubicBezTo>
                  <a:pt x="947" y="315"/>
                  <a:pt x="963" y="318"/>
                  <a:pt x="965" y="310"/>
                </a:cubicBezTo>
                <a:cubicBezTo>
                  <a:pt x="967" y="301"/>
                  <a:pt x="953" y="300"/>
                  <a:pt x="967" y="292"/>
                </a:cubicBezTo>
                <a:cubicBezTo>
                  <a:pt x="980" y="284"/>
                  <a:pt x="975" y="278"/>
                  <a:pt x="984" y="274"/>
                </a:cubicBezTo>
                <a:cubicBezTo>
                  <a:pt x="994" y="269"/>
                  <a:pt x="1006" y="270"/>
                  <a:pt x="1013" y="268"/>
                </a:cubicBezTo>
                <a:cubicBezTo>
                  <a:pt x="1020" y="265"/>
                  <a:pt x="1011" y="263"/>
                  <a:pt x="1024" y="270"/>
                </a:cubicBezTo>
                <a:cubicBezTo>
                  <a:pt x="1037" y="278"/>
                  <a:pt x="1046" y="292"/>
                  <a:pt x="1053" y="293"/>
                </a:cubicBezTo>
                <a:cubicBezTo>
                  <a:pt x="1059" y="294"/>
                  <a:pt x="1064" y="299"/>
                  <a:pt x="1059" y="302"/>
                </a:cubicBezTo>
                <a:cubicBezTo>
                  <a:pt x="1055" y="306"/>
                  <a:pt x="1048" y="308"/>
                  <a:pt x="1046" y="308"/>
                </a:cubicBezTo>
                <a:cubicBezTo>
                  <a:pt x="1043" y="308"/>
                  <a:pt x="1042" y="315"/>
                  <a:pt x="1044" y="316"/>
                </a:cubicBezTo>
                <a:cubicBezTo>
                  <a:pt x="1047" y="316"/>
                  <a:pt x="1053" y="327"/>
                  <a:pt x="1057" y="324"/>
                </a:cubicBezTo>
                <a:cubicBezTo>
                  <a:pt x="1061" y="321"/>
                  <a:pt x="1057" y="316"/>
                  <a:pt x="1064" y="313"/>
                </a:cubicBezTo>
                <a:cubicBezTo>
                  <a:pt x="1072" y="311"/>
                  <a:pt x="1080" y="307"/>
                  <a:pt x="1076" y="302"/>
                </a:cubicBezTo>
                <a:cubicBezTo>
                  <a:pt x="1073" y="297"/>
                  <a:pt x="1069" y="291"/>
                  <a:pt x="1076" y="295"/>
                </a:cubicBezTo>
                <a:cubicBezTo>
                  <a:pt x="1083" y="298"/>
                  <a:pt x="1089" y="296"/>
                  <a:pt x="1081" y="289"/>
                </a:cubicBezTo>
                <a:cubicBezTo>
                  <a:pt x="1074" y="281"/>
                  <a:pt x="1071" y="281"/>
                  <a:pt x="1062" y="274"/>
                </a:cubicBezTo>
                <a:cubicBezTo>
                  <a:pt x="1053" y="268"/>
                  <a:pt x="1043" y="264"/>
                  <a:pt x="1043" y="259"/>
                </a:cubicBezTo>
                <a:cubicBezTo>
                  <a:pt x="1043" y="254"/>
                  <a:pt x="1037" y="245"/>
                  <a:pt x="1046" y="248"/>
                </a:cubicBezTo>
                <a:cubicBezTo>
                  <a:pt x="1055" y="252"/>
                  <a:pt x="1087" y="269"/>
                  <a:pt x="1087" y="276"/>
                </a:cubicBezTo>
                <a:cubicBezTo>
                  <a:pt x="1087" y="283"/>
                  <a:pt x="1096" y="295"/>
                  <a:pt x="1088" y="300"/>
                </a:cubicBezTo>
                <a:cubicBezTo>
                  <a:pt x="1080" y="306"/>
                  <a:pt x="1096" y="308"/>
                  <a:pt x="1099" y="311"/>
                </a:cubicBezTo>
                <a:cubicBezTo>
                  <a:pt x="1102" y="315"/>
                  <a:pt x="1101" y="324"/>
                  <a:pt x="1110" y="322"/>
                </a:cubicBezTo>
                <a:cubicBezTo>
                  <a:pt x="1119" y="321"/>
                  <a:pt x="1126" y="322"/>
                  <a:pt x="1121" y="312"/>
                </a:cubicBezTo>
                <a:cubicBezTo>
                  <a:pt x="1116" y="303"/>
                  <a:pt x="1107" y="299"/>
                  <a:pt x="1116" y="295"/>
                </a:cubicBezTo>
                <a:cubicBezTo>
                  <a:pt x="1124" y="292"/>
                  <a:pt x="1126" y="288"/>
                  <a:pt x="1128" y="302"/>
                </a:cubicBezTo>
                <a:cubicBezTo>
                  <a:pt x="1131" y="316"/>
                  <a:pt x="1128" y="322"/>
                  <a:pt x="1148" y="322"/>
                </a:cubicBezTo>
                <a:cubicBezTo>
                  <a:pt x="1168" y="323"/>
                  <a:pt x="1181" y="317"/>
                  <a:pt x="1184" y="323"/>
                </a:cubicBezTo>
                <a:cubicBezTo>
                  <a:pt x="1186" y="329"/>
                  <a:pt x="1190" y="339"/>
                  <a:pt x="1185" y="349"/>
                </a:cubicBezTo>
                <a:close/>
                <a:moveTo>
                  <a:pt x="1218" y="286"/>
                </a:moveTo>
                <a:cubicBezTo>
                  <a:pt x="1204" y="285"/>
                  <a:pt x="1181" y="281"/>
                  <a:pt x="1170" y="281"/>
                </a:cubicBezTo>
                <a:cubicBezTo>
                  <a:pt x="1160" y="281"/>
                  <a:pt x="1155" y="283"/>
                  <a:pt x="1155" y="283"/>
                </a:cubicBezTo>
                <a:cubicBezTo>
                  <a:pt x="1146" y="281"/>
                  <a:pt x="1124" y="287"/>
                  <a:pt x="1135" y="273"/>
                </a:cubicBezTo>
                <a:cubicBezTo>
                  <a:pt x="1146" y="258"/>
                  <a:pt x="1139" y="240"/>
                  <a:pt x="1153" y="245"/>
                </a:cubicBezTo>
                <a:cubicBezTo>
                  <a:pt x="1166" y="250"/>
                  <a:pt x="1167" y="269"/>
                  <a:pt x="1176" y="258"/>
                </a:cubicBezTo>
                <a:cubicBezTo>
                  <a:pt x="1184" y="246"/>
                  <a:pt x="1193" y="232"/>
                  <a:pt x="1196" y="242"/>
                </a:cubicBezTo>
                <a:cubicBezTo>
                  <a:pt x="1198" y="251"/>
                  <a:pt x="1184" y="258"/>
                  <a:pt x="1202" y="266"/>
                </a:cubicBezTo>
                <a:cubicBezTo>
                  <a:pt x="1219" y="274"/>
                  <a:pt x="1231" y="287"/>
                  <a:pt x="1218" y="286"/>
                </a:cubicBezTo>
                <a:close/>
                <a:moveTo>
                  <a:pt x="1298" y="317"/>
                </a:moveTo>
                <a:cubicBezTo>
                  <a:pt x="1286" y="317"/>
                  <a:pt x="1271" y="315"/>
                  <a:pt x="1271" y="308"/>
                </a:cubicBezTo>
                <a:cubicBezTo>
                  <a:pt x="1271" y="301"/>
                  <a:pt x="1271" y="292"/>
                  <a:pt x="1271" y="292"/>
                </a:cubicBezTo>
                <a:cubicBezTo>
                  <a:pt x="1264" y="276"/>
                  <a:pt x="1255" y="273"/>
                  <a:pt x="1255" y="262"/>
                </a:cubicBezTo>
                <a:cubicBezTo>
                  <a:pt x="1255" y="251"/>
                  <a:pt x="1262" y="242"/>
                  <a:pt x="1276" y="242"/>
                </a:cubicBezTo>
                <a:cubicBezTo>
                  <a:pt x="1289" y="242"/>
                  <a:pt x="1296" y="240"/>
                  <a:pt x="1286" y="252"/>
                </a:cubicBezTo>
                <a:cubicBezTo>
                  <a:pt x="1276" y="263"/>
                  <a:pt x="1266" y="264"/>
                  <a:pt x="1280" y="283"/>
                </a:cubicBezTo>
                <a:cubicBezTo>
                  <a:pt x="1293" y="301"/>
                  <a:pt x="1311" y="317"/>
                  <a:pt x="1298" y="317"/>
                </a:cubicBezTo>
                <a:close/>
                <a:moveTo>
                  <a:pt x="1756" y="431"/>
                </a:moveTo>
                <a:cubicBezTo>
                  <a:pt x="1762" y="433"/>
                  <a:pt x="1764" y="405"/>
                  <a:pt x="1752" y="409"/>
                </a:cubicBezTo>
                <a:cubicBezTo>
                  <a:pt x="1739" y="413"/>
                  <a:pt x="1748" y="429"/>
                  <a:pt x="1756" y="431"/>
                </a:cubicBezTo>
                <a:close/>
                <a:moveTo>
                  <a:pt x="1773" y="511"/>
                </a:moveTo>
                <a:cubicBezTo>
                  <a:pt x="1778" y="515"/>
                  <a:pt x="1779" y="522"/>
                  <a:pt x="1778" y="532"/>
                </a:cubicBezTo>
                <a:cubicBezTo>
                  <a:pt x="1777" y="543"/>
                  <a:pt x="1768" y="542"/>
                  <a:pt x="1784" y="548"/>
                </a:cubicBezTo>
                <a:cubicBezTo>
                  <a:pt x="1800" y="555"/>
                  <a:pt x="1819" y="566"/>
                  <a:pt x="1814" y="545"/>
                </a:cubicBezTo>
                <a:cubicBezTo>
                  <a:pt x="1809" y="525"/>
                  <a:pt x="1813" y="522"/>
                  <a:pt x="1796" y="506"/>
                </a:cubicBezTo>
                <a:cubicBezTo>
                  <a:pt x="1779" y="490"/>
                  <a:pt x="1778" y="500"/>
                  <a:pt x="1776" y="487"/>
                </a:cubicBezTo>
                <a:cubicBezTo>
                  <a:pt x="1774" y="474"/>
                  <a:pt x="1770" y="449"/>
                  <a:pt x="1763" y="458"/>
                </a:cubicBezTo>
                <a:cubicBezTo>
                  <a:pt x="1757" y="467"/>
                  <a:pt x="1753" y="470"/>
                  <a:pt x="1759" y="484"/>
                </a:cubicBezTo>
                <a:cubicBezTo>
                  <a:pt x="1766" y="498"/>
                  <a:pt x="1767" y="508"/>
                  <a:pt x="1773" y="511"/>
                </a:cubicBezTo>
                <a:close/>
                <a:moveTo>
                  <a:pt x="1737" y="545"/>
                </a:moveTo>
                <a:cubicBezTo>
                  <a:pt x="1731" y="552"/>
                  <a:pt x="1720" y="568"/>
                  <a:pt x="1712" y="574"/>
                </a:cubicBezTo>
                <a:cubicBezTo>
                  <a:pt x="1704" y="580"/>
                  <a:pt x="1691" y="572"/>
                  <a:pt x="1692" y="585"/>
                </a:cubicBezTo>
                <a:cubicBezTo>
                  <a:pt x="1693" y="598"/>
                  <a:pt x="1694" y="604"/>
                  <a:pt x="1695" y="614"/>
                </a:cubicBezTo>
                <a:cubicBezTo>
                  <a:pt x="1696" y="623"/>
                  <a:pt x="1698" y="629"/>
                  <a:pt x="1712" y="629"/>
                </a:cubicBezTo>
                <a:cubicBezTo>
                  <a:pt x="1726" y="629"/>
                  <a:pt x="1733" y="633"/>
                  <a:pt x="1738" y="632"/>
                </a:cubicBezTo>
                <a:cubicBezTo>
                  <a:pt x="1742" y="630"/>
                  <a:pt x="1741" y="621"/>
                  <a:pt x="1747" y="610"/>
                </a:cubicBezTo>
                <a:cubicBezTo>
                  <a:pt x="1753" y="598"/>
                  <a:pt x="1762" y="601"/>
                  <a:pt x="1758" y="593"/>
                </a:cubicBezTo>
                <a:cubicBezTo>
                  <a:pt x="1755" y="584"/>
                  <a:pt x="1755" y="586"/>
                  <a:pt x="1755" y="578"/>
                </a:cubicBezTo>
                <a:cubicBezTo>
                  <a:pt x="1755" y="569"/>
                  <a:pt x="1759" y="575"/>
                  <a:pt x="1757" y="561"/>
                </a:cubicBezTo>
                <a:cubicBezTo>
                  <a:pt x="1754" y="546"/>
                  <a:pt x="1743" y="536"/>
                  <a:pt x="1737" y="545"/>
                </a:cubicBezTo>
                <a:close/>
                <a:moveTo>
                  <a:pt x="1936" y="632"/>
                </a:moveTo>
                <a:cubicBezTo>
                  <a:pt x="1924" y="619"/>
                  <a:pt x="1903" y="610"/>
                  <a:pt x="1895" y="611"/>
                </a:cubicBezTo>
                <a:cubicBezTo>
                  <a:pt x="1886" y="612"/>
                  <a:pt x="1879" y="625"/>
                  <a:pt x="1874" y="620"/>
                </a:cubicBezTo>
                <a:cubicBezTo>
                  <a:pt x="1869" y="615"/>
                  <a:pt x="1855" y="593"/>
                  <a:pt x="1847" y="599"/>
                </a:cubicBezTo>
                <a:cubicBezTo>
                  <a:pt x="1840" y="606"/>
                  <a:pt x="1848" y="614"/>
                  <a:pt x="1839" y="614"/>
                </a:cubicBezTo>
                <a:cubicBezTo>
                  <a:pt x="1829" y="614"/>
                  <a:pt x="1827" y="625"/>
                  <a:pt x="1825" y="610"/>
                </a:cubicBezTo>
                <a:cubicBezTo>
                  <a:pt x="1823" y="595"/>
                  <a:pt x="1815" y="587"/>
                  <a:pt x="1813" y="598"/>
                </a:cubicBezTo>
                <a:cubicBezTo>
                  <a:pt x="1811" y="610"/>
                  <a:pt x="1810" y="617"/>
                  <a:pt x="1806" y="609"/>
                </a:cubicBezTo>
                <a:cubicBezTo>
                  <a:pt x="1801" y="600"/>
                  <a:pt x="1798" y="606"/>
                  <a:pt x="1798" y="597"/>
                </a:cubicBezTo>
                <a:cubicBezTo>
                  <a:pt x="1798" y="589"/>
                  <a:pt x="1779" y="580"/>
                  <a:pt x="1772" y="589"/>
                </a:cubicBezTo>
                <a:cubicBezTo>
                  <a:pt x="1767" y="595"/>
                  <a:pt x="1765" y="596"/>
                  <a:pt x="1763" y="609"/>
                </a:cubicBezTo>
                <a:cubicBezTo>
                  <a:pt x="1761" y="622"/>
                  <a:pt x="1757" y="643"/>
                  <a:pt x="1767" y="637"/>
                </a:cubicBezTo>
                <a:cubicBezTo>
                  <a:pt x="1777" y="632"/>
                  <a:pt x="1779" y="636"/>
                  <a:pt x="1784" y="630"/>
                </a:cubicBezTo>
                <a:cubicBezTo>
                  <a:pt x="1789" y="623"/>
                  <a:pt x="1794" y="619"/>
                  <a:pt x="1803" y="623"/>
                </a:cubicBezTo>
                <a:cubicBezTo>
                  <a:pt x="1811" y="627"/>
                  <a:pt x="1808" y="627"/>
                  <a:pt x="1823" y="625"/>
                </a:cubicBezTo>
                <a:cubicBezTo>
                  <a:pt x="1838" y="623"/>
                  <a:pt x="1845" y="623"/>
                  <a:pt x="1856" y="630"/>
                </a:cubicBezTo>
                <a:cubicBezTo>
                  <a:pt x="1866" y="636"/>
                  <a:pt x="1887" y="632"/>
                  <a:pt x="1887" y="639"/>
                </a:cubicBezTo>
                <a:cubicBezTo>
                  <a:pt x="1887" y="646"/>
                  <a:pt x="1865" y="650"/>
                  <a:pt x="1887" y="657"/>
                </a:cubicBezTo>
                <a:cubicBezTo>
                  <a:pt x="1909" y="664"/>
                  <a:pt x="1914" y="679"/>
                  <a:pt x="1920" y="671"/>
                </a:cubicBezTo>
                <a:cubicBezTo>
                  <a:pt x="1927" y="664"/>
                  <a:pt x="1936" y="653"/>
                  <a:pt x="1943" y="661"/>
                </a:cubicBezTo>
                <a:cubicBezTo>
                  <a:pt x="1949" y="668"/>
                  <a:pt x="1975" y="689"/>
                  <a:pt x="1970" y="678"/>
                </a:cubicBezTo>
                <a:cubicBezTo>
                  <a:pt x="1966" y="667"/>
                  <a:pt x="1967" y="656"/>
                  <a:pt x="1982" y="644"/>
                </a:cubicBezTo>
                <a:cubicBezTo>
                  <a:pt x="1997" y="632"/>
                  <a:pt x="1993" y="626"/>
                  <a:pt x="1986" y="626"/>
                </a:cubicBezTo>
                <a:cubicBezTo>
                  <a:pt x="1980" y="626"/>
                  <a:pt x="1980" y="634"/>
                  <a:pt x="1965" y="636"/>
                </a:cubicBezTo>
                <a:cubicBezTo>
                  <a:pt x="1949" y="638"/>
                  <a:pt x="1949" y="646"/>
                  <a:pt x="1936" y="632"/>
                </a:cubicBezTo>
                <a:close/>
                <a:moveTo>
                  <a:pt x="1943" y="755"/>
                </a:moveTo>
                <a:cubicBezTo>
                  <a:pt x="1934" y="733"/>
                  <a:pt x="1934" y="716"/>
                  <a:pt x="1930" y="706"/>
                </a:cubicBezTo>
                <a:cubicBezTo>
                  <a:pt x="1925" y="697"/>
                  <a:pt x="1929" y="685"/>
                  <a:pt x="1914" y="685"/>
                </a:cubicBezTo>
                <a:cubicBezTo>
                  <a:pt x="1909" y="685"/>
                  <a:pt x="1909" y="689"/>
                  <a:pt x="1904" y="702"/>
                </a:cubicBezTo>
                <a:cubicBezTo>
                  <a:pt x="1899" y="714"/>
                  <a:pt x="1905" y="737"/>
                  <a:pt x="1893" y="734"/>
                </a:cubicBezTo>
                <a:cubicBezTo>
                  <a:pt x="1880" y="731"/>
                  <a:pt x="1875" y="725"/>
                  <a:pt x="1872" y="713"/>
                </a:cubicBezTo>
                <a:cubicBezTo>
                  <a:pt x="1869" y="701"/>
                  <a:pt x="1876" y="689"/>
                  <a:pt x="1866" y="689"/>
                </a:cubicBezTo>
                <a:cubicBezTo>
                  <a:pt x="1857" y="689"/>
                  <a:pt x="1830" y="683"/>
                  <a:pt x="1824" y="693"/>
                </a:cubicBezTo>
                <a:cubicBezTo>
                  <a:pt x="1817" y="703"/>
                  <a:pt x="1826" y="707"/>
                  <a:pt x="1811" y="707"/>
                </a:cubicBezTo>
                <a:cubicBezTo>
                  <a:pt x="1797" y="707"/>
                  <a:pt x="1792" y="707"/>
                  <a:pt x="1784" y="717"/>
                </a:cubicBezTo>
                <a:cubicBezTo>
                  <a:pt x="1776" y="726"/>
                  <a:pt x="1766" y="753"/>
                  <a:pt x="1725" y="755"/>
                </a:cubicBezTo>
                <a:cubicBezTo>
                  <a:pt x="1685" y="756"/>
                  <a:pt x="1705" y="778"/>
                  <a:pt x="1705" y="802"/>
                </a:cubicBezTo>
                <a:cubicBezTo>
                  <a:pt x="1705" y="825"/>
                  <a:pt x="1684" y="840"/>
                  <a:pt x="1693" y="848"/>
                </a:cubicBezTo>
                <a:cubicBezTo>
                  <a:pt x="1703" y="857"/>
                  <a:pt x="1690" y="868"/>
                  <a:pt x="1710" y="861"/>
                </a:cubicBezTo>
                <a:cubicBezTo>
                  <a:pt x="1730" y="855"/>
                  <a:pt x="1748" y="853"/>
                  <a:pt x="1779" y="848"/>
                </a:cubicBezTo>
                <a:cubicBezTo>
                  <a:pt x="1810" y="843"/>
                  <a:pt x="1825" y="842"/>
                  <a:pt x="1826" y="857"/>
                </a:cubicBezTo>
                <a:cubicBezTo>
                  <a:pt x="1827" y="872"/>
                  <a:pt x="1822" y="861"/>
                  <a:pt x="1834" y="864"/>
                </a:cubicBezTo>
                <a:cubicBezTo>
                  <a:pt x="1846" y="867"/>
                  <a:pt x="1833" y="887"/>
                  <a:pt x="1847" y="889"/>
                </a:cubicBezTo>
                <a:cubicBezTo>
                  <a:pt x="1862" y="891"/>
                  <a:pt x="1853" y="901"/>
                  <a:pt x="1865" y="901"/>
                </a:cubicBezTo>
                <a:cubicBezTo>
                  <a:pt x="1878" y="901"/>
                  <a:pt x="1882" y="914"/>
                  <a:pt x="1872" y="914"/>
                </a:cubicBezTo>
                <a:cubicBezTo>
                  <a:pt x="1862" y="914"/>
                  <a:pt x="1846" y="936"/>
                  <a:pt x="1862" y="929"/>
                </a:cubicBezTo>
                <a:cubicBezTo>
                  <a:pt x="1877" y="921"/>
                  <a:pt x="1892" y="919"/>
                  <a:pt x="1892" y="908"/>
                </a:cubicBezTo>
                <a:cubicBezTo>
                  <a:pt x="1892" y="896"/>
                  <a:pt x="1890" y="895"/>
                  <a:pt x="1908" y="881"/>
                </a:cubicBezTo>
                <a:cubicBezTo>
                  <a:pt x="1926" y="867"/>
                  <a:pt x="1967" y="833"/>
                  <a:pt x="1965" y="806"/>
                </a:cubicBezTo>
                <a:cubicBezTo>
                  <a:pt x="1962" y="778"/>
                  <a:pt x="1951" y="776"/>
                  <a:pt x="1943" y="755"/>
                </a:cubicBezTo>
                <a:close/>
                <a:moveTo>
                  <a:pt x="2067" y="868"/>
                </a:moveTo>
                <a:cubicBezTo>
                  <a:pt x="2059" y="864"/>
                  <a:pt x="2059" y="871"/>
                  <a:pt x="2054" y="885"/>
                </a:cubicBezTo>
                <a:cubicBezTo>
                  <a:pt x="2050" y="899"/>
                  <a:pt x="2026" y="905"/>
                  <a:pt x="2022" y="908"/>
                </a:cubicBezTo>
                <a:cubicBezTo>
                  <a:pt x="2019" y="911"/>
                  <a:pt x="2011" y="919"/>
                  <a:pt x="2011" y="919"/>
                </a:cubicBezTo>
                <a:cubicBezTo>
                  <a:pt x="1993" y="930"/>
                  <a:pt x="1958" y="942"/>
                  <a:pt x="1967" y="951"/>
                </a:cubicBezTo>
                <a:cubicBezTo>
                  <a:pt x="1975" y="961"/>
                  <a:pt x="1981" y="955"/>
                  <a:pt x="2002" y="945"/>
                </a:cubicBezTo>
                <a:cubicBezTo>
                  <a:pt x="2022" y="934"/>
                  <a:pt x="2028" y="921"/>
                  <a:pt x="2039" y="913"/>
                </a:cubicBezTo>
                <a:cubicBezTo>
                  <a:pt x="2051" y="906"/>
                  <a:pt x="2057" y="907"/>
                  <a:pt x="2066" y="897"/>
                </a:cubicBezTo>
                <a:cubicBezTo>
                  <a:pt x="2074" y="888"/>
                  <a:pt x="2074" y="872"/>
                  <a:pt x="2067" y="868"/>
                </a:cubicBezTo>
                <a:close/>
              </a:path>
            </a:pathLst>
          </a:custGeom>
          <a:solidFill>
            <a:schemeClr val="bg1">
              <a:lumMod val="95000"/>
              <a:alpha val="14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grpSp>
        <p:nvGrpSpPr>
          <p:cNvPr id="2" name="组合 38"/>
          <p:cNvGrpSpPr>
            <a:grpSpLocks/>
          </p:cNvGrpSpPr>
          <p:nvPr userDrawn="1"/>
        </p:nvGrpSpPr>
        <p:grpSpPr bwMode="auto">
          <a:xfrm>
            <a:off x="2" y="3952878"/>
            <a:ext cx="12196233" cy="746125"/>
            <a:chOff x="960529" y="4096422"/>
            <a:chExt cx="8186509" cy="668526"/>
          </a:xfrm>
        </p:grpSpPr>
        <p:pic>
          <p:nvPicPr>
            <p:cNvPr id="9" name="图片 10"/>
            <p:cNvPicPr>
              <a:picLocks noChangeAspect="1"/>
            </p:cNvPicPr>
            <p:nvPr/>
          </p:nvPicPr>
          <p:blipFill>
            <a:blip r:embed="rId3" cstate="print"/>
            <a:srcRect/>
            <a:stretch>
              <a:fillRect/>
            </a:stretch>
          </p:blipFill>
          <p:spPr bwMode="auto">
            <a:xfrm>
              <a:off x="7149304" y="4099907"/>
              <a:ext cx="1001115" cy="664347"/>
            </a:xfrm>
            <a:prstGeom prst="rect">
              <a:avLst/>
            </a:prstGeom>
            <a:noFill/>
            <a:ln w="9525">
              <a:noFill/>
              <a:miter lim="800000"/>
              <a:headEnd/>
              <a:tailEnd/>
            </a:ln>
          </p:spPr>
        </p:pic>
        <p:pic>
          <p:nvPicPr>
            <p:cNvPr id="10" name="图片 11"/>
            <p:cNvPicPr>
              <a:picLocks noChangeAspect="1"/>
            </p:cNvPicPr>
            <p:nvPr/>
          </p:nvPicPr>
          <p:blipFill>
            <a:blip r:embed="rId4" cstate="print"/>
            <a:srcRect/>
            <a:stretch>
              <a:fillRect/>
            </a:stretch>
          </p:blipFill>
          <p:spPr bwMode="auto">
            <a:xfrm>
              <a:off x="1951857" y="4096747"/>
              <a:ext cx="1095709" cy="667833"/>
            </a:xfrm>
            <a:prstGeom prst="rect">
              <a:avLst/>
            </a:prstGeom>
            <a:noFill/>
            <a:ln w="9525">
              <a:noFill/>
              <a:miter lim="800000"/>
              <a:headEnd/>
              <a:tailEnd/>
            </a:ln>
          </p:spPr>
        </p:pic>
        <p:pic>
          <p:nvPicPr>
            <p:cNvPr id="11" name="图片 12"/>
            <p:cNvPicPr>
              <a:picLocks noChangeAspect="1"/>
            </p:cNvPicPr>
            <p:nvPr/>
          </p:nvPicPr>
          <p:blipFill>
            <a:blip r:embed="rId5" cstate="print"/>
            <a:srcRect/>
            <a:stretch>
              <a:fillRect/>
            </a:stretch>
          </p:blipFill>
          <p:spPr bwMode="auto">
            <a:xfrm>
              <a:off x="960529" y="4096747"/>
              <a:ext cx="994341" cy="667833"/>
            </a:xfrm>
            <a:prstGeom prst="rect">
              <a:avLst/>
            </a:prstGeom>
            <a:noFill/>
            <a:ln w="9525">
              <a:noFill/>
              <a:miter lim="800000"/>
              <a:headEnd/>
              <a:tailEnd/>
            </a:ln>
          </p:spPr>
        </p:pic>
        <p:pic>
          <p:nvPicPr>
            <p:cNvPr id="12" name="图片 13"/>
            <p:cNvPicPr>
              <a:picLocks noChangeAspect="1"/>
            </p:cNvPicPr>
            <p:nvPr/>
          </p:nvPicPr>
          <p:blipFill>
            <a:blip r:embed="rId6" cstate="print"/>
            <a:srcRect/>
            <a:stretch>
              <a:fillRect/>
            </a:stretch>
          </p:blipFill>
          <p:spPr bwMode="auto">
            <a:xfrm>
              <a:off x="4043138" y="4097114"/>
              <a:ext cx="994342" cy="667833"/>
            </a:xfrm>
            <a:prstGeom prst="rect">
              <a:avLst/>
            </a:prstGeom>
            <a:noFill/>
            <a:ln w="9525">
              <a:noFill/>
              <a:miter lim="800000"/>
              <a:headEnd/>
              <a:tailEnd/>
            </a:ln>
          </p:spPr>
        </p:pic>
        <p:pic>
          <p:nvPicPr>
            <p:cNvPr id="13" name="图片 14"/>
            <p:cNvPicPr>
              <a:picLocks noChangeAspect="1"/>
            </p:cNvPicPr>
            <p:nvPr/>
          </p:nvPicPr>
          <p:blipFill>
            <a:blip r:embed="rId7" cstate="print"/>
            <a:srcRect/>
            <a:stretch>
              <a:fillRect/>
            </a:stretch>
          </p:blipFill>
          <p:spPr bwMode="auto">
            <a:xfrm>
              <a:off x="3034379" y="4096422"/>
              <a:ext cx="1007888" cy="667833"/>
            </a:xfrm>
            <a:prstGeom prst="rect">
              <a:avLst/>
            </a:prstGeom>
            <a:noFill/>
            <a:ln w="9525">
              <a:noFill/>
              <a:miter lim="800000"/>
              <a:headEnd/>
              <a:tailEnd/>
            </a:ln>
          </p:spPr>
        </p:pic>
        <p:pic>
          <p:nvPicPr>
            <p:cNvPr id="14" name="图片 15"/>
            <p:cNvPicPr>
              <a:picLocks noChangeAspect="1"/>
            </p:cNvPicPr>
            <p:nvPr/>
          </p:nvPicPr>
          <p:blipFill>
            <a:blip r:embed="rId8" cstate="print"/>
            <a:srcRect/>
            <a:stretch>
              <a:fillRect/>
            </a:stretch>
          </p:blipFill>
          <p:spPr bwMode="auto">
            <a:xfrm>
              <a:off x="6154960" y="4099909"/>
              <a:ext cx="994342" cy="664345"/>
            </a:xfrm>
            <a:prstGeom prst="rect">
              <a:avLst/>
            </a:prstGeom>
            <a:noFill/>
            <a:ln w="9525">
              <a:noFill/>
              <a:miter lim="800000"/>
              <a:headEnd/>
              <a:tailEnd/>
            </a:ln>
          </p:spPr>
        </p:pic>
        <p:pic>
          <p:nvPicPr>
            <p:cNvPr id="15" name="图片 16"/>
            <p:cNvPicPr>
              <a:picLocks noChangeAspect="1"/>
            </p:cNvPicPr>
            <p:nvPr/>
          </p:nvPicPr>
          <p:blipFill>
            <a:blip r:embed="rId9" cstate="print"/>
            <a:srcRect b="15425"/>
            <a:stretch>
              <a:fillRect/>
            </a:stretch>
          </p:blipFill>
          <p:spPr bwMode="auto">
            <a:xfrm flipH="1">
              <a:off x="8150416" y="4099906"/>
              <a:ext cx="996622" cy="664348"/>
            </a:xfrm>
            <a:prstGeom prst="rect">
              <a:avLst/>
            </a:prstGeom>
            <a:noFill/>
            <a:ln w="9525">
              <a:noFill/>
              <a:miter lim="800000"/>
              <a:headEnd/>
              <a:tailEnd/>
            </a:ln>
          </p:spPr>
        </p:pic>
        <p:pic>
          <p:nvPicPr>
            <p:cNvPr id="16" name="图片 17"/>
            <p:cNvPicPr>
              <a:picLocks noChangeAspect="1"/>
            </p:cNvPicPr>
            <p:nvPr/>
          </p:nvPicPr>
          <p:blipFill>
            <a:blip r:embed="rId10" cstate="print"/>
            <a:srcRect t="6783" b="3450"/>
            <a:stretch>
              <a:fillRect/>
            </a:stretch>
          </p:blipFill>
          <p:spPr bwMode="auto">
            <a:xfrm>
              <a:off x="5039758" y="4097114"/>
              <a:ext cx="1134069" cy="667834"/>
            </a:xfrm>
            <a:prstGeom prst="rect">
              <a:avLst/>
            </a:prstGeom>
            <a:noFill/>
            <a:ln w="9525">
              <a:noFill/>
              <a:miter lim="800000"/>
              <a:headEnd/>
              <a:tailEnd/>
            </a:ln>
          </p:spPr>
        </p:pic>
      </p:grpSp>
      <p:sp>
        <p:nvSpPr>
          <p:cNvPr id="48" name="文本占位符 25"/>
          <p:cNvSpPr>
            <a:spLocks noGrp="1"/>
          </p:cNvSpPr>
          <p:nvPr>
            <p:ph type="body" sz="quarter" idx="14"/>
          </p:nvPr>
        </p:nvSpPr>
        <p:spPr>
          <a:xfrm>
            <a:off x="4314079" y="3289068"/>
            <a:ext cx="4107768" cy="368532"/>
          </a:xfrm>
          <a:prstGeom prst="rect">
            <a:avLst/>
          </a:prstGeom>
        </p:spPr>
        <p:txBody>
          <a:bodyPr/>
          <a:lstStyle>
            <a:lvl1pPr marL="0" indent="0" algn="ctr" rtl="0" fontAlgn="base">
              <a:spcBef>
                <a:spcPct val="0"/>
              </a:spcBef>
              <a:spcAft>
                <a:spcPct val="0"/>
              </a:spcAft>
              <a:buNone/>
              <a:defRPr lang="zh-CN" altLang="en-US" sz="1600" i="0" kern="1200" dirty="0">
                <a:solidFill>
                  <a:schemeClr val="bg1"/>
                </a:solidFill>
                <a:effectLst>
                  <a:outerShdw blurRad="38100" dist="38100" dir="2700000" algn="tl">
                    <a:srgbClr val="000000">
                      <a:alpha val="43137"/>
                    </a:srgbClr>
                  </a:outerShdw>
                </a:effectLst>
                <a:latin typeface="+mj-lt"/>
                <a:ea typeface="宋体" pitchFamily="2" charset="-122"/>
                <a:cs typeface="+mn-cs"/>
              </a:defRPr>
            </a:lvl1pPr>
          </a:lstStyle>
          <a:p>
            <a:pPr lvl="0"/>
            <a:r>
              <a:rPr lang="zh-CN" altLang="en-US" dirty="0" smtClean="0"/>
              <a:t>单击此处编辑母版文本样式</a:t>
            </a:r>
          </a:p>
        </p:txBody>
      </p:sp>
      <p:sp>
        <p:nvSpPr>
          <p:cNvPr id="49" name="文本占位符 25"/>
          <p:cNvSpPr>
            <a:spLocks noGrp="1"/>
          </p:cNvSpPr>
          <p:nvPr>
            <p:ph type="body" sz="quarter" idx="16"/>
          </p:nvPr>
        </p:nvSpPr>
        <p:spPr>
          <a:xfrm>
            <a:off x="792923" y="1815707"/>
            <a:ext cx="10603741" cy="1264930"/>
          </a:xfrm>
          <a:prstGeom prst="rect">
            <a:avLst/>
          </a:prstGeom>
        </p:spPr>
        <p:txBody>
          <a:bodyPr>
            <a:normAutofit/>
          </a:bodyPr>
          <a:lstStyle>
            <a:lvl1pPr marL="0" indent="0" algn="ctr" rtl="0" eaLnBrk="0" fontAlgn="auto" hangingPunct="0">
              <a:spcBef>
                <a:spcPts val="0"/>
              </a:spcBef>
              <a:spcAft>
                <a:spcPts val="0"/>
              </a:spcAft>
              <a:buFont typeface="Arial" pitchFamily="34" charset="0"/>
              <a:buNone/>
              <a:defRPr lang="zh-CN" altLang="en-US" sz="4800" b="1" i="0" kern="1200" baseline="0"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defRPr>
            </a:lvl1pPr>
          </a:lstStyle>
          <a:p>
            <a:pPr lvl="0"/>
            <a:r>
              <a:rPr lang="zh-CN" altLang="en-US" dirty="0" smtClean="0"/>
              <a:t>单击此处编辑母版文本样式</a:t>
            </a:r>
          </a:p>
        </p:txBody>
      </p:sp>
      <p:sp>
        <p:nvSpPr>
          <p:cNvPr id="50" name="文本占位符 25"/>
          <p:cNvSpPr>
            <a:spLocks noGrp="1"/>
          </p:cNvSpPr>
          <p:nvPr>
            <p:ph type="body" sz="quarter" idx="17"/>
          </p:nvPr>
        </p:nvSpPr>
        <p:spPr>
          <a:xfrm>
            <a:off x="4877206" y="5968257"/>
            <a:ext cx="2438401" cy="341313"/>
          </a:xfrm>
          <a:prstGeom prst="rect">
            <a:avLst/>
          </a:prstGeom>
        </p:spPr>
        <p:txBody>
          <a:bodyPr/>
          <a:lstStyle>
            <a:lvl1pPr marL="0" indent="0" algn="ctr" rtl="0" fontAlgn="base">
              <a:spcBef>
                <a:spcPct val="0"/>
              </a:spcBef>
              <a:spcAft>
                <a:spcPct val="0"/>
              </a:spcAft>
              <a:buNone/>
              <a:defRPr lang="zh-CN" altLang="en-US" sz="1600" i="0" kern="1200" dirty="0">
                <a:solidFill>
                  <a:schemeClr val="bg1">
                    <a:lumMod val="50000"/>
                  </a:schemeClr>
                </a:solidFill>
                <a:effectLst/>
                <a:latin typeface="微软雅黑" pitchFamily="34" charset="-122"/>
                <a:ea typeface="微软雅黑" pitchFamily="34" charset="-122"/>
                <a:cs typeface="+mn-cs"/>
              </a:defRPr>
            </a:lvl1pPr>
          </a:lstStyle>
          <a:p>
            <a:pPr lvl="0"/>
            <a:r>
              <a:rPr lang="zh-CN" altLang="en-US" dirty="0" smtClean="0"/>
              <a:t>单击此处编辑母版文本样式</a:t>
            </a:r>
          </a:p>
        </p:txBody>
      </p:sp>
      <p:sp>
        <p:nvSpPr>
          <p:cNvPr id="17" name="Date Placeholder 1"/>
          <p:cNvSpPr>
            <a:spLocks noGrp="1"/>
          </p:cNvSpPr>
          <p:nvPr>
            <p:ph type="dt" sz="half" idx="18"/>
          </p:nvPr>
        </p:nvSpPr>
        <p:spPr/>
        <p:txBody>
          <a:bodyPr/>
          <a:lstStyle>
            <a:lvl1pPr>
              <a:defRPr>
                <a:latin typeface="微软雅黑" pitchFamily="34" charset="-122"/>
                <a:ea typeface="微软雅黑" pitchFamily="34" charset="-122"/>
              </a:defRPr>
            </a:lvl1pPr>
          </a:lstStyle>
          <a:p>
            <a:pPr>
              <a:defRPr/>
            </a:pPr>
            <a:fld id="{8C6C7C28-BB56-4C66-986A-649C8D4E0106}" type="datetime1">
              <a:rPr lang="zh-CN" altLang="en-US"/>
              <a:pPr>
                <a:defRPr/>
              </a:pPr>
              <a:t>2020/12/31</a:t>
            </a:fld>
            <a:endParaRPr lang="zh-CN" altLang="en-US" dirty="0"/>
          </a:p>
        </p:txBody>
      </p:sp>
      <p:sp>
        <p:nvSpPr>
          <p:cNvPr id="18" name="Footer Placeholder 2"/>
          <p:cNvSpPr>
            <a:spLocks noGrp="1"/>
          </p:cNvSpPr>
          <p:nvPr>
            <p:ph type="ftr" sz="quarter" idx="19"/>
          </p:nvPr>
        </p:nvSpPr>
        <p:spPr/>
        <p:txBody>
          <a:bodyPr/>
          <a:lstStyle>
            <a:lvl1pPr>
              <a:defRPr>
                <a:latin typeface="微软雅黑" pitchFamily="34" charset="-122"/>
                <a:ea typeface="微软雅黑" pitchFamily="34" charset="-122"/>
              </a:defRPr>
            </a:lvl1pPr>
          </a:lstStyle>
          <a:p>
            <a:pPr>
              <a:defRPr/>
            </a:pPr>
            <a:endParaRPr lang="zh-CN" altLang="en-US"/>
          </a:p>
        </p:txBody>
      </p:sp>
      <p:sp>
        <p:nvSpPr>
          <p:cNvPr id="19" name="Slide Number Placeholder 3"/>
          <p:cNvSpPr>
            <a:spLocks noGrp="1"/>
          </p:cNvSpPr>
          <p:nvPr>
            <p:ph type="sldNum" sz="quarter" idx="20"/>
          </p:nvPr>
        </p:nvSpPr>
        <p:spPr/>
        <p:txBody>
          <a:bodyPr/>
          <a:lstStyle>
            <a:lvl1pPr>
              <a:defRPr>
                <a:latin typeface="微软雅黑" pitchFamily="34" charset="-122"/>
                <a:ea typeface="微软雅黑" pitchFamily="34" charset="-122"/>
              </a:defRPr>
            </a:lvl1pPr>
          </a:lstStyle>
          <a:p>
            <a:fld id="{BFBDB289-1FE1-4BA8-96CA-E7A8C6AD3675}" type="slidenum">
              <a:rPr lang="zh-CN" altLang="en-US"/>
              <a:pPr/>
              <a:t>‹#›</a:t>
            </a:fld>
            <a:endParaRPr lang="zh-CN" altLang="en-US"/>
          </a:p>
        </p:txBody>
      </p:sp>
    </p:spTree>
    <p:extLst>
      <p:ext uri="{BB962C8B-B14F-4D97-AF65-F5344CB8AC3E}">
        <p14:creationId xmlns:p14="http://schemas.microsoft.com/office/powerpoint/2010/main" val="2494613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286C895-29B7-4314-BA10-3F80A0D1CFD5}" type="datetimeFigureOut">
              <a:rPr lang="zh-CN" altLang="en-US" smtClean="0"/>
              <a:t>2020/12/31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9B0297-DD37-4306-B529-83623920A3A3}" type="slidenum">
              <a:rPr lang="zh-CN" altLang="en-US" smtClean="0"/>
              <a:t>‹#›</a:t>
            </a:fld>
            <a:endParaRPr lang="zh-CN" altLang="en-US"/>
          </a:p>
        </p:txBody>
      </p:sp>
    </p:spTree>
    <p:extLst>
      <p:ext uri="{BB962C8B-B14F-4D97-AF65-F5344CB8AC3E}">
        <p14:creationId xmlns:p14="http://schemas.microsoft.com/office/powerpoint/2010/main" val="4051620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286C895-29B7-4314-BA10-3F80A0D1CFD5}" type="datetimeFigureOut">
              <a:rPr lang="zh-CN" altLang="en-US" smtClean="0"/>
              <a:t>2020/12/31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9B0297-DD37-4306-B529-83623920A3A3}" type="slidenum">
              <a:rPr lang="zh-CN" altLang="en-US" smtClean="0"/>
              <a:t>‹#›</a:t>
            </a:fld>
            <a:endParaRPr lang="zh-CN" altLang="en-US"/>
          </a:p>
        </p:txBody>
      </p:sp>
    </p:spTree>
    <p:extLst>
      <p:ext uri="{BB962C8B-B14F-4D97-AF65-F5344CB8AC3E}">
        <p14:creationId xmlns:p14="http://schemas.microsoft.com/office/powerpoint/2010/main" val="1558817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286C895-29B7-4314-BA10-3F80A0D1CFD5}" type="datetimeFigureOut">
              <a:rPr lang="zh-CN" altLang="en-US" smtClean="0"/>
              <a:t>2020/12/31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29B0297-DD37-4306-B529-83623920A3A3}" type="slidenum">
              <a:rPr lang="zh-CN" altLang="en-US" smtClean="0"/>
              <a:t>‹#›</a:t>
            </a:fld>
            <a:endParaRPr lang="zh-CN" altLang="en-US"/>
          </a:p>
        </p:txBody>
      </p:sp>
    </p:spTree>
    <p:extLst>
      <p:ext uri="{BB962C8B-B14F-4D97-AF65-F5344CB8AC3E}">
        <p14:creationId xmlns:p14="http://schemas.microsoft.com/office/powerpoint/2010/main" val="3071241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286C895-29B7-4314-BA10-3F80A0D1CFD5}" type="datetimeFigureOut">
              <a:rPr lang="zh-CN" altLang="en-US" smtClean="0"/>
              <a:t>2020/12/31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29B0297-DD37-4306-B529-83623920A3A3}" type="slidenum">
              <a:rPr lang="zh-CN" altLang="en-US" smtClean="0"/>
              <a:t>‹#›</a:t>
            </a:fld>
            <a:endParaRPr lang="zh-CN" altLang="en-US"/>
          </a:p>
        </p:txBody>
      </p:sp>
    </p:spTree>
    <p:extLst>
      <p:ext uri="{BB962C8B-B14F-4D97-AF65-F5344CB8AC3E}">
        <p14:creationId xmlns:p14="http://schemas.microsoft.com/office/powerpoint/2010/main" val="1024202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286C895-29B7-4314-BA10-3F80A0D1CFD5}" type="datetimeFigureOut">
              <a:rPr lang="zh-CN" altLang="en-US" smtClean="0"/>
              <a:t>2020/12/31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29B0297-DD37-4306-B529-83623920A3A3}" type="slidenum">
              <a:rPr lang="zh-CN" altLang="en-US" smtClean="0"/>
              <a:t>‹#›</a:t>
            </a:fld>
            <a:endParaRPr lang="zh-CN" altLang="en-US"/>
          </a:p>
        </p:txBody>
      </p:sp>
    </p:spTree>
    <p:extLst>
      <p:ext uri="{BB962C8B-B14F-4D97-AF65-F5344CB8AC3E}">
        <p14:creationId xmlns:p14="http://schemas.microsoft.com/office/powerpoint/2010/main" val="3885526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286C895-29B7-4314-BA10-3F80A0D1CFD5}" type="datetimeFigureOut">
              <a:rPr lang="zh-CN" altLang="en-US" smtClean="0"/>
              <a:t>2020/12/31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29B0297-DD37-4306-B529-83623920A3A3}" type="slidenum">
              <a:rPr lang="zh-CN" altLang="en-US" smtClean="0"/>
              <a:t>‹#›</a:t>
            </a:fld>
            <a:endParaRPr lang="zh-CN" altLang="en-US"/>
          </a:p>
        </p:txBody>
      </p:sp>
    </p:spTree>
    <p:extLst>
      <p:ext uri="{BB962C8B-B14F-4D97-AF65-F5344CB8AC3E}">
        <p14:creationId xmlns:p14="http://schemas.microsoft.com/office/powerpoint/2010/main" val="706055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286C895-29B7-4314-BA10-3F80A0D1CFD5}" type="datetimeFigureOut">
              <a:rPr lang="zh-CN" altLang="en-US" smtClean="0"/>
              <a:t>2020/12/31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29B0297-DD37-4306-B529-83623920A3A3}" type="slidenum">
              <a:rPr lang="zh-CN" altLang="en-US" smtClean="0"/>
              <a:t>‹#›</a:t>
            </a:fld>
            <a:endParaRPr lang="zh-CN" altLang="en-US"/>
          </a:p>
        </p:txBody>
      </p:sp>
    </p:spTree>
    <p:extLst>
      <p:ext uri="{BB962C8B-B14F-4D97-AF65-F5344CB8AC3E}">
        <p14:creationId xmlns:p14="http://schemas.microsoft.com/office/powerpoint/2010/main" val="1434836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286C895-29B7-4314-BA10-3F80A0D1CFD5}" type="datetimeFigureOut">
              <a:rPr lang="zh-CN" altLang="en-US" smtClean="0"/>
              <a:t>2020/12/31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29B0297-DD37-4306-B529-83623920A3A3}" type="slidenum">
              <a:rPr lang="zh-CN" altLang="en-US" smtClean="0"/>
              <a:t>‹#›</a:t>
            </a:fld>
            <a:endParaRPr lang="zh-CN" altLang="en-US"/>
          </a:p>
        </p:txBody>
      </p:sp>
    </p:spTree>
    <p:extLst>
      <p:ext uri="{BB962C8B-B14F-4D97-AF65-F5344CB8AC3E}">
        <p14:creationId xmlns:p14="http://schemas.microsoft.com/office/powerpoint/2010/main" val="150762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86C895-29B7-4314-BA10-3F80A0D1CFD5}" type="datetimeFigureOut">
              <a:rPr lang="zh-CN" altLang="en-US" smtClean="0"/>
              <a:t>2020/12/31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9B0297-DD37-4306-B529-83623920A3A3}" type="slidenum">
              <a:rPr lang="zh-CN" altLang="en-US" smtClean="0"/>
              <a:t>‹#›</a:t>
            </a:fld>
            <a:endParaRPr lang="zh-CN" altLang="en-US"/>
          </a:p>
        </p:txBody>
      </p:sp>
    </p:spTree>
    <p:extLst>
      <p:ext uri="{BB962C8B-B14F-4D97-AF65-F5344CB8AC3E}">
        <p14:creationId xmlns:p14="http://schemas.microsoft.com/office/powerpoint/2010/main" val="1102123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notesSlide" Target="../notesSlides/notesSlide9.xml"/><Relationship Id="rId7" Type="http://schemas.openxmlformats.org/officeDocument/2006/relationships/image" Target="../media/image44.png"/><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24.emf"/><Relationship Id="rId5" Type="http://schemas.openxmlformats.org/officeDocument/2006/relationships/oleObject" Target="../embeddings/oleObject11.bin"/><Relationship Id="rId4" Type="http://schemas.openxmlformats.org/officeDocument/2006/relationships/image" Target="../media/image43.png"/><Relationship Id="rId9" Type="http://schemas.openxmlformats.org/officeDocument/2006/relationships/image" Target="../media/image4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47.png"/><Relationship Id="rId5" Type="http://schemas.openxmlformats.org/officeDocument/2006/relationships/image" Target="../media/image24.emf"/><Relationship Id="rId4" Type="http://schemas.openxmlformats.org/officeDocument/2006/relationships/oleObject" Target="../embeddings/oleObject12.bin"/></Relationships>
</file>

<file path=ppt/slides/_rels/slide12.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3.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image" Target="../media/image63.png"/><Relationship Id="rId3" Type="http://schemas.openxmlformats.org/officeDocument/2006/relationships/image" Target="../media/image53.png"/><Relationship Id="rId7" Type="http://schemas.openxmlformats.org/officeDocument/2006/relationships/image" Target="../media/image57.png"/><Relationship Id="rId12" Type="http://schemas.openxmlformats.org/officeDocument/2006/relationships/image" Target="../media/image62.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56.png"/><Relationship Id="rId11" Type="http://schemas.openxmlformats.org/officeDocument/2006/relationships/image" Target="../media/image61.png"/><Relationship Id="rId5" Type="http://schemas.openxmlformats.org/officeDocument/2006/relationships/image" Target="../media/image55.png"/><Relationship Id="rId10" Type="http://schemas.openxmlformats.org/officeDocument/2006/relationships/image" Target="../media/image60.png"/><Relationship Id="rId4" Type="http://schemas.openxmlformats.org/officeDocument/2006/relationships/image" Target="../media/image54.png"/><Relationship Id="rId9" Type="http://schemas.openxmlformats.org/officeDocument/2006/relationships/image" Target="../media/image59.png"/></Relationships>
</file>

<file path=ppt/slides/_rels/slide1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65.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66.png"/></Relationships>
</file>

<file path=ppt/slides/_rels/slide1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69.png"/></Relationships>
</file>

<file path=ppt/slides/_rels/slide1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7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2.gi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5.gif"/></Relationships>
</file>

<file path=ppt/slides/_rels/slide6.xml.rels><?xml version="1.0" encoding="UTF-8" standalone="yes"?>
<Relationships xmlns="http://schemas.openxmlformats.org/package/2006/relationships"><Relationship Id="rId8" Type="http://schemas.openxmlformats.org/officeDocument/2006/relationships/image" Target="../media/image16.emf"/><Relationship Id="rId13" Type="http://schemas.openxmlformats.org/officeDocument/2006/relationships/oleObject" Target="../embeddings/oleObject4.bin"/><Relationship Id="rId18" Type="http://schemas.openxmlformats.org/officeDocument/2006/relationships/image" Target="../media/image21.emf"/><Relationship Id="rId3" Type="http://schemas.openxmlformats.org/officeDocument/2006/relationships/notesSlide" Target="../notesSlides/notesSlide5.xml"/><Relationship Id="rId21" Type="http://schemas.openxmlformats.org/officeDocument/2006/relationships/oleObject" Target="../embeddings/oleObject8.bin"/><Relationship Id="rId7" Type="http://schemas.openxmlformats.org/officeDocument/2006/relationships/oleObject" Target="../embeddings/oleObject1.bin"/><Relationship Id="rId12" Type="http://schemas.openxmlformats.org/officeDocument/2006/relationships/image" Target="../media/image18.emf"/><Relationship Id="rId17" Type="http://schemas.openxmlformats.org/officeDocument/2006/relationships/oleObject" Target="../embeddings/oleObject6.bin"/><Relationship Id="rId2" Type="http://schemas.openxmlformats.org/officeDocument/2006/relationships/slideLayout" Target="../slideLayouts/slideLayout12.xml"/><Relationship Id="rId16" Type="http://schemas.openxmlformats.org/officeDocument/2006/relationships/image" Target="../media/image20.emf"/><Relationship Id="rId20" Type="http://schemas.openxmlformats.org/officeDocument/2006/relationships/image" Target="../media/image22.emf"/><Relationship Id="rId1" Type="http://schemas.openxmlformats.org/officeDocument/2006/relationships/vmlDrawing" Target="../drawings/vmlDrawing1.vml"/><Relationship Id="rId6" Type="http://schemas.openxmlformats.org/officeDocument/2006/relationships/image" Target="../media/image26.png"/><Relationship Id="rId11" Type="http://schemas.openxmlformats.org/officeDocument/2006/relationships/oleObject" Target="../embeddings/oleObject3.bin"/><Relationship Id="rId5" Type="http://schemas.openxmlformats.org/officeDocument/2006/relationships/image" Target="../media/image25.png"/><Relationship Id="rId15" Type="http://schemas.openxmlformats.org/officeDocument/2006/relationships/oleObject" Target="../embeddings/oleObject5.bin"/><Relationship Id="rId10" Type="http://schemas.openxmlformats.org/officeDocument/2006/relationships/image" Target="../media/image17.emf"/><Relationship Id="rId19" Type="http://schemas.openxmlformats.org/officeDocument/2006/relationships/oleObject" Target="../embeddings/oleObject7.bin"/><Relationship Id="rId4" Type="http://schemas.openxmlformats.org/officeDocument/2006/relationships/image" Target="../media/image24.png"/><Relationship Id="rId9" Type="http://schemas.openxmlformats.org/officeDocument/2006/relationships/oleObject" Target="../embeddings/oleObject2.bin"/><Relationship Id="rId14" Type="http://schemas.openxmlformats.org/officeDocument/2006/relationships/image" Target="../media/image19.emf"/><Relationship Id="rId22" Type="http://schemas.openxmlformats.org/officeDocument/2006/relationships/image" Target="../media/image23.emf"/></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notesSlide" Target="../notesSlides/notesSlide7.xml"/><Relationship Id="rId7" Type="http://schemas.openxmlformats.org/officeDocument/2006/relationships/image" Target="../media/image30.png"/><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4.emf"/><Relationship Id="rId10" Type="http://schemas.openxmlformats.org/officeDocument/2006/relationships/image" Target="../media/image33.png"/><Relationship Id="rId4" Type="http://schemas.openxmlformats.org/officeDocument/2006/relationships/oleObject" Target="../embeddings/oleObject9.bin"/><Relationship Id="rId9" Type="http://schemas.openxmlformats.org/officeDocument/2006/relationships/image" Target="../media/image32.png"/></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42.png"/><Relationship Id="rId3" Type="http://schemas.openxmlformats.org/officeDocument/2006/relationships/notesSlide" Target="../notesSlides/notesSlide8.xml"/><Relationship Id="rId7" Type="http://schemas.openxmlformats.org/officeDocument/2006/relationships/image" Target="../media/image38.png"/><Relationship Id="rId12" Type="http://schemas.openxmlformats.org/officeDocument/2006/relationships/image" Target="../media/image41.png"/><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37.png"/><Relationship Id="rId11" Type="http://schemas.openxmlformats.org/officeDocument/2006/relationships/image" Target="../media/image40.png"/><Relationship Id="rId5" Type="http://schemas.openxmlformats.org/officeDocument/2006/relationships/image" Target="../media/image36.png"/><Relationship Id="rId10" Type="http://schemas.openxmlformats.org/officeDocument/2006/relationships/image" Target="../media/image39.png"/><Relationship Id="rId4" Type="http://schemas.openxmlformats.org/officeDocument/2006/relationships/image" Target="../media/image35.png"/><Relationship Id="rId9" Type="http://schemas.openxmlformats.org/officeDocument/2006/relationships/image" Target="../media/image1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6"/>
          </p:nvPr>
        </p:nvSpPr>
        <p:spPr>
          <a:xfrm>
            <a:off x="1524000" y="314325"/>
            <a:ext cx="9144000" cy="3627438"/>
          </a:xfrm>
        </p:spPr>
        <p:txBody>
          <a:bodyPr rtlCol="0">
            <a:normAutofit lnSpcReduction="10000"/>
          </a:bodyPr>
          <a:lstStyle/>
          <a:p>
            <a:pPr algn="l">
              <a:defRPr/>
            </a:pPr>
            <a:r>
              <a:rPr lang="en-US" altLang="zh-CN" sz="2400" dirty="0">
                <a:solidFill>
                  <a:srgbClr val="00B0F0"/>
                </a:solidFill>
              </a:rPr>
              <a:t>   </a:t>
            </a:r>
            <a:r>
              <a:rPr lang="en-US" altLang="zh-CN" sz="2400" dirty="0" err="1">
                <a:solidFill>
                  <a:srgbClr val="00B0F0"/>
                </a:solidFill>
              </a:rPr>
              <a:t>WuXi</a:t>
            </a:r>
            <a:r>
              <a:rPr lang="en-US" altLang="zh-CN" sz="2400" dirty="0">
                <a:solidFill>
                  <a:srgbClr val="00B0F0"/>
                </a:solidFill>
              </a:rPr>
              <a:t> DNA Encoded Library Platform</a:t>
            </a:r>
          </a:p>
          <a:p>
            <a:pPr algn="l">
              <a:defRPr/>
            </a:pPr>
            <a:endParaRPr lang="en-US" altLang="zh-CN" dirty="0"/>
          </a:p>
          <a:p>
            <a:pPr>
              <a:defRPr/>
            </a:pPr>
            <a:endParaRPr lang="en-US" altLang="zh-CN" sz="4400" dirty="0"/>
          </a:p>
          <a:p>
            <a:pPr>
              <a:defRPr/>
            </a:pPr>
            <a:r>
              <a:rPr lang="en-US" altLang="zh-CN" sz="4000" dirty="0"/>
              <a:t>The Introduction of AI Generative Models </a:t>
            </a:r>
          </a:p>
          <a:p>
            <a:pPr>
              <a:defRPr/>
            </a:pPr>
            <a:endParaRPr lang="en-US" altLang="zh-CN" sz="4000" dirty="0"/>
          </a:p>
          <a:p>
            <a:pPr>
              <a:defRPr/>
            </a:pPr>
            <a:r>
              <a:rPr lang="en-US" altLang="zh-CN" sz="2800" dirty="0" smtClean="0"/>
              <a:t>Yu </a:t>
            </a:r>
            <a:r>
              <a:rPr lang="en-US" altLang="zh-CN" sz="2800" dirty="0" err="1"/>
              <a:t>Jialin</a:t>
            </a:r>
            <a:endParaRPr lang="en-US" altLang="zh-CN" sz="2800" dirty="0"/>
          </a:p>
        </p:txBody>
      </p:sp>
      <p:sp>
        <p:nvSpPr>
          <p:cNvPr id="2" name="文本占位符 1"/>
          <p:cNvSpPr>
            <a:spLocks noGrp="1"/>
          </p:cNvSpPr>
          <p:nvPr>
            <p:ph type="body" sz="quarter" idx="17"/>
          </p:nvPr>
        </p:nvSpPr>
        <p:spPr/>
        <p:txBody>
          <a:bodyPr/>
          <a:lstStyle/>
          <a:p>
            <a:r>
              <a:rPr lang="en-US" altLang="zh-CN" dirty="0" smtClean="0"/>
              <a:t>2020.12.31</a:t>
            </a:r>
            <a:endParaRPr lang="en-US" altLang="zh-CN" dirty="0"/>
          </a:p>
          <a:p>
            <a:endParaRPr lang="zh-CN" altLang="en-US" dirty="0"/>
          </a:p>
        </p:txBody>
      </p:sp>
    </p:spTree>
    <p:extLst>
      <p:ext uri="{BB962C8B-B14F-4D97-AF65-F5344CB8AC3E}">
        <p14:creationId xmlns:p14="http://schemas.microsoft.com/office/powerpoint/2010/main" val="33952717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fontScale="92500" lnSpcReduction="10000"/>
          </a:bodyPr>
          <a:lstStyle/>
          <a:p>
            <a:r>
              <a:rPr lang="en-US" altLang="zh-CN" dirty="0" smtClean="0"/>
              <a:t>Generative model</a:t>
            </a:r>
            <a:endParaRPr lang="en-US" altLang="zh-CN" dirty="0"/>
          </a:p>
        </p:txBody>
      </p:sp>
      <p:sp>
        <p:nvSpPr>
          <p:cNvPr id="3" name="文本占位符 2"/>
          <p:cNvSpPr>
            <a:spLocks noGrp="1"/>
          </p:cNvSpPr>
          <p:nvPr>
            <p:ph type="body" sz="quarter" idx="14"/>
          </p:nvPr>
        </p:nvSpPr>
        <p:spPr/>
        <p:txBody>
          <a:bodyPr>
            <a:normAutofit fontScale="92500" lnSpcReduction="20000"/>
          </a:bodyPr>
          <a:lstStyle/>
          <a:p>
            <a:r>
              <a:rPr lang="en-US" altLang="zh-CN" dirty="0" err="1"/>
              <a:t>Variational</a:t>
            </a:r>
            <a:r>
              <a:rPr lang="en-US" altLang="zh-CN" dirty="0"/>
              <a:t> </a:t>
            </a:r>
            <a:r>
              <a:rPr lang="en-US" altLang="zh-CN" dirty="0" smtClean="0"/>
              <a:t>Auto Encoders</a:t>
            </a:r>
            <a:endParaRPr lang="en-US" altLang="zh-CN" dirty="0"/>
          </a:p>
        </p:txBody>
      </p:sp>
      <p:grpSp>
        <p:nvGrpSpPr>
          <p:cNvPr id="39" name="组合 38"/>
          <p:cNvGrpSpPr/>
          <p:nvPr/>
        </p:nvGrpSpPr>
        <p:grpSpPr>
          <a:xfrm>
            <a:off x="764313" y="1674793"/>
            <a:ext cx="8041909" cy="2194560"/>
            <a:chOff x="764313" y="1674793"/>
            <a:chExt cx="8041909" cy="2194560"/>
          </a:xfrm>
        </p:grpSpPr>
        <p:sp>
          <p:nvSpPr>
            <p:cNvPr id="5" name="流程图: 磁盘 4"/>
            <p:cNvSpPr/>
            <p:nvPr/>
          </p:nvSpPr>
          <p:spPr>
            <a:xfrm>
              <a:off x="764313" y="2310063"/>
              <a:ext cx="693019" cy="924025"/>
            </a:xfrm>
            <a:prstGeom prst="flowChartMagneticDisk">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Data</a:t>
              </a:r>
              <a:endParaRPr lang="zh-CN" altLang="en-US" dirty="0"/>
            </a:p>
          </p:txBody>
        </p:sp>
        <p:sp>
          <p:nvSpPr>
            <p:cNvPr id="6" name="矩形 5"/>
            <p:cNvSpPr/>
            <p:nvPr/>
          </p:nvSpPr>
          <p:spPr>
            <a:xfrm rot="16200000">
              <a:off x="1251595" y="2485724"/>
              <a:ext cx="1917832" cy="572702"/>
            </a:xfrm>
            <a:prstGeom prst="rect">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dirty="0" smtClean="0"/>
                <a:t>Smiles</a:t>
              </a:r>
              <a:endParaRPr lang="zh-CN" altLang="en-US" sz="2800" dirty="0"/>
            </a:p>
          </p:txBody>
        </p:sp>
        <p:sp>
          <p:nvSpPr>
            <p:cNvPr id="8" name="矩形 7"/>
            <p:cNvSpPr/>
            <p:nvPr/>
          </p:nvSpPr>
          <p:spPr>
            <a:xfrm rot="16200000">
              <a:off x="7560955" y="2482692"/>
              <a:ext cx="1917832" cy="572702"/>
            </a:xfrm>
            <a:prstGeom prst="rect">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dirty="0" smtClean="0"/>
                <a:t>Smiles</a:t>
              </a:r>
              <a:endParaRPr lang="zh-CN" altLang="en-US" sz="2800" dirty="0"/>
            </a:p>
          </p:txBody>
        </p:sp>
        <p:cxnSp>
          <p:nvCxnSpPr>
            <p:cNvPr id="10" name="直接箭头连接符 9"/>
            <p:cNvCxnSpPr>
              <a:stCxn id="5" idx="4"/>
              <a:endCxn id="6" idx="0"/>
            </p:cNvCxnSpPr>
            <p:nvPr/>
          </p:nvCxnSpPr>
          <p:spPr>
            <a:xfrm flipV="1">
              <a:off x="1457332" y="2772075"/>
              <a:ext cx="466828"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2" name="直接箭头连接符 11"/>
            <p:cNvCxnSpPr>
              <a:stCxn id="6" idx="2"/>
            </p:cNvCxnSpPr>
            <p:nvPr/>
          </p:nvCxnSpPr>
          <p:spPr>
            <a:xfrm>
              <a:off x="2496862" y="2772075"/>
              <a:ext cx="46682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2978127" y="1746983"/>
              <a:ext cx="1463040" cy="2050182"/>
              <a:chOff x="2073352" y="4297680"/>
              <a:chExt cx="1463040" cy="2050182"/>
            </a:xfrm>
          </p:grpSpPr>
          <p:sp>
            <p:nvSpPr>
              <p:cNvPr id="9" name="流程图: 手动操作 8"/>
              <p:cNvSpPr/>
              <p:nvPr/>
            </p:nvSpPr>
            <p:spPr>
              <a:xfrm rot="16200000">
                <a:off x="1779781" y="4591251"/>
                <a:ext cx="2050182" cy="1463040"/>
              </a:xfrm>
              <a:prstGeom prst="flowChartManualOperation">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2186754" y="4845717"/>
                <a:ext cx="1236236" cy="954107"/>
              </a:xfrm>
              <a:prstGeom prst="rect">
                <a:avLst/>
              </a:prstGeom>
              <a:noFill/>
            </p:spPr>
            <p:txBody>
              <a:bodyPr wrap="none" rtlCol="0">
                <a:spAutoFit/>
              </a:bodyPr>
              <a:lstStyle/>
              <a:p>
                <a:r>
                  <a:rPr lang="en-US" altLang="zh-CN" sz="2800" dirty="0" smtClean="0"/>
                  <a:t>CNN or</a:t>
                </a:r>
              </a:p>
              <a:p>
                <a:pPr algn="ctr"/>
                <a:r>
                  <a:rPr lang="en-US" altLang="zh-CN" sz="2800" dirty="0"/>
                  <a:t>RNN</a:t>
                </a:r>
                <a:endParaRPr lang="zh-CN" altLang="en-US" sz="2800" dirty="0"/>
              </a:p>
            </p:txBody>
          </p:sp>
        </p:grpSp>
        <p:grpSp>
          <p:nvGrpSpPr>
            <p:cNvPr id="18" name="组合 17"/>
            <p:cNvGrpSpPr/>
            <p:nvPr/>
          </p:nvGrpSpPr>
          <p:grpSpPr>
            <a:xfrm>
              <a:off x="6289217" y="1743953"/>
              <a:ext cx="1463040" cy="2050182"/>
              <a:chOff x="4804537" y="4297680"/>
              <a:chExt cx="1463040" cy="2050182"/>
            </a:xfrm>
          </p:grpSpPr>
          <p:sp>
            <p:nvSpPr>
              <p:cNvPr id="15" name="流程图: 手动操作 14"/>
              <p:cNvSpPr/>
              <p:nvPr/>
            </p:nvSpPr>
            <p:spPr>
              <a:xfrm rot="5400000">
                <a:off x="4510966" y="4591251"/>
                <a:ext cx="2050182" cy="1463040"/>
              </a:xfrm>
              <a:prstGeom prst="flowChartManualOperation">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113505" y="5061160"/>
                <a:ext cx="845103" cy="523220"/>
              </a:xfrm>
              <a:prstGeom prst="rect">
                <a:avLst/>
              </a:prstGeom>
              <a:noFill/>
            </p:spPr>
            <p:txBody>
              <a:bodyPr wrap="none" rtlCol="0">
                <a:spAutoFit/>
              </a:bodyPr>
              <a:lstStyle/>
              <a:p>
                <a:r>
                  <a:rPr lang="en-US" altLang="zh-CN" sz="2800" dirty="0" smtClean="0"/>
                  <a:t>RNN</a:t>
                </a:r>
                <a:endParaRPr lang="zh-CN" altLang="en-US" sz="2800" dirty="0"/>
              </a:p>
            </p:txBody>
          </p:sp>
        </p:grpSp>
        <p:grpSp>
          <p:nvGrpSpPr>
            <p:cNvPr id="32" name="组合 31"/>
            <p:cNvGrpSpPr/>
            <p:nvPr/>
          </p:nvGrpSpPr>
          <p:grpSpPr>
            <a:xfrm rot="16200000">
              <a:off x="4267912" y="2329311"/>
              <a:ext cx="2194560" cy="885524"/>
              <a:chOff x="5159141" y="1424539"/>
              <a:chExt cx="2194560" cy="885524"/>
            </a:xfrm>
          </p:grpSpPr>
          <p:grpSp>
            <p:nvGrpSpPr>
              <p:cNvPr id="28" name="组合 27"/>
              <p:cNvGrpSpPr/>
              <p:nvPr/>
            </p:nvGrpSpPr>
            <p:grpSpPr>
              <a:xfrm>
                <a:off x="5159141" y="1424539"/>
                <a:ext cx="2194560" cy="885524"/>
                <a:chOff x="5159141" y="1424539"/>
                <a:chExt cx="2194560" cy="885524"/>
              </a:xfrm>
            </p:grpSpPr>
            <p:sp>
              <p:nvSpPr>
                <p:cNvPr id="19" name="矩形 18"/>
                <p:cNvSpPr/>
                <p:nvPr/>
              </p:nvSpPr>
              <p:spPr>
                <a:xfrm>
                  <a:off x="5159141" y="1424539"/>
                  <a:ext cx="2194560" cy="88552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cxnSp>
              <p:nvCxnSpPr>
                <p:cNvPr id="21" name="直接连接符 20"/>
                <p:cNvCxnSpPr>
                  <a:stCxn id="19" idx="1"/>
                  <a:endCxn id="19" idx="3"/>
                </p:cNvCxnSpPr>
                <p:nvPr/>
              </p:nvCxnSpPr>
              <p:spPr>
                <a:xfrm>
                  <a:off x="5159141" y="1867301"/>
                  <a:ext cx="219456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5" name="直接连接符 24"/>
                <p:cNvCxnSpPr>
                  <a:stCxn id="19" idx="0"/>
                </p:cNvCxnSpPr>
                <p:nvPr/>
              </p:nvCxnSpPr>
              <p:spPr>
                <a:xfrm>
                  <a:off x="6256421" y="1424539"/>
                  <a:ext cx="0" cy="442762"/>
                </a:xfrm>
                <a:prstGeom prst="line">
                  <a:avLst/>
                </a:prstGeom>
                <a:ln w="28575"/>
              </p:spPr>
              <p:style>
                <a:lnRef idx="1">
                  <a:schemeClr val="dk1"/>
                </a:lnRef>
                <a:fillRef idx="0">
                  <a:schemeClr val="dk1"/>
                </a:fillRef>
                <a:effectRef idx="0">
                  <a:schemeClr val="dk1"/>
                </a:effectRef>
                <a:fontRef idx="minor">
                  <a:schemeClr val="tx1"/>
                </a:fontRef>
              </p:style>
            </p:cxnSp>
          </p:grpSp>
          <p:sp>
            <p:nvSpPr>
              <p:cNvPr id="29" name="文本框 28"/>
              <p:cNvSpPr txBox="1"/>
              <p:nvPr/>
            </p:nvSpPr>
            <p:spPr>
              <a:xfrm>
                <a:off x="5342938" y="1458611"/>
                <a:ext cx="729687" cy="369332"/>
              </a:xfrm>
              <a:prstGeom prst="rect">
                <a:avLst/>
              </a:prstGeom>
              <a:noFill/>
            </p:spPr>
            <p:txBody>
              <a:bodyPr wrap="none" rtlCol="0">
                <a:spAutoFit/>
              </a:bodyPr>
              <a:lstStyle/>
              <a:p>
                <a:r>
                  <a:rPr lang="en-US" altLang="zh-CN" dirty="0" smtClean="0"/>
                  <a:t>Mean</a:t>
                </a:r>
                <a:endParaRPr lang="zh-CN" altLang="en-US" dirty="0"/>
              </a:p>
            </p:txBody>
          </p:sp>
          <p:sp>
            <p:nvSpPr>
              <p:cNvPr id="30" name="文本框 29"/>
              <p:cNvSpPr txBox="1"/>
              <p:nvPr/>
            </p:nvSpPr>
            <p:spPr>
              <a:xfrm>
                <a:off x="6308772" y="1458611"/>
                <a:ext cx="992579" cy="369332"/>
              </a:xfrm>
              <a:prstGeom prst="rect">
                <a:avLst/>
              </a:prstGeom>
              <a:noFill/>
            </p:spPr>
            <p:txBody>
              <a:bodyPr wrap="none" rtlCol="0">
                <a:spAutoFit/>
              </a:bodyPr>
              <a:lstStyle/>
              <a:p>
                <a:r>
                  <a:rPr lang="en-US" altLang="zh-CN" dirty="0" smtClean="0"/>
                  <a:t>Variance</a:t>
                </a:r>
                <a:endParaRPr lang="zh-CN" altLang="en-US" dirty="0"/>
              </a:p>
            </p:txBody>
          </p:sp>
          <mc:AlternateContent xmlns:mc="http://schemas.openxmlformats.org/markup-compatibility/2006" xmlns:a14="http://schemas.microsoft.com/office/drawing/2010/main">
            <mc:Choice Requires="a14">
              <p:sp>
                <p:nvSpPr>
                  <p:cNvPr id="31" name="文本框 30"/>
                  <p:cNvSpPr txBox="1"/>
                  <p:nvPr/>
                </p:nvSpPr>
                <p:spPr>
                  <a:xfrm>
                    <a:off x="5319273" y="1901373"/>
                    <a:ext cx="1874296" cy="369332"/>
                  </a:xfrm>
                  <a:prstGeom prst="rect">
                    <a:avLst/>
                  </a:prstGeom>
                  <a:noFill/>
                </p:spPr>
                <p:txBody>
                  <a:bodyPr wrap="none" rtlCol="0">
                    <a:spAutoFit/>
                  </a:bodyPr>
                  <a:lstStyle/>
                  <a:p>
                    <a:r>
                      <a:rPr lang="en-US" altLang="zh-CN" dirty="0" smtClean="0"/>
                      <a:t>Latent Space </a:t>
                    </a:r>
                    <a14:m>
                      <m:oMath xmlns:m="http://schemas.openxmlformats.org/officeDocument/2006/math">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oMath>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5319273" y="1901373"/>
                    <a:ext cx="1874296" cy="369332"/>
                  </a:xfrm>
                  <a:prstGeom prst="rect">
                    <a:avLst/>
                  </a:prstGeom>
                  <a:blipFill rotWithShape="0">
                    <a:blip r:embed="rId4"/>
                    <a:stretch>
                      <a:fillRect l="-10000" t="-326" r="-26667" b="-2932"/>
                    </a:stretch>
                  </a:blipFill>
                </p:spPr>
                <p:txBody>
                  <a:bodyPr/>
                  <a:lstStyle/>
                  <a:p>
                    <a:r>
                      <a:rPr lang="zh-CN" altLang="en-US">
                        <a:noFill/>
                      </a:rPr>
                      <a:t> </a:t>
                    </a:r>
                  </a:p>
                </p:txBody>
              </p:sp>
            </mc:Fallback>
          </mc:AlternateContent>
        </p:grpSp>
        <p:cxnSp>
          <p:nvCxnSpPr>
            <p:cNvPr id="34" name="直接箭头连接符 33"/>
            <p:cNvCxnSpPr>
              <a:stCxn id="9" idx="2"/>
              <a:endCxn id="19" idx="0"/>
            </p:cNvCxnSpPr>
            <p:nvPr/>
          </p:nvCxnSpPr>
          <p:spPr>
            <a:xfrm flipV="1">
              <a:off x="4441167" y="2772073"/>
              <a:ext cx="481263"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p:cNvCxnSpPr>
              <a:stCxn id="19" idx="2"/>
              <a:endCxn id="15" idx="2"/>
            </p:cNvCxnSpPr>
            <p:nvPr/>
          </p:nvCxnSpPr>
          <p:spPr>
            <a:xfrm flipV="1">
              <a:off x="5807954" y="2769044"/>
              <a:ext cx="481263" cy="302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8" name="直接箭头连接符 37"/>
            <p:cNvCxnSpPr>
              <a:stCxn id="15" idx="0"/>
              <a:endCxn id="8" idx="0"/>
            </p:cNvCxnSpPr>
            <p:nvPr/>
          </p:nvCxnSpPr>
          <p:spPr>
            <a:xfrm flipV="1">
              <a:off x="7752257" y="2769043"/>
              <a:ext cx="481263"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sp>
        <p:nvSpPr>
          <p:cNvPr id="40" name="文本框 39"/>
          <p:cNvSpPr txBox="1"/>
          <p:nvPr/>
        </p:nvSpPr>
        <p:spPr>
          <a:xfrm>
            <a:off x="3193997" y="1276103"/>
            <a:ext cx="1038554" cy="400110"/>
          </a:xfrm>
          <a:prstGeom prst="rect">
            <a:avLst/>
          </a:prstGeom>
          <a:noFill/>
        </p:spPr>
        <p:txBody>
          <a:bodyPr wrap="none" rtlCol="0">
            <a:spAutoFit/>
          </a:bodyPr>
          <a:lstStyle/>
          <a:p>
            <a:r>
              <a:rPr lang="en-US" altLang="zh-CN" sz="2000" dirty="0" smtClean="0"/>
              <a:t>Encoder</a:t>
            </a:r>
            <a:endParaRPr lang="zh-CN" altLang="en-US" sz="2000" dirty="0"/>
          </a:p>
        </p:txBody>
      </p:sp>
      <p:sp>
        <p:nvSpPr>
          <p:cNvPr id="42" name="文本框 41"/>
          <p:cNvSpPr txBox="1"/>
          <p:nvPr/>
        </p:nvSpPr>
        <p:spPr>
          <a:xfrm>
            <a:off x="6497833" y="1274683"/>
            <a:ext cx="1064202" cy="400110"/>
          </a:xfrm>
          <a:prstGeom prst="rect">
            <a:avLst/>
          </a:prstGeom>
          <a:noFill/>
        </p:spPr>
        <p:txBody>
          <a:bodyPr wrap="none" rtlCol="0">
            <a:spAutoFit/>
          </a:bodyPr>
          <a:lstStyle/>
          <a:p>
            <a:r>
              <a:rPr lang="en-US" altLang="zh-CN" sz="2000" dirty="0"/>
              <a:t>D</a:t>
            </a:r>
            <a:r>
              <a:rPr lang="en-US" altLang="zh-CN" sz="2000" dirty="0" smtClean="0"/>
              <a:t>ecoder</a:t>
            </a:r>
            <a:endParaRPr lang="zh-CN" altLang="en-US" sz="2000" dirty="0"/>
          </a:p>
        </p:txBody>
      </p:sp>
      <p:sp>
        <p:nvSpPr>
          <p:cNvPr id="43" name="文本框 42"/>
          <p:cNvSpPr txBox="1"/>
          <p:nvPr/>
        </p:nvSpPr>
        <p:spPr>
          <a:xfrm>
            <a:off x="1435641" y="1122215"/>
            <a:ext cx="1549740" cy="707886"/>
          </a:xfrm>
          <a:prstGeom prst="rect">
            <a:avLst/>
          </a:prstGeom>
          <a:noFill/>
        </p:spPr>
        <p:txBody>
          <a:bodyPr wrap="square" rtlCol="0">
            <a:spAutoFit/>
          </a:bodyPr>
          <a:lstStyle/>
          <a:p>
            <a:pPr algn="ctr"/>
            <a:r>
              <a:rPr lang="en-US" altLang="zh-CN" sz="2000" dirty="0" smtClean="0"/>
              <a:t>Coding Matrix</a:t>
            </a:r>
            <a:endParaRPr lang="zh-CN" altLang="en-US" sz="2000" dirty="0"/>
          </a:p>
        </p:txBody>
      </p:sp>
      <p:grpSp>
        <p:nvGrpSpPr>
          <p:cNvPr id="44" name="组合 43"/>
          <p:cNvGrpSpPr/>
          <p:nvPr/>
        </p:nvGrpSpPr>
        <p:grpSpPr>
          <a:xfrm>
            <a:off x="5622732" y="4711926"/>
            <a:ext cx="3193115" cy="1600200"/>
            <a:chOff x="5053040" y="1760307"/>
            <a:chExt cx="3193115" cy="1600200"/>
          </a:xfrm>
        </p:grpSpPr>
        <p:sp>
          <p:nvSpPr>
            <p:cNvPr id="45" name="矩形 44"/>
            <p:cNvSpPr/>
            <p:nvPr/>
          </p:nvSpPr>
          <p:spPr>
            <a:xfrm>
              <a:off x="5053040" y="1760307"/>
              <a:ext cx="2810933" cy="1600200"/>
            </a:xfrm>
            <a:prstGeom prst="rect">
              <a:avLst/>
            </a:prstGeom>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aphicFrame>
          <p:nvGraphicFramePr>
            <p:cNvPr id="46" name="对象 45"/>
            <p:cNvGraphicFramePr>
              <a:graphicFrameLocks noChangeAspect="1"/>
            </p:cNvGraphicFramePr>
            <p:nvPr>
              <p:extLst>
                <p:ext uri="{D42A27DB-BD31-4B8C-83A1-F6EECF244321}">
                  <p14:modId xmlns:p14="http://schemas.microsoft.com/office/powerpoint/2010/main" val="350550407"/>
                </p:ext>
              </p:extLst>
            </p:nvPr>
          </p:nvGraphicFramePr>
          <p:xfrm>
            <a:off x="5247709" y="2017911"/>
            <a:ext cx="2998446" cy="1276649"/>
          </p:xfrm>
          <a:graphic>
            <a:graphicData uri="http://schemas.openxmlformats.org/presentationml/2006/ole">
              <mc:AlternateContent xmlns:mc="http://schemas.openxmlformats.org/markup-compatibility/2006">
                <mc:Choice xmlns:v="urn:schemas-microsoft-com:vml" Requires="v">
                  <p:oleObj spid="_x0000_s4316" name="CS ChemDraw Drawing" r:id="rId5" imgW="2834334" imgH="1207192" progId="ChemDraw.Document.6.0">
                    <p:embed/>
                  </p:oleObj>
                </mc:Choice>
                <mc:Fallback>
                  <p:oleObj name="CS ChemDraw Drawing" r:id="rId5" imgW="2834334" imgH="1207192" progId="ChemDraw.Document.6.0">
                    <p:embed/>
                    <p:pic>
                      <p:nvPicPr>
                        <p:cNvPr id="0" name=""/>
                        <p:cNvPicPr/>
                        <p:nvPr/>
                      </p:nvPicPr>
                      <p:blipFill>
                        <a:blip r:embed="rId6"/>
                        <a:stretch>
                          <a:fillRect/>
                        </a:stretch>
                      </p:blipFill>
                      <p:spPr>
                        <a:xfrm>
                          <a:off x="5247709" y="2017911"/>
                          <a:ext cx="2998446" cy="1276649"/>
                        </a:xfrm>
                        <a:prstGeom prst="rect">
                          <a:avLst/>
                        </a:prstGeom>
                      </p:spPr>
                    </p:pic>
                  </p:oleObj>
                </mc:Fallback>
              </mc:AlternateContent>
            </a:graphicData>
          </a:graphic>
        </p:graphicFrame>
      </p:grpSp>
      <p:cxnSp>
        <p:nvCxnSpPr>
          <p:cNvPr id="48" name="直接箭头连接符 47"/>
          <p:cNvCxnSpPr>
            <a:stCxn id="15" idx="3"/>
            <a:endCxn id="45" idx="0"/>
          </p:cNvCxnSpPr>
          <p:nvPr/>
        </p:nvCxnSpPr>
        <p:spPr>
          <a:xfrm>
            <a:off x="7020737" y="3589117"/>
            <a:ext cx="7462" cy="112280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1" name="矩形 50"/>
          <p:cNvSpPr/>
          <p:nvPr/>
        </p:nvSpPr>
        <p:spPr>
          <a:xfrm>
            <a:off x="7148806" y="4048424"/>
            <a:ext cx="1206901" cy="40921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2000" dirty="0" smtClean="0"/>
              <a:t>Sampling</a:t>
            </a:r>
            <a:endParaRPr lang="zh-CN" altLang="en-US" sz="2000" dirty="0"/>
          </a:p>
        </p:txBody>
      </p:sp>
      <p:sp>
        <p:nvSpPr>
          <p:cNvPr id="54" name="文本框 53"/>
          <p:cNvSpPr txBox="1"/>
          <p:nvPr/>
        </p:nvSpPr>
        <p:spPr>
          <a:xfrm>
            <a:off x="5981148" y="6397489"/>
            <a:ext cx="2094099" cy="369332"/>
          </a:xfrm>
          <a:prstGeom prst="rect">
            <a:avLst/>
          </a:prstGeom>
          <a:noFill/>
        </p:spPr>
        <p:txBody>
          <a:bodyPr wrap="none" rtlCol="0">
            <a:spAutoFit/>
          </a:bodyPr>
          <a:lstStyle/>
          <a:p>
            <a:r>
              <a:rPr lang="en-US" altLang="zh-CN" dirty="0" smtClean="0"/>
              <a:t>Generated Molecule</a:t>
            </a:r>
            <a:endParaRPr lang="zh-CN" altLang="en-US" dirty="0"/>
          </a:p>
        </p:txBody>
      </p:sp>
      <mc:AlternateContent xmlns:mc="http://schemas.openxmlformats.org/markup-compatibility/2006" xmlns:a14="http://schemas.microsoft.com/office/drawing/2010/main">
        <mc:Choice Requires="a14">
          <p:sp>
            <p:nvSpPr>
              <p:cNvPr id="55" name="文本框 54"/>
              <p:cNvSpPr txBox="1"/>
              <p:nvPr/>
            </p:nvSpPr>
            <p:spPr>
              <a:xfrm>
                <a:off x="637122" y="4536906"/>
                <a:ext cx="3719480" cy="7071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𝑙𝑜𝑠𝑠</m:t>
                      </m:r>
                      <m:r>
                        <a:rPr lang="en-US" altLang="zh-CN" b="0" i="1" smtClean="0">
                          <a:latin typeface="Cambria Math" panose="02040503050406030204" pitchFamily="18" charset="0"/>
                        </a:rPr>
                        <m:t>(</m:t>
                      </m:r>
                      <m:r>
                        <a:rPr lang="zh-CN" altLang="en-US" b="0" i="1" smtClean="0">
                          <a:latin typeface="Cambria Math" panose="02040503050406030204" pitchFamily="18" charset="0"/>
                        </a:rPr>
                        <m:t>𝜎</m:t>
                      </m:r>
                      <m:r>
                        <a:rPr lang="en-US" altLang="zh-CN" b="0" i="1" smtClean="0">
                          <a:latin typeface="Cambria Math" panose="02040503050406030204" pitchFamily="18" charset="0"/>
                        </a:rPr>
                        <m:t>,</m:t>
                      </m:r>
                      <m:r>
                        <a:rPr lang="zh-CN" altLang="en-US" b="0" i="1" smtClean="0">
                          <a:latin typeface="Cambria Math" panose="02040503050406030204" pitchFamily="18" charset="0"/>
                        </a:rPr>
                        <m:t>𝜃</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𝐾𝐿</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zh-CN" altLang="en-US" b="0" i="1" smtClean="0">
                              <a:latin typeface="Cambria Math" panose="02040503050406030204" pitchFamily="18" charset="0"/>
                            </a:rPr>
                            <m:t>𝜎</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𝑋</m:t>
                      </m:r>
                      <m:r>
                        <a:rPr lang="en-US" altLang="zh-CN" b="0" i="1" smtClean="0">
                          <a:latin typeface="Cambria Math" panose="02040503050406030204" pitchFamily="18" charset="0"/>
                        </a:rPr>
                        <m:t>)|</m:t>
                      </m:r>
                      <m:d>
                        <m:dPr>
                          <m:beg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𝑧</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e>
                      </m:d>
                    </m:oMath>
                  </m:oMathPara>
                </a14:m>
                <a:endParaRPr lang="en-US" altLang="zh-CN" b="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𝑧</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zh-CN" altLang="en-US" b="0" i="1" smtClean="0">
                                  <a:latin typeface="Cambria Math" panose="02040503050406030204" pitchFamily="18" charset="0"/>
                                </a:rPr>
                                <m:t>𝜎</m:t>
                              </m:r>
                            </m:sub>
                          </m:sSub>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𝑙𝑜𝑔</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zh-CN" altLang="en-US" b="0" i="1" smtClean="0">
                              <a:latin typeface="Cambria Math" panose="02040503050406030204" pitchFamily="18" charset="0"/>
                            </a:rPr>
                            <m:t>𝜃</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e>
                        <m:e>
                          <m:r>
                            <a:rPr lang="en-US" altLang="zh-CN" b="0" i="1" smtClean="0">
                              <a:latin typeface="Cambria Math" panose="02040503050406030204" pitchFamily="18" charset="0"/>
                            </a:rPr>
                            <m:t>𝑧</m:t>
                          </m:r>
                        </m:e>
                      </m:d>
                      <m:r>
                        <a:rPr lang="en-US" altLang="zh-CN" b="0" i="1" smtClean="0">
                          <a:latin typeface="Cambria Math" panose="02040503050406030204" pitchFamily="18" charset="0"/>
                        </a:rPr>
                        <m:t>]</m:t>
                      </m:r>
                    </m:oMath>
                  </m:oMathPara>
                </a14:m>
                <a:endParaRPr lang="zh-CN" altLang="en-US" dirty="0"/>
              </a:p>
            </p:txBody>
          </p:sp>
        </mc:Choice>
        <mc:Fallback xmlns="">
          <p:sp>
            <p:nvSpPr>
              <p:cNvPr id="55" name="文本框 54"/>
              <p:cNvSpPr txBox="1">
                <a:spLocks noRot="1" noChangeAspect="1" noMove="1" noResize="1" noEditPoints="1" noAdjustHandles="1" noChangeArrowheads="1" noChangeShapeType="1" noTextEdit="1"/>
              </p:cNvSpPr>
              <p:nvPr/>
            </p:nvSpPr>
            <p:spPr>
              <a:xfrm>
                <a:off x="637122" y="4536906"/>
                <a:ext cx="3719480" cy="707181"/>
              </a:xfrm>
              <a:prstGeom prst="rect">
                <a:avLst/>
              </a:prstGeom>
              <a:blipFill rotWithShape="0">
                <a:blip r:embed="rId7"/>
                <a:stretch>
                  <a:fillRect b="-43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矩形 55"/>
              <p:cNvSpPr/>
              <p:nvPr/>
            </p:nvSpPr>
            <p:spPr>
              <a:xfrm>
                <a:off x="3454837" y="3641858"/>
                <a:ext cx="104663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zh-CN" altLang="en-US" i="1">
                              <a:latin typeface="Cambria Math" panose="02040503050406030204" pitchFamily="18" charset="0"/>
                            </a:rPr>
                            <m:t>𝜎</m:t>
                          </m:r>
                        </m:sub>
                      </m:sSub>
                      <m:r>
                        <a:rPr lang="en-US" altLang="zh-CN" i="1">
                          <a:latin typeface="Cambria Math" panose="02040503050406030204" pitchFamily="18" charset="0"/>
                        </a:rPr>
                        <m:t>(</m:t>
                      </m:r>
                      <m:r>
                        <a:rPr lang="en-US" altLang="zh-CN" i="1">
                          <a:latin typeface="Cambria Math" panose="02040503050406030204" pitchFamily="18" charset="0"/>
                        </a:rPr>
                        <m:t>𝑧</m:t>
                      </m:r>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oMath>
                  </m:oMathPara>
                </a14:m>
                <a:endParaRPr lang="zh-CN" altLang="en-US" dirty="0"/>
              </a:p>
            </p:txBody>
          </p:sp>
        </mc:Choice>
        <mc:Fallback xmlns="">
          <p:sp>
            <p:nvSpPr>
              <p:cNvPr id="56" name="矩形 55"/>
              <p:cNvSpPr>
                <a:spLocks noRot="1" noChangeAspect="1" noMove="1" noResize="1" noEditPoints="1" noAdjustHandles="1" noChangeArrowheads="1" noChangeShapeType="1" noTextEdit="1"/>
              </p:cNvSpPr>
              <p:nvPr/>
            </p:nvSpPr>
            <p:spPr>
              <a:xfrm>
                <a:off x="3454837" y="3641858"/>
                <a:ext cx="1046633" cy="369332"/>
              </a:xfrm>
              <a:prstGeom prst="rect">
                <a:avLst/>
              </a:prstGeom>
              <a:blipFill rotWithShape="0">
                <a:blip r:embed="rId8"/>
                <a:stretch>
                  <a:fillRect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矩形 56"/>
              <p:cNvSpPr/>
              <p:nvPr/>
            </p:nvSpPr>
            <p:spPr>
              <a:xfrm>
                <a:off x="5987654" y="3665945"/>
                <a:ext cx="103765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zh-CN" altLang="en-US" i="1">
                              <a:latin typeface="Cambria Math" panose="02040503050406030204" pitchFamily="18" charset="0"/>
                            </a:rPr>
                            <m:t>𝜃</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𝑋</m:t>
                          </m:r>
                        </m:e>
                        <m:e>
                          <m:r>
                            <a:rPr lang="en-US" altLang="zh-CN" i="1">
                              <a:latin typeface="Cambria Math" panose="02040503050406030204" pitchFamily="18" charset="0"/>
                            </a:rPr>
                            <m:t>𝑧</m:t>
                          </m:r>
                        </m:e>
                      </m:d>
                    </m:oMath>
                  </m:oMathPara>
                </a14:m>
                <a:endParaRPr lang="zh-CN" altLang="en-US" dirty="0"/>
              </a:p>
            </p:txBody>
          </p:sp>
        </mc:Choice>
        <mc:Fallback xmlns="">
          <p:sp>
            <p:nvSpPr>
              <p:cNvPr id="57" name="矩形 56"/>
              <p:cNvSpPr>
                <a:spLocks noRot="1" noChangeAspect="1" noMove="1" noResize="1" noEditPoints="1" noAdjustHandles="1" noChangeArrowheads="1" noChangeShapeType="1" noTextEdit="1"/>
              </p:cNvSpPr>
              <p:nvPr/>
            </p:nvSpPr>
            <p:spPr>
              <a:xfrm>
                <a:off x="5987654" y="3665945"/>
                <a:ext cx="1037655" cy="369332"/>
              </a:xfrm>
              <a:prstGeom prst="rect">
                <a:avLst/>
              </a:prstGeom>
              <a:blipFill rotWithShape="0">
                <a:blip r:embed="rId9"/>
                <a:stretch>
                  <a:fillRect/>
                </a:stretch>
              </a:blipFill>
            </p:spPr>
            <p:txBody>
              <a:bodyPr/>
              <a:lstStyle/>
              <a:p>
                <a:r>
                  <a:rPr lang="zh-CN" altLang="en-US">
                    <a:noFill/>
                  </a:rPr>
                  <a:t> </a:t>
                </a:r>
              </a:p>
            </p:txBody>
          </p:sp>
        </mc:Fallback>
      </mc:AlternateContent>
      <p:sp>
        <p:nvSpPr>
          <p:cNvPr id="58" name="文本框 57"/>
          <p:cNvSpPr txBox="1"/>
          <p:nvPr/>
        </p:nvSpPr>
        <p:spPr>
          <a:xfrm>
            <a:off x="637122" y="5561619"/>
            <a:ext cx="2967864" cy="923330"/>
          </a:xfrm>
          <a:prstGeom prst="rect">
            <a:avLst/>
          </a:prstGeom>
          <a:noFill/>
        </p:spPr>
        <p:txBody>
          <a:bodyPr wrap="none" rtlCol="0">
            <a:spAutoFit/>
          </a:bodyPr>
          <a:lstStyle/>
          <a:p>
            <a:pPr marL="285750" indent="-285750">
              <a:buFont typeface="Wingdings" panose="05000000000000000000" pitchFamily="2" charset="2"/>
              <a:buChar char="l"/>
            </a:pPr>
            <a:r>
              <a:rPr lang="en-US" altLang="zh-CN" dirty="0"/>
              <a:t>limited approximation to </a:t>
            </a:r>
            <a:endParaRPr lang="en-US" altLang="zh-CN" dirty="0" smtClean="0"/>
          </a:p>
          <a:p>
            <a:r>
              <a:rPr lang="en-US" altLang="zh-CN" dirty="0"/>
              <a:t> </a:t>
            </a:r>
            <a:r>
              <a:rPr lang="en-US" altLang="zh-CN" dirty="0" smtClean="0"/>
              <a:t>     true </a:t>
            </a:r>
            <a:r>
              <a:rPr lang="en-US" altLang="zh-CN" dirty="0"/>
              <a:t>posterior (will revisit) </a:t>
            </a:r>
            <a:endParaRPr lang="en-US" altLang="zh-CN" dirty="0" smtClean="0"/>
          </a:p>
          <a:p>
            <a:pPr marL="285750" indent="-285750">
              <a:buFont typeface="Wingdings" panose="05000000000000000000" pitchFamily="2" charset="2"/>
              <a:buChar char="l"/>
            </a:pPr>
            <a:r>
              <a:rPr lang="en-US" altLang="zh-CN" dirty="0"/>
              <a:t>Flexible generative model </a:t>
            </a:r>
            <a:endParaRPr lang="zh-CN" altLang="en-US" dirty="0"/>
          </a:p>
        </p:txBody>
      </p:sp>
    </p:spTree>
    <p:extLst>
      <p:ext uri="{BB962C8B-B14F-4D97-AF65-F5344CB8AC3E}">
        <p14:creationId xmlns:p14="http://schemas.microsoft.com/office/powerpoint/2010/main" val="23953983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fontScale="92500" lnSpcReduction="10000"/>
          </a:bodyPr>
          <a:lstStyle/>
          <a:p>
            <a:r>
              <a:rPr lang="en-US" altLang="zh-CN" dirty="0" smtClean="0"/>
              <a:t>Generative model</a:t>
            </a:r>
            <a:endParaRPr lang="en-US" altLang="zh-CN" dirty="0"/>
          </a:p>
        </p:txBody>
      </p:sp>
      <p:sp>
        <p:nvSpPr>
          <p:cNvPr id="3" name="文本占位符 2"/>
          <p:cNvSpPr>
            <a:spLocks noGrp="1"/>
          </p:cNvSpPr>
          <p:nvPr>
            <p:ph type="body" sz="quarter" idx="14"/>
          </p:nvPr>
        </p:nvSpPr>
        <p:spPr/>
        <p:txBody>
          <a:bodyPr>
            <a:normAutofit fontScale="92500" lnSpcReduction="20000"/>
          </a:bodyPr>
          <a:lstStyle/>
          <a:p>
            <a:r>
              <a:rPr lang="en-US" altLang="zh-CN" dirty="0"/>
              <a:t>Generative </a:t>
            </a:r>
            <a:r>
              <a:rPr lang="en-US" altLang="zh-CN" dirty="0" smtClean="0"/>
              <a:t>Adversarial Networks</a:t>
            </a:r>
            <a:endParaRPr lang="en-US" altLang="zh-CN" dirty="0"/>
          </a:p>
        </p:txBody>
      </p:sp>
      <p:sp>
        <p:nvSpPr>
          <p:cNvPr id="5" name="流程图: 磁盘 4"/>
          <p:cNvSpPr/>
          <p:nvPr/>
        </p:nvSpPr>
        <p:spPr>
          <a:xfrm>
            <a:off x="2916807" y="4470221"/>
            <a:ext cx="693019" cy="924025"/>
          </a:xfrm>
          <a:prstGeom prst="flowChartMagneticDisk">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Data</a:t>
            </a:r>
            <a:endParaRPr lang="zh-CN" altLang="en-US" dirty="0"/>
          </a:p>
        </p:txBody>
      </p:sp>
      <p:sp>
        <p:nvSpPr>
          <p:cNvPr id="6" name="矩形 5"/>
          <p:cNvSpPr/>
          <p:nvPr/>
        </p:nvSpPr>
        <p:spPr>
          <a:xfrm rot="16200000">
            <a:off x="3404089" y="4645882"/>
            <a:ext cx="1917832" cy="572702"/>
          </a:xfrm>
          <a:prstGeom prst="rect">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dirty="0" smtClean="0"/>
              <a:t>Smiles</a:t>
            </a:r>
            <a:endParaRPr lang="zh-CN" altLang="en-US" sz="2800" dirty="0"/>
          </a:p>
        </p:txBody>
      </p:sp>
      <p:cxnSp>
        <p:nvCxnSpPr>
          <p:cNvPr id="10" name="直接箭头连接符 9"/>
          <p:cNvCxnSpPr>
            <a:stCxn id="5" idx="4"/>
            <a:endCxn id="6" idx="0"/>
          </p:cNvCxnSpPr>
          <p:nvPr/>
        </p:nvCxnSpPr>
        <p:spPr>
          <a:xfrm flipV="1">
            <a:off x="3609826" y="4932233"/>
            <a:ext cx="466828"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nvGrpSpPr>
          <p:cNvPr id="17" name="组合 16"/>
          <p:cNvGrpSpPr/>
          <p:nvPr/>
        </p:nvGrpSpPr>
        <p:grpSpPr>
          <a:xfrm>
            <a:off x="2146786" y="1618045"/>
            <a:ext cx="1463040" cy="2050182"/>
            <a:chOff x="2073352" y="4297680"/>
            <a:chExt cx="1463040" cy="2050182"/>
          </a:xfrm>
        </p:grpSpPr>
        <p:sp>
          <p:nvSpPr>
            <p:cNvPr id="9" name="流程图: 手动操作 8"/>
            <p:cNvSpPr/>
            <p:nvPr/>
          </p:nvSpPr>
          <p:spPr>
            <a:xfrm rot="16200000">
              <a:off x="1779781" y="4591251"/>
              <a:ext cx="2050182" cy="1463040"/>
            </a:xfrm>
            <a:prstGeom prst="flowChartManualOperation">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2200893" y="4904240"/>
              <a:ext cx="1207958" cy="830997"/>
            </a:xfrm>
            <a:prstGeom prst="rect">
              <a:avLst/>
            </a:prstGeom>
            <a:noFill/>
          </p:spPr>
          <p:txBody>
            <a:bodyPr wrap="none" rtlCol="0">
              <a:spAutoFit/>
            </a:bodyPr>
            <a:lstStyle/>
            <a:p>
              <a:pPr algn="ctr"/>
              <a:r>
                <a:rPr lang="en-US" altLang="zh-CN" sz="2800" dirty="0" smtClean="0"/>
                <a:t>RNN</a:t>
              </a:r>
            </a:p>
            <a:p>
              <a:pPr algn="ctr"/>
              <a:r>
                <a:rPr lang="en-US" altLang="zh-CN" sz="2000" dirty="0" smtClean="0"/>
                <a:t>generator</a:t>
              </a:r>
              <a:endParaRPr lang="zh-CN" altLang="en-US" sz="2000" dirty="0"/>
            </a:p>
          </p:txBody>
        </p:sp>
      </p:grpSp>
      <p:sp>
        <p:nvSpPr>
          <p:cNvPr id="15" name="流程图: 手动操作 14"/>
          <p:cNvSpPr/>
          <p:nvPr/>
        </p:nvSpPr>
        <p:spPr>
          <a:xfrm rot="16200000">
            <a:off x="8015729" y="1908583"/>
            <a:ext cx="2050182" cy="1463040"/>
          </a:xfrm>
          <a:prstGeom prst="flowChartManualOperation">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rot="16200000">
            <a:off x="3403827" y="2356786"/>
            <a:ext cx="1917832" cy="572702"/>
          </a:xfrm>
          <a:prstGeom prst="rect">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dirty="0" smtClean="0"/>
              <a:t>Smiles</a:t>
            </a:r>
            <a:endParaRPr lang="zh-CN" altLang="en-US" sz="2800" dirty="0"/>
          </a:p>
        </p:txBody>
      </p:sp>
      <p:sp>
        <p:nvSpPr>
          <p:cNvPr id="35" name="文本框 34"/>
          <p:cNvSpPr txBox="1"/>
          <p:nvPr/>
        </p:nvSpPr>
        <p:spPr>
          <a:xfrm>
            <a:off x="8257624" y="2224603"/>
            <a:ext cx="1566391" cy="830997"/>
          </a:xfrm>
          <a:prstGeom prst="rect">
            <a:avLst/>
          </a:prstGeom>
          <a:noFill/>
        </p:spPr>
        <p:txBody>
          <a:bodyPr wrap="none" rtlCol="0">
            <a:spAutoFit/>
          </a:bodyPr>
          <a:lstStyle/>
          <a:p>
            <a:pPr algn="ctr"/>
            <a:r>
              <a:rPr lang="en-US" altLang="zh-CN" sz="2800" dirty="0" smtClean="0"/>
              <a:t>CNN</a:t>
            </a:r>
          </a:p>
          <a:p>
            <a:pPr algn="ctr"/>
            <a:r>
              <a:rPr lang="en-US" altLang="zh-CN" sz="2000" dirty="0" smtClean="0"/>
              <a:t>discriminator</a:t>
            </a:r>
            <a:endParaRPr lang="zh-CN" altLang="en-US" sz="2000" dirty="0"/>
          </a:p>
        </p:txBody>
      </p:sp>
      <p:cxnSp>
        <p:nvCxnSpPr>
          <p:cNvPr id="24" name="直接箭头连接符 23"/>
          <p:cNvCxnSpPr>
            <a:stCxn id="9" idx="2"/>
            <a:endCxn id="33" idx="0"/>
          </p:cNvCxnSpPr>
          <p:nvPr/>
        </p:nvCxnSpPr>
        <p:spPr>
          <a:xfrm>
            <a:off x="3609826" y="2643136"/>
            <a:ext cx="466566"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6" name="文本框 45"/>
          <p:cNvSpPr txBox="1"/>
          <p:nvPr/>
        </p:nvSpPr>
        <p:spPr>
          <a:xfrm>
            <a:off x="3587872" y="5868931"/>
            <a:ext cx="1549740" cy="707886"/>
          </a:xfrm>
          <a:prstGeom prst="rect">
            <a:avLst/>
          </a:prstGeom>
          <a:noFill/>
        </p:spPr>
        <p:txBody>
          <a:bodyPr wrap="square" rtlCol="0">
            <a:spAutoFit/>
          </a:bodyPr>
          <a:lstStyle/>
          <a:p>
            <a:pPr algn="ctr"/>
            <a:r>
              <a:rPr lang="en-US" altLang="zh-CN" sz="2000" dirty="0" smtClean="0"/>
              <a:t>Coding Matrix</a:t>
            </a:r>
            <a:endParaRPr lang="zh-CN" altLang="en-US" sz="2000" dirty="0"/>
          </a:p>
        </p:txBody>
      </p:sp>
      <p:grpSp>
        <p:nvGrpSpPr>
          <p:cNvPr id="48" name="组合 47"/>
          <p:cNvGrpSpPr/>
          <p:nvPr/>
        </p:nvGrpSpPr>
        <p:grpSpPr>
          <a:xfrm>
            <a:off x="5525232" y="4615872"/>
            <a:ext cx="3193115" cy="1600200"/>
            <a:chOff x="5053040" y="1760307"/>
            <a:chExt cx="3193115" cy="1600200"/>
          </a:xfrm>
        </p:grpSpPr>
        <p:sp>
          <p:nvSpPr>
            <p:cNvPr id="49" name="矩形 48"/>
            <p:cNvSpPr/>
            <p:nvPr/>
          </p:nvSpPr>
          <p:spPr>
            <a:xfrm>
              <a:off x="5053040" y="1760307"/>
              <a:ext cx="2810933" cy="1600200"/>
            </a:xfrm>
            <a:prstGeom prst="rect">
              <a:avLst/>
            </a:prstGeom>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aphicFrame>
          <p:nvGraphicFramePr>
            <p:cNvPr id="50" name="对象 49"/>
            <p:cNvGraphicFramePr>
              <a:graphicFrameLocks noChangeAspect="1"/>
            </p:cNvGraphicFramePr>
            <p:nvPr>
              <p:extLst>
                <p:ext uri="{D42A27DB-BD31-4B8C-83A1-F6EECF244321}">
                  <p14:modId xmlns:p14="http://schemas.microsoft.com/office/powerpoint/2010/main" val="3145294699"/>
                </p:ext>
              </p:extLst>
            </p:nvPr>
          </p:nvGraphicFramePr>
          <p:xfrm>
            <a:off x="5247709" y="2017911"/>
            <a:ext cx="2998446" cy="1276649"/>
          </p:xfrm>
          <a:graphic>
            <a:graphicData uri="http://schemas.openxmlformats.org/presentationml/2006/ole">
              <mc:AlternateContent xmlns:mc="http://schemas.openxmlformats.org/markup-compatibility/2006">
                <mc:Choice xmlns:v="urn:schemas-microsoft-com:vml" Requires="v">
                  <p:oleObj spid="_x0000_s5339" name="CS ChemDraw Drawing" r:id="rId4" imgW="2834334" imgH="1207192" progId="ChemDraw.Document.6.0">
                    <p:embed/>
                  </p:oleObj>
                </mc:Choice>
                <mc:Fallback>
                  <p:oleObj name="CS ChemDraw Drawing" r:id="rId4" imgW="2834334" imgH="1207192" progId="ChemDraw.Document.6.0">
                    <p:embed/>
                    <p:pic>
                      <p:nvPicPr>
                        <p:cNvPr id="0" name=""/>
                        <p:cNvPicPr/>
                        <p:nvPr/>
                      </p:nvPicPr>
                      <p:blipFill>
                        <a:blip r:embed="rId5"/>
                        <a:stretch>
                          <a:fillRect/>
                        </a:stretch>
                      </p:blipFill>
                      <p:spPr>
                        <a:xfrm>
                          <a:off x="5247709" y="2017911"/>
                          <a:ext cx="2998446" cy="1276649"/>
                        </a:xfrm>
                        <a:prstGeom prst="rect">
                          <a:avLst/>
                        </a:prstGeom>
                      </p:spPr>
                    </p:pic>
                  </p:oleObj>
                </mc:Fallback>
              </mc:AlternateContent>
            </a:graphicData>
          </a:graphic>
        </p:graphicFrame>
      </p:grpSp>
      <p:sp>
        <p:nvSpPr>
          <p:cNvPr id="51" name="文本框 50"/>
          <p:cNvSpPr txBox="1"/>
          <p:nvPr/>
        </p:nvSpPr>
        <p:spPr>
          <a:xfrm>
            <a:off x="5883648" y="6289010"/>
            <a:ext cx="2094099" cy="369332"/>
          </a:xfrm>
          <a:prstGeom prst="rect">
            <a:avLst/>
          </a:prstGeom>
          <a:noFill/>
        </p:spPr>
        <p:txBody>
          <a:bodyPr wrap="none" rtlCol="0">
            <a:spAutoFit/>
          </a:bodyPr>
          <a:lstStyle/>
          <a:p>
            <a:r>
              <a:rPr lang="en-US" altLang="zh-CN" dirty="0" smtClean="0"/>
              <a:t>Generated molecule</a:t>
            </a:r>
            <a:endParaRPr lang="zh-CN" altLang="en-US" dirty="0"/>
          </a:p>
        </p:txBody>
      </p:sp>
      <p:sp>
        <p:nvSpPr>
          <p:cNvPr id="52" name="矩形 51"/>
          <p:cNvSpPr/>
          <p:nvPr/>
        </p:nvSpPr>
        <p:spPr>
          <a:xfrm>
            <a:off x="5525232" y="2046843"/>
            <a:ext cx="1744451" cy="1186520"/>
          </a:xfrm>
          <a:prstGeom prst="rect">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dirty="0" smtClean="0"/>
              <a:t>Generated Samples</a:t>
            </a:r>
            <a:endParaRPr lang="zh-CN" altLang="en-US" sz="2800" dirty="0"/>
          </a:p>
        </p:txBody>
      </p:sp>
      <p:cxnSp>
        <p:nvCxnSpPr>
          <p:cNvPr id="54" name="直接箭头连接符 53"/>
          <p:cNvCxnSpPr>
            <a:stCxn id="33" idx="2"/>
            <a:endCxn id="52" idx="1"/>
          </p:cNvCxnSpPr>
          <p:nvPr/>
        </p:nvCxnSpPr>
        <p:spPr>
          <a:xfrm flipV="1">
            <a:off x="4649094" y="2640103"/>
            <a:ext cx="876138" cy="303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0" name="直接箭头连接符 59"/>
          <p:cNvCxnSpPr>
            <a:stCxn id="52" idx="3"/>
            <a:endCxn id="35" idx="1"/>
          </p:cNvCxnSpPr>
          <p:nvPr/>
        </p:nvCxnSpPr>
        <p:spPr>
          <a:xfrm flipV="1">
            <a:off x="7269683" y="2640102"/>
            <a:ext cx="987941"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0" name="肘形连接符 69"/>
          <p:cNvCxnSpPr>
            <a:stCxn id="6" idx="2"/>
            <a:endCxn id="52" idx="1"/>
          </p:cNvCxnSpPr>
          <p:nvPr/>
        </p:nvCxnSpPr>
        <p:spPr>
          <a:xfrm flipV="1">
            <a:off x="4649356" y="2640103"/>
            <a:ext cx="875876" cy="2292130"/>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cxnSp>
        <p:nvCxnSpPr>
          <p:cNvPr id="72" name="直接箭头连接符 71"/>
          <p:cNvCxnSpPr>
            <a:stCxn id="52" idx="2"/>
          </p:cNvCxnSpPr>
          <p:nvPr/>
        </p:nvCxnSpPr>
        <p:spPr>
          <a:xfrm flipH="1">
            <a:off x="6397457" y="3233363"/>
            <a:ext cx="1" cy="138250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3" name="矩形 72"/>
          <p:cNvSpPr/>
          <p:nvPr/>
        </p:nvSpPr>
        <p:spPr>
          <a:xfrm>
            <a:off x="6537084" y="3720011"/>
            <a:ext cx="1206901" cy="40921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2000" dirty="0" smtClean="0"/>
              <a:t>Sampling</a:t>
            </a:r>
            <a:endParaRPr lang="zh-CN" altLang="en-US" sz="2000" dirty="0"/>
          </a:p>
        </p:txBody>
      </p:sp>
      <p:sp>
        <p:nvSpPr>
          <p:cNvPr id="74" name="矩形 73"/>
          <p:cNvSpPr/>
          <p:nvPr/>
        </p:nvSpPr>
        <p:spPr>
          <a:xfrm rot="16200000">
            <a:off x="373098" y="2353752"/>
            <a:ext cx="2050182" cy="572702"/>
          </a:xfrm>
          <a:prstGeom prst="rect">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dirty="0" smtClean="0"/>
              <a:t>Latent Space</a:t>
            </a:r>
            <a:endParaRPr lang="zh-CN" altLang="en-US" sz="2800" dirty="0"/>
          </a:p>
        </p:txBody>
      </p:sp>
      <p:cxnSp>
        <p:nvCxnSpPr>
          <p:cNvPr id="76" name="直接箭头连接符 75"/>
          <p:cNvCxnSpPr>
            <a:stCxn id="74" idx="2"/>
            <a:endCxn id="9" idx="0"/>
          </p:cNvCxnSpPr>
          <p:nvPr/>
        </p:nvCxnSpPr>
        <p:spPr>
          <a:xfrm>
            <a:off x="1684540" y="2640103"/>
            <a:ext cx="462246" cy="30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7" name="文本框 76"/>
          <p:cNvSpPr txBox="1"/>
          <p:nvPr/>
        </p:nvSpPr>
        <p:spPr>
          <a:xfrm>
            <a:off x="1011704" y="1197714"/>
            <a:ext cx="772969" cy="400110"/>
          </a:xfrm>
          <a:prstGeom prst="rect">
            <a:avLst/>
          </a:prstGeom>
          <a:noFill/>
        </p:spPr>
        <p:txBody>
          <a:bodyPr wrap="none" rtlCol="0">
            <a:spAutoFit/>
          </a:bodyPr>
          <a:lstStyle/>
          <a:p>
            <a:r>
              <a:rPr lang="en-US" altLang="zh-CN" sz="2000" dirty="0" smtClean="0"/>
              <a:t>Noise</a:t>
            </a:r>
            <a:endParaRPr lang="zh-CN" altLang="en-US" sz="2000" dirty="0"/>
          </a:p>
        </p:txBody>
      </p:sp>
      <p:sp>
        <p:nvSpPr>
          <p:cNvPr id="78" name="矩形 77"/>
          <p:cNvSpPr/>
          <p:nvPr/>
        </p:nvSpPr>
        <p:spPr>
          <a:xfrm>
            <a:off x="8530834" y="5653487"/>
            <a:ext cx="3197991" cy="923330"/>
          </a:xfrm>
          <a:prstGeom prst="rect">
            <a:avLst/>
          </a:prstGeom>
        </p:spPr>
        <p:txBody>
          <a:bodyPr wrap="none">
            <a:spAutoFit/>
          </a:bodyPr>
          <a:lstStyle/>
          <a:p>
            <a:pPr marL="285750" indent="-285750">
              <a:buFont typeface="Wingdings" panose="05000000000000000000" pitchFamily="2" charset="2"/>
              <a:buChar char="l"/>
            </a:pPr>
            <a:r>
              <a:rPr lang="en-US" altLang="zh-CN" dirty="0"/>
              <a:t>GAN has stronger </a:t>
            </a:r>
            <a:r>
              <a:rPr lang="en-US" altLang="zh-CN" dirty="0" smtClean="0"/>
              <a:t>constraints</a:t>
            </a:r>
          </a:p>
          <a:p>
            <a:pPr marL="285750" indent="-285750">
              <a:buFont typeface="Wingdings" panose="05000000000000000000" pitchFamily="2" charset="2"/>
              <a:buChar char="l"/>
            </a:pPr>
            <a:r>
              <a:rPr lang="en-US" altLang="zh-CN" dirty="0"/>
              <a:t>GAN has no prior </a:t>
            </a:r>
            <a:endParaRPr lang="en-US" altLang="zh-CN" dirty="0" smtClean="0"/>
          </a:p>
          <a:p>
            <a:r>
              <a:rPr lang="en-US" altLang="zh-CN" dirty="0"/>
              <a:t> </a:t>
            </a:r>
            <a:r>
              <a:rPr lang="en-US" altLang="zh-CN" dirty="0" smtClean="0"/>
              <a:t>     distribution requirement</a:t>
            </a:r>
          </a:p>
        </p:txBody>
      </p:sp>
      <mc:AlternateContent xmlns:mc="http://schemas.openxmlformats.org/markup-compatibility/2006" xmlns:a14="http://schemas.microsoft.com/office/drawing/2010/main">
        <mc:Choice Requires="a14">
          <p:sp>
            <p:nvSpPr>
              <p:cNvPr id="79" name="文本框 78"/>
              <p:cNvSpPr txBox="1"/>
              <p:nvPr/>
            </p:nvSpPr>
            <p:spPr>
              <a:xfrm>
                <a:off x="8148906" y="4615445"/>
                <a:ext cx="4043094" cy="8678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min</m:t>
                              </m:r>
                            </m:e>
                            <m:lim>
                              <m:r>
                                <a:rPr lang="en-US" altLang="zh-CN" b="0" i="1" smtClean="0">
                                  <a:latin typeface="Cambria Math" panose="02040503050406030204" pitchFamily="18" charset="0"/>
                                </a:rPr>
                                <m:t>𝐺</m:t>
                              </m:r>
                            </m:lim>
                          </m:limLow>
                        </m:fName>
                        <m:e>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r>
                                    <a:rPr lang="en-US" altLang="zh-CN" b="0" i="1" smtClean="0">
                                      <a:latin typeface="Cambria Math" panose="02040503050406030204" pitchFamily="18" charset="0"/>
                                    </a:rPr>
                                    <m:t>𝐷</m:t>
                                  </m:r>
                                </m:lim>
                              </m:limLow>
                            </m:fName>
                            <m:e>
                              <m:r>
                                <a:rPr lang="en-US" altLang="zh-CN" b="0" i="1" smtClean="0">
                                  <a:latin typeface="Cambria Math" panose="02040503050406030204" pitchFamily="18" charset="0"/>
                                </a:rPr>
                                <m:t>𝑉</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r>
                                <a:rPr lang="en-US" altLang="zh-CN" b="0" i="1" smtClean="0">
                                  <a:latin typeface="Cambria Math" panose="02040503050406030204" pitchFamily="18" charset="0"/>
                                </a:rPr>
                                <m:t>𝐺</m:t>
                              </m:r>
                              <m:r>
                                <a:rPr lang="en-US" altLang="zh-CN" b="0" i="1" smtClean="0">
                                  <a:latin typeface="Cambria Math" panose="02040503050406030204" pitchFamily="18" charset="0"/>
                                </a:rPr>
                                <m:t>)</m:t>
                              </m:r>
                            </m:e>
                          </m:func>
                        </m:e>
                      </m:func>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𝑧</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𝑋</m:t>
                              </m:r>
                            </m:sub>
                          </m:sSub>
                        </m:sub>
                      </m:sSub>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𝑙𝑜𝑔𝐷</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e>
                          </m:d>
                        </m:e>
                      </m:d>
                    </m:oMath>
                  </m:oMathPara>
                </a14:m>
                <a:endParaRPr lang="en-US" altLang="zh-CN" b="0" dirty="0" smtClean="0"/>
              </a:p>
              <a:p>
                <a:r>
                  <a:rPr lang="en-US" altLang="zh-CN" dirty="0" smtClean="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𝑧</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𝑧</m:t>
                            </m:r>
                          </m:sub>
                        </m:sSub>
                      </m:sub>
                    </m:sSub>
                    <m:r>
                      <a:rPr lang="en-US" altLang="zh-CN" i="1">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i="0">
                            <a:latin typeface="Cambria Math" panose="02040503050406030204" pitchFamily="18" charset="0"/>
                          </a:rPr>
                          <m:t>log</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𝐷</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𝐺</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e>
                            </m:d>
                          </m:e>
                        </m:d>
                      </m:e>
                    </m:func>
                    <m:r>
                      <a:rPr lang="en-US" altLang="zh-CN" b="0" i="1" smtClean="0">
                        <a:latin typeface="Cambria Math" panose="02040503050406030204" pitchFamily="18" charset="0"/>
                      </a:rPr>
                      <m:t>]</m:t>
                    </m:r>
                  </m:oMath>
                </a14:m>
                <a:endParaRPr lang="zh-CN" altLang="en-US" dirty="0"/>
              </a:p>
            </p:txBody>
          </p:sp>
        </mc:Choice>
        <mc:Fallback xmlns="">
          <p:sp>
            <p:nvSpPr>
              <p:cNvPr id="79" name="文本框 78"/>
              <p:cNvSpPr txBox="1">
                <a:spLocks noRot="1" noChangeAspect="1" noMove="1" noResize="1" noEditPoints="1" noAdjustHandles="1" noChangeArrowheads="1" noChangeShapeType="1" noTextEdit="1"/>
              </p:cNvSpPr>
              <p:nvPr/>
            </p:nvSpPr>
            <p:spPr>
              <a:xfrm>
                <a:off x="8148906" y="4615445"/>
                <a:ext cx="4043094" cy="867802"/>
              </a:xfrm>
              <a:prstGeom prst="rect">
                <a:avLst/>
              </a:prstGeom>
              <a:blipFill rotWithShape="0">
                <a:blip r:embed="rId6"/>
                <a:stretch>
                  <a:fillRect b="-3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953829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fontScale="92500" lnSpcReduction="10000"/>
          </a:bodyPr>
          <a:lstStyle/>
          <a:p>
            <a:r>
              <a:rPr lang="en-US" altLang="zh-CN" dirty="0" smtClean="0"/>
              <a:t>Generative model</a:t>
            </a:r>
            <a:endParaRPr lang="en-US" altLang="zh-CN" dirty="0"/>
          </a:p>
        </p:txBody>
      </p:sp>
      <p:sp>
        <p:nvSpPr>
          <p:cNvPr id="3" name="文本占位符 2"/>
          <p:cNvSpPr>
            <a:spLocks noGrp="1"/>
          </p:cNvSpPr>
          <p:nvPr>
            <p:ph type="body" sz="quarter" idx="14"/>
          </p:nvPr>
        </p:nvSpPr>
        <p:spPr/>
        <p:txBody>
          <a:bodyPr>
            <a:normAutofit fontScale="92500" lnSpcReduction="20000"/>
          </a:bodyPr>
          <a:lstStyle/>
          <a:p>
            <a:r>
              <a:rPr lang="en-US" altLang="zh-CN" dirty="0"/>
              <a:t>REINVENT 2.0</a:t>
            </a:r>
          </a:p>
        </p:txBody>
      </p:sp>
      <p:sp>
        <p:nvSpPr>
          <p:cNvPr id="5" name="文本框 4"/>
          <p:cNvSpPr txBox="1"/>
          <p:nvPr/>
        </p:nvSpPr>
        <p:spPr>
          <a:xfrm>
            <a:off x="764313" y="828705"/>
            <a:ext cx="2916119" cy="400110"/>
          </a:xfrm>
          <a:prstGeom prst="rect">
            <a:avLst/>
          </a:prstGeom>
          <a:noFill/>
        </p:spPr>
        <p:txBody>
          <a:bodyPr wrap="none" rtlCol="0">
            <a:spAutoFit/>
          </a:bodyPr>
          <a:lstStyle/>
          <a:p>
            <a:r>
              <a:rPr lang="en-US" altLang="zh-CN" sz="2000" b="1" dirty="0" smtClean="0"/>
              <a:t>Architecture of REINVENT</a:t>
            </a:r>
            <a:endParaRPr lang="zh-CN" altLang="en-US" sz="2000" b="1" dirty="0"/>
          </a:p>
        </p:txBody>
      </p:sp>
      <p:sp>
        <p:nvSpPr>
          <p:cNvPr id="9" name="矩形 8"/>
          <p:cNvSpPr/>
          <p:nvPr/>
        </p:nvSpPr>
        <p:spPr>
          <a:xfrm>
            <a:off x="1539231" y="2921262"/>
            <a:ext cx="1688763" cy="41388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t>EMBEDDING</a:t>
            </a:r>
            <a:endParaRPr lang="zh-CN" altLang="en-US" dirty="0"/>
          </a:p>
        </p:txBody>
      </p:sp>
      <p:sp>
        <p:nvSpPr>
          <p:cNvPr id="10" name="圆角矩形 9"/>
          <p:cNvSpPr/>
          <p:nvPr/>
        </p:nvSpPr>
        <p:spPr>
          <a:xfrm>
            <a:off x="3630200" y="2854120"/>
            <a:ext cx="828710" cy="548170"/>
          </a:xfrm>
          <a:prstGeom prst="roundRect">
            <a:avLst/>
          </a:prstGeom>
          <a:solidFill>
            <a:schemeClr val="accent6"/>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smtClean="0"/>
              <a:t>LSTM</a:t>
            </a:r>
          </a:p>
          <a:p>
            <a:pPr algn="ctr"/>
            <a:r>
              <a:rPr lang="en-US" altLang="zh-CN" dirty="0" smtClean="0"/>
              <a:t>RNN</a:t>
            </a:r>
            <a:endParaRPr lang="zh-CN" altLang="en-US" dirty="0"/>
          </a:p>
        </p:txBody>
      </p:sp>
      <p:sp>
        <p:nvSpPr>
          <p:cNvPr id="12" name="圆角矩形 11"/>
          <p:cNvSpPr/>
          <p:nvPr/>
        </p:nvSpPr>
        <p:spPr>
          <a:xfrm>
            <a:off x="5572899" y="2854120"/>
            <a:ext cx="828710" cy="548170"/>
          </a:xfrm>
          <a:prstGeom prst="roundRect">
            <a:avLst/>
          </a:prstGeom>
          <a:solidFill>
            <a:schemeClr val="accent6"/>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smtClean="0"/>
              <a:t>LSTM</a:t>
            </a:r>
          </a:p>
          <a:p>
            <a:pPr algn="ctr"/>
            <a:r>
              <a:rPr lang="en-US" altLang="zh-CN" dirty="0" smtClean="0"/>
              <a:t>RNN</a:t>
            </a:r>
            <a:endParaRPr lang="zh-CN" altLang="en-US" dirty="0"/>
          </a:p>
        </p:txBody>
      </p:sp>
      <p:cxnSp>
        <p:nvCxnSpPr>
          <p:cNvPr id="14" name="直接箭头连接符 13"/>
          <p:cNvCxnSpPr>
            <a:endCxn id="9" idx="1"/>
          </p:cNvCxnSpPr>
          <p:nvPr/>
        </p:nvCxnSpPr>
        <p:spPr>
          <a:xfrm flipV="1">
            <a:off x="1137025" y="3128206"/>
            <a:ext cx="40220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p:cNvCxnSpPr>
            <a:stCxn id="9" idx="3"/>
            <a:endCxn id="10" idx="1"/>
          </p:cNvCxnSpPr>
          <p:nvPr/>
        </p:nvCxnSpPr>
        <p:spPr>
          <a:xfrm flipV="1">
            <a:off x="3227994" y="3128205"/>
            <a:ext cx="40220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文本框 16"/>
          <p:cNvSpPr txBox="1"/>
          <p:nvPr/>
        </p:nvSpPr>
        <p:spPr>
          <a:xfrm>
            <a:off x="4764874" y="2921262"/>
            <a:ext cx="502061" cy="369332"/>
          </a:xfrm>
          <a:prstGeom prst="rect">
            <a:avLst/>
          </a:prstGeom>
          <a:noFill/>
        </p:spPr>
        <p:txBody>
          <a:bodyPr wrap="none" rtlCol="0">
            <a:spAutoFit/>
          </a:bodyPr>
          <a:lstStyle/>
          <a:p>
            <a:r>
              <a:rPr lang="en-US" altLang="zh-CN" dirty="0" smtClean="0"/>
              <a:t>……</a:t>
            </a:r>
            <a:endParaRPr lang="zh-CN" altLang="en-US" dirty="0"/>
          </a:p>
        </p:txBody>
      </p:sp>
      <p:sp>
        <p:nvSpPr>
          <p:cNvPr id="18" name="矩形 17"/>
          <p:cNvSpPr/>
          <p:nvPr/>
        </p:nvSpPr>
        <p:spPr>
          <a:xfrm>
            <a:off x="6800581" y="2921261"/>
            <a:ext cx="1688763" cy="41388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t>LINEAR</a:t>
            </a:r>
            <a:endParaRPr lang="zh-CN" altLang="en-US" dirty="0"/>
          </a:p>
        </p:txBody>
      </p:sp>
      <p:grpSp>
        <p:nvGrpSpPr>
          <p:cNvPr id="26" name="组合 25"/>
          <p:cNvGrpSpPr/>
          <p:nvPr/>
        </p:nvGrpSpPr>
        <p:grpSpPr>
          <a:xfrm>
            <a:off x="8888316" y="2940511"/>
            <a:ext cx="364829" cy="364829"/>
            <a:chOff x="9196050" y="3181143"/>
            <a:chExt cx="364829" cy="364829"/>
          </a:xfrm>
        </p:grpSpPr>
        <p:sp>
          <p:nvSpPr>
            <p:cNvPr id="19" name="椭圆 18"/>
            <p:cNvSpPr/>
            <p:nvPr/>
          </p:nvSpPr>
          <p:spPr>
            <a:xfrm>
              <a:off x="9196050" y="3181143"/>
              <a:ext cx="364829" cy="364829"/>
            </a:xfrm>
            <a:prstGeom prst="ellipse">
              <a:avLst/>
            </a:prstGeom>
            <a:ln>
              <a:solidFill>
                <a:schemeClr val="bg2"/>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dirty="0"/>
            </a:p>
          </p:txBody>
        </p:sp>
        <p:cxnSp>
          <p:nvCxnSpPr>
            <p:cNvPr id="24" name="曲线连接符 23"/>
            <p:cNvCxnSpPr/>
            <p:nvPr/>
          </p:nvCxnSpPr>
          <p:spPr>
            <a:xfrm rot="10800000" flipV="1">
              <a:off x="9205209" y="3261455"/>
              <a:ext cx="346510" cy="204204"/>
            </a:xfrm>
            <a:prstGeom prst="curvedConnector3">
              <a:avLst/>
            </a:prstGeom>
            <a:ln>
              <a:solidFill>
                <a:schemeClr val="bg2"/>
              </a:solidFill>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25" name="文本框 24"/>
              <p:cNvSpPr txBox="1"/>
              <p:nvPr/>
            </p:nvSpPr>
            <p:spPr>
              <a:xfrm>
                <a:off x="4685655" y="1340926"/>
                <a:ext cx="67319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h</m:t>
                          </m:r>
                        </m:e>
                        <m:sub>
                          <m:r>
                            <a:rPr lang="en-US" altLang="zh-CN" b="0" i="1" dirty="0" smtClean="0">
                              <a:latin typeface="Cambria Math" panose="02040503050406030204" pitchFamily="18" charset="0"/>
                            </a:rPr>
                            <m:t>𝑡</m:t>
                          </m:r>
                          <m:r>
                            <a:rPr lang="en-US" altLang="zh-CN" b="0" i="1" dirty="0" smtClean="0">
                              <a:latin typeface="Cambria Math" panose="02040503050406030204" pitchFamily="18" charset="0"/>
                            </a:rPr>
                            <m:t>+1</m:t>
                          </m:r>
                        </m:sub>
                      </m:sSub>
                    </m:oMath>
                  </m:oMathPara>
                </a14:m>
                <a:endParaRPr lang="zh-CN" altLang="en-US" dirty="0"/>
              </a:p>
            </p:txBody>
          </p:sp>
        </mc:Choice>
        <mc:Fallback xmlns="">
          <p:sp>
            <p:nvSpPr>
              <p:cNvPr id="25" name="文本框 24"/>
              <p:cNvSpPr txBox="1">
                <a:spLocks noRot="1" noChangeAspect="1" noMove="1" noResize="1" noEditPoints="1" noAdjustHandles="1" noChangeArrowheads="1" noChangeShapeType="1" noTextEdit="1"/>
              </p:cNvSpPr>
              <p:nvPr/>
            </p:nvSpPr>
            <p:spPr>
              <a:xfrm>
                <a:off x="4685655" y="1340926"/>
                <a:ext cx="673198" cy="369332"/>
              </a:xfrm>
              <a:prstGeom prst="rect">
                <a:avLst/>
              </a:prstGeom>
              <a:blipFill rotWithShape="0">
                <a:blip r:embed="rId3"/>
                <a:stretch>
                  <a:fillRect/>
                </a:stretch>
              </a:blipFill>
            </p:spPr>
            <p:txBody>
              <a:bodyPr/>
              <a:lstStyle/>
              <a:p>
                <a:r>
                  <a:rPr lang="zh-CN" altLang="en-US">
                    <a:noFill/>
                  </a:rPr>
                  <a:t> </a:t>
                </a:r>
              </a:p>
            </p:txBody>
          </p:sp>
        </mc:Fallback>
      </mc:AlternateContent>
      <p:cxnSp>
        <p:nvCxnSpPr>
          <p:cNvPr id="28" name="直接箭头连接符 27"/>
          <p:cNvCxnSpPr>
            <a:stCxn id="12" idx="3"/>
            <a:endCxn id="18" idx="1"/>
          </p:cNvCxnSpPr>
          <p:nvPr/>
        </p:nvCxnSpPr>
        <p:spPr>
          <a:xfrm>
            <a:off x="6401609" y="3128205"/>
            <a:ext cx="3989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18" idx="3"/>
            <a:endCxn id="19" idx="2"/>
          </p:cNvCxnSpPr>
          <p:nvPr/>
        </p:nvCxnSpPr>
        <p:spPr>
          <a:xfrm flipV="1">
            <a:off x="8489344" y="3122926"/>
            <a:ext cx="398972" cy="52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接箭头连接符 32"/>
          <p:cNvCxnSpPr>
            <a:stCxn id="19" idx="6"/>
          </p:cNvCxnSpPr>
          <p:nvPr/>
        </p:nvCxnSpPr>
        <p:spPr>
          <a:xfrm>
            <a:off x="9253145" y="3122926"/>
            <a:ext cx="3989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直接箭头连接符 34"/>
          <p:cNvCxnSpPr>
            <a:stCxn id="17" idx="0"/>
          </p:cNvCxnSpPr>
          <p:nvPr/>
        </p:nvCxnSpPr>
        <p:spPr>
          <a:xfrm flipH="1" flipV="1">
            <a:off x="5015904" y="1771049"/>
            <a:ext cx="1" cy="11502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肘形连接符 36"/>
          <p:cNvCxnSpPr>
            <a:stCxn id="10" idx="0"/>
            <a:endCxn id="12" idx="0"/>
          </p:cNvCxnSpPr>
          <p:nvPr/>
        </p:nvCxnSpPr>
        <p:spPr>
          <a:xfrm rot="5400000" flipH="1" flipV="1">
            <a:off x="5015904" y="1882771"/>
            <a:ext cx="12700" cy="1942699"/>
          </a:xfrm>
          <a:prstGeom prst="bentConnector3">
            <a:avLst>
              <a:gd name="adj1" fmla="val 3618945"/>
            </a:avLst>
          </a:prstGeom>
        </p:spPr>
        <p:style>
          <a:lnRef idx="1">
            <a:schemeClr val="dk1"/>
          </a:lnRef>
          <a:fillRef idx="0">
            <a:schemeClr val="dk1"/>
          </a:fillRef>
          <a:effectRef idx="0">
            <a:schemeClr val="dk1"/>
          </a:effectRef>
          <a:fontRef idx="minor">
            <a:schemeClr val="tx1"/>
          </a:fontRef>
        </p:style>
      </p:cxnSp>
      <p:sp>
        <p:nvSpPr>
          <p:cNvPr id="40" name="文本框 39"/>
          <p:cNvSpPr txBox="1"/>
          <p:nvPr/>
        </p:nvSpPr>
        <p:spPr>
          <a:xfrm>
            <a:off x="8602749" y="2479972"/>
            <a:ext cx="935962" cy="369332"/>
          </a:xfrm>
          <a:prstGeom prst="rect">
            <a:avLst/>
          </a:prstGeom>
          <a:noFill/>
        </p:spPr>
        <p:txBody>
          <a:bodyPr wrap="none" rtlCol="0">
            <a:spAutoFit/>
          </a:bodyPr>
          <a:lstStyle/>
          <a:p>
            <a:r>
              <a:rPr lang="en-US" altLang="zh-CN" i="1" dirty="0" err="1" smtClean="0"/>
              <a:t>softmax</a:t>
            </a:r>
            <a:endParaRPr lang="zh-CN" altLang="en-US" i="1" dirty="0"/>
          </a:p>
        </p:txBody>
      </p:sp>
      <mc:AlternateContent xmlns:mc="http://schemas.openxmlformats.org/markup-compatibility/2006" xmlns:a14="http://schemas.microsoft.com/office/drawing/2010/main">
        <mc:Choice Requires="a14">
          <p:sp>
            <p:nvSpPr>
              <p:cNvPr id="41" name="文本框 40"/>
              <p:cNvSpPr txBox="1"/>
              <p:nvPr/>
            </p:nvSpPr>
            <p:spPr>
              <a:xfrm>
                <a:off x="678429" y="2965816"/>
                <a:ext cx="46429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𝑋</m:t>
                          </m:r>
                        </m:e>
                        <m:sub>
                          <m:r>
                            <a:rPr lang="en-US" altLang="zh-CN" b="0" i="1" dirty="0" smtClean="0">
                              <a:latin typeface="Cambria Math" panose="02040503050406030204" pitchFamily="18" charset="0"/>
                            </a:rPr>
                            <m:t>𝑡</m:t>
                          </m:r>
                        </m:sub>
                      </m:sSub>
                    </m:oMath>
                  </m:oMathPara>
                </a14:m>
                <a:endParaRPr lang="zh-CN" altLang="en-US" dirty="0"/>
              </a:p>
            </p:txBody>
          </p:sp>
        </mc:Choice>
        <mc:Fallback xmlns="">
          <p:sp>
            <p:nvSpPr>
              <p:cNvPr id="41" name="文本框 40"/>
              <p:cNvSpPr txBox="1">
                <a:spLocks noRot="1" noChangeAspect="1" noMove="1" noResize="1" noEditPoints="1" noAdjustHandles="1" noChangeArrowheads="1" noChangeShapeType="1" noTextEdit="1"/>
              </p:cNvSpPr>
              <p:nvPr/>
            </p:nvSpPr>
            <p:spPr>
              <a:xfrm>
                <a:off x="678429" y="2965816"/>
                <a:ext cx="464293" cy="369332"/>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p:cNvSpPr txBox="1"/>
              <p:nvPr/>
            </p:nvSpPr>
            <p:spPr>
              <a:xfrm>
                <a:off x="9661277" y="2940511"/>
                <a:ext cx="6465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𝑌</m:t>
                          </m:r>
                        </m:e>
                        <m:sub>
                          <m:r>
                            <a:rPr lang="en-US" altLang="zh-CN" b="0" i="1" dirty="0" smtClean="0">
                              <a:latin typeface="Cambria Math" panose="02040503050406030204" pitchFamily="18" charset="0"/>
                            </a:rPr>
                            <m:t>𝑡</m:t>
                          </m:r>
                          <m:r>
                            <a:rPr lang="en-US" altLang="zh-CN" b="0" i="1" dirty="0" smtClean="0">
                              <a:latin typeface="Cambria Math" panose="02040503050406030204" pitchFamily="18" charset="0"/>
                            </a:rPr>
                            <m:t>+1</m:t>
                          </m:r>
                        </m:sub>
                      </m:sSub>
                    </m:oMath>
                  </m:oMathPara>
                </a14:m>
                <a:endParaRPr lang="zh-CN" altLang="en-US" dirty="0"/>
              </a:p>
            </p:txBody>
          </p:sp>
        </mc:Choice>
        <mc:Fallback xmlns="">
          <p:sp>
            <p:nvSpPr>
              <p:cNvPr id="42" name="文本框 41"/>
              <p:cNvSpPr txBox="1">
                <a:spLocks noRot="1" noChangeAspect="1" noMove="1" noResize="1" noEditPoints="1" noAdjustHandles="1" noChangeArrowheads="1" noChangeShapeType="1" noTextEdit="1"/>
              </p:cNvSpPr>
              <p:nvPr/>
            </p:nvSpPr>
            <p:spPr>
              <a:xfrm>
                <a:off x="9661277" y="2940511"/>
                <a:ext cx="646524" cy="369332"/>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文本框 42"/>
              <p:cNvSpPr txBox="1"/>
              <p:nvPr/>
            </p:nvSpPr>
            <p:spPr>
              <a:xfrm>
                <a:off x="4789111" y="4486783"/>
                <a:ext cx="4535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h</m:t>
                          </m:r>
                        </m:e>
                        <m:sub>
                          <m:r>
                            <a:rPr lang="en-US" altLang="zh-CN" b="0" i="1" dirty="0" smtClean="0">
                              <a:latin typeface="Cambria Math" panose="02040503050406030204" pitchFamily="18" charset="0"/>
                            </a:rPr>
                            <m:t>𝑡</m:t>
                          </m:r>
                        </m:sub>
                      </m:sSub>
                    </m:oMath>
                  </m:oMathPara>
                </a14:m>
                <a:endParaRPr lang="zh-CN" altLang="en-US" dirty="0"/>
              </a:p>
            </p:txBody>
          </p:sp>
        </mc:Choice>
        <mc:Fallback xmlns="">
          <p:sp>
            <p:nvSpPr>
              <p:cNvPr id="43" name="文本框 42"/>
              <p:cNvSpPr txBox="1">
                <a:spLocks noRot="1" noChangeAspect="1" noMove="1" noResize="1" noEditPoints="1" noAdjustHandles="1" noChangeArrowheads="1" noChangeShapeType="1" noTextEdit="1"/>
              </p:cNvSpPr>
              <p:nvPr/>
            </p:nvSpPr>
            <p:spPr>
              <a:xfrm>
                <a:off x="4789111" y="4486783"/>
                <a:ext cx="453586" cy="369332"/>
              </a:xfrm>
              <a:prstGeom prst="rect">
                <a:avLst/>
              </a:prstGeom>
              <a:blipFill rotWithShape="0">
                <a:blip r:embed="rId6"/>
                <a:stretch>
                  <a:fillRect/>
                </a:stretch>
              </a:blipFill>
            </p:spPr>
            <p:txBody>
              <a:bodyPr/>
              <a:lstStyle/>
              <a:p>
                <a:r>
                  <a:rPr lang="zh-CN" altLang="en-US">
                    <a:noFill/>
                  </a:rPr>
                  <a:t> </a:t>
                </a:r>
              </a:p>
            </p:txBody>
          </p:sp>
        </mc:Fallback>
      </mc:AlternateContent>
      <p:cxnSp>
        <p:nvCxnSpPr>
          <p:cNvPr id="45" name="肘形连接符 44"/>
          <p:cNvCxnSpPr>
            <a:stCxn id="10" idx="2"/>
            <a:endCxn id="12" idx="2"/>
          </p:cNvCxnSpPr>
          <p:nvPr/>
        </p:nvCxnSpPr>
        <p:spPr>
          <a:xfrm rot="16200000" flipH="1">
            <a:off x="5015904" y="2430940"/>
            <a:ext cx="12700" cy="1942699"/>
          </a:xfrm>
          <a:prstGeom prst="bentConnector3">
            <a:avLst>
              <a:gd name="adj1" fmla="val 3846315"/>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8" name="直接箭头连接符 47"/>
          <p:cNvCxnSpPr>
            <a:stCxn id="43" idx="0"/>
            <a:endCxn id="17" idx="2"/>
          </p:cNvCxnSpPr>
          <p:nvPr/>
        </p:nvCxnSpPr>
        <p:spPr>
          <a:xfrm flipV="1">
            <a:off x="5015904" y="3290594"/>
            <a:ext cx="1" cy="11961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1" name="矩形 50"/>
              <p:cNvSpPr/>
              <p:nvPr/>
            </p:nvSpPr>
            <p:spPr>
              <a:xfrm>
                <a:off x="678429" y="5424677"/>
                <a:ext cx="10716127" cy="923330"/>
              </a:xfrm>
              <a:prstGeom prst="rect">
                <a:avLst/>
              </a:prstGeom>
            </p:spPr>
            <p:txBody>
              <a:bodyPr wrap="square">
                <a:spAutoFit/>
              </a:bodyPr>
              <a:lstStyle/>
              <a:p>
                <a:pPr marL="285750" indent="-285750">
                  <a:buFont typeface="Wingdings" panose="05000000000000000000" pitchFamily="2" charset="2"/>
                  <a:buChar char="l"/>
                </a:pP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𝑋</m:t>
                        </m:r>
                      </m:e>
                      <m:sub>
                        <m:r>
                          <a:rPr lang="en-US" altLang="zh-CN" i="1" dirty="0">
                            <a:latin typeface="Cambria Math" panose="02040503050406030204" pitchFamily="18" charset="0"/>
                          </a:rPr>
                          <m:t>𝑡</m:t>
                        </m:r>
                      </m:sub>
                    </m:sSub>
                  </m:oMath>
                </a14:m>
                <a:r>
                  <a:rPr lang="en-US" altLang="zh-CN" dirty="0" smtClean="0">
                    <a:latin typeface="Calibri" panose="020F0502020204030204" pitchFamily="34" charset="0"/>
                  </a:rPr>
                  <a:t> is encoded by one-hot.</a:t>
                </a:r>
              </a:p>
              <a:p>
                <a:pPr marL="285750" indent="-285750">
                  <a:buFont typeface="Wingdings" panose="05000000000000000000" pitchFamily="2" charset="2"/>
                  <a:buChar char="l"/>
                </a:pPr>
                <a:r>
                  <a:rPr lang="en-US" altLang="zh-CN" dirty="0" smtClean="0">
                    <a:latin typeface="Calibri" panose="020F0502020204030204" pitchFamily="34" charset="0"/>
                  </a:rPr>
                  <a:t>The </a:t>
                </a:r>
                <a:r>
                  <a:rPr lang="en-US" altLang="zh-CN" dirty="0">
                    <a:latin typeface="Calibri" panose="020F0502020204030204" pitchFamily="34" charset="0"/>
                  </a:rPr>
                  <a:t>users can build generative models with a variable number of </a:t>
                </a:r>
                <a:r>
                  <a:rPr lang="en-US" altLang="zh-CN" dirty="0" smtClean="0">
                    <a:latin typeface="Calibri" panose="020F0502020204030204" pitchFamily="34" charset="0"/>
                  </a:rPr>
                  <a:t>either LSTM </a:t>
                </a:r>
                <a:r>
                  <a:rPr lang="en-US" altLang="zh-CN" dirty="0">
                    <a:latin typeface="Calibri" panose="020F0502020204030204" pitchFamily="34" charset="0"/>
                  </a:rPr>
                  <a:t>or GRU layers</a:t>
                </a:r>
                <a:r>
                  <a:rPr lang="en-US" altLang="zh-CN" dirty="0" smtClean="0">
                    <a:latin typeface="Calibri" panose="020F0502020204030204" pitchFamily="34" charset="0"/>
                  </a:rPr>
                  <a:t>.</a:t>
                </a:r>
                <a:endParaRPr lang="en-US" altLang="zh-CN" dirty="0">
                  <a:latin typeface="Calibri" panose="020F0502020204030204" pitchFamily="34" charset="0"/>
                </a:endParaRPr>
              </a:p>
              <a:p>
                <a:pPr marL="285750" indent="-285750">
                  <a:buFont typeface="Wingdings" panose="05000000000000000000" pitchFamily="2" charset="2"/>
                  <a:buChar char="l"/>
                </a:pPr>
                <a:r>
                  <a:rPr lang="en-US" altLang="zh-CN" dirty="0"/>
                  <a:t>The size of the linear layer is defined by the </a:t>
                </a:r>
                <a:r>
                  <a:rPr lang="en-US" altLang="zh-CN" dirty="0" smtClean="0"/>
                  <a:t>vocabulary size.</a:t>
                </a:r>
              </a:p>
            </p:txBody>
          </p:sp>
        </mc:Choice>
        <mc:Fallback xmlns="">
          <p:sp>
            <p:nvSpPr>
              <p:cNvPr id="51" name="矩形 50"/>
              <p:cNvSpPr>
                <a:spLocks noRot="1" noChangeAspect="1" noMove="1" noResize="1" noEditPoints="1" noAdjustHandles="1" noChangeArrowheads="1" noChangeShapeType="1" noTextEdit="1"/>
              </p:cNvSpPr>
              <p:nvPr/>
            </p:nvSpPr>
            <p:spPr>
              <a:xfrm>
                <a:off x="678429" y="5424677"/>
                <a:ext cx="10716127" cy="923330"/>
              </a:xfrm>
              <a:prstGeom prst="rect">
                <a:avLst/>
              </a:prstGeom>
              <a:blipFill rotWithShape="0">
                <a:blip r:embed="rId7"/>
                <a:stretch>
                  <a:fillRect l="-341" t="-3974" b="-99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568918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fontScale="92500" lnSpcReduction="10000"/>
          </a:bodyPr>
          <a:lstStyle/>
          <a:p>
            <a:r>
              <a:rPr lang="en-US" altLang="zh-CN" dirty="0" smtClean="0"/>
              <a:t>Generative Model</a:t>
            </a:r>
            <a:endParaRPr lang="en-US" altLang="zh-CN" dirty="0"/>
          </a:p>
        </p:txBody>
      </p:sp>
      <p:sp>
        <p:nvSpPr>
          <p:cNvPr id="3" name="文本占位符 2"/>
          <p:cNvSpPr>
            <a:spLocks noGrp="1"/>
          </p:cNvSpPr>
          <p:nvPr>
            <p:ph type="body" sz="quarter" idx="14"/>
          </p:nvPr>
        </p:nvSpPr>
        <p:spPr/>
        <p:txBody>
          <a:bodyPr>
            <a:normAutofit fontScale="92500" lnSpcReduction="20000"/>
          </a:bodyPr>
          <a:lstStyle/>
          <a:p>
            <a:r>
              <a:rPr lang="en-US" altLang="zh-CN" dirty="0"/>
              <a:t>REINVENT 2.0</a:t>
            </a:r>
          </a:p>
        </p:txBody>
      </p:sp>
      <p:sp>
        <p:nvSpPr>
          <p:cNvPr id="4" name="文本框 3"/>
          <p:cNvSpPr txBox="1"/>
          <p:nvPr/>
        </p:nvSpPr>
        <p:spPr>
          <a:xfrm>
            <a:off x="774605" y="806428"/>
            <a:ext cx="2731197" cy="400110"/>
          </a:xfrm>
          <a:prstGeom prst="rect">
            <a:avLst/>
          </a:prstGeom>
          <a:noFill/>
        </p:spPr>
        <p:txBody>
          <a:bodyPr wrap="none" rtlCol="0">
            <a:spAutoFit/>
          </a:bodyPr>
          <a:lstStyle/>
          <a:p>
            <a:r>
              <a:rPr lang="en-US" altLang="zh-CN" sz="2000" b="1" dirty="0" smtClean="0"/>
              <a:t>Reinforcement Learning</a:t>
            </a:r>
            <a:endParaRPr lang="zh-CN" altLang="en-US" sz="2000" b="1" dirty="0"/>
          </a:p>
        </p:txBody>
      </p:sp>
      <p:grpSp>
        <p:nvGrpSpPr>
          <p:cNvPr id="99" name="组合 98"/>
          <p:cNvGrpSpPr/>
          <p:nvPr/>
        </p:nvGrpSpPr>
        <p:grpSpPr>
          <a:xfrm>
            <a:off x="764313" y="1495725"/>
            <a:ext cx="4822258" cy="2418010"/>
            <a:chOff x="279131" y="1848075"/>
            <a:chExt cx="4822258" cy="2418010"/>
          </a:xfrm>
        </p:grpSpPr>
        <p:sp>
          <p:nvSpPr>
            <p:cNvPr id="5" name="圆角矩形 4"/>
            <p:cNvSpPr/>
            <p:nvPr/>
          </p:nvSpPr>
          <p:spPr>
            <a:xfrm>
              <a:off x="1933601" y="1892367"/>
              <a:ext cx="1870583" cy="770021"/>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smtClean="0"/>
                <a:t>Agent</a:t>
              </a:r>
              <a:endParaRPr lang="zh-CN" altLang="en-US" sz="2400" dirty="0"/>
            </a:p>
          </p:txBody>
        </p:sp>
        <p:sp>
          <p:nvSpPr>
            <p:cNvPr id="23" name="圆角矩形 22"/>
            <p:cNvSpPr/>
            <p:nvPr/>
          </p:nvSpPr>
          <p:spPr>
            <a:xfrm>
              <a:off x="1933602" y="3496064"/>
              <a:ext cx="1870583" cy="770021"/>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smtClean="0"/>
                <a:t>Environment</a:t>
              </a:r>
              <a:endParaRPr lang="zh-CN" altLang="en-US" sz="2400" dirty="0"/>
            </a:p>
          </p:txBody>
        </p:sp>
        <p:cxnSp>
          <p:nvCxnSpPr>
            <p:cNvPr id="69" name="直接连接符 68"/>
            <p:cNvCxnSpPr>
              <a:stCxn id="5" idx="3"/>
            </p:cNvCxnSpPr>
            <p:nvPr/>
          </p:nvCxnSpPr>
          <p:spPr>
            <a:xfrm flipV="1">
              <a:off x="3804184" y="2277377"/>
              <a:ext cx="1297205" cy="1"/>
            </a:xfrm>
            <a:prstGeom prst="line">
              <a:avLst/>
            </a:prstGeom>
            <a:ln w="28575">
              <a:solidFill>
                <a:srgbClr val="7030A0"/>
              </a:solidFill>
            </a:ln>
          </p:spPr>
          <p:style>
            <a:lnRef idx="1">
              <a:schemeClr val="dk1"/>
            </a:lnRef>
            <a:fillRef idx="0">
              <a:schemeClr val="dk1"/>
            </a:fillRef>
            <a:effectRef idx="0">
              <a:schemeClr val="dk1"/>
            </a:effectRef>
            <a:fontRef idx="minor">
              <a:schemeClr val="tx1"/>
            </a:fontRef>
          </p:style>
        </p:cxnSp>
        <p:cxnSp>
          <p:nvCxnSpPr>
            <p:cNvPr id="71" name="肘形连接符 70"/>
            <p:cNvCxnSpPr>
              <a:endCxn id="23" idx="3"/>
            </p:cNvCxnSpPr>
            <p:nvPr/>
          </p:nvCxnSpPr>
          <p:spPr>
            <a:xfrm rot="5400000">
              <a:off x="3641313" y="2440249"/>
              <a:ext cx="1603698" cy="1277954"/>
            </a:xfrm>
            <a:prstGeom prst="bentConnector2">
              <a:avLst/>
            </a:prstGeom>
            <a:ln w="28575">
              <a:solidFill>
                <a:srgbClr val="7030A0"/>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2" name="文本框 71"/>
                <p:cNvSpPr txBox="1"/>
                <p:nvPr/>
              </p:nvSpPr>
              <p:spPr>
                <a:xfrm>
                  <a:off x="4016213" y="2894560"/>
                  <a:ext cx="1075551" cy="369332"/>
                </a:xfrm>
                <a:prstGeom prst="rect">
                  <a:avLst/>
                </a:prstGeom>
                <a:noFill/>
              </p:spPr>
              <p:txBody>
                <a:bodyPr wrap="none" rtlCol="0">
                  <a:spAutoFit/>
                </a:bodyPr>
                <a:lstStyle/>
                <a:p>
                  <a:r>
                    <a:rPr lang="en-US" altLang="zh-CN" dirty="0" smtClean="0">
                      <a:solidFill>
                        <a:srgbClr val="7030A0"/>
                      </a:solidFill>
                    </a:rPr>
                    <a:t>Action </a:t>
                  </a:r>
                  <a14:m>
                    <m:oMath xmlns:m="http://schemas.openxmlformats.org/officeDocument/2006/math">
                      <m:sSub>
                        <m:sSubPr>
                          <m:ctrlPr>
                            <a:rPr lang="en-US" altLang="zh-CN" i="1" smtClean="0">
                              <a:solidFill>
                                <a:srgbClr val="7030A0"/>
                              </a:solidFill>
                              <a:latin typeface="Cambria Math" panose="02040503050406030204" pitchFamily="18" charset="0"/>
                            </a:rPr>
                          </m:ctrlPr>
                        </m:sSubPr>
                        <m:e>
                          <m:r>
                            <a:rPr lang="en-US" altLang="zh-CN" b="0" i="1" smtClean="0">
                              <a:solidFill>
                                <a:srgbClr val="7030A0"/>
                              </a:solidFill>
                              <a:latin typeface="Cambria Math" panose="02040503050406030204" pitchFamily="18" charset="0"/>
                            </a:rPr>
                            <m:t>𝐴</m:t>
                          </m:r>
                        </m:e>
                        <m:sub>
                          <m:r>
                            <a:rPr lang="en-US" altLang="zh-CN" b="0" i="1" smtClean="0">
                              <a:solidFill>
                                <a:srgbClr val="7030A0"/>
                              </a:solidFill>
                              <a:latin typeface="Cambria Math" panose="02040503050406030204" pitchFamily="18" charset="0"/>
                            </a:rPr>
                            <m:t>𝑡</m:t>
                          </m:r>
                        </m:sub>
                      </m:sSub>
                    </m:oMath>
                  </a14:m>
                  <a:endParaRPr lang="zh-CN" altLang="en-US" dirty="0">
                    <a:solidFill>
                      <a:srgbClr val="7030A0"/>
                    </a:solidFill>
                  </a:endParaRPr>
                </a:p>
              </p:txBody>
            </p:sp>
          </mc:Choice>
          <mc:Fallback xmlns="">
            <p:sp>
              <p:nvSpPr>
                <p:cNvPr id="72" name="文本框 71"/>
                <p:cNvSpPr txBox="1">
                  <a:spLocks noRot="1" noChangeAspect="1" noMove="1" noResize="1" noEditPoints="1" noAdjustHandles="1" noChangeArrowheads="1" noChangeShapeType="1" noTextEdit="1"/>
                </p:cNvSpPr>
                <p:nvPr/>
              </p:nvSpPr>
              <p:spPr>
                <a:xfrm>
                  <a:off x="4016213" y="2894560"/>
                  <a:ext cx="1075551" cy="369332"/>
                </a:xfrm>
                <a:prstGeom prst="rect">
                  <a:avLst/>
                </a:prstGeom>
                <a:blipFill rotWithShape="0">
                  <a:blip r:embed="rId3"/>
                  <a:stretch>
                    <a:fillRect l="-4520" t="-8197" b="-24590"/>
                  </a:stretch>
                </a:blipFill>
              </p:spPr>
              <p:txBody>
                <a:bodyPr/>
                <a:lstStyle/>
                <a:p>
                  <a:r>
                    <a:rPr lang="zh-CN" altLang="en-US">
                      <a:noFill/>
                    </a:rPr>
                    <a:t> </a:t>
                  </a:r>
                </a:p>
              </p:txBody>
            </p:sp>
          </mc:Fallback>
        </mc:AlternateContent>
        <p:cxnSp>
          <p:nvCxnSpPr>
            <p:cNvPr id="74" name="直接连接符 73"/>
            <p:cNvCxnSpPr/>
            <p:nvPr/>
          </p:nvCxnSpPr>
          <p:spPr>
            <a:xfrm flipH="1">
              <a:off x="279132" y="4032985"/>
              <a:ext cx="165446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文本框 76"/>
                <p:cNvSpPr txBox="1"/>
                <p:nvPr/>
              </p:nvSpPr>
              <p:spPr>
                <a:xfrm>
                  <a:off x="631619" y="1848075"/>
                  <a:ext cx="949491" cy="369332"/>
                </a:xfrm>
                <a:prstGeom prst="rect">
                  <a:avLst/>
                </a:prstGeom>
                <a:noFill/>
              </p:spPr>
              <p:txBody>
                <a:bodyPr wrap="none" rtlCol="0">
                  <a:spAutoFit/>
                </a:bodyPr>
                <a:lstStyle/>
                <a:p>
                  <a:r>
                    <a:rPr lang="en-US" altLang="zh-CN" dirty="0" smtClean="0">
                      <a:solidFill>
                        <a:srgbClr val="FF0000"/>
                      </a:solidFill>
                    </a:rPr>
                    <a:t>State </a:t>
                  </a:r>
                  <a14:m>
                    <m:oMath xmlns:m="http://schemas.openxmlformats.org/officeDocument/2006/math">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𝑆</m:t>
                          </m:r>
                        </m:e>
                        <m:sub>
                          <m:r>
                            <a:rPr lang="en-US" altLang="zh-CN" b="0" i="1" smtClean="0">
                              <a:solidFill>
                                <a:srgbClr val="FF0000"/>
                              </a:solidFill>
                              <a:latin typeface="Cambria Math" panose="02040503050406030204" pitchFamily="18" charset="0"/>
                            </a:rPr>
                            <m:t>𝑡</m:t>
                          </m:r>
                        </m:sub>
                      </m:sSub>
                    </m:oMath>
                  </a14:m>
                  <a:endParaRPr lang="zh-CN" altLang="en-US" dirty="0">
                    <a:solidFill>
                      <a:srgbClr val="FF0000"/>
                    </a:solidFill>
                  </a:endParaRPr>
                </a:p>
              </p:txBody>
            </p:sp>
          </mc:Choice>
          <mc:Fallback xmlns="">
            <p:sp>
              <p:nvSpPr>
                <p:cNvPr id="77" name="文本框 76"/>
                <p:cNvSpPr txBox="1">
                  <a:spLocks noRot="1" noChangeAspect="1" noMove="1" noResize="1" noEditPoints="1" noAdjustHandles="1" noChangeArrowheads="1" noChangeShapeType="1" noTextEdit="1"/>
                </p:cNvSpPr>
                <p:nvPr/>
              </p:nvSpPr>
              <p:spPr>
                <a:xfrm>
                  <a:off x="631619" y="1848075"/>
                  <a:ext cx="949491" cy="369332"/>
                </a:xfrm>
                <a:prstGeom prst="rect">
                  <a:avLst/>
                </a:prstGeom>
                <a:blipFill rotWithShape="0">
                  <a:blip r:embed="rId4"/>
                  <a:stretch>
                    <a:fillRect l="-5128" t="-8197" b="-24590"/>
                  </a:stretch>
                </a:blipFill>
              </p:spPr>
              <p:txBody>
                <a:bodyPr/>
                <a:lstStyle/>
                <a:p>
                  <a:r>
                    <a:rPr lang="zh-CN" altLang="en-US">
                      <a:noFill/>
                    </a:rPr>
                    <a:t> </a:t>
                  </a:r>
                </a:p>
              </p:txBody>
            </p:sp>
          </mc:Fallback>
        </mc:AlternateContent>
        <p:cxnSp>
          <p:nvCxnSpPr>
            <p:cNvPr id="80" name="直接连接符 79"/>
            <p:cNvCxnSpPr/>
            <p:nvPr/>
          </p:nvCxnSpPr>
          <p:spPr>
            <a:xfrm flipV="1">
              <a:off x="279132" y="2194560"/>
              <a:ext cx="0" cy="18384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a:off x="279131" y="2194560"/>
              <a:ext cx="1654469"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H="1">
              <a:off x="631619" y="3667225"/>
              <a:ext cx="1301981"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flipV="1">
              <a:off x="631619" y="2512194"/>
              <a:ext cx="0" cy="1183907"/>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p:nvPr/>
          </p:nvCxnSpPr>
          <p:spPr>
            <a:xfrm>
              <a:off x="631619" y="2512194"/>
              <a:ext cx="1301981" cy="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8" name="文本框 97"/>
                <p:cNvSpPr txBox="1"/>
                <p:nvPr/>
              </p:nvSpPr>
              <p:spPr>
                <a:xfrm>
                  <a:off x="692177" y="2519600"/>
                  <a:ext cx="1176091" cy="369332"/>
                </a:xfrm>
                <a:prstGeom prst="rect">
                  <a:avLst/>
                </a:prstGeom>
                <a:noFill/>
              </p:spPr>
              <p:txBody>
                <a:bodyPr wrap="none" rtlCol="0">
                  <a:spAutoFit/>
                </a:bodyPr>
                <a:lstStyle/>
                <a:p>
                  <a:r>
                    <a:rPr lang="en-US" altLang="zh-CN" dirty="0" smtClean="0">
                      <a:solidFill>
                        <a:srgbClr val="00B0F0"/>
                      </a:solidFill>
                    </a:rPr>
                    <a:t>Reward </a:t>
                  </a:r>
                  <a14:m>
                    <m:oMath xmlns:m="http://schemas.openxmlformats.org/officeDocument/2006/math">
                      <m:sSub>
                        <m:sSubPr>
                          <m:ctrlPr>
                            <a:rPr lang="en-US" altLang="zh-CN" i="1" smtClean="0">
                              <a:solidFill>
                                <a:srgbClr val="00B0F0"/>
                              </a:solidFill>
                              <a:latin typeface="Cambria Math" panose="02040503050406030204" pitchFamily="18" charset="0"/>
                            </a:rPr>
                          </m:ctrlPr>
                        </m:sSubPr>
                        <m:e>
                          <m:r>
                            <a:rPr lang="en-US" altLang="zh-CN" b="0" i="1" smtClean="0">
                              <a:solidFill>
                                <a:srgbClr val="00B0F0"/>
                              </a:solidFill>
                              <a:latin typeface="Cambria Math" panose="02040503050406030204" pitchFamily="18" charset="0"/>
                            </a:rPr>
                            <m:t>𝑅</m:t>
                          </m:r>
                        </m:e>
                        <m:sub>
                          <m:r>
                            <a:rPr lang="en-US" altLang="zh-CN" b="0" i="1" smtClean="0">
                              <a:solidFill>
                                <a:srgbClr val="00B0F0"/>
                              </a:solidFill>
                              <a:latin typeface="Cambria Math" panose="02040503050406030204" pitchFamily="18" charset="0"/>
                            </a:rPr>
                            <m:t>𝑡</m:t>
                          </m:r>
                        </m:sub>
                      </m:sSub>
                    </m:oMath>
                  </a14:m>
                  <a:endParaRPr lang="zh-CN" altLang="en-US" dirty="0">
                    <a:solidFill>
                      <a:srgbClr val="00B0F0"/>
                    </a:solidFill>
                  </a:endParaRPr>
                </a:p>
              </p:txBody>
            </p:sp>
          </mc:Choice>
          <mc:Fallback xmlns="">
            <p:sp>
              <p:nvSpPr>
                <p:cNvPr id="98" name="文本框 97"/>
                <p:cNvSpPr txBox="1">
                  <a:spLocks noRot="1" noChangeAspect="1" noMove="1" noResize="1" noEditPoints="1" noAdjustHandles="1" noChangeArrowheads="1" noChangeShapeType="1" noTextEdit="1"/>
                </p:cNvSpPr>
                <p:nvPr/>
              </p:nvSpPr>
              <p:spPr>
                <a:xfrm>
                  <a:off x="692177" y="2519600"/>
                  <a:ext cx="1176091" cy="369332"/>
                </a:xfrm>
                <a:prstGeom prst="rect">
                  <a:avLst/>
                </a:prstGeom>
                <a:blipFill rotWithShape="0">
                  <a:blip r:embed="rId5"/>
                  <a:stretch>
                    <a:fillRect l="-4145" t="-10000" b="-26667"/>
                  </a:stretch>
                </a:blipFill>
              </p:spPr>
              <p:txBody>
                <a:bodyPr/>
                <a:lstStyle/>
                <a:p>
                  <a:r>
                    <a:rPr lang="zh-CN" altLang="en-US">
                      <a:noFill/>
                    </a:rPr>
                    <a:t> </a:t>
                  </a:r>
                </a:p>
              </p:txBody>
            </p:sp>
          </mc:Fallback>
        </mc:AlternateContent>
      </p:grpSp>
      <p:sp>
        <p:nvSpPr>
          <p:cNvPr id="100" name="矩形 99"/>
          <p:cNvSpPr/>
          <p:nvPr/>
        </p:nvSpPr>
        <p:spPr>
          <a:xfrm>
            <a:off x="6539167" y="1095615"/>
            <a:ext cx="2872581" cy="400110"/>
          </a:xfrm>
          <a:prstGeom prst="rect">
            <a:avLst/>
          </a:prstGeom>
        </p:spPr>
        <p:txBody>
          <a:bodyPr wrap="none">
            <a:spAutoFit/>
          </a:bodyPr>
          <a:lstStyle/>
          <a:p>
            <a:r>
              <a:rPr lang="en-US" altLang="zh-CN" sz="2000" dirty="0"/>
              <a:t> </a:t>
            </a:r>
            <a:r>
              <a:rPr lang="en-US" altLang="zh-CN" sz="2000" b="1" dirty="0"/>
              <a:t>parameter</a:t>
            </a:r>
            <a:r>
              <a:rPr lang="en-US" altLang="zh-CN" sz="2000" dirty="0"/>
              <a:t> </a:t>
            </a:r>
            <a:r>
              <a:rPr lang="en-US" altLang="zh-CN" sz="2000" b="1" dirty="0" smtClean="0"/>
              <a:t>description</a:t>
            </a:r>
            <a:r>
              <a:rPr lang="zh-CN" altLang="en-US" sz="2000" b="1" dirty="0" smtClean="0"/>
              <a:t>：</a:t>
            </a:r>
            <a:endParaRPr lang="zh-CN" altLang="en-US" sz="2000" dirty="0"/>
          </a:p>
        </p:txBody>
      </p:sp>
      <mc:AlternateContent xmlns:mc="http://schemas.openxmlformats.org/markup-compatibility/2006" xmlns:a14="http://schemas.microsoft.com/office/drawing/2010/main">
        <mc:Choice Requires="a14">
          <p:sp>
            <p:nvSpPr>
              <p:cNvPr id="101" name="文本框 100"/>
              <p:cNvSpPr txBox="1"/>
              <p:nvPr/>
            </p:nvSpPr>
            <p:spPr>
              <a:xfrm>
                <a:off x="6607173" y="2774382"/>
                <a:ext cx="4014112" cy="369332"/>
              </a:xfrm>
              <a:prstGeom prst="rect">
                <a:avLst/>
              </a:prstGeom>
              <a:noFill/>
            </p:spPr>
            <p:txBody>
              <a:bodyPr wrap="none" rtlCol="0">
                <a:spAutoFit/>
              </a:bodyPr>
              <a:lstStyle/>
              <a:p>
                <a:r>
                  <a:rPr lang="en-US" altLang="zh-CN" dirty="0" smtClean="0">
                    <a:solidFill>
                      <a:schemeClr val="tx1"/>
                    </a:solidFill>
                  </a:rPr>
                  <a:t>Agent Policy </a:t>
                </a:r>
                <a14:m>
                  <m:oMath xmlns:m="http://schemas.openxmlformats.org/officeDocument/2006/math">
                    <m:r>
                      <a:rPr lang="zh-CN" altLang="en-US" i="1" smtClean="0">
                        <a:solidFill>
                          <a:schemeClr val="tx1"/>
                        </a:solidFill>
                        <a:latin typeface="Cambria Math" panose="02040503050406030204" pitchFamily="18" charset="0"/>
                      </a:rPr>
                      <m:t>𝜋</m:t>
                    </m:r>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𝑎</m:t>
                        </m:r>
                      </m:e>
                      <m:e>
                        <m:r>
                          <a:rPr lang="en-US" altLang="zh-CN" b="0" i="1" smtClean="0">
                            <a:solidFill>
                              <a:schemeClr val="tx1"/>
                            </a:solidFill>
                            <a:latin typeface="Cambria Math" panose="02040503050406030204" pitchFamily="18" charset="0"/>
                          </a:rPr>
                          <m:t>𝑠</m:t>
                        </m:r>
                      </m:e>
                    </m:d>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𝑃</m:t>
                    </m:r>
                    <m:r>
                      <a:rPr lang="en-US" altLang="zh-CN" b="0" i="1" smtClean="0">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𝑡</m:t>
                        </m:r>
                      </m:sub>
                    </m:sSub>
                    <m:r>
                      <a:rPr lang="en-US" altLang="zh-CN" b="0" i="0" smtClean="0">
                        <a:solidFill>
                          <a:schemeClr val="tx1"/>
                        </a:solidFill>
                        <a:latin typeface="Cambria Math" panose="02040503050406030204" pitchFamily="18" charset="0"/>
                      </a:rPr>
                      <m:t>=</m:t>
                    </m:r>
                    <m:r>
                      <m:rPr>
                        <m:sty m:val="p"/>
                      </m:rPr>
                      <a:rPr lang="en-US" altLang="zh-CN" b="0" i="0" smtClean="0">
                        <a:solidFill>
                          <a:schemeClr val="tx1"/>
                        </a:solidFill>
                        <a:latin typeface="Cambria Math" panose="02040503050406030204" pitchFamily="18" charset="0"/>
                      </a:rPr>
                      <m:t>a</m:t>
                    </m:r>
                    <m:r>
                      <a:rPr lang="en-US" altLang="zh-CN" b="0" i="0" smtClean="0">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𝑆</m:t>
                        </m:r>
                      </m:e>
                      <m:sub>
                        <m:r>
                          <a:rPr lang="en-US" altLang="zh-CN" i="1">
                            <a:solidFill>
                              <a:schemeClr val="tx1"/>
                            </a:solidFill>
                            <a:latin typeface="Cambria Math" panose="02040503050406030204" pitchFamily="18" charset="0"/>
                          </a:rPr>
                          <m:t>𝑡</m:t>
                        </m:r>
                      </m:sub>
                    </m:sSub>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𝑠</m:t>
                    </m:r>
                    <m:r>
                      <a:rPr lang="en-US" altLang="zh-CN" b="0" i="1" smtClean="0">
                        <a:solidFill>
                          <a:schemeClr val="tx1"/>
                        </a:solidFill>
                        <a:latin typeface="Cambria Math" panose="02040503050406030204" pitchFamily="18" charset="0"/>
                      </a:rPr>
                      <m:t>)</m:t>
                    </m:r>
                  </m:oMath>
                </a14:m>
                <a:endParaRPr lang="zh-CN" altLang="en-US" dirty="0">
                  <a:solidFill>
                    <a:schemeClr val="tx1"/>
                  </a:solidFill>
                </a:endParaRPr>
              </a:p>
            </p:txBody>
          </p:sp>
        </mc:Choice>
        <mc:Fallback xmlns="">
          <p:sp>
            <p:nvSpPr>
              <p:cNvPr id="101" name="文本框 100"/>
              <p:cNvSpPr txBox="1">
                <a:spLocks noRot="1" noChangeAspect="1" noMove="1" noResize="1" noEditPoints="1" noAdjustHandles="1" noChangeArrowheads="1" noChangeShapeType="1" noTextEdit="1"/>
              </p:cNvSpPr>
              <p:nvPr/>
            </p:nvSpPr>
            <p:spPr>
              <a:xfrm>
                <a:off x="6607173" y="2774382"/>
                <a:ext cx="4014112" cy="369332"/>
              </a:xfrm>
              <a:prstGeom prst="rect">
                <a:avLst/>
              </a:prstGeom>
              <a:blipFill rotWithShape="0">
                <a:blip r:embed="rId6"/>
                <a:stretch>
                  <a:fillRect l="-1368"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2" name="矩形 101"/>
              <p:cNvSpPr/>
              <p:nvPr/>
            </p:nvSpPr>
            <p:spPr>
              <a:xfrm>
                <a:off x="6607173" y="1611447"/>
                <a:ext cx="915315" cy="369332"/>
              </a:xfrm>
              <a:prstGeom prst="rect">
                <a:avLst/>
              </a:prstGeom>
            </p:spPr>
            <p:txBody>
              <a:bodyPr wrap="none">
                <a:spAutoFit/>
              </a:bodyPr>
              <a:lstStyle/>
              <a:p>
                <a:r>
                  <a:rPr lang="en-US" altLang="zh-CN" dirty="0" smtClean="0">
                    <a:solidFill>
                      <a:schemeClr val="tx1"/>
                    </a:solidFill>
                  </a:rPr>
                  <a:t>State </a:t>
                </a:r>
                <a14:m>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𝑆</m:t>
                        </m:r>
                      </m:e>
                      <m:sub>
                        <m:r>
                          <a:rPr lang="en-US" altLang="zh-CN" i="1">
                            <a:solidFill>
                              <a:schemeClr val="tx1"/>
                            </a:solidFill>
                            <a:latin typeface="Cambria Math" panose="02040503050406030204" pitchFamily="18" charset="0"/>
                          </a:rPr>
                          <m:t>𝑡</m:t>
                        </m:r>
                      </m:sub>
                    </m:sSub>
                  </m:oMath>
                </a14:m>
                <a:endParaRPr lang="zh-CN" altLang="en-US" dirty="0">
                  <a:solidFill>
                    <a:schemeClr val="tx1"/>
                  </a:solidFill>
                </a:endParaRPr>
              </a:p>
            </p:txBody>
          </p:sp>
        </mc:Choice>
        <mc:Fallback xmlns="">
          <p:sp>
            <p:nvSpPr>
              <p:cNvPr id="102" name="矩形 101"/>
              <p:cNvSpPr>
                <a:spLocks noRot="1" noChangeAspect="1" noMove="1" noResize="1" noEditPoints="1" noAdjustHandles="1" noChangeArrowheads="1" noChangeShapeType="1" noTextEdit="1"/>
              </p:cNvSpPr>
              <p:nvPr/>
            </p:nvSpPr>
            <p:spPr>
              <a:xfrm>
                <a:off x="6607173" y="1611447"/>
                <a:ext cx="915315" cy="369332"/>
              </a:xfrm>
              <a:prstGeom prst="rect">
                <a:avLst/>
              </a:prstGeom>
              <a:blipFill rotWithShape="0">
                <a:blip r:embed="rId7"/>
                <a:stretch>
                  <a:fillRect l="-6000"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3" name="矩形 102"/>
              <p:cNvSpPr/>
              <p:nvPr/>
            </p:nvSpPr>
            <p:spPr>
              <a:xfrm>
                <a:off x="6608461" y="2042990"/>
                <a:ext cx="1075551" cy="369332"/>
              </a:xfrm>
              <a:prstGeom prst="rect">
                <a:avLst/>
              </a:prstGeom>
            </p:spPr>
            <p:txBody>
              <a:bodyPr wrap="none">
                <a:spAutoFit/>
              </a:bodyPr>
              <a:lstStyle/>
              <a:p>
                <a:r>
                  <a:rPr lang="en-US" altLang="zh-CN" dirty="0" smtClean="0">
                    <a:solidFill>
                      <a:schemeClr val="tx1"/>
                    </a:solidFill>
                  </a:rPr>
                  <a:t>Action </a:t>
                </a:r>
                <a14:m>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𝑡</m:t>
                        </m:r>
                      </m:sub>
                    </m:sSub>
                  </m:oMath>
                </a14:m>
                <a:endParaRPr lang="zh-CN" altLang="en-US" dirty="0">
                  <a:solidFill>
                    <a:schemeClr val="tx1"/>
                  </a:solidFill>
                </a:endParaRPr>
              </a:p>
            </p:txBody>
          </p:sp>
        </mc:Choice>
        <mc:Fallback xmlns="">
          <p:sp>
            <p:nvSpPr>
              <p:cNvPr id="103" name="矩形 102"/>
              <p:cNvSpPr>
                <a:spLocks noRot="1" noChangeAspect="1" noMove="1" noResize="1" noEditPoints="1" noAdjustHandles="1" noChangeArrowheads="1" noChangeShapeType="1" noTextEdit="1"/>
              </p:cNvSpPr>
              <p:nvPr/>
            </p:nvSpPr>
            <p:spPr>
              <a:xfrm>
                <a:off x="6608461" y="2042990"/>
                <a:ext cx="1075551" cy="369332"/>
              </a:xfrm>
              <a:prstGeom prst="rect">
                <a:avLst/>
              </a:prstGeom>
              <a:blipFill rotWithShape="0">
                <a:blip r:embed="rId8"/>
                <a:stretch>
                  <a:fillRect l="-4520"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4" name="矩形 103"/>
              <p:cNvSpPr/>
              <p:nvPr/>
            </p:nvSpPr>
            <p:spPr>
              <a:xfrm>
                <a:off x="6607173" y="2403622"/>
                <a:ext cx="1176091" cy="369332"/>
              </a:xfrm>
              <a:prstGeom prst="rect">
                <a:avLst/>
              </a:prstGeom>
            </p:spPr>
            <p:txBody>
              <a:bodyPr wrap="none">
                <a:spAutoFit/>
              </a:bodyPr>
              <a:lstStyle/>
              <a:p>
                <a:r>
                  <a:rPr lang="en-US" altLang="zh-CN" dirty="0" smtClean="0">
                    <a:solidFill>
                      <a:schemeClr val="tx1"/>
                    </a:solidFill>
                  </a:rPr>
                  <a:t>Reward </a:t>
                </a:r>
                <a14:m>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𝑅</m:t>
                        </m:r>
                      </m:e>
                      <m:sub>
                        <m:r>
                          <a:rPr lang="en-US" altLang="zh-CN" i="1">
                            <a:solidFill>
                              <a:schemeClr val="tx1"/>
                            </a:solidFill>
                            <a:latin typeface="Cambria Math" panose="02040503050406030204" pitchFamily="18" charset="0"/>
                          </a:rPr>
                          <m:t>𝑡</m:t>
                        </m:r>
                      </m:sub>
                    </m:sSub>
                  </m:oMath>
                </a14:m>
                <a:endParaRPr lang="zh-CN" altLang="en-US" dirty="0">
                  <a:solidFill>
                    <a:schemeClr val="tx1"/>
                  </a:solidFill>
                </a:endParaRPr>
              </a:p>
            </p:txBody>
          </p:sp>
        </mc:Choice>
        <mc:Fallback xmlns="">
          <p:sp>
            <p:nvSpPr>
              <p:cNvPr id="104" name="矩形 103"/>
              <p:cNvSpPr>
                <a:spLocks noRot="1" noChangeAspect="1" noMove="1" noResize="1" noEditPoints="1" noAdjustHandles="1" noChangeArrowheads="1" noChangeShapeType="1" noTextEdit="1"/>
              </p:cNvSpPr>
              <p:nvPr/>
            </p:nvSpPr>
            <p:spPr>
              <a:xfrm>
                <a:off x="6607173" y="2403622"/>
                <a:ext cx="1176091" cy="369332"/>
              </a:xfrm>
              <a:prstGeom prst="rect">
                <a:avLst/>
              </a:prstGeom>
              <a:blipFill rotWithShape="0">
                <a:blip r:embed="rId9"/>
                <a:stretch>
                  <a:fillRect l="-4663"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5" name="文本框 104"/>
              <p:cNvSpPr txBox="1"/>
              <p:nvPr/>
            </p:nvSpPr>
            <p:spPr>
              <a:xfrm>
                <a:off x="6608447" y="3204497"/>
                <a:ext cx="5505482" cy="369332"/>
              </a:xfrm>
              <a:prstGeom prst="rect">
                <a:avLst/>
              </a:prstGeom>
              <a:noFill/>
            </p:spPr>
            <p:txBody>
              <a:bodyPr wrap="none" rtlCol="0">
                <a:spAutoFit/>
              </a:bodyPr>
              <a:lstStyle/>
              <a:p>
                <a:r>
                  <a:rPr lang="en-US" altLang="zh-CN" dirty="0" smtClean="0">
                    <a:solidFill>
                      <a:schemeClr val="tx1"/>
                    </a:solidFill>
                  </a:rPr>
                  <a:t>Value </a:t>
                </a:r>
                <a14:m>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zh-CN" altLang="en-US" i="1" smtClean="0">
                            <a:solidFill>
                              <a:schemeClr val="tx1"/>
                            </a:solidFill>
                            <a:latin typeface="Cambria Math" panose="02040503050406030204" pitchFamily="18" charset="0"/>
                          </a:rPr>
                          <m:t>𝜋</m:t>
                        </m:r>
                      </m:sub>
                    </m:sSub>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𝑠</m:t>
                        </m:r>
                      </m:e>
                    </m:d>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𝐸</m:t>
                        </m:r>
                      </m:e>
                      <m:sub>
                        <m:r>
                          <a:rPr lang="zh-CN" altLang="en-US" b="0" i="1" smtClean="0">
                            <a:solidFill>
                              <a:schemeClr val="tx1"/>
                            </a:solidFill>
                            <a:latin typeface="Cambria Math" panose="02040503050406030204" pitchFamily="18" charset="0"/>
                          </a:rPr>
                          <m:t>𝜋</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𝑅</m:t>
                        </m:r>
                      </m:e>
                      <m:sub>
                        <m:r>
                          <a:rPr lang="en-US" altLang="zh-CN" b="0" i="1" smtClean="0">
                            <a:solidFill>
                              <a:schemeClr val="tx1"/>
                            </a:solidFill>
                            <a:latin typeface="Cambria Math" panose="02040503050406030204" pitchFamily="18" charset="0"/>
                          </a:rPr>
                          <m:t>𝑡</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1</m:t>
                        </m:r>
                      </m:sub>
                    </m:sSub>
                    <m:r>
                      <a:rPr lang="en-US" altLang="zh-CN" b="0" i="1" smtClean="0">
                        <a:solidFill>
                          <a:schemeClr val="tx1"/>
                        </a:solidFill>
                        <a:latin typeface="Cambria Math" panose="02040503050406030204" pitchFamily="18" charset="0"/>
                      </a:rPr>
                      <m:t>+</m:t>
                    </m:r>
                    <m:r>
                      <a:rPr lang="zh-CN" altLang="en-US" b="0" i="1" smtClean="0">
                        <a:solidFill>
                          <a:schemeClr val="tx1"/>
                        </a:solidFill>
                        <a:latin typeface="Cambria Math" panose="02040503050406030204" pitchFamily="18" charset="0"/>
                      </a:rPr>
                      <m:t>𝛾</m:t>
                    </m:r>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𝑅</m:t>
                        </m:r>
                      </m:e>
                      <m:sub>
                        <m:r>
                          <a:rPr lang="en-US" altLang="zh-CN" i="1">
                            <a:solidFill>
                              <a:schemeClr val="tx1"/>
                            </a:solidFill>
                            <a:latin typeface="Cambria Math" panose="02040503050406030204" pitchFamily="18" charset="0"/>
                          </a:rPr>
                          <m:t>𝑡</m:t>
                        </m:r>
                        <m:r>
                          <a:rPr lang="en-US" altLang="zh-CN" i="1">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2</m:t>
                        </m:r>
                      </m:sub>
                    </m:sSub>
                    <m:r>
                      <a:rPr lang="en-US" altLang="zh-CN" b="0" i="1" smtClean="0">
                        <a:solidFill>
                          <a:schemeClr val="tx1"/>
                        </a:solidFill>
                        <a:latin typeface="Cambria Math" panose="02040503050406030204" pitchFamily="18" charset="0"/>
                      </a:rPr>
                      <m:t>+</m:t>
                    </m:r>
                    <m:sSup>
                      <m:sSupPr>
                        <m:ctrlPr>
                          <a:rPr lang="en-US" altLang="zh-CN" b="0" i="1" smtClean="0">
                            <a:solidFill>
                              <a:schemeClr val="tx1"/>
                            </a:solidFill>
                            <a:latin typeface="Cambria Math" panose="02040503050406030204" pitchFamily="18" charset="0"/>
                          </a:rPr>
                        </m:ctrlPr>
                      </m:sSupPr>
                      <m:e>
                        <m:r>
                          <a:rPr lang="zh-CN" altLang="en-US" i="1">
                            <a:solidFill>
                              <a:schemeClr val="tx1"/>
                            </a:solidFill>
                            <a:latin typeface="Cambria Math" panose="02040503050406030204" pitchFamily="18" charset="0"/>
                          </a:rPr>
                          <m:t>𝛾</m:t>
                        </m:r>
                      </m:e>
                      <m:sup>
                        <m:r>
                          <a:rPr lang="en-US" altLang="zh-CN" b="0" i="1" smtClean="0">
                            <a:solidFill>
                              <a:schemeClr val="tx1"/>
                            </a:solidFill>
                            <a:latin typeface="Cambria Math" panose="02040503050406030204" pitchFamily="18" charset="0"/>
                          </a:rPr>
                          <m:t>2</m:t>
                        </m:r>
                      </m:sup>
                    </m:sSup>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𝑅</m:t>
                        </m:r>
                      </m:e>
                      <m:sub>
                        <m:r>
                          <a:rPr lang="en-US" altLang="zh-CN" i="1">
                            <a:solidFill>
                              <a:schemeClr val="tx1"/>
                            </a:solidFill>
                            <a:latin typeface="Cambria Math" panose="02040503050406030204" pitchFamily="18" charset="0"/>
                          </a:rPr>
                          <m:t>𝑡</m:t>
                        </m:r>
                        <m:r>
                          <a:rPr lang="en-US" altLang="zh-CN" i="1">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3</m:t>
                        </m:r>
                      </m:sub>
                    </m:sSub>
                    <m:r>
                      <a:rPr lang="en-US" altLang="zh-CN" b="0" i="1" smtClean="0">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𝑆</m:t>
                        </m:r>
                      </m:e>
                      <m:sub>
                        <m:r>
                          <a:rPr lang="en-US" altLang="zh-CN" i="1">
                            <a:solidFill>
                              <a:schemeClr val="tx1"/>
                            </a:solidFill>
                            <a:latin typeface="Cambria Math" panose="02040503050406030204" pitchFamily="18" charset="0"/>
                          </a:rPr>
                          <m:t>𝑡</m:t>
                        </m:r>
                      </m:sub>
                    </m:sSub>
                    <m:r>
                      <a:rPr lang="en-US" altLang="zh-CN" b="0" i="0" smtClean="0">
                        <a:solidFill>
                          <a:schemeClr val="tx1"/>
                        </a:solidFill>
                        <a:latin typeface="Cambria Math" panose="02040503050406030204" pitchFamily="18" charset="0"/>
                      </a:rPr>
                      <m:t>=</m:t>
                    </m:r>
                    <m:r>
                      <m:rPr>
                        <m:sty m:val="p"/>
                      </m:rPr>
                      <a:rPr lang="en-US" altLang="zh-CN" b="0" i="0" smtClean="0">
                        <a:solidFill>
                          <a:schemeClr val="tx1"/>
                        </a:solidFill>
                        <a:latin typeface="Cambria Math" panose="02040503050406030204" pitchFamily="18" charset="0"/>
                      </a:rPr>
                      <m:t>s</m:t>
                    </m:r>
                    <m:r>
                      <a:rPr lang="en-US" altLang="zh-CN" b="0" i="0" smtClean="0">
                        <a:solidFill>
                          <a:schemeClr val="tx1"/>
                        </a:solidFill>
                        <a:latin typeface="Cambria Math" panose="02040503050406030204" pitchFamily="18" charset="0"/>
                      </a:rPr>
                      <m:t>)</m:t>
                    </m:r>
                  </m:oMath>
                </a14:m>
                <a:endParaRPr lang="zh-CN" altLang="en-US" dirty="0">
                  <a:solidFill>
                    <a:schemeClr val="tx1"/>
                  </a:solidFill>
                </a:endParaRPr>
              </a:p>
            </p:txBody>
          </p:sp>
        </mc:Choice>
        <mc:Fallback xmlns="">
          <p:sp>
            <p:nvSpPr>
              <p:cNvPr id="105" name="文本框 104"/>
              <p:cNvSpPr txBox="1">
                <a:spLocks noRot="1" noChangeAspect="1" noMove="1" noResize="1" noEditPoints="1" noAdjustHandles="1" noChangeArrowheads="1" noChangeShapeType="1" noTextEdit="1"/>
              </p:cNvSpPr>
              <p:nvPr/>
            </p:nvSpPr>
            <p:spPr>
              <a:xfrm>
                <a:off x="6608447" y="3204497"/>
                <a:ext cx="5505482" cy="369332"/>
              </a:xfrm>
              <a:prstGeom prst="rect">
                <a:avLst/>
              </a:prstGeom>
              <a:blipFill rotWithShape="0">
                <a:blip r:embed="rId10"/>
                <a:stretch>
                  <a:fillRect l="-886"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6" name="矩形 105"/>
              <p:cNvSpPr/>
              <p:nvPr/>
            </p:nvSpPr>
            <p:spPr>
              <a:xfrm>
                <a:off x="6607173" y="3618523"/>
                <a:ext cx="2250616" cy="369332"/>
              </a:xfrm>
              <a:prstGeom prst="rect">
                <a:avLst/>
              </a:prstGeom>
            </p:spPr>
            <p:txBody>
              <a:bodyPr wrap="none">
                <a:spAutoFit/>
              </a:bodyPr>
              <a:lstStyle/>
              <a:p>
                <a:r>
                  <a:rPr lang="en-US" altLang="zh-CN" dirty="0" smtClean="0"/>
                  <a:t>Decay factor </a:t>
                </a:r>
                <a14:m>
                  <m:oMath xmlns:m="http://schemas.openxmlformats.org/officeDocument/2006/math">
                    <m:r>
                      <a:rPr lang="zh-CN" altLang="en-US" i="1">
                        <a:latin typeface="Cambria Math" panose="02040503050406030204" pitchFamily="18" charset="0"/>
                      </a:rPr>
                      <m:t>𝛾</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oMath>
                </a14:m>
                <a:endParaRPr lang="zh-CN" altLang="en-US" dirty="0"/>
              </a:p>
            </p:txBody>
          </p:sp>
        </mc:Choice>
        <mc:Fallback xmlns="">
          <p:sp>
            <p:nvSpPr>
              <p:cNvPr id="106" name="矩形 105"/>
              <p:cNvSpPr>
                <a:spLocks noRot="1" noChangeAspect="1" noMove="1" noResize="1" noEditPoints="1" noAdjustHandles="1" noChangeArrowheads="1" noChangeShapeType="1" noTextEdit="1"/>
              </p:cNvSpPr>
              <p:nvPr/>
            </p:nvSpPr>
            <p:spPr>
              <a:xfrm>
                <a:off x="6607173" y="3618523"/>
                <a:ext cx="2250616" cy="369332"/>
              </a:xfrm>
              <a:prstGeom prst="rect">
                <a:avLst/>
              </a:prstGeom>
              <a:blipFill rotWithShape="0">
                <a:blip r:embed="rId11"/>
                <a:stretch>
                  <a:fillRect l="-2439" t="-10000" r="-1084"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7" name="矩形 106"/>
              <p:cNvSpPr/>
              <p:nvPr/>
            </p:nvSpPr>
            <p:spPr>
              <a:xfrm>
                <a:off x="6607173" y="4470231"/>
                <a:ext cx="1904689" cy="369332"/>
              </a:xfrm>
              <a:prstGeom prst="rect">
                <a:avLst/>
              </a:prstGeom>
            </p:spPr>
            <p:txBody>
              <a:bodyPr wrap="none">
                <a:spAutoFit/>
              </a:bodyPr>
              <a:lstStyle/>
              <a:p>
                <a:r>
                  <a:rPr lang="en-US" altLang="zh-CN" dirty="0" smtClean="0"/>
                  <a:t>Exploration ratio </a:t>
                </a:r>
                <a14:m>
                  <m:oMath xmlns:m="http://schemas.openxmlformats.org/officeDocument/2006/math">
                    <m:r>
                      <a:rPr lang="zh-CN" altLang="en-US" i="1" smtClean="0">
                        <a:latin typeface="Cambria Math" panose="02040503050406030204" pitchFamily="18" charset="0"/>
                      </a:rPr>
                      <m:t>𝜀</m:t>
                    </m:r>
                  </m:oMath>
                </a14:m>
                <a:endParaRPr lang="zh-CN" altLang="en-US" dirty="0"/>
              </a:p>
            </p:txBody>
          </p:sp>
        </mc:Choice>
        <mc:Fallback xmlns="">
          <p:sp>
            <p:nvSpPr>
              <p:cNvPr id="107" name="矩形 106"/>
              <p:cNvSpPr>
                <a:spLocks noRot="1" noChangeAspect="1" noMove="1" noResize="1" noEditPoints="1" noAdjustHandles="1" noChangeArrowheads="1" noChangeShapeType="1" noTextEdit="1"/>
              </p:cNvSpPr>
              <p:nvPr/>
            </p:nvSpPr>
            <p:spPr>
              <a:xfrm>
                <a:off x="6607173" y="4470231"/>
                <a:ext cx="1904689" cy="369332"/>
              </a:xfrm>
              <a:prstGeom prst="rect">
                <a:avLst/>
              </a:prstGeom>
              <a:blipFill rotWithShape="0">
                <a:blip r:embed="rId12"/>
                <a:stretch>
                  <a:fillRect l="-2885"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8" name="矩形 107"/>
              <p:cNvSpPr/>
              <p:nvPr/>
            </p:nvSpPr>
            <p:spPr>
              <a:xfrm>
                <a:off x="6617403" y="4033092"/>
                <a:ext cx="604140" cy="3919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𝑠</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m:t>
                              </m:r>
                            </m:sup>
                          </m:sSup>
                        </m:sub>
                        <m:sup>
                          <m:r>
                            <a:rPr lang="en-US" altLang="zh-CN" b="0" i="1" smtClean="0">
                              <a:latin typeface="Cambria Math" panose="02040503050406030204" pitchFamily="18" charset="0"/>
                            </a:rPr>
                            <m:t>𝑎</m:t>
                          </m:r>
                        </m:sup>
                      </m:sSubSup>
                    </m:oMath>
                  </m:oMathPara>
                </a14:m>
                <a:endParaRPr lang="zh-CN" altLang="en-US" dirty="0"/>
              </a:p>
            </p:txBody>
          </p:sp>
        </mc:Choice>
        <mc:Fallback xmlns="">
          <p:sp>
            <p:nvSpPr>
              <p:cNvPr id="108" name="矩形 107"/>
              <p:cNvSpPr>
                <a:spLocks noRot="1" noChangeAspect="1" noMove="1" noResize="1" noEditPoints="1" noAdjustHandles="1" noChangeArrowheads="1" noChangeShapeType="1" noTextEdit="1"/>
              </p:cNvSpPr>
              <p:nvPr/>
            </p:nvSpPr>
            <p:spPr>
              <a:xfrm>
                <a:off x="6617403" y="4033092"/>
                <a:ext cx="604140" cy="391902"/>
              </a:xfrm>
              <a:prstGeom prst="rect">
                <a:avLst/>
              </a:prstGeom>
              <a:blipFill rotWithShape="0">
                <a:blip r:embed="rId1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937484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fontScale="92500" lnSpcReduction="10000"/>
          </a:bodyPr>
          <a:lstStyle/>
          <a:p>
            <a:r>
              <a:rPr lang="en-US" altLang="zh-CN" dirty="0" smtClean="0"/>
              <a:t>Generative Model</a:t>
            </a:r>
            <a:endParaRPr lang="en-US" altLang="zh-CN" dirty="0"/>
          </a:p>
        </p:txBody>
      </p:sp>
      <p:sp>
        <p:nvSpPr>
          <p:cNvPr id="3" name="文本占位符 2"/>
          <p:cNvSpPr>
            <a:spLocks noGrp="1"/>
          </p:cNvSpPr>
          <p:nvPr>
            <p:ph type="body" sz="quarter" idx="14"/>
          </p:nvPr>
        </p:nvSpPr>
        <p:spPr/>
        <p:txBody>
          <a:bodyPr>
            <a:normAutofit fontScale="92500" lnSpcReduction="20000"/>
          </a:bodyPr>
          <a:lstStyle/>
          <a:p>
            <a:r>
              <a:rPr lang="en-US" altLang="zh-CN" dirty="0"/>
              <a:t>REINVENT 2.0</a:t>
            </a:r>
          </a:p>
        </p:txBody>
      </p:sp>
      <p:sp>
        <p:nvSpPr>
          <p:cNvPr id="7" name="圆角矩形 6"/>
          <p:cNvSpPr/>
          <p:nvPr/>
        </p:nvSpPr>
        <p:spPr>
          <a:xfrm>
            <a:off x="888485" y="3844724"/>
            <a:ext cx="1001028" cy="625642"/>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smtClean="0"/>
              <a:t>Agent</a:t>
            </a:r>
            <a:endParaRPr lang="zh-CN" altLang="en-US" dirty="0"/>
          </a:p>
        </p:txBody>
      </p:sp>
      <p:sp>
        <p:nvSpPr>
          <p:cNvPr id="8" name="圆角矩形 7"/>
          <p:cNvSpPr/>
          <p:nvPr/>
        </p:nvSpPr>
        <p:spPr>
          <a:xfrm>
            <a:off x="817786" y="1549099"/>
            <a:ext cx="1142426" cy="62564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dirty="0" smtClean="0"/>
              <a:t>Inception</a:t>
            </a:r>
            <a:endParaRPr lang="zh-CN" altLang="en-US" dirty="0"/>
          </a:p>
        </p:txBody>
      </p:sp>
      <p:sp>
        <p:nvSpPr>
          <p:cNvPr id="9" name="圆角矩形 8"/>
          <p:cNvSpPr/>
          <p:nvPr/>
        </p:nvSpPr>
        <p:spPr>
          <a:xfrm>
            <a:off x="3518567" y="1149651"/>
            <a:ext cx="4494998" cy="3696101"/>
          </a:xfrm>
          <a:prstGeom prst="roundRect">
            <a:avLst/>
          </a:prstGeom>
          <a:solidFill>
            <a:schemeClr val="accent2">
              <a:lumMod val="40000"/>
              <a:lumOff val="60000"/>
            </a:schemeClr>
          </a:solidFill>
          <a:ln w="2857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a:stCxn id="7" idx="3"/>
          </p:cNvCxnSpPr>
          <p:nvPr/>
        </p:nvCxnSpPr>
        <p:spPr>
          <a:xfrm>
            <a:off x="1889513" y="4157545"/>
            <a:ext cx="162905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 name="矩形 11"/>
          <p:cNvSpPr/>
          <p:nvPr/>
        </p:nvSpPr>
        <p:spPr>
          <a:xfrm>
            <a:off x="2100589" y="4265760"/>
            <a:ext cx="1206901" cy="40921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2000" dirty="0" smtClean="0"/>
              <a:t>Sampling</a:t>
            </a:r>
            <a:endParaRPr lang="zh-CN" altLang="en-US" sz="2000" dirty="0"/>
          </a:p>
        </p:txBody>
      </p:sp>
      <p:sp>
        <p:nvSpPr>
          <p:cNvPr id="13" name="圆角矩形 12"/>
          <p:cNvSpPr/>
          <p:nvPr/>
        </p:nvSpPr>
        <p:spPr>
          <a:xfrm>
            <a:off x="4221212" y="1505786"/>
            <a:ext cx="1126156" cy="712269"/>
          </a:xfrm>
          <a:prstGeom prst="roundRect">
            <a:avLst/>
          </a:prstGeom>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smtClean="0"/>
              <a:t>Diversity</a:t>
            </a:r>
          </a:p>
          <a:p>
            <a:pPr algn="ctr"/>
            <a:r>
              <a:rPr lang="en-US" altLang="zh-CN" dirty="0" smtClean="0"/>
              <a:t>Filter</a:t>
            </a:r>
            <a:endParaRPr lang="zh-CN" altLang="en-US" dirty="0"/>
          </a:p>
        </p:txBody>
      </p:sp>
      <p:sp>
        <p:nvSpPr>
          <p:cNvPr id="14" name="圆角矩形 13"/>
          <p:cNvSpPr/>
          <p:nvPr/>
        </p:nvSpPr>
        <p:spPr>
          <a:xfrm>
            <a:off x="6212574" y="1505786"/>
            <a:ext cx="1126156" cy="712269"/>
          </a:xfrm>
          <a:prstGeom prst="roundRect">
            <a:avLst/>
          </a:prstGeom>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smtClean="0"/>
              <a:t>Prior</a:t>
            </a:r>
            <a:endParaRPr lang="zh-CN" altLang="en-US" dirty="0"/>
          </a:p>
        </p:txBody>
      </p:sp>
      <p:sp>
        <p:nvSpPr>
          <p:cNvPr id="15" name="圆角矩形 14"/>
          <p:cNvSpPr/>
          <p:nvPr/>
        </p:nvSpPr>
        <p:spPr>
          <a:xfrm>
            <a:off x="6212574" y="3801410"/>
            <a:ext cx="1126156" cy="712269"/>
          </a:xfrm>
          <a:prstGeom prst="roundRect">
            <a:avLst/>
          </a:prstGeom>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smtClean="0"/>
              <a:t>Scoring</a:t>
            </a:r>
          </a:p>
          <a:p>
            <a:pPr algn="ctr"/>
            <a:r>
              <a:rPr lang="en-US" altLang="zh-CN" dirty="0" smtClean="0"/>
              <a:t>Function</a:t>
            </a:r>
            <a:endParaRPr lang="zh-CN" altLang="en-US" dirty="0"/>
          </a:p>
        </p:txBody>
      </p:sp>
      <p:cxnSp>
        <p:nvCxnSpPr>
          <p:cNvPr id="17" name="肘形连接符 16"/>
          <p:cNvCxnSpPr>
            <a:stCxn id="13" idx="2"/>
            <a:endCxn id="14" idx="2"/>
          </p:cNvCxnSpPr>
          <p:nvPr/>
        </p:nvCxnSpPr>
        <p:spPr>
          <a:xfrm rot="16200000" flipH="1">
            <a:off x="5779971" y="1222374"/>
            <a:ext cx="12700" cy="1991362"/>
          </a:xfrm>
          <a:prstGeom prst="bentConnector3">
            <a:avLst>
              <a:gd name="adj1" fmla="val 5589480"/>
            </a:avLst>
          </a:prstGeom>
          <a:ln w="28575"/>
        </p:spPr>
        <p:style>
          <a:lnRef idx="1">
            <a:schemeClr val="dk1"/>
          </a:lnRef>
          <a:fillRef idx="0">
            <a:schemeClr val="dk1"/>
          </a:fillRef>
          <a:effectRef idx="0">
            <a:schemeClr val="dk1"/>
          </a:effectRef>
          <a:fontRef idx="minor">
            <a:schemeClr val="tx1"/>
          </a:fontRef>
        </p:style>
      </p:cxnSp>
      <p:cxnSp>
        <p:nvCxnSpPr>
          <p:cNvPr id="26" name="直接连接符 25"/>
          <p:cNvCxnSpPr>
            <a:stCxn id="15" idx="0"/>
            <a:endCxn id="14" idx="2"/>
          </p:cNvCxnSpPr>
          <p:nvPr/>
        </p:nvCxnSpPr>
        <p:spPr>
          <a:xfrm flipV="1">
            <a:off x="6775652" y="2218055"/>
            <a:ext cx="0" cy="1583355"/>
          </a:xfrm>
          <a:prstGeom prst="line">
            <a:avLst/>
          </a:prstGeom>
          <a:ln w="28575"/>
        </p:spPr>
        <p:style>
          <a:lnRef idx="1">
            <a:schemeClr val="dk1"/>
          </a:lnRef>
          <a:fillRef idx="0">
            <a:schemeClr val="dk1"/>
          </a:fillRef>
          <a:effectRef idx="0">
            <a:schemeClr val="dk1"/>
          </a:effectRef>
          <a:fontRef idx="minor">
            <a:schemeClr val="tx1"/>
          </a:fontRef>
        </p:style>
      </p:cxnSp>
      <p:sp>
        <p:nvSpPr>
          <p:cNvPr id="29" name="矩形 28"/>
          <p:cNvSpPr/>
          <p:nvPr/>
        </p:nvSpPr>
        <p:spPr>
          <a:xfrm>
            <a:off x="6775653" y="2674535"/>
            <a:ext cx="1332609" cy="646331"/>
          </a:xfrm>
          <a:prstGeom prst="rect">
            <a:avLst/>
          </a:prstGeom>
        </p:spPr>
        <p:txBody>
          <a:bodyPr wrap="none">
            <a:spAutoFit/>
          </a:bodyPr>
          <a:lstStyle/>
          <a:p>
            <a:pPr algn="ctr"/>
            <a:r>
              <a:rPr lang="en-US" altLang="zh-CN" dirty="0"/>
              <a:t>Augmented </a:t>
            </a:r>
            <a:endParaRPr lang="en-US" altLang="zh-CN" dirty="0" smtClean="0"/>
          </a:p>
          <a:p>
            <a:pPr algn="ctr"/>
            <a:r>
              <a:rPr lang="en-US" altLang="zh-CN" dirty="0" smtClean="0"/>
              <a:t>Likelihood</a:t>
            </a:r>
            <a:endParaRPr lang="zh-CN" altLang="en-US" dirty="0"/>
          </a:p>
        </p:txBody>
      </p:sp>
      <p:sp>
        <p:nvSpPr>
          <p:cNvPr id="30" name="椭圆 29"/>
          <p:cNvSpPr/>
          <p:nvPr/>
        </p:nvSpPr>
        <p:spPr>
          <a:xfrm>
            <a:off x="6722179" y="2870500"/>
            <a:ext cx="106945" cy="10694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箭头连接符 31"/>
          <p:cNvCxnSpPr>
            <a:stCxn id="8" idx="2"/>
            <a:endCxn id="7" idx="0"/>
          </p:cNvCxnSpPr>
          <p:nvPr/>
        </p:nvCxnSpPr>
        <p:spPr>
          <a:xfrm>
            <a:off x="1388999" y="2174741"/>
            <a:ext cx="0" cy="166998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p:cNvCxnSpPr>
            <a:stCxn id="13" idx="1"/>
            <a:endCxn id="8" idx="3"/>
          </p:cNvCxnSpPr>
          <p:nvPr/>
        </p:nvCxnSpPr>
        <p:spPr>
          <a:xfrm flipH="1" flipV="1">
            <a:off x="1960212" y="1861920"/>
            <a:ext cx="2261000"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7" name="矩形 36"/>
          <p:cNvSpPr/>
          <p:nvPr/>
        </p:nvSpPr>
        <p:spPr>
          <a:xfrm>
            <a:off x="2041165" y="2001418"/>
            <a:ext cx="1934948" cy="40921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2000" dirty="0" smtClean="0"/>
              <a:t>Scored SMILES</a:t>
            </a:r>
            <a:endParaRPr lang="zh-CN" altLang="en-US" sz="2000" dirty="0"/>
          </a:p>
        </p:txBody>
      </p:sp>
      <mc:AlternateContent xmlns:mc="http://schemas.openxmlformats.org/markup-compatibility/2006" xmlns:a14="http://schemas.microsoft.com/office/drawing/2010/main">
        <mc:Choice Requires="a14">
          <p:sp>
            <p:nvSpPr>
              <p:cNvPr id="38" name="文本框 37"/>
              <p:cNvSpPr txBox="1"/>
              <p:nvPr/>
            </p:nvSpPr>
            <p:spPr>
              <a:xfrm>
                <a:off x="764313" y="5147078"/>
                <a:ext cx="4616458" cy="3974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𝑙𝑜𝑠𝑠</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m:t>
                              </m:r>
                              <m:r>
                                <a:rPr lang="en-US" altLang="zh-CN" i="1">
                                  <a:latin typeface="Cambria Math" panose="02040503050406030204" pitchFamily="18" charset="0"/>
                                </a:rPr>
                                <m:t>𝑁𝐿𝐿</m:t>
                              </m:r>
                              <m:r>
                                <a:rPr lang="en-US" altLang="zh-CN" i="1">
                                  <a:latin typeface="Cambria Math" panose="02040503050406030204" pitchFamily="18" charset="0"/>
                                </a:rPr>
                                <m:t>(</m:t>
                              </m:r>
                              <m:r>
                                <a:rPr lang="en-US" altLang="zh-CN" i="1">
                                  <a:latin typeface="Cambria Math" panose="02040503050406030204" pitchFamily="18" charset="0"/>
                                </a:rPr>
                                <m:t>𝑆</m:t>
                              </m:r>
                              <m:r>
                                <a:rPr lang="en-US" altLang="zh-CN" i="1">
                                  <a:latin typeface="Cambria Math" panose="02040503050406030204" pitchFamily="18" charset="0"/>
                                </a:rPr>
                                <m:t>)</m:t>
                              </m:r>
                            </m:e>
                            <m:sub>
                              <m:r>
                                <a:rPr lang="en-US" altLang="zh-CN" i="1">
                                  <a:latin typeface="Cambria Math" panose="02040503050406030204" pitchFamily="18" charset="0"/>
                                </a:rPr>
                                <m:t>𝐴𝑢𝑔𝑚𝑒𝑛𝑡𝑒𝑑</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𝑁𝐿𝐿</m:t>
                              </m:r>
                              <m:d>
                                <m:dPr>
                                  <m:ctrlPr>
                                    <a:rPr lang="en-US" altLang="zh-CN" i="1">
                                      <a:latin typeface="Cambria Math" panose="02040503050406030204" pitchFamily="18" charset="0"/>
                                    </a:rPr>
                                  </m:ctrlPr>
                                </m:dPr>
                                <m:e>
                                  <m:r>
                                    <a:rPr lang="en-US" altLang="zh-CN" i="1">
                                      <a:latin typeface="Cambria Math" panose="02040503050406030204" pitchFamily="18" charset="0"/>
                                    </a:rPr>
                                    <m:t>𝑆</m:t>
                                  </m:r>
                                </m:e>
                              </m:d>
                            </m:e>
                            <m:sub>
                              <m:r>
                                <a:rPr lang="en-US" altLang="zh-CN" i="1">
                                  <a:latin typeface="Cambria Math" panose="02040503050406030204" pitchFamily="18" charset="0"/>
                                </a:rPr>
                                <m:t>𝐴𝑔𝑒𝑛𝑡</m:t>
                              </m:r>
                            </m:sub>
                          </m:sSub>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oMath>
                  </m:oMathPara>
                </a14:m>
                <a:endParaRPr lang="zh-CN" altLang="en-US" dirty="0"/>
              </a:p>
            </p:txBody>
          </p:sp>
        </mc:Choice>
        <mc:Fallback xmlns="">
          <p:sp>
            <p:nvSpPr>
              <p:cNvPr id="38" name="文本框 37"/>
              <p:cNvSpPr txBox="1">
                <a:spLocks noRot="1" noChangeAspect="1" noMove="1" noResize="1" noEditPoints="1" noAdjustHandles="1" noChangeArrowheads="1" noChangeShapeType="1" noTextEdit="1"/>
              </p:cNvSpPr>
              <p:nvPr/>
            </p:nvSpPr>
            <p:spPr>
              <a:xfrm>
                <a:off x="764313" y="5147078"/>
                <a:ext cx="4616458" cy="397416"/>
              </a:xfrm>
              <a:prstGeom prst="rect">
                <a:avLst/>
              </a:prstGeom>
              <a:blipFill rotWithShape="0">
                <a:blip r:embed="rId3"/>
                <a:stretch>
                  <a:fillRect b="-90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矩形 38"/>
              <p:cNvSpPr/>
              <p:nvPr/>
            </p:nvSpPr>
            <p:spPr>
              <a:xfrm>
                <a:off x="817786" y="5682149"/>
                <a:ext cx="4639603" cy="3919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𝑁𝐿𝐿</m:t>
                          </m:r>
                          <m:r>
                            <a:rPr lang="en-US" altLang="zh-CN" i="1">
                              <a:latin typeface="Cambria Math" panose="02040503050406030204" pitchFamily="18" charset="0"/>
                            </a:rPr>
                            <m:t>(</m:t>
                          </m:r>
                          <m:r>
                            <a:rPr lang="en-US" altLang="zh-CN" i="1">
                              <a:latin typeface="Cambria Math" panose="02040503050406030204" pitchFamily="18" charset="0"/>
                            </a:rPr>
                            <m:t>𝑆</m:t>
                          </m:r>
                          <m:r>
                            <a:rPr lang="en-US" altLang="zh-CN" i="1">
                              <a:latin typeface="Cambria Math" panose="02040503050406030204" pitchFamily="18" charset="0"/>
                            </a:rPr>
                            <m:t>)</m:t>
                          </m:r>
                        </m:e>
                        <m:sub>
                          <m:r>
                            <a:rPr lang="en-US" altLang="zh-CN" i="1">
                              <a:latin typeface="Cambria Math" panose="02040503050406030204" pitchFamily="18" charset="0"/>
                            </a:rPr>
                            <m:t>𝐴𝑢𝑔𝑚𝑒𝑛𝑡𝑒𝑑</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𝑁𝐿𝐿</m:t>
                          </m:r>
                          <m:r>
                            <a:rPr lang="en-US" altLang="zh-CN" i="1">
                              <a:latin typeface="Cambria Math" panose="02040503050406030204" pitchFamily="18" charset="0"/>
                            </a:rPr>
                            <m:t>(</m:t>
                          </m:r>
                          <m:r>
                            <a:rPr lang="en-US" altLang="zh-CN" i="1">
                              <a:latin typeface="Cambria Math" panose="02040503050406030204" pitchFamily="18" charset="0"/>
                            </a:rPr>
                            <m:t>𝑆</m:t>
                          </m:r>
                          <m:r>
                            <a:rPr lang="en-US" altLang="zh-CN" i="1">
                              <a:latin typeface="Cambria Math" panose="02040503050406030204" pitchFamily="18" charset="0"/>
                            </a:rPr>
                            <m:t>)</m:t>
                          </m:r>
                        </m:e>
                        <m:sub>
                          <m:r>
                            <a:rPr lang="en-US" altLang="zh-CN" b="0" i="1" smtClean="0">
                              <a:latin typeface="Cambria Math" panose="02040503050406030204" pitchFamily="18" charset="0"/>
                            </a:rPr>
                            <m:t>𝑃𝑟𝑖𝑜𝑟</m:t>
                          </m:r>
                        </m:sub>
                      </m:sSub>
                      <m:r>
                        <a:rPr lang="en-US" altLang="zh-CN" b="0" i="1" smtClean="0">
                          <a:latin typeface="Cambria Math" panose="02040503050406030204" pitchFamily="18" charset="0"/>
                        </a:rPr>
                        <m:t>−</m:t>
                      </m:r>
                      <m:r>
                        <a:rPr lang="zh-CN" altLang="en-US" b="0" i="1" smtClean="0">
                          <a:latin typeface="Cambria Math" panose="02040503050406030204" pitchFamily="18" charset="0"/>
                        </a:rPr>
                        <m:t>𝜎</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𝑀𝑃𝑂</m:t>
                      </m:r>
                    </m:oMath>
                  </m:oMathPara>
                </a14:m>
                <a:endParaRPr lang="zh-CN" altLang="en-US" dirty="0"/>
              </a:p>
            </p:txBody>
          </p:sp>
        </mc:Choice>
        <mc:Fallback xmlns="">
          <p:sp>
            <p:nvSpPr>
              <p:cNvPr id="39" name="矩形 38"/>
              <p:cNvSpPr>
                <a:spLocks noRot="1" noChangeAspect="1" noMove="1" noResize="1" noEditPoints="1" noAdjustHandles="1" noChangeArrowheads="1" noChangeShapeType="1" noTextEdit="1"/>
              </p:cNvSpPr>
              <p:nvPr/>
            </p:nvSpPr>
            <p:spPr>
              <a:xfrm>
                <a:off x="817786" y="5682149"/>
                <a:ext cx="4639603" cy="391902"/>
              </a:xfrm>
              <a:prstGeom prst="rect">
                <a:avLst/>
              </a:prstGeom>
              <a:blipFill rotWithShape="0">
                <a:blip r:embed="rId4"/>
                <a:stretch>
                  <a:fillRect b="-10938"/>
                </a:stretch>
              </a:blipFill>
            </p:spPr>
            <p:txBody>
              <a:bodyPr/>
              <a:lstStyle/>
              <a:p>
                <a:r>
                  <a:rPr lang="zh-CN" altLang="en-US">
                    <a:noFill/>
                  </a:rPr>
                  <a:t> </a:t>
                </a:r>
              </a:p>
            </p:txBody>
          </p:sp>
        </mc:Fallback>
      </mc:AlternateContent>
      <p:sp>
        <p:nvSpPr>
          <p:cNvPr id="40" name="矩形 39"/>
          <p:cNvSpPr/>
          <p:nvPr/>
        </p:nvSpPr>
        <p:spPr>
          <a:xfrm>
            <a:off x="5708213" y="6575359"/>
            <a:ext cx="7248289" cy="276999"/>
          </a:xfrm>
          <a:prstGeom prst="rect">
            <a:avLst/>
          </a:prstGeom>
        </p:spPr>
        <p:txBody>
          <a:bodyPr wrap="square">
            <a:spAutoFit/>
          </a:bodyPr>
          <a:lstStyle/>
          <a:p>
            <a:r>
              <a:rPr lang="sv-SE" altLang="zh-CN" sz="1200" i="1" dirty="0">
                <a:latin typeface="Times New Roman" panose="02020603050405020304" pitchFamily="18" charset="0"/>
                <a:cs typeface="Times New Roman" panose="02020603050405020304" pitchFamily="18" charset="0"/>
              </a:rPr>
              <a:t>Olivecrona, </a:t>
            </a:r>
            <a:r>
              <a:rPr lang="sv-SE" altLang="zh-CN" sz="1200" i="1" dirty="0" smtClean="0">
                <a:latin typeface="Times New Roman" panose="02020603050405020304" pitchFamily="18" charset="0"/>
                <a:cs typeface="Times New Roman" panose="02020603050405020304" pitchFamily="18" charset="0"/>
              </a:rPr>
              <a:t>M</a:t>
            </a:r>
            <a:r>
              <a:rPr lang="en-US" altLang="zh-CN" sz="1200" i="1" dirty="0" smtClean="0">
                <a:latin typeface="Times New Roman" panose="02020603050405020304" pitchFamily="18" charset="0"/>
                <a:cs typeface="Times New Roman" panose="02020603050405020304" pitchFamily="18" charset="0"/>
              </a:rPr>
              <a:t>.;De-Novo </a:t>
            </a:r>
            <a:r>
              <a:rPr lang="en-US" altLang="zh-CN" sz="1200" i="1" dirty="0">
                <a:latin typeface="Times New Roman" panose="02020603050405020304" pitchFamily="18" charset="0"/>
                <a:cs typeface="Times New Roman" panose="02020603050405020304" pitchFamily="18" charset="0"/>
              </a:rPr>
              <a:t>Design through </a:t>
            </a:r>
            <a:r>
              <a:rPr lang="en-US" altLang="zh-CN" sz="1200" i="1" dirty="0" smtClean="0">
                <a:latin typeface="Times New Roman" panose="02020603050405020304" pitchFamily="18" charset="0"/>
                <a:cs typeface="Times New Roman" panose="02020603050405020304" pitchFamily="18" charset="0"/>
              </a:rPr>
              <a:t>Deep Reinforcement </a:t>
            </a:r>
            <a:r>
              <a:rPr lang="en-US" altLang="zh-CN" sz="1200" i="1" dirty="0">
                <a:latin typeface="Times New Roman" panose="02020603050405020304" pitchFamily="18" charset="0"/>
                <a:cs typeface="Times New Roman" panose="02020603050405020304" pitchFamily="18" charset="0"/>
              </a:rPr>
              <a:t>Learning. J. </a:t>
            </a:r>
            <a:r>
              <a:rPr lang="en-US" altLang="zh-CN" sz="1200" i="1" dirty="0" err="1" smtClean="0">
                <a:latin typeface="Times New Roman" panose="02020603050405020304" pitchFamily="18" charset="0"/>
                <a:cs typeface="Times New Roman" panose="02020603050405020304" pitchFamily="18" charset="0"/>
              </a:rPr>
              <a:t>Cheminf</a:t>
            </a:r>
            <a:r>
              <a:rPr lang="en-US" altLang="zh-CN" sz="1200" i="1" dirty="0" smtClean="0">
                <a:latin typeface="Times New Roman" panose="02020603050405020304" pitchFamily="18" charset="0"/>
                <a:cs typeface="Times New Roman" panose="02020603050405020304" pitchFamily="18" charset="0"/>
              </a:rPr>
              <a:t>. 2017</a:t>
            </a:r>
            <a:r>
              <a:rPr lang="en-US" altLang="zh-CN" sz="1200" i="1" dirty="0">
                <a:latin typeface="Times New Roman" panose="02020603050405020304" pitchFamily="18" charset="0"/>
                <a:cs typeface="Times New Roman" panose="02020603050405020304" pitchFamily="18" charset="0"/>
              </a:rPr>
              <a:t>, 9 (1), 48.</a:t>
            </a:r>
            <a:endParaRPr lang="zh-CN" altLang="en-US" sz="12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12937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fontScale="92500" lnSpcReduction="10000"/>
          </a:bodyPr>
          <a:lstStyle/>
          <a:p>
            <a:r>
              <a:rPr lang="en-US" altLang="zh-CN" dirty="0" smtClean="0"/>
              <a:t>Generative model</a:t>
            </a:r>
            <a:endParaRPr lang="en-US" altLang="zh-CN" dirty="0"/>
          </a:p>
        </p:txBody>
      </p:sp>
      <p:sp>
        <p:nvSpPr>
          <p:cNvPr id="3" name="文本占位符 2"/>
          <p:cNvSpPr>
            <a:spLocks noGrp="1"/>
          </p:cNvSpPr>
          <p:nvPr>
            <p:ph type="body" sz="quarter" idx="14"/>
          </p:nvPr>
        </p:nvSpPr>
        <p:spPr/>
        <p:txBody>
          <a:bodyPr>
            <a:normAutofit fontScale="92500" lnSpcReduction="20000"/>
          </a:bodyPr>
          <a:lstStyle/>
          <a:p>
            <a:r>
              <a:rPr lang="en-US" altLang="zh-CN" dirty="0"/>
              <a:t>REINVENT 2.0</a:t>
            </a:r>
          </a:p>
        </p:txBody>
      </p:sp>
      <p:pic>
        <p:nvPicPr>
          <p:cNvPr id="8" name="图片 7"/>
          <p:cNvPicPr>
            <a:picLocks noChangeAspect="1"/>
          </p:cNvPicPr>
          <p:nvPr/>
        </p:nvPicPr>
        <p:blipFill>
          <a:blip r:embed="rId3"/>
          <a:stretch>
            <a:fillRect/>
          </a:stretch>
        </p:blipFill>
        <p:spPr>
          <a:xfrm>
            <a:off x="764313" y="1531345"/>
            <a:ext cx="1938740" cy="2535275"/>
          </a:xfrm>
          <a:prstGeom prst="rect">
            <a:avLst/>
          </a:prstGeom>
        </p:spPr>
      </p:pic>
      <p:grpSp>
        <p:nvGrpSpPr>
          <p:cNvPr id="15" name="组合 14"/>
          <p:cNvGrpSpPr/>
          <p:nvPr/>
        </p:nvGrpSpPr>
        <p:grpSpPr>
          <a:xfrm>
            <a:off x="3244549" y="1531345"/>
            <a:ext cx="2291508" cy="2571339"/>
            <a:chOff x="3624549" y="1076640"/>
            <a:chExt cx="2291508" cy="2571339"/>
          </a:xfrm>
        </p:grpSpPr>
        <p:pic>
          <p:nvPicPr>
            <p:cNvPr id="11" name="图片 10"/>
            <p:cNvPicPr>
              <a:picLocks noChangeAspect="1"/>
            </p:cNvPicPr>
            <p:nvPr/>
          </p:nvPicPr>
          <p:blipFill>
            <a:blip r:embed="rId4"/>
            <a:stretch>
              <a:fillRect/>
            </a:stretch>
          </p:blipFill>
          <p:spPr>
            <a:xfrm>
              <a:off x="3631146" y="1076640"/>
              <a:ext cx="2284911" cy="2571339"/>
            </a:xfrm>
            <a:prstGeom prst="rect">
              <a:avLst/>
            </a:prstGeom>
          </p:spPr>
        </p:pic>
        <p:sp>
          <p:nvSpPr>
            <p:cNvPr id="13" name="圆角矩形 12"/>
            <p:cNvSpPr/>
            <p:nvPr/>
          </p:nvSpPr>
          <p:spPr>
            <a:xfrm>
              <a:off x="3624549" y="1197714"/>
              <a:ext cx="385591" cy="333631"/>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764313" y="1103362"/>
            <a:ext cx="3201454" cy="400110"/>
          </a:xfrm>
          <a:prstGeom prst="rect">
            <a:avLst/>
          </a:prstGeom>
          <a:noFill/>
        </p:spPr>
        <p:txBody>
          <a:bodyPr wrap="none" rtlCol="0">
            <a:spAutoFit/>
          </a:bodyPr>
          <a:lstStyle/>
          <a:p>
            <a:r>
              <a:rPr lang="en-US" altLang="zh-CN" sz="2000" b="1" dirty="0" smtClean="0"/>
              <a:t>Exploitation and Exploration</a:t>
            </a:r>
            <a:endParaRPr lang="zh-CN" altLang="en-US" sz="2000" b="1" dirty="0"/>
          </a:p>
        </p:txBody>
      </p:sp>
      <p:sp>
        <p:nvSpPr>
          <p:cNvPr id="21" name="文本框 20"/>
          <p:cNvSpPr txBox="1"/>
          <p:nvPr/>
        </p:nvSpPr>
        <p:spPr>
          <a:xfrm>
            <a:off x="1169925" y="3918018"/>
            <a:ext cx="954813" cy="369332"/>
          </a:xfrm>
          <a:prstGeom prst="rect">
            <a:avLst/>
          </a:prstGeom>
          <a:noFill/>
        </p:spPr>
        <p:txBody>
          <a:bodyPr wrap="none" rtlCol="0">
            <a:spAutoFit/>
          </a:bodyPr>
          <a:lstStyle/>
          <a:p>
            <a:r>
              <a:rPr lang="en-US" altLang="zh-CN" dirty="0" smtClean="0"/>
              <a:t>No filter</a:t>
            </a:r>
            <a:endParaRPr lang="zh-CN" altLang="en-US" dirty="0"/>
          </a:p>
        </p:txBody>
      </p:sp>
      <p:sp>
        <p:nvSpPr>
          <p:cNvPr id="38" name="文本框 37"/>
          <p:cNvSpPr txBox="1"/>
          <p:nvPr/>
        </p:nvSpPr>
        <p:spPr>
          <a:xfrm>
            <a:off x="3965767" y="3918018"/>
            <a:ext cx="666273" cy="369332"/>
          </a:xfrm>
          <a:prstGeom prst="rect">
            <a:avLst/>
          </a:prstGeom>
          <a:noFill/>
        </p:spPr>
        <p:txBody>
          <a:bodyPr wrap="none" rtlCol="0">
            <a:spAutoFit/>
          </a:bodyPr>
          <a:lstStyle/>
          <a:p>
            <a:r>
              <a:rPr lang="en-US" altLang="zh-CN" dirty="0" smtClean="0"/>
              <a:t>Filter</a:t>
            </a:r>
            <a:endParaRPr lang="zh-CN" altLang="en-US" dirty="0"/>
          </a:p>
        </p:txBody>
      </p:sp>
      <p:sp>
        <p:nvSpPr>
          <p:cNvPr id="22" name="矩形 21"/>
          <p:cNvSpPr/>
          <p:nvPr/>
        </p:nvSpPr>
        <p:spPr>
          <a:xfrm>
            <a:off x="6396990" y="1103362"/>
            <a:ext cx="6096000" cy="1938992"/>
          </a:xfrm>
          <a:prstGeom prst="rect">
            <a:avLst/>
          </a:prstGeom>
        </p:spPr>
        <p:txBody>
          <a:bodyPr>
            <a:spAutoFit/>
          </a:bodyPr>
          <a:lstStyle/>
          <a:p>
            <a:r>
              <a:rPr lang="en-US" altLang="zh-CN" sz="2000" b="1" dirty="0"/>
              <a:t>Distribution-Learning </a:t>
            </a:r>
            <a:r>
              <a:rPr lang="en-US" altLang="zh-CN" sz="2000" b="1" dirty="0" smtClean="0"/>
              <a:t>Benchmarks</a:t>
            </a:r>
          </a:p>
          <a:p>
            <a:pPr marL="285750" indent="-285750">
              <a:buFont typeface="Wingdings" panose="05000000000000000000" pitchFamily="2" charset="2"/>
              <a:buChar char="l"/>
            </a:pPr>
            <a:r>
              <a:rPr lang="en-US" altLang="zh-CN" sz="2000" dirty="0" smtClean="0"/>
              <a:t>Validity</a:t>
            </a:r>
          </a:p>
          <a:p>
            <a:pPr marL="285750" indent="-285750">
              <a:buFont typeface="Wingdings" panose="05000000000000000000" pitchFamily="2" charset="2"/>
              <a:buChar char="l"/>
            </a:pPr>
            <a:r>
              <a:rPr lang="en-US" altLang="zh-CN" sz="2000" dirty="0" smtClean="0"/>
              <a:t>Uniqueness</a:t>
            </a:r>
          </a:p>
          <a:p>
            <a:pPr marL="285750" indent="-285750">
              <a:buFont typeface="Wingdings" panose="05000000000000000000" pitchFamily="2" charset="2"/>
              <a:buChar char="l"/>
            </a:pPr>
            <a:r>
              <a:rPr lang="en-US" altLang="zh-CN" sz="2000" dirty="0" smtClean="0"/>
              <a:t>Novelty</a:t>
            </a:r>
          </a:p>
          <a:p>
            <a:pPr marL="285750" indent="-285750">
              <a:buFont typeface="Wingdings" panose="05000000000000000000" pitchFamily="2" charset="2"/>
              <a:buChar char="l"/>
            </a:pPr>
            <a:r>
              <a:rPr lang="en-US" altLang="zh-CN" sz="2000" dirty="0" err="1"/>
              <a:t>Fréchet</a:t>
            </a:r>
            <a:r>
              <a:rPr lang="en-US" altLang="zh-CN" sz="2000" dirty="0"/>
              <a:t> </a:t>
            </a:r>
            <a:r>
              <a:rPr lang="en-US" altLang="zh-CN" sz="2000" dirty="0" err="1"/>
              <a:t>ChemNet</a:t>
            </a:r>
            <a:r>
              <a:rPr lang="en-US" altLang="zh-CN" sz="2000" dirty="0"/>
              <a:t> </a:t>
            </a:r>
            <a:r>
              <a:rPr lang="en-US" altLang="zh-CN" sz="2000" dirty="0" smtClean="0"/>
              <a:t>Distance (FCD)</a:t>
            </a:r>
            <a:endParaRPr lang="en-US" altLang="zh-CN" sz="2000" b="1" dirty="0"/>
          </a:p>
          <a:p>
            <a:pPr marL="285750" indent="-285750">
              <a:buFont typeface="Wingdings" panose="05000000000000000000" pitchFamily="2" charset="2"/>
              <a:buChar char="l"/>
            </a:pPr>
            <a:r>
              <a:rPr lang="en-US" altLang="zh-CN" sz="2000" dirty="0"/>
              <a:t>KL </a:t>
            </a:r>
            <a:r>
              <a:rPr lang="en-US" altLang="zh-CN" sz="2000" dirty="0" smtClean="0"/>
              <a:t>Divergence</a:t>
            </a:r>
            <a:endParaRPr lang="zh-CN" altLang="en-US" sz="2000" b="1" dirty="0"/>
          </a:p>
        </p:txBody>
      </p:sp>
      <p:sp>
        <p:nvSpPr>
          <p:cNvPr id="23" name="矩形 22"/>
          <p:cNvSpPr/>
          <p:nvPr/>
        </p:nvSpPr>
        <p:spPr>
          <a:xfrm>
            <a:off x="5985510" y="6396335"/>
            <a:ext cx="6096000" cy="461665"/>
          </a:xfrm>
          <a:prstGeom prst="rect">
            <a:avLst/>
          </a:prstGeom>
        </p:spPr>
        <p:txBody>
          <a:bodyPr>
            <a:spAutoFit/>
          </a:bodyPr>
          <a:lstStyle/>
          <a:p>
            <a:r>
              <a:rPr lang="en-US" altLang="zh-CN" sz="1200" i="1" dirty="0">
                <a:latin typeface="Times New Roman" panose="02020603050405020304" pitchFamily="18" charset="0"/>
                <a:cs typeface="Times New Roman" panose="02020603050405020304" pitchFamily="18" charset="0"/>
              </a:rPr>
              <a:t>Brown, </a:t>
            </a:r>
            <a:r>
              <a:rPr lang="en-US" altLang="zh-CN" sz="1200" i="1" dirty="0" smtClean="0">
                <a:latin typeface="Times New Roman" panose="02020603050405020304" pitchFamily="18" charset="0"/>
                <a:cs typeface="Times New Roman" panose="02020603050405020304" pitchFamily="18" charset="0"/>
              </a:rPr>
              <a:t>N.; </a:t>
            </a:r>
            <a:r>
              <a:rPr lang="en-US" altLang="zh-CN" sz="1200" i="1" dirty="0" err="1" smtClean="0">
                <a:latin typeface="Times New Roman" panose="02020603050405020304" pitchFamily="18" charset="0"/>
                <a:cs typeface="Times New Roman" panose="02020603050405020304" pitchFamily="18" charset="0"/>
              </a:rPr>
              <a:t>GuacaMol</a:t>
            </a:r>
            <a:r>
              <a:rPr lang="en-US" altLang="zh-CN" sz="1200" i="1" dirty="0" smtClean="0">
                <a:latin typeface="Times New Roman" panose="02020603050405020304" pitchFamily="18" charset="0"/>
                <a:cs typeface="Times New Roman" panose="02020603050405020304" pitchFamily="18" charset="0"/>
              </a:rPr>
              <a:t>: Benchmarking Models for de Novo Molecular Design. J. Chem</a:t>
            </a:r>
            <a:r>
              <a:rPr lang="en-US" altLang="zh-CN" sz="1200" i="1" dirty="0">
                <a:latin typeface="Times New Roman" panose="02020603050405020304" pitchFamily="18" charset="0"/>
                <a:cs typeface="Times New Roman" panose="02020603050405020304" pitchFamily="18" charset="0"/>
              </a:rPr>
              <a:t>. Inf. Model. 2019, 59 (3), 1096−1108.</a:t>
            </a:r>
            <a:endParaRPr lang="zh-CN" altLang="en-US" sz="1200" i="1" dirty="0">
              <a:latin typeface="Times New Roman" panose="02020603050405020304" pitchFamily="18" charset="0"/>
              <a:cs typeface="Times New Roman" panose="02020603050405020304" pitchFamily="18" charset="0"/>
            </a:endParaRPr>
          </a:p>
        </p:txBody>
      </p:sp>
      <p:sp>
        <p:nvSpPr>
          <p:cNvPr id="44" name="矩形 43"/>
          <p:cNvSpPr/>
          <p:nvPr/>
        </p:nvSpPr>
        <p:spPr>
          <a:xfrm>
            <a:off x="6473069" y="3471742"/>
            <a:ext cx="6096000" cy="1631216"/>
          </a:xfrm>
          <a:prstGeom prst="rect">
            <a:avLst/>
          </a:prstGeom>
        </p:spPr>
        <p:txBody>
          <a:bodyPr>
            <a:spAutoFit/>
          </a:bodyPr>
          <a:lstStyle/>
          <a:p>
            <a:r>
              <a:rPr lang="en-US" altLang="zh-CN" sz="2000" b="1" dirty="0"/>
              <a:t>Goal-Directed Benchmarks </a:t>
            </a:r>
            <a:endParaRPr lang="en-US" altLang="zh-CN" sz="2000" b="1" dirty="0" smtClean="0"/>
          </a:p>
          <a:p>
            <a:pPr marL="285750" indent="-285750">
              <a:buFont typeface="Wingdings" panose="05000000000000000000" pitchFamily="2" charset="2"/>
              <a:buChar char="l"/>
            </a:pPr>
            <a:r>
              <a:rPr lang="en-US" altLang="zh-CN" sz="2000" dirty="0"/>
              <a:t>Similarity </a:t>
            </a:r>
            <a:endParaRPr lang="en-US" altLang="zh-CN" sz="2000" dirty="0" smtClean="0"/>
          </a:p>
          <a:p>
            <a:pPr marL="285750" indent="-285750">
              <a:buFont typeface="Wingdings" panose="05000000000000000000" pitchFamily="2" charset="2"/>
              <a:buChar char="l"/>
            </a:pPr>
            <a:r>
              <a:rPr lang="en-US" altLang="zh-CN" sz="2000" dirty="0"/>
              <a:t>Rediscovery </a:t>
            </a:r>
            <a:endParaRPr lang="en-US" altLang="zh-CN" sz="2000" dirty="0" smtClean="0"/>
          </a:p>
          <a:p>
            <a:pPr marL="285750" indent="-285750">
              <a:buFont typeface="Wingdings" panose="05000000000000000000" pitchFamily="2" charset="2"/>
              <a:buChar char="l"/>
            </a:pPr>
            <a:r>
              <a:rPr lang="en-US" altLang="zh-CN" sz="2000" dirty="0" smtClean="0"/>
              <a:t>Isomers</a:t>
            </a:r>
            <a:endParaRPr lang="en-US" altLang="zh-CN" sz="2000" b="1" dirty="0"/>
          </a:p>
          <a:p>
            <a:pPr marL="285750" indent="-285750">
              <a:buFont typeface="Wingdings" panose="05000000000000000000" pitchFamily="2" charset="2"/>
              <a:buChar char="l"/>
            </a:pPr>
            <a:r>
              <a:rPr lang="en-US" altLang="zh-CN" sz="2000" dirty="0"/>
              <a:t>Median Molecules</a:t>
            </a:r>
            <a:endParaRPr lang="zh-CN" altLang="en-US" sz="2000" b="1" dirty="0"/>
          </a:p>
        </p:txBody>
      </p:sp>
    </p:spTree>
    <p:extLst>
      <p:ext uri="{BB962C8B-B14F-4D97-AF65-F5344CB8AC3E}">
        <p14:creationId xmlns:p14="http://schemas.microsoft.com/office/powerpoint/2010/main" val="5451802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fontScale="92500" lnSpcReduction="10000"/>
          </a:bodyPr>
          <a:lstStyle/>
          <a:p>
            <a:r>
              <a:rPr lang="en-US" altLang="zh-CN" dirty="0" smtClean="0"/>
              <a:t>Generative model</a:t>
            </a:r>
            <a:endParaRPr lang="en-US" altLang="zh-CN" dirty="0"/>
          </a:p>
        </p:txBody>
      </p:sp>
      <p:sp>
        <p:nvSpPr>
          <p:cNvPr id="3" name="文本占位符 2"/>
          <p:cNvSpPr>
            <a:spLocks noGrp="1"/>
          </p:cNvSpPr>
          <p:nvPr>
            <p:ph type="body" sz="quarter" idx="14"/>
          </p:nvPr>
        </p:nvSpPr>
        <p:spPr/>
        <p:txBody>
          <a:bodyPr>
            <a:normAutofit fontScale="92500" lnSpcReduction="20000"/>
          </a:bodyPr>
          <a:lstStyle/>
          <a:p>
            <a:r>
              <a:rPr lang="en-US" altLang="zh-CN" dirty="0"/>
              <a:t>REINVENT 2.0</a:t>
            </a:r>
          </a:p>
        </p:txBody>
      </p:sp>
      <p:sp>
        <p:nvSpPr>
          <p:cNvPr id="5" name="文本框 4"/>
          <p:cNvSpPr txBox="1"/>
          <p:nvPr/>
        </p:nvSpPr>
        <p:spPr>
          <a:xfrm>
            <a:off x="764313" y="828382"/>
            <a:ext cx="2379819" cy="461665"/>
          </a:xfrm>
          <a:prstGeom prst="rect">
            <a:avLst/>
          </a:prstGeom>
          <a:noFill/>
        </p:spPr>
        <p:txBody>
          <a:bodyPr wrap="none" rtlCol="0">
            <a:spAutoFit/>
          </a:bodyPr>
          <a:lstStyle/>
          <a:p>
            <a:r>
              <a:rPr lang="en-US" altLang="zh-CN" sz="2400" dirty="0"/>
              <a:t>Scoring </a:t>
            </a:r>
            <a:r>
              <a:rPr lang="en-US" altLang="zh-CN" sz="2400" dirty="0" smtClean="0"/>
              <a:t>Functions</a:t>
            </a:r>
            <a:endParaRPr lang="zh-CN" altLang="en-US" sz="2400" dirty="0"/>
          </a:p>
        </p:txBody>
      </p:sp>
      <p:sp>
        <p:nvSpPr>
          <p:cNvPr id="4" name="矩形 3"/>
          <p:cNvSpPr/>
          <p:nvPr/>
        </p:nvSpPr>
        <p:spPr>
          <a:xfrm>
            <a:off x="644893" y="4101623"/>
            <a:ext cx="8760668" cy="1754326"/>
          </a:xfrm>
          <a:prstGeom prst="rect">
            <a:avLst/>
          </a:prstGeom>
        </p:spPr>
        <p:txBody>
          <a:bodyPr wrap="none">
            <a:spAutoFit/>
          </a:bodyPr>
          <a:lstStyle/>
          <a:p>
            <a:pPr marL="285750" indent="-285750">
              <a:buFont typeface="Wingdings" panose="05000000000000000000" pitchFamily="2" charset="2"/>
              <a:buChar char="l"/>
            </a:pPr>
            <a:r>
              <a:rPr lang="en-US" altLang="zh-CN" dirty="0"/>
              <a:t>PREDICTIVE </a:t>
            </a:r>
            <a:r>
              <a:rPr lang="en-US" altLang="zh-CN" dirty="0" smtClean="0"/>
              <a:t>PROPERTY</a:t>
            </a:r>
          </a:p>
          <a:p>
            <a:r>
              <a:rPr lang="en-US" altLang="zh-CN" dirty="0"/>
              <a:t>      Uses </a:t>
            </a:r>
            <a:r>
              <a:rPr lang="en-US" altLang="zh-CN" dirty="0" err="1"/>
              <a:t>scikit</a:t>
            </a:r>
            <a:r>
              <a:rPr lang="en-US" altLang="zh-CN" dirty="0"/>
              <a:t>-learn library for predictive </a:t>
            </a:r>
            <a:r>
              <a:rPr lang="en-US" altLang="zh-CN" dirty="0" smtClean="0"/>
              <a:t>models.</a:t>
            </a:r>
          </a:p>
          <a:p>
            <a:pPr marL="285750" indent="-285750">
              <a:buFont typeface="Wingdings" panose="05000000000000000000" pitchFamily="2" charset="2"/>
              <a:buChar char="l"/>
            </a:pPr>
            <a:r>
              <a:rPr lang="en-US" altLang="zh-CN" dirty="0" smtClean="0"/>
              <a:t>SIMILARITY OR DISTANCE</a:t>
            </a:r>
          </a:p>
          <a:p>
            <a:r>
              <a:rPr lang="en-US" altLang="zh-CN" dirty="0"/>
              <a:t> </a:t>
            </a:r>
            <a:r>
              <a:rPr lang="en-US" altLang="zh-CN" dirty="0" smtClean="0"/>
              <a:t>     </a:t>
            </a:r>
            <a:r>
              <a:rPr lang="en-US" altLang="zh-CN" dirty="0"/>
              <a:t>Requires a user defined set of smiles and returns a score to the provided set</a:t>
            </a:r>
            <a:r>
              <a:rPr lang="en-US" altLang="zh-CN" dirty="0" smtClean="0"/>
              <a:t>.</a:t>
            </a:r>
          </a:p>
          <a:p>
            <a:pPr marL="285750" indent="-285750">
              <a:buFont typeface="Wingdings" panose="05000000000000000000" pitchFamily="2" charset="2"/>
              <a:buChar char="l"/>
            </a:pPr>
            <a:r>
              <a:rPr lang="en-US" altLang="zh-CN" dirty="0" smtClean="0"/>
              <a:t>DESCRIPTOR</a:t>
            </a:r>
          </a:p>
          <a:p>
            <a:r>
              <a:rPr lang="en-US" altLang="zh-CN" dirty="0"/>
              <a:t>      Phys-</a:t>
            </a:r>
            <a:r>
              <a:rPr lang="en-US" altLang="zh-CN" dirty="0" err="1"/>
              <a:t>Chem</a:t>
            </a:r>
            <a:r>
              <a:rPr lang="en-US" altLang="zh-CN" dirty="0"/>
              <a:t> </a:t>
            </a:r>
            <a:r>
              <a:rPr lang="en-US" altLang="zh-CN" dirty="0" smtClean="0"/>
              <a:t>property including molecular weight, </a:t>
            </a:r>
            <a:r>
              <a:rPr lang="en-US" altLang="zh-CN" dirty="0" err="1" smtClean="0"/>
              <a:t>tpsa</a:t>
            </a:r>
            <a:r>
              <a:rPr lang="en-US" altLang="zh-CN" dirty="0" smtClean="0"/>
              <a:t>, rotatable bonds and etc. by </a:t>
            </a:r>
            <a:r>
              <a:rPr lang="en-US" altLang="zh-CN" dirty="0" err="1" smtClean="0"/>
              <a:t>RDKit</a:t>
            </a:r>
            <a:r>
              <a:rPr lang="en-US" altLang="zh-CN" dirty="0" smtClean="0"/>
              <a:t>.</a:t>
            </a:r>
            <a:endParaRPr lang="zh-CN" altLang="en-US" dirty="0"/>
          </a:p>
        </p:txBody>
      </p:sp>
      <mc:AlternateContent xmlns:mc="http://schemas.openxmlformats.org/markup-compatibility/2006" xmlns:a14="http://schemas.microsoft.com/office/drawing/2010/main">
        <mc:Choice Requires="a14">
          <p:sp>
            <p:nvSpPr>
              <p:cNvPr id="6" name="文本框 5"/>
              <p:cNvSpPr txBox="1"/>
              <p:nvPr/>
            </p:nvSpPr>
            <p:spPr>
              <a:xfrm>
                <a:off x="644893" y="1967210"/>
                <a:ext cx="3007170" cy="6044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nary>
                            <m:naryPr>
                              <m:chr m:val="∏"/>
                              <m:limLoc m:val="subSup"/>
                              <m:supHide m:val="on"/>
                              <m:ctrlPr>
                                <a:rPr lang="en-US" altLang="zh-CN" b="0" i="1" smtClean="0">
                                  <a:latin typeface="Cambria Math" panose="02040503050406030204" pitchFamily="18" charset="0"/>
                                </a:rPr>
                              </m:ctrlPr>
                            </m:naryPr>
                            <m:sub>
                              <m:r>
                                <m:rPr>
                                  <m:brk m:alnAt="9"/>
                                </m:rPr>
                                <a:rPr lang="en-US" altLang="zh-CN" b="0" i="1" smtClean="0">
                                  <a:latin typeface="Cambria Math" panose="02040503050406030204" pitchFamily="18" charset="0"/>
                                </a:rPr>
                                <m:t>𝑖</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sup>
                              </m:sSup>
                            </m:e>
                          </m:nary>
                          <m:r>
                            <a:rPr lang="en-US" altLang="zh-CN" b="0" i="1" smtClean="0">
                              <a:latin typeface="Cambria Math" panose="02040503050406030204" pitchFamily="18" charset="0"/>
                            </a:rPr>
                            <m:t>]</m:t>
                          </m:r>
                        </m:e>
                        <m:sup>
                          <m:r>
                            <a:rPr lang="en-US" altLang="zh-CN" b="0" i="1" smtClean="0">
                              <a:latin typeface="Cambria Math" panose="02040503050406030204" pitchFamily="18" charset="0"/>
                            </a:rPr>
                            <m:t>1</m:t>
                          </m:r>
                          <m:r>
                            <a:rPr lang="en-US" altLang="zh-CN" b="0" i="1" smtClean="0">
                              <a:latin typeface="Cambria Math" panose="02040503050406030204" pitchFamily="18" charset="0"/>
                            </a:rPr>
                            <m:t>/</m:t>
                          </m:r>
                          <m:nary>
                            <m:naryPr>
                              <m:chr m:val="∑"/>
                              <m:limLoc m:val="subSup"/>
                              <m:supHide m:val="on"/>
                              <m:ctrlPr>
                                <a:rPr lang="en-US" altLang="zh-CN" b="0" i="1" smtClean="0">
                                  <a:latin typeface="Cambria Math" panose="02040503050406030204" pitchFamily="18" charset="0"/>
                                </a:rPr>
                              </m:ctrlPr>
                            </m:naryPr>
                            <m:sub>
                              <m:r>
                                <m:rPr>
                                  <m:brk m:alnAt="9"/>
                                </m:rPr>
                                <a:rPr lang="en-US" altLang="zh-CN" b="0" i="1" smtClean="0">
                                  <a:latin typeface="Cambria Math" panose="02040503050406030204" pitchFamily="18" charset="0"/>
                                </a:rPr>
                                <m:t>𝑖</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e>
                          </m:nary>
                        </m:sup>
                      </m:sSup>
                    </m:oMath>
                  </m:oMathPara>
                </a14:m>
                <a:endParaRPr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644893" y="1967210"/>
                <a:ext cx="3007170" cy="604461"/>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644893" y="2740016"/>
                <a:ext cx="2277290" cy="6973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nary>
                            <m:naryPr>
                              <m:chr m:val="∑"/>
                              <m:limLoc m:val="subSup"/>
                              <m:supHide m:val="on"/>
                              <m:ctrlPr>
                                <a:rPr lang="en-US" altLang="zh-CN" b="0" i="1" smtClean="0">
                                  <a:latin typeface="Cambria Math" panose="02040503050406030204" pitchFamily="18" charset="0"/>
                                </a:rPr>
                              </m:ctrlPr>
                            </m:naryPr>
                            <m:sub>
                              <m:r>
                                <m:rPr>
                                  <m:brk m:alnAt="9"/>
                                </m:rPr>
                                <a:rPr lang="en-US" altLang="zh-CN" b="0" i="1" smtClean="0">
                                  <a:latin typeface="Cambria Math" panose="02040503050406030204" pitchFamily="18" charset="0"/>
                                </a:rPr>
                                <m:t>𝑖</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𝑝</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e>
                          </m:nary>
                        </m:num>
                        <m:den>
                          <m:nary>
                            <m:naryPr>
                              <m:chr m:val="∑"/>
                              <m:limLoc m:val="subSup"/>
                              <m:supHide m:val="on"/>
                              <m:ctrlPr>
                                <a:rPr lang="en-US" altLang="zh-CN" b="0" i="1" smtClean="0">
                                  <a:latin typeface="Cambria Math" panose="02040503050406030204" pitchFamily="18" charset="0"/>
                                </a:rPr>
                              </m:ctrlPr>
                            </m:naryPr>
                            <m:sub>
                              <m:r>
                                <m:rPr>
                                  <m:brk m:alnAt="9"/>
                                </m:rPr>
                                <a:rPr lang="en-US" altLang="zh-CN" b="0" i="1" smtClean="0">
                                  <a:latin typeface="Cambria Math" panose="02040503050406030204" pitchFamily="18" charset="0"/>
                                </a:rPr>
                                <m:t>𝑖</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e>
                          </m:nary>
                        </m:den>
                      </m:f>
                    </m:oMath>
                  </m:oMathPara>
                </a14:m>
                <a:endParaRPr lang="zh-CN" altLang="en-US" dirty="0"/>
              </a:p>
            </p:txBody>
          </p:sp>
        </mc:Choice>
        <mc:Fallback xmlns="">
          <p:sp>
            <p:nvSpPr>
              <p:cNvPr id="29" name="文本框 28"/>
              <p:cNvSpPr txBox="1">
                <a:spLocks noRot="1" noChangeAspect="1" noMove="1" noResize="1" noEditPoints="1" noAdjustHandles="1" noChangeArrowheads="1" noChangeShapeType="1" noTextEdit="1"/>
              </p:cNvSpPr>
              <p:nvPr/>
            </p:nvSpPr>
            <p:spPr>
              <a:xfrm>
                <a:off x="644893" y="2740016"/>
                <a:ext cx="2277290" cy="697370"/>
              </a:xfrm>
              <a:prstGeom prst="rect">
                <a:avLst/>
              </a:prstGeom>
              <a:blipFill rotWithShape="0">
                <a:blip r:embed="rId4"/>
                <a:stretch>
                  <a:fillRect/>
                </a:stretch>
              </a:blipFill>
            </p:spPr>
            <p:txBody>
              <a:bodyPr/>
              <a:lstStyle/>
              <a:p>
                <a:r>
                  <a:rPr lang="zh-CN" altLang="en-US">
                    <a:noFill/>
                  </a:rPr>
                  <a:t> </a:t>
                </a:r>
              </a:p>
            </p:txBody>
          </p:sp>
        </mc:Fallback>
      </mc:AlternateContent>
      <p:sp>
        <p:nvSpPr>
          <p:cNvPr id="7" name="文本框 6"/>
          <p:cNvSpPr txBox="1"/>
          <p:nvPr/>
        </p:nvSpPr>
        <p:spPr>
          <a:xfrm>
            <a:off x="764313" y="1525177"/>
            <a:ext cx="2574487" cy="369332"/>
          </a:xfrm>
          <a:prstGeom prst="rect">
            <a:avLst/>
          </a:prstGeom>
          <a:noFill/>
        </p:spPr>
        <p:txBody>
          <a:bodyPr wrap="none" rtlCol="0">
            <a:spAutoFit/>
          </a:bodyPr>
          <a:lstStyle/>
          <a:p>
            <a:r>
              <a:rPr lang="en-US" altLang="zh-CN" dirty="0" smtClean="0"/>
              <a:t>General scoring functions</a:t>
            </a:r>
            <a:endParaRPr lang="zh-CN" altLang="en-US" dirty="0"/>
          </a:p>
        </p:txBody>
      </p:sp>
      <p:sp>
        <p:nvSpPr>
          <p:cNvPr id="31" name="文本框 30"/>
          <p:cNvSpPr txBox="1"/>
          <p:nvPr/>
        </p:nvSpPr>
        <p:spPr>
          <a:xfrm>
            <a:off x="774605" y="3652308"/>
            <a:ext cx="2916632" cy="369332"/>
          </a:xfrm>
          <a:prstGeom prst="rect">
            <a:avLst/>
          </a:prstGeom>
          <a:noFill/>
        </p:spPr>
        <p:txBody>
          <a:bodyPr wrap="none" rtlCol="0">
            <a:spAutoFit/>
          </a:bodyPr>
          <a:lstStyle/>
          <a:p>
            <a:r>
              <a:rPr lang="en-US" altLang="zh-CN" dirty="0" smtClean="0"/>
              <a:t>Scoring </a:t>
            </a:r>
            <a:r>
              <a:rPr lang="en-US" altLang="zh-CN" dirty="0"/>
              <a:t>function components</a:t>
            </a:r>
            <a:endParaRPr lang="zh-CN" altLang="en-US" dirty="0"/>
          </a:p>
        </p:txBody>
      </p:sp>
    </p:spTree>
    <p:extLst>
      <p:ext uri="{BB962C8B-B14F-4D97-AF65-F5344CB8AC3E}">
        <p14:creationId xmlns:p14="http://schemas.microsoft.com/office/powerpoint/2010/main" val="17521810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fontScale="92500" lnSpcReduction="10000"/>
          </a:bodyPr>
          <a:lstStyle/>
          <a:p>
            <a:r>
              <a:rPr lang="en-US" altLang="zh-CN" dirty="0" smtClean="0"/>
              <a:t>Generative model</a:t>
            </a:r>
            <a:endParaRPr lang="en-US" altLang="zh-CN" dirty="0"/>
          </a:p>
        </p:txBody>
      </p:sp>
      <p:sp>
        <p:nvSpPr>
          <p:cNvPr id="3" name="文本占位符 2"/>
          <p:cNvSpPr>
            <a:spLocks noGrp="1"/>
          </p:cNvSpPr>
          <p:nvPr>
            <p:ph type="body" sz="quarter" idx="14"/>
          </p:nvPr>
        </p:nvSpPr>
        <p:spPr/>
        <p:txBody>
          <a:bodyPr>
            <a:normAutofit fontScale="92500" lnSpcReduction="20000"/>
          </a:bodyPr>
          <a:lstStyle/>
          <a:p>
            <a:r>
              <a:rPr lang="en-US" altLang="zh-CN" dirty="0"/>
              <a:t>REINVENT 2.0</a:t>
            </a:r>
          </a:p>
        </p:txBody>
      </p:sp>
      <p:pic>
        <p:nvPicPr>
          <p:cNvPr id="8" name="图片 7"/>
          <p:cNvPicPr>
            <a:picLocks noChangeAspect="1"/>
          </p:cNvPicPr>
          <p:nvPr/>
        </p:nvPicPr>
        <p:blipFill>
          <a:blip r:embed="rId3"/>
          <a:stretch>
            <a:fillRect/>
          </a:stretch>
        </p:blipFill>
        <p:spPr>
          <a:xfrm>
            <a:off x="568975" y="1047307"/>
            <a:ext cx="6172200" cy="5124450"/>
          </a:xfrm>
          <a:prstGeom prst="rect">
            <a:avLst/>
          </a:prstGeom>
        </p:spPr>
      </p:pic>
      <p:pic>
        <p:nvPicPr>
          <p:cNvPr id="9" name="图片 8"/>
          <p:cNvPicPr>
            <a:picLocks noChangeAspect="1"/>
          </p:cNvPicPr>
          <p:nvPr/>
        </p:nvPicPr>
        <p:blipFill>
          <a:blip r:embed="rId4"/>
          <a:stretch>
            <a:fillRect/>
          </a:stretch>
        </p:blipFill>
        <p:spPr>
          <a:xfrm>
            <a:off x="5619800" y="4583836"/>
            <a:ext cx="6143625" cy="1828800"/>
          </a:xfrm>
          <a:prstGeom prst="rect">
            <a:avLst/>
          </a:prstGeom>
        </p:spPr>
      </p:pic>
      <p:sp>
        <p:nvSpPr>
          <p:cNvPr id="12" name="文本框 11"/>
          <p:cNvSpPr txBox="1"/>
          <p:nvPr/>
        </p:nvSpPr>
        <p:spPr>
          <a:xfrm>
            <a:off x="774605" y="847252"/>
            <a:ext cx="1276311" cy="400110"/>
          </a:xfrm>
          <a:prstGeom prst="rect">
            <a:avLst/>
          </a:prstGeom>
          <a:noFill/>
        </p:spPr>
        <p:txBody>
          <a:bodyPr wrap="none" rtlCol="0">
            <a:spAutoFit/>
          </a:bodyPr>
          <a:lstStyle/>
          <a:p>
            <a:r>
              <a:rPr lang="en-US" altLang="zh-CN" sz="2000" b="1" dirty="0" smtClean="0"/>
              <a:t>Run mode</a:t>
            </a:r>
            <a:endParaRPr lang="zh-CN" altLang="en-US" sz="2000" b="1" dirty="0"/>
          </a:p>
        </p:txBody>
      </p:sp>
    </p:spTree>
    <p:extLst>
      <p:ext uri="{BB962C8B-B14F-4D97-AF65-F5344CB8AC3E}">
        <p14:creationId xmlns:p14="http://schemas.microsoft.com/office/powerpoint/2010/main" val="28564053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fontScale="92500" lnSpcReduction="10000"/>
          </a:bodyPr>
          <a:lstStyle/>
          <a:p>
            <a:r>
              <a:rPr lang="en-US" altLang="zh-CN" dirty="0" smtClean="0"/>
              <a:t>Generative model</a:t>
            </a:r>
            <a:endParaRPr lang="en-US" altLang="zh-CN" dirty="0"/>
          </a:p>
        </p:txBody>
      </p:sp>
      <p:sp>
        <p:nvSpPr>
          <p:cNvPr id="3" name="文本占位符 2"/>
          <p:cNvSpPr>
            <a:spLocks noGrp="1"/>
          </p:cNvSpPr>
          <p:nvPr>
            <p:ph type="body" sz="quarter" idx="14"/>
          </p:nvPr>
        </p:nvSpPr>
        <p:spPr/>
        <p:txBody>
          <a:bodyPr>
            <a:normAutofit fontScale="92500" lnSpcReduction="20000"/>
          </a:bodyPr>
          <a:lstStyle/>
          <a:p>
            <a:r>
              <a:rPr lang="en-US" altLang="zh-CN" dirty="0" smtClean="0"/>
              <a:t>Summary</a:t>
            </a:r>
            <a:endParaRPr lang="en-US" altLang="zh-CN" dirty="0"/>
          </a:p>
        </p:txBody>
      </p:sp>
      <p:sp>
        <p:nvSpPr>
          <p:cNvPr id="6" name="矩形 5"/>
          <p:cNvSpPr/>
          <p:nvPr/>
        </p:nvSpPr>
        <p:spPr>
          <a:xfrm>
            <a:off x="774605" y="997659"/>
            <a:ext cx="10768992" cy="2246769"/>
          </a:xfrm>
          <a:prstGeom prst="rect">
            <a:avLst/>
          </a:prstGeom>
        </p:spPr>
        <p:txBody>
          <a:bodyPr wrap="square">
            <a:spAutoFit/>
          </a:bodyPr>
          <a:lstStyle/>
          <a:p>
            <a:r>
              <a:rPr lang="en-US" altLang="zh-CN" sz="2000" b="1" dirty="0" smtClean="0"/>
              <a:t>Conclusion</a:t>
            </a:r>
          </a:p>
          <a:p>
            <a:pPr marL="342900" indent="-342900">
              <a:buFont typeface="Wingdings" panose="05000000000000000000" pitchFamily="2" charset="2"/>
              <a:buChar char="l"/>
            </a:pPr>
            <a:r>
              <a:rPr lang="en-US" altLang="zh-CN" sz="2000" dirty="0" smtClean="0"/>
              <a:t>The algorithm of three common generative models is briefly introduced.</a:t>
            </a:r>
          </a:p>
          <a:p>
            <a:pPr marL="342900" indent="-342900">
              <a:buFont typeface="Wingdings" panose="05000000000000000000" pitchFamily="2" charset="2"/>
              <a:buChar char="l"/>
            </a:pPr>
            <a:r>
              <a:rPr lang="en-US" altLang="zh-CN" sz="2000" dirty="0" smtClean="0"/>
              <a:t>The tool of REINVENT 2.0 is illustrated including  architecture of generative model</a:t>
            </a:r>
            <a:r>
              <a:rPr lang="en-US" altLang="zh-CN" sz="2000" dirty="0"/>
              <a:t>, </a:t>
            </a:r>
            <a:r>
              <a:rPr lang="en-US" altLang="zh-CN" sz="2000" dirty="0" smtClean="0"/>
              <a:t>reinforcement learning and scoring functions.</a:t>
            </a:r>
            <a:endParaRPr lang="en-US" altLang="zh-CN" sz="2000" dirty="0"/>
          </a:p>
          <a:p>
            <a:r>
              <a:rPr lang="en-US" altLang="zh-CN" sz="2000" dirty="0" smtClean="0"/>
              <a:t> </a:t>
            </a:r>
          </a:p>
          <a:p>
            <a:endParaRPr lang="en-US" altLang="zh-CN" sz="2000" dirty="0" smtClean="0"/>
          </a:p>
          <a:p>
            <a:endParaRPr lang="en-US" altLang="zh-CN" sz="2000" dirty="0" smtClean="0"/>
          </a:p>
        </p:txBody>
      </p:sp>
      <p:sp>
        <p:nvSpPr>
          <p:cNvPr id="7" name="矩形 6"/>
          <p:cNvSpPr/>
          <p:nvPr/>
        </p:nvSpPr>
        <p:spPr>
          <a:xfrm>
            <a:off x="774605" y="3435659"/>
            <a:ext cx="8858002" cy="1631216"/>
          </a:xfrm>
          <a:prstGeom prst="rect">
            <a:avLst/>
          </a:prstGeom>
        </p:spPr>
        <p:txBody>
          <a:bodyPr wrap="none">
            <a:spAutoFit/>
          </a:bodyPr>
          <a:lstStyle/>
          <a:p>
            <a:r>
              <a:rPr lang="en-US" altLang="zh-CN" sz="2000" b="1" dirty="0" smtClean="0"/>
              <a:t>Expectation</a:t>
            </a:r>
          </a:p>
          <a:p>
            <a:pPr marL="342900" indent="-342900">
              <a:buFont typeface="Wingdings" panose="05000000000000000000" pitchFamily="2" charset="2"/>
              <a:buChar char="l"/>
            </a:pPr>
            <a:r>
              <a:rPr lang="en-US" altLang="zh-CN" sz="2000" dirty="0" smtClean="0"/>
              <a:t>Try to study generative model with graph-based expression.</a:t>
            </a:r>
          </a:p>
          <a:p>
            <a:pPr marL="342900" indent="-342900">
              <a:buFont typeface="Wingdings" panose="05000000000000000000" pitchFamily="2" charset="2"/>
              <a:buChar char="l"/>
            </a:pPr>
            <a:r>
              <a:rPr lang="en-US" altLang="zh-CN" sz="2000" dirty="0" smtClean="0"/>
              <a:t>The first case. We consider to use transfer learning by using REINVENT 2.0.</a:t>
            </a:r>
          </a:p>
          <a:p>
            <a:pPr marL="342900" indent="-342900">
              <a:buFont typeface="Wingdings" panose="05000000000000000000" pitchFamily="2" charset="2"/>
              <a:buChar char="l"/>
            </a:pPr>
            <a:r>
              <a:rPr lang="en-US" altLang="zh-CN" sz="2000" dirty="0" smtClean="0"/>
              <a:t>The second case. We directly use DEL data </a:t>
            </a:r>
            <a:r>
              <a:rPr lang="en-US" altLang="zh-CN" sz="2000" dirty="0"/>
              <a:t>to generate  </a:t>
            </a:r>
            <a:r>
              <a:rPr lang="en-US" altLang="zh-CN" sz="2000" dirty="0" smtClean="0"/>
              <a:t>goal-directed molecules </a:t>
            </a:r>
          </a:p>
          <a:p>
            <a:r>
              <a:rPr lang="en-US" altLang="zh-CN" sz="2000" dirty="0"/>
              <a:t> </a:t>
            </a:r>
            <a:r>
              <a:rPr lang="en-US" altLang="zh-CN" sz="2000" dirty="0" smtClean="0"/>
              <a:t>      without using </a:t>
            </a:r>
            <a:r>
              <a:rPr lang="en-US" altLang="zh-CN" sz="2000" dirty="0"/>
              <a:t>REINVENT 2.0</a:t>
            </a:r>
            <a:r>
              <a:rPr lang="en-US" altLang="zh-CN" sz="2000" dirty="0" smtClean="0"/>
              <a:t>.</a:t>
            </a:r>
            <a:endParaRPr lang="zh-CN" altLang="en-US" sz="2000" dirty="0"/>
          </a:p>
        </p:txBody>
      </p:sp>
    </p:spTree>
    <p:extLst>
      <p:ext uri="{BB962C8B-B14F-4D97-AF65-F5344CB8AC3E}">
        <p14:creationId xmlns:p14="http://schemas.microsoft.com/office/powerpoint/2010/main" val="35698229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fontScale="92500" lnSpcReduction="10000"/>
          </a:bodyPr>
          <a:lstStyle/>
          <a:p>
            <a:r>
              <a:rPr lang="en-US" altLang="zh-CN" dirty="0" smtClean="0"/>
              <a:t>Generative Model</a:t>
            </a:r>
            <a:endParaRPr lang="en-US" altLang="zh-CN" dirty="0"/>
          </a:p>
        </p:txBody>
      </p:sp>
      <p:sp>
        <p:nvSpPr>
          <p:cNvPr id="3" name="文本占位符 2"/>
          <p:cNvSpPr>
            <a:spLocks noGrp="1"/>
          </p:cNvSpPr>
          <p:nvPr>
            <p:ph type="body" sz="quarter" idx="14"/>
          </p:nvPr>
        </p:nvSpPr>
        <p:spPr/>
        <p:txBody>
          <a:bodyPr>
            <a:normAutofit fontScale="92500" lnSpcReduction="20000"/>
          </a:bodyPr>
          <a:lstStyle/>
          <a:p>
            <a:r>
              <a:rPr lang="en-US" altLang="zh-CN" dirty="0" smtClean="0"/>
              <a:t>Introduction</a:t>
            </a:r>
            <a:endParaRPr lang="en-US" altLang="zh-CN"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6601" y="2209939"/>
            <a:ext cx="4762500" cy="240030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1985" y="806428"/>
            <a:ext cx="2695575" cy="4762500"/>
          </a:xfrm>
          <a:prstGeom prst="rect">
            <a:avLst/>
          </a:prstGeom>
        </p:spPr>
      </p:pic>
    </p:spTree>
    <p:extLst>
      <p:ext uri="{BB962C8B-B14F-4D97-AF65-F5344CB8AC3E}">
        <p14:creationId xmlns:p14="http://schemas.microsoft.com/office/powerpoint/2010/main" val="11697005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fontScale="92500" lnSpcReduction="10000"/>
          </a:bodyPr>
          <a:lstStyle/>
          <a:p>
            <a:r>
              <a:rPr lang="en-US" altLang="zh-CN" dirty="0" smtClean="0"/>
              <a:t>Generative Model</a:t>
            </a:r>
            <a:endParaRPr lang="en-US" altLang="zh-CN" dirty="0"/>
          </a:p>
        </p:txBody>
      </p:sp>
      <p:sp>
        <p:nvSpPr>
          <p:cNvPr id="3" name="文本占位符 2"/>
          <p:cNvSpPr>
            <a:spLocks noGrp="1"/>
          </p:cNvSpPr>
          <p:nvPr>
            <p:ph type="body" sz="quarter" idx="14"/>
          </p:nvPr>
        </p:nvSpPr>
        <p:spPr/>
        <p:txBody>
          <a:bodyPr>
            <a:normAutofit fontScale="92500" lnSpcReduction="20000"/>
          </a:bodyPr>
          <a:lstStyle/>
          <a:p>
            <a:r>
              <a:rPr lang="en-US" altLang="zh-CN" dirty="0" smtClean="0"/>
              <a:t>Machine learning</a:t>
            </a:r>
            <a:endParaRPr lang="en-US" altLang="zh-CN" dirty="0"/>
          </a:p>
        </p:txBody>
      </p:sp>
      <p:grpSp>
        <p:nvGrpSpPr>
          <p:cNvPr id="11" name="组合 10"/>
          <p:cNvGrpSpPr/>
          <p:nvPr/>
        </p:nvGrpSpPr>
        <p:grpSpPr>
          <a:xfrm>
            <a:off x="1828710" y="1736331"/>
            <a:ext cx="8479091" cy="3645611"/>
            <a:chOff x="-130396" y="1469203"/>
            <a:chExt cx="8479091" cy="3645611"/>
          </a:xfrm>
        </p:grpSpPr>
        <p:sp>
          <p:nvSpPr>
            <p:cNvPr id="4" name="椭圆 3"/>
            <p:cNvSpPr/>
            <p:nvPr/>
          </p:nvSpPr>
          <p:spPr>
            <a:xfrm>
              <a:off x="2252695" y="1469203"/>
              <a:ext cx="2424701" cy="242470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lvl="1" algn="ctr"/>
              <a:endParaRPr lang="en-US" altLang="zh-CN" dirty="0"/>
            </a:p>
          </p:txBody>
        </p:sp>
        <p:sp>
          <p:nvSpPr>
            <p:cNvPr id="5" name="椭圆 4"/>
            <p:cNvSpPr/>
            <p:nvPr/>
          </p:nvSpPr>
          <p:spPr>
            <a:xfrm>
              <a:off x="3582513" y="1469203"/>
              <a:ext cx="2424701" cy="2424701"/>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dirty="0"/>
            </a:p>
          </p:txBody>
        </p:sp>
        <p:sp>
          <p:nvSpPr>
            <p:cNvPr id="6" name="椭圆 5"/>
            <p:cNvSpPr/>
            <p:nvPr/>
          </p:nvSpPr>
          <p:spPr>
            <a:xfrm>
              <a:off x="2917604" y="2690113"/>
              <a:ext cx="2424701" cy="2424701"/>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dirty="0"/>
            </a:p>
          </p:txBody>
        </p:sp>
        <p:sp>
          <p:nvSpPr>
            <p:cNvPr id="7" name="矩形 6"/>
            <p:cNvSpPr/>
            <p:nvPr/>
          </p:nvSpPr>
          <p:spPr>
            <a:xfrm>
              <a:off x="1081954" y="2735339"/>
              <a:ext cx="6096000" cy="646331"/>
            </a:xfrm>
            <a:prstGeom prst="rect">
              <a:avLst/>
            </a:prstGeom>
          </p:spPr>
          <p:txBody>
            <a:bodyPr>
              <a:spAutoFit/>
            </a:bodyPr>
            <a:lstStyle/>
            <a:p>
              <a:pPr algn="ctr"/>
              <a:r>
                <a:rPr lang="en-US" altLang="zh-CN" dirty="0" smtClean="0">
                  <a:solidFill>
                    <a:srgbClr val="FF0000"/>
                  </a:solidFill>
                </a:rPr>
                <a:t>Machine</a:t>
              </a:r>
            </a:p>
            <a:p>
              <a:pPr algn="ctr"/>
              <a:r>
                <a:rPr lang="en-US" altLang="zh-CN" dirty="0" smtClean="0">
                  <a:solidFill>
                    <a:srgbClr val="FF0000"/>
                  </a:solidFill>
                </a:rPr>
                <a:t>Learning</a:t>
              </a:r>
              <a:endParaRPr lang="en-US" altLang="zh-CN" dirty="0">
                <a:solidFill>
                  <a:srgbClr val="FF0000"/>
                </a:solidFill>
              </a:endParaRPr>
            </a:p>
          </p:txBody>
        </p:sp>
        <p:sp>
          <p:nvSpPr>
            <p:cNvPr id="8" name="矩形 7"/>
            <p:cNvSpPr/>
            <p:nvPr/>
          </p:nvSpPr>
          <p:spPr>
            <a:xfrm>
              <a:off x="-130396" y="2043781"/>
              <a:ext cx="6096000" cy="646331"/>
            </a:xfrm>
            <a:prstGeom prst="rect">
              <a:avLst/>
            </a:prstGeom>
          </p:spPr>
          <p:txBody>
            <a:bodyPr>
              <a:spAutoFit/>
            </a:bodyPr>
            <a:lstStyle/>
            <a:p>
              <a:pPr algn="ctr"/>
              <a:r>
                <a:rPr lang="en-US" altLang="zh-CN" dirty="0"/>
                <a:t>Supervised</a:t>
              </a:r>
            </a:p>
            <a:p>
              <a:pPr algn="ctr"/>
              <a:r>
                <a:rPr lang="en-US" altLang="zh-CN" dirty="0"/>
                <a:t>Learning</a:t>
              </a:r>
            </a:p>
          </p:txBody>
        </p:sp>
        <p:sp>
          <p:nvSpPr>
            <p:cNvPr id="9" name="矩形 8"/>
            <p:cNvSpPr/>
            <p:nvPr/>
          </p:nvSpPr>
          <p:spPr>
            <a:xfrm>
              <a:off x="3319347" y="4145316"/>
              <a:ext cx="1621213" cy="646331"/>
            </a:xfrm>
            <a:prstGeom prst="rect">
              <a:avLst/>
            </a:prstGeom>
          </p:spPr>
          <p:txBody>
            <a:bodyPr wrap="none">
              <a:spAutoFit/>
            </a:bodyPr>
            <a:lstStyle/>
            <a:p>
              <a:r>
                <a:rPr lang="en-US" altLang="zh-CN" dirty="0"/>
                <a:t>Reinforcement </a:t>
              </a:r>
              <a:endParaRPr lang="en-US" altLang="zh-CN" dirty="0" smtClean="0"/>
            </a:p>
            <a:p>
              <a:pPr algn="ctr"/>
              <a:r>
                <a:rPr lang="en-US" altLang="zh-CN" dirty="0" smtClean="0"/>
                <a:t>Learning</a:t>
              </a:r>
              <a:endParaRPr lang="zh-CN" altLang="en-US" dirty="0"/>
            </a:p>
          </p:txBody>
        </p:sp>
        <p:sp>
          <p:nvSpPr>
            <p:cNvPr id="10" name="矩形 9"/>
            <p:cNvSpPr/>
            <p:nvPr/>
          </p:nvSpPr>
          <p:spPr>
            <a:xfrm>
              <a:off x="2252695" y="2066394"/>
              <a:ext cx="6096000" cy="646331"/>
            </a:xfrm>
            <a:prstGeom prst="rect">
              <a:avLst/>
            </a:prstGeom>
          </p:spPr>
          <p:txBody>
            <a:bodyPr>
              <a:spAutoFit/>
            </a:bodyPr>
            <a:lstStyle/>
            <a:p>
              <a:pPr algn="ctr"/>
              <a:r>
                <a:rPr lang="en-US" altLang="zh-CN" dirty="0"/>
                <a:t>Unsupervised</a:t>
              </a:r>
            </a:p>
            <a:p>
              <a:pPr algn="ctr"/>
              <a:r>
                <a:rPr lang="en-US" altLang="zh-CN" dirty="0"/>
                <a:t>Learning</a:t>
              </a:r>
            </a:p>
          </p:txBody>
        </p:sp>
      </p:grpSp>
      <p:sp>
        <p:nvSpPr>
          <p:cNvPr id="14" name="文本框 13"/>
          <p:cNvSpPr txBox="1"/>
          <p:nvPr/>
        </p:nvSpPr>
        <p:spPr>
          <a:xfrm>
            <a:off x="1516383" y="2172409"/>
            <a:ext cx="2695418" cy="1200329"/>
          </a:xfrm>
          <a:prstGeom prst="rect">
            <a:avLst/>
          </a:prstGeom>
          <a:noFill/>
        </p:spPr>
        <p:txBody>
          <a:bodyPr wrap="none" rtlCol="0">
            <a:spAutoFit/>
          </a:bodyPr>
          <a:lstStyle/>
          <a:p>
            <a:pPr marL="285750" indent="-285750">
              <a:buFont typeface="Wingdings" panose="05000000000000000000" pitchFamily="2" charset="2"/>
              <a:buChar char="l"/>
            </a:pPr>
            <a:r>
              <a:rPr lang="en-US" altLang="zh-CN" dirty="0" smtClean="0"/>
              <a:t>Labeled data</a:t>
            </a:r>
          </a:p>
          <a:p>
            <a:pPr marL="285750" indent="-285750">
              <a:buFont typeface="Wingdings" panose="05000000000000000000" pitchFamily="2" charset="2"/>
              <a:buChar char="l"/>
            </a:pPr>
            <a:r>
              <a:rPr lang="en-US" altLang="zh-CN" dirty="0" smtClean="0"/>
              <a:t>Direct feedback</a:t>
            </a:r>
          </a:p>
          <a:p>
            <a:pPr marL="285750" indent="-285750">
              <a:buFont typeface="Wingdings" panose="05000000000000000000" pitchFamily="2" charset="2"/>
              <a:buChar char="l"/>
            </a:pPr>
            <a:r>
              <a:rPr lang="en-US" altLang="zh-CN" dirty="0" smtClean="0"/>
              <a:t>Predict outcome/future</a:t>
            </a:r>
          </a:p>
          <a:p>
            <a:r>
              <a:rPr lang="en-US" altLang="zh-CN" dirty="0" smtClean="0"/>
              <a:t>      ……</a:t>
            </a:r>
            <a:endParaRPr lang="zh-CN" altLang="en-US" dirty="0"/>
          </a:p>
        </p:txBody>
      </p:sp>
      <p:sp>
        <p:nvSpPr>
          <p:cNvPr id="15" name="文本框 14"/>
          <p:cNvSpPr txBox="1"/>
          <p:nvPr/>
        </p:nvSpPr>
        <p:spPr>
          <a:xfrm>
            <a:off x="8008417" y="2195022"/>
            <a:ext cx="2492221" cy="1200329"/>
          </a:xfrm>
          <a:prstGeom prst="rect">
            <a:avLst/>
          </a:prstGeom>
          <a:noFill/>
        </p:spPr>
        <p:txBody>
          <a:bodyPr wrap="none" rtlCol="0">
            <a:spAutoFit/>
          </a:bodyPr>
          <a:lstStyle/>
          <a:p>
            <a:pPr marL="285750" indent="-285750">
              <a:buFont typeface="Wingdings" panose="05000000000000000000" pitchFamily="2" charset="2"/>
              <a:buChar char="l"/>
            </a:pPr>
            <a:r>
              <a:rPr lang="en-US" altLang="zh-CN" dirty="0" smtClean="0"/>
              <a:t>No labels</a:t>
            </a:r>
          </a:p>
          <a:p>
            <a:pPr marL="285750" indent="-285750">
              <a:buFont typeface="Wingdings" panose="05000000000000000000" pitchFamily="2" charset="2"/>
              <a:buChar char="l"/>
            </a:pPr>
            <a:r>
              <a:rPr lang="en-US" altLang="zh-CN" dirty="0" smtClean="0"/>
              <a:t>No feedback</a:t>
            </a:r>
          </a:p>
          <a:p>
            <a:pPr marL="285750" indent="-285750">
              <a:buFont typeface="Wingdings" panose="05000000000000000000" pitchFamily="2" charset="2"/>
              <a:buChar char="l"/>
            </a:pPr>
            <a:r>
              <a:rPr lang="en-US" altLang="zh-CN" dirty="0" smtClean="0"/>
              <a:t>Find hidden structure</a:t>
            </a:r>
          </a:p>
          <a:p>
            <a:r>
              <a:rPr lang="en-US" altLang="zh-CN" dirty="0" smtClean="0"/>
              <a:t>      ……</a:t>
            </a:r>
            <a:endParaRPr lang="zh-CN" altLang="en-US" dirty="0"/>
          </a:p>
        </p:txBody>
      </p:sp>
      <p:sp>
        <p:nvSpPr>
          <p:cNvPr id="16" name="文本框 15"/>
          <p:cNvSpPr txBox="1"/>
          <p:nvPr/>
        </p:nvSpPr>
        <p:spPr>
          <a:xfrm>
            <a:off x="4912990" y="5427169"/>
            <a:ext cx="2565126" cy="1200329"/>
          </a:xfrm>
          <a:prstGeom prst="rect">
            <a:avLst/>
          </a:prstGeom>
          <a:noFill/>
        </p:spPr>
        <p:txBody>
          <a:bodyPr wrap="none" rtlCol="0">
            <a:spAutoFit/>
          </a:bodyPr>
          <a:lstStyle/>
          <a:p>
            <a:pPr marL="285750" indent="-285750">
              <a:buFont typeface="Wingdings" panose="05000000000000000000" pitchFamily="2" charset="2"/>
              <a:buChar char="l"/>
            </a:pPr>
            <a:r>
              <a:rPr lang="en-US" altLang="zh-CN" dirty="0" smtClean="0"/>
              <a:t>Decision process</a:t>
            </a:r>
          </a:p>
          <a:p>
            <a:pPr marL="285750" indent="-285750">
              <a:buFont typeface="Wingdings" panose="05000000000000000000" pitchFamily="2" charset="2"/>
              <a:buChar char="l"/>
            </a:pPr>
            <a:r>
              <a:rPr lang="en-US" altLang="zh-CN" dirty="0" smtClean="0"/>
              <a:t>Reward system</a:t>
            </a:r>
          </a:p>
          <a:p>
            <a:pPr marL="285750" indent="-285750">
              <a:buFont typeface="Wingdings" panose="05000000000000000000" pitchFamily="2" charset="2"/>
              <a:buChar char="l"/>
            </a:pPr>
            <a:r>
              <a:rPr lang="en-US" altLang="zh-CN" dirty="0" smtClean="0"/>
              <a:t>Learn series of actions</a:t>
            </a:r>
          </a:p>
          <a:p>
            <a:r>
              <a:rPr lang="en-US" altLang="zh-CN" dirty="0" smtClean="0"/>
              <a:t>      ……</a:t>
            </a:r>
            <a:endParaRPr lang="zh-CN" altLang="en-US" dirty="0"/>
          </a:p>
        </p:txBody>
      </p:sp>
    </p:spTree>
    <p:extLst>
      <p:ext uri="{BB962C8B-B14F-4D97-AF65-F5344CB8AC3E}">
        <p14:creationId xmlns:p14="http://schemas.microsoft.com/office/powerpoint/2010/main" val="28565961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fontScale="92500" lnSpcReduction="10000"/>
          </a:bodyPr>
          <a:lstStyle/>
          <a:p>
            <a:r>
              <a:rPr lang="en-US" altLang="zh-CN" dirty="0" smtClean="0"/>
              <a:t>Generative Model</a:t>
            </a:r>
            <a:endParaRPr lang="en-US" altLang="zh-CN" dirty="0"/>
          </a:p>
        </p:txBody>
      </p:sp>
      <p:sp>
        <p:nvSpPr>
          <p:cNvPr id="3" name="文本占位符 2"/>
          <p:cNvSpPr>
            <a:spLocks noGrp="1"/>
          </p:cNvSpPr>
          <p:nvPr>
            <p:ph type="body" sz="quarter" idx="14"/>
          </p:nvPr>
        </p:nvSpPr>
        <p:spPr/>
        <p:txBody>
          <a:bodyPr>
            <a:normAutofit fontScale="92500" lnSpcReduction="20000"/>
          </a:bodyPr>
          <a:lstStyle/>
          <a:p>
            <a:r>
              <a:rPr lang="en-US" altLang="zh-CN" dirty="0" smtClean="0"/>
              <a:t>Supervised Learning</a:t>
            </a:r>
            <a:endParaRPr lang="en-US" altLang="zh-CN" dirty="0"/>
          </a:p>
        </p:txBody>
      </p:sp>
      <p:sp>
        <p:nvSpPr>
          <p:cNvPr id="7" name="矩形 6"/>
          <p:cNvSpPr/>
          <p:nvPr/>
        </p:nvSpPr>
        <p:spPr>
          <a:xfrm>
            <a:off x="858294" y="1197714"/>
            <a:ext cx="2288447" cy="400110"/>
          </a:xfrm>
          <a:prstGeom prst="rect">
            <a:avLst/>
          </a:prstGeom>
        </p:spPr>
        <p:txBody>
          <a:bodyPr wrap="none">
            <a:spAutoFit/>
          </a:bodyPr>
          <a:lstStyle/>
          <a:p>
            <a:r>
              <a:rPr lang="en-US" altLang="zh-CN" sz="2000" b="1" dirty="0" smtClean="0"/>
              <a:t>Supervised learning</a:t>
            </a:r>
            <a:endParaRPr lang="zh-CN" altLang="en-US" sz="2000" b="1" dirty="0"/>
          </a:p>
        </p:txBody>
      </p:sp>
      <p:sp>
        <p:nvSpPr>
          <p:cNvPr id="8" name="矩形 7"/>
          <p:cNvSpPr/>
          <p:nvPr/>
        </p:nvSpPr>
        <p:spPr>
          <a:xfrm>
            <a:off x="858293" y="1980850"/>
            <a:ext cx="2051459" cy="707886"/>
          </a:xfrm>
          <a:prstGeom prst="rect">
            <a:avLst/>
          </a:prstGeom>
        </p:spPr>
        <p:txBody>
          <a:bodyPr wrap="none">
            <a:spAutoFit/>
          </a:bodyPr>
          <a:lstStyle/>
          <a:p>
            <a:r>
              <a:rPr lang="en-US" altLang="zh-CN" sz="2000" b="1" dirty="0" smtClean="0"/>
              <a:t>Data</a:t>
            </a:r>
            <a:r>
              <a:rPr lang="en-US" altLang="zh-CN" sz="2000" dirty="0" smtClean="0"/>
              <a:t>: (x, y)</a:t>
            </a:r>
          </a:p>
          <a:p>
            <a:r>
              <a:rPr lang="en-US" altLang="zh-CN" sz="2000" dirty="0" smtClean="0"/>
              <a:t>x is data, y is label</a:t>
            </a:r>
            <a:endParaRPr lang="zh-CN" altLang="en-US" sz="2000" dirty="0"/>
          </a:p>
        </p:txBody>
      </p:sp>
      <p:sp>
        <p:nvSpPr>
          <p:cNvPr id="9" name="矩形 8"/>
          <p:cNvSpPr/>
          <p:nvPr/>
        </p:nvSpPr>
        <p:spPr>
          <a:xfrm>
            <a:off x="858293" y="3071762"/>
            <a:ext cx="3809761" cy="400110"/>
          </a:xfrm>
          <a:prstGeom prst="rect">
            <a:avLst/>
          </a:prstGeom>
        </p:spPr>
        <p:txBody>
          <a:bodyPr wrap="none">
            <a:spAutoFit/>
          </a:bodyPr>
          <a:lstStyle/>
          <a:p>
            <a:r>
              <a:rPr lang="en-US" altLang="zh-CN" sz="2000" b="1" dirty="0" smtClean="0"/>
              <a:t>Goal</a:t>
            </a:r>
            <a:r>
              <a:rPr lang="en-US" altLang="zh-CN" sz="2000" dirty="0" smtClean="0"/>
              <a:t>: Learn a function to map </a:t>
            </a:r>
            <a:r>
              <a:rPr lang="en-US" altLang="zh-CN" sz="2000" dirty="0" err="1" smtClean="0"/>
              <a:t>x→y</a:t>
            </a:r>
            <a:endParaRPr lang="en-US" altLang="zh-CN" sz="2000" dirty="0"/>
          </a:p>
        </p:txBody>
      </p:sp>
      <p:sp>
        <p:nvSpPr>
          <p:cNvPr id="10" name="矩形 9"/>
          <p:cNvSpPr/>
          <p:nvPr/>
        </p:nvSpPr>
        <p:spPr>
          <a:xfrm>
            <a:off x="858293" y="3854898"/>
            <a:ext cx="3930500" cy="400110"/>
          </a:xfrm>
          <a:prstGeom prst="rect">
            <a:avLst/>
          </a:prstGeom>
        </p:spPr>
        <p:txBody>
          <a:bodyPr wrap="none">
            <a:spAutoFit/>
          </a:bodyPr>
          <a:lstStyle/>
          <a:p>
            <a:r>
              <a:rPr lang="en-US" altLang="zh-CN" sz="2000" b="1" dirty="0" smtClean="0"/>
              <a:t>Examples</a:t>
            </a:r>
            <a:r>
              <a:rPr lang="en-US" altLang="zh-CN" sz="2000" dirty="0" smtClean="0"/>
              <a:t>: Classification, Regression</a:t>
            </a:r>
            <a:endParaRPr lang="en-US" altLang="zh-CN" sz="2000" dirty="0"/>
          </a:p>
        </p:txBody>
      </p:sp>
      <p:grpSp>
        <p:nvGrpSpPr>
          <p:cNvPr id="13" name="组合 12"/>
          <p:cNvGrpSpPr/>
          <p:nvPr/>
        </p:nvGrpSpPr>
        <p:grpSpPr>
          <a:xfrm>
            <a:off x="5688531" y="1197714"/>
            <a:ext cx="5964280" cy="3314700"/>
            <a:chOff x="5688531" y="1197714"/>
            <a:chExt cx="5964280" cy="3314700"/>
          </a:xfrm>
        </p:grpSpPr>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9686" y="1197714"/>
              <a:ext cx="5953125" cy="3314700"/>
            </a:xfrm>
            <a:prstGeom prst="rect">
              <a:avLst/>
            </a:prstGeom>
          </p:spPr>
        </p:pic>
        <p:sp>
          <p:nvSpPr>
            <p:cNvPr id="12" name="矩形 11"/>
            <p:cNvSpPr/>
            <p:nvPr/>
          </p:nvSpPr>
          <p:spPr>
            <a:xfrm>
              <a:off x="5688531" y="4090737"/>
              <a:ext cx="5938787" cy="4042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4" name="矩形 13"/>
          <p:cNvSpPr/>
          <p:nvPr/>
        </p:nvSpPr>
        <p:spPr>
          <a:xfrm>
            <a:off x="6519495" y="3949708"/>
            <a:ext cx="1405321" cy="369332"/>
          </a:xfrm>
          <a:prstGeom prst="rect">
            <a:avLst/>
          </a:prstGeom>
        </p:spPr>
        <p:txBody>
          <a:bodyPr wrap="none">
            <a:spAutoFit/>
          </a:bodyPr>
          <a:lstStyle/>
          <a:p>
            <a:r>
              <a:rPr lang="en-US" altLang="zh-CN" dirty="0"/>
              <a:t>Classification</a:t>
            </a:r>
            <a:endParaRPr lang="zh-CN" altLang="en-US" dirty="0"/>
          </a:p>
        </p:txBody>
      </p:sp>
      <p:sp>
        <p:nvSpPr>
          <p:cNvPr id="15" name="矩形 14"/>
          <p:cNvSpPr/>
          <p:nvPr/>
        </p:nvSpPr>
        <p:spPr>
          <a:xfrm>
            <a:off x="9641061" y="3949708"/>
            <a:ext cx="1198726" cy="369332"/>
          </a:xfrm>
          <a:prstGeom prst="rect">
            <a:avLst/>
          </a:prstGeom>
        </p:spPr>
        <p:txBody>
          <a:bodyPr wrap="none">
            <a:spAutoFit/>
          </a:bodyPr>
          <a:lstStyle/>
          <a:p>
            <a:r>
              <a:rPr lang="en-US" altLang="zh-CN" dirty="0"/>
              <a:t>Regression</a:t>
            </a:r>
          </a:p>
        </p:txBody>
      </p:sp>
    </p:spTree>
    <p:extLst>
      <p:ext uri="{BB962C8B-B14F-4D97-AF65-F5344CB8AC3E}">
        <p14:creationId xmlns:p14="http://schemas.microsoft.com/office/powerpoint/2010/main" val="16492681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5096043" y="653365"/>
            <a:ext cx="5127063" cy="2516408"/>
            <a:chOff x="4509525" y="1448273"/>
            <a:chExt cx="6541279" cy="3210518"/>
          </a:xfrm>
        </p:grpSpPr>
        <p:pic>
          <p:nvPicPr>
            <p:cNvPr id="19" name="图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6179" y="1467916"/>
              <a:ext cx="6524625" cy="3190875"/>
            </a:xfrm>
            <a:prstGeom prst="rect">
              <a:avLst/>
            </a:prstGeom>
          </p:spPr>
        </p:pic>
        <p:sp>
          <p:nvSpPr>
            <p:cNvPr id="21" name="矩形 20"/>
            <p:cNvSpPr/>
            <p:nvPr/>
          </p:nvSpPr>
          <p:spPr>
            <a:xfrm>
              <a:off x="4509525" y="1448273"/>
              <a:ext cx="3271394" cy="32105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solidFill>
                </a:ln>
                <a:solidFill>
                  <a:schemeClr val="bg1"/>
                </a:solidFill>
              </a:endParaRPr>
            </a:p>
          </p:txBody>
        </p:sp>
      </p:grpSp>
      <p:sp>
        <p:nvSpPr>
          <p:cNvPr id="2" name="文本占位符 1"/>
          <p:cNvSpPr>
            <a:spLocks noGrp="1"/>
          </p:cNvSpPr>
          <p:nvPr>
            <p:ph type="body" sz="quarter" idx="13"/>
          </p:nvPr>
        </p:nvSpPr>
        <p:spPr/>
        <p:txBody>
          <a:bodyPr>
            <a:normAutofit fontScale="92500" lnSpcReduction="10000"/>
          </a:bodyPr>
          <a:lstStyle/>
          <a:p>
            <a:r>
              <a:rPr lang="en-US" altLang="zh-CN" dirty="0" smtClean="0"/>
              <a:t>Generative Model</a:t>
            </a:r>
            <a:endParaRPr lang="en-US" altLang="zh-CN" dirty="0"/>
          </a:p>
        </p:txBody>
      </p:sp>
      <p:sp>
        <p:nvSpPr>
          <p:cNvPr id="3" name="文本占位符 2"/>
          <p:cNvSpPr>
            <a:spLocks noGrp="1"/>
          </p:cNvSpPr>
          <p:nvPr>
            <p:ph type="body" sz="quarter" idx="14"/>
          </p:nvPr>
        </p:nvSpPr>
        <p:spPr/>
        <p:txBody>
          <a:bodyPr>
            <a:normAutofit fontScale="92500" lnSpcReduction="20000"/>
          </a:bodyPr>
          <a:lstStyle/>
          <a:p>
            <a:r>
              <a:rPr lang="en-US" altLang="zh-CN" dirty="0"/>
              <a:t>Unsupervised Learning</a:t>
            </a:r>
          </a:p>
        </p:txBody>
      </p:sp>
      <p:sp>
        <p:nvSpPr>
          <p:cNvPr id="7" name="矩形 6"/>
          <p:cNvSpPr/>
          <p:nvPr/>
        </p:nvSpPr>
        <p:spPr>
          <a:xfrm>
            <a:off x="858294" y="1197714"/>
            <a:ext cx="2573782" cy="400110"/>
          </a:xfrm>
          <a:prstGeom prst="rect">
            <a:avLst/>
          </a:prstGeom>
        </p:spPr>
        <p:txBody>
          <a:bodyPr wrap="none">
            <a:spAutoFit/>
          </a:bodyPr>
          <a:lstStyle/>
          <a:p>
            <a:r>
              <a:rPr lang="en-US" altLang="zh-CN" sz="2000" b="1" dirty="0"/>
              <a:t>Unsupervised </a:t>
            </a:r>
            <a:r>
              <a:rPr lang="en-US" altLang="zh-CN" sz="2000" b="1" dirty="0" smtClean="0"/>
              <a:t>learning</a:t>
            </a:r>
            <a:endParaRPr lang="zh-CN" altLang="en-US" sz="2000" b="1" dirty="0"/>
          </a:p>
        </p:txBody>
      </p:sp>
      <p:sp>
        <p:nvSpPr>
          <p:cNvPr id="8" name="矩形 7"/>
          <p:cNvSpPr/>
          <p:nvPr/>
        </p:nvSpPr>
        <p:spPr>
          <a:xfrm>
            <a:off x="858293" y="2057794"/>
            <a:ext cx="1975156" cy="400110"/>
          </a:xfrm>
          <a:prstGeom prst="rect">
            <a:avLst/>
          </a:prstGeom>
        </p:spPr>
        <p:txBody>
          <a:bodyPr wrap="none">
            <a:spAutoFit/>
          </a:bodyPr>
          <a:lstStyle/>
          <a:p>
            <a:r>
              <a:rPr lang="en-US" altLang="zh-CN" sz="2000" b="1" dirty="0" smtClean="0"/>
              <a:t>Data</a:t>
            </a:r>
            <a:r>
              <a:rPr lang="en-US" altLang="zh-CN" sz="2000" dirty="0" smtClean="0"/>
              <a:t>: x, no labels</a:t>
            </a:r>
            <a:endParaRPr lang="zh-CN" altLang="en-US" sz="2000" dirty="0"/>
          </a:p>
        </p:txBody>
      </p:sp>
      <p:sp>
        <p:nvSpPr>
          <p:cNvPr id="9" name="矩形 8"/>
          <p:cNvSpPr/>
          <p:nvPr/>
        </p:nvSpPr>
        <p:spPr>
          <a:xfrm>
            <a:off x="858293" y="2917874"/>
            <a:ext cx="6232219" cy="400110"/>
          </a:xfrm>
          <a:prstGeom prst="rect">
            <a:avLst/>
          </a:prstGeom>
        </p:spPr>
        <p:txBody>
          <a:bodyPr wrap="none">
            <a:spAutoFit/>
          </a:bodyPr>
          <a:lstStyle/>
          <a:p>
            <a:r>
              <a:rPr lang="en-US" altLang="zh-CN" sz="2000" b="1" dirty="0" smtClean="0"/>
              <a:t>Goal</a:t>
            </a:r>
            <a:r>
              <a:rPr lang="en-US" altLang="zh-CN" sz="2000" dirty="0" smtClean="0"/>
              <a:t>: </a:t>
            </a:r>
            <a:r>
              <a:rPr lang="en-US" altLang="zh-CN" sz="2000" dirty="0"/>
              <a:t>Learn  some underlying hidden structure of the data</a:t>
            </a:r>
          </a:p>
        </p:txBody>
      </p:sp>
      <p:sp>
        <p:nvSpPr>
          <p:cNvPr id="10" name="矩形 9"/>
          <p:cNvSpPr/>
          <p:nvPr/>
        </p:nvSpPr>
        <p:spPr>
          <a:xfrm>
            <a:off x="858293" y="3777954"/>
            <a:ext cx="5175840" cy="400110"/>
          </a:xfrm>
          <a:prstGeom prst="rect">
            <a:avLst/>
          </a:prstGeom>
        </p:spPr>
        <p:txBody>
          <a:bodyPr wrap="none">
            <a:spAutoFit/>
          </a:bodyPr>
          <a:lstStyle/>
          <a:p>
            <a:r>
              <a:rPr lang="en-US" altLang="zh-CN" sz="2000" b="1" dirty="0" smtClean="0"/>
              <a:t>Examples</a:t>
            </a:r>
            <a:r>
              <a:rPr lang="en-US" altLang="zh-CN" sz="2000" dirty="0"/>
              <a:t>: Clustering, Dimensionality </a:t>
            </a:r>
            <a:r>
              <a:rPr lang="en-US" altLang="zh-CN" sz="2000" dirty="0" smtClean="0"/>
              <a:t>reduction</a:t>
            </a:r>
          </a:p>
        </p:txBody>
      </p:sp>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8249" y="3623523"/>
            <a:ext cx="2902916" cy="3123645"/>
          </a:xfrm>
          <a:prstGeom prst="rect">
            <a:avLst/>
          </a:prstGeom>
        </p:spPr>
      </p:pic>
      <p:sp>
        <p:nvSpPr>
          <p:cNvPr id="16" name="矩形 15"/>
          <p:cNvSpPr/>
          <p:nvPr/>
        </p:nvSpPr>
        <p:spPr>
          <a:xfrm>
            <a:off x="8400308" y="6379063"/>
            <a:ext cx="1698798" cy="307777"/>
          </a:xfrm>
          <a:prstGeom prst="rect">
            <a:avLst/>
          </a:prstGeom>
        </p:spPr>
        <p:txBody>
          <a:bodyPr wrap="none">
            <a:spAutoFit/>
          </a:bodyPr>
          <a:lstStyle/>
          <a:p>
            <a:r>
              <a:rPr lang="en-US" altLang="zh-CN" sz="1400" dirty="0" smtClean="0"/>
              <a:t>Clustering (K-means)</a:t>
            </a:r>
            <a:endParaRPr lang="zh-CN" altLang="en-US" sz="1400" dirty="0"/>
          </a:p>
        </p:txBody>
      </p:sp>
      <p:sp>
        <p:nvSpPr>
          <p:cNvPr id="23" name="矩形 22"/>
          <p:cNvSpPr/>
          <p:nvPr/>
        </p:nvSpPr>
        <p:spPr>
          <a:xfrm>
            <a:off x="7798249" y="3254191"/>
            <a:ext cx="2639697" cy="307777"/>
          </a:xfrm>
          <a:prstGeom prst="rect">
            <a:avLst/>
          </a:prstGeom>
        </p:spPr>
        <p:txBody>
          <a:bodyPr wrap="none">
            <a:spAutoFit/>
          </a:bodyPr>
          <a:lstStyle/>
          <a:p>
            <a:r>
              <a:rPr lang="en-US" altLang="zh-CN" sz="1400" dirty="0"/>
              <a:t>Dimensionality </a:t>
            </a:r>
            <a:r>
              <a:rPr lang="en-US" altLang="zh-CN" sz="1400" dirty="0" smtClean="0"/>
              <a:t>reduction (UMAP)</a:t>
            </a:r>
            <a:endParaRPr lang="en-US" altLang="zh-CN" sz="1400" dirty="0"/>
          </a:p>
        </p:txBody>
      </p:sp>
    </p:spTree>
    <p:extLst>
      <p:ext uri="{BB962C8B-B14F-4D97-AF65-F5344CB8AC3E}">
        <p14:creationId xmlns:p14="http://schemas.microsoft.com/office/powerpoint/2010/main" val="27875974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fontScale="92500" lnSpcReduction="10000"/>
          </a:bodyPr>
          <a:lstStyle/>
          <a:p>
            <a:r>
              <a:rPr lang="en-US" altLang="zh-CN" dirty="0" smtClean="0"/>
              <a:t>Generative Model</a:t>
            </a:r>
            <a:endParaRPr lang="en-US" altLang="zh-CN" dirty="0"/>
          </a:p>
        </p:txBody>
      </p:sp>
      <p:sp>
        <p:nvSpPr>
          <p:cNvPr id="3" name="文本占位符 2"/>
          <p:cNvSpPr>
            <a:spLocks noGrp="1"/>
          </p:cNvSpPr>
          <p:nvPr>
            <p:ph type="body" sz="quarter" idx="14"/>
          </p:nvPr>
        </p:nvSpPr>
        <p:spPr/>
        <p:txBody>
          <a:bodyPr>
            <a:normAutofit fontScale="92500" lnSpcReduction="20000"/>
          </a:bodyPr>
          <a:lstStyle/>
          <a:p>
            <a:r>
              <a:rPr lang="en-US" altLang="zh-CN" dirty="0"/>
              <a:t>Generative Models</a:t>
            </a:r>
          </a:p>
        </p:txBody>
      </p:sp>
      <p:sp>
        <p:nvSpPr>
          <p:cNvPr id="4" name="文本框 3"/>
          <p:cNvSpPr txBox="1"/>
          <p:nvPr/>
        </p:nvSpPr>
        <p:spPr>
          <a:xfrm>
            <a:off x="774605" y="926315"/>
            <a:ext cx="7070782" cy="400110"/>
          </a:xfrm>
          <a:prstGeom prst="rect">
            <a:avLst/>
          </a:prstGeom>
          <a:noFill/>
        </p:spPr>
        <p:txBody>
          <a:bodyPr wrap="none" rtlCol="0">
            <a:spAutoFit/>
          </a:bodyPr>
          <a:lstStyle/>
          <a:p>
            <a:r>
              <a:rPr lang="en-US" altLang="zh-CN" sz="2000" dirty="0" smtClean="0"/>
              <a:t>Given training data, generate new samples from same distribution</a:t>
            </a:r>
            <a:endParaRPr lang="zh-CN" altLang="en-US" sz="2000" dirty="0"/>
          </a:p>
        </p:txBody>
      </p:sp>
      <mc:AlternateContent xmlns:mc="http://schemas.openxmlformats.org/markup-compatibility/2006" xmlns:a14="http://schemas.microsoft.com/office/drawing/2010/main">
        <mc:Choice Requires="a14">
          <p:sp>
            <p:nvSpPr>
              <p:cNvPr id="12" name="文本框 11"/>
              <p:cNvSpPr txBox="1"/>
              <p:nvPr/>
            </p:nvSpPr>
            <p:spPr>
              <a:xfrm>
                <a:off x="1249145" y="4229468"/>
                <a:ext cx="27243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𝑇𝑟𝑎𝑖𝑛𝑖𝑛𝑔</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𝑑𝑎𝑡𝑎</m:t>
                      </m:r>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𝑝</m:t>
                          </m:r>
                        </m:e>
                        <m:sub>
                          <m:r>
                            <a:rPr lang="en-US" altLang="zh-CN" b="0" i="1" dirty="0" smtClean="0">
                              <a:latin typeface="Cambria Math" panose="02040503050406030204" pitchFamily="18" charset="0"/>
                            </a:rPr>
                            <m:t>𝑑𝑎𝑡𝑎</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m:t>
                      </m:r>
                    </m:oMath>
                  </m:oMathPara>
                </a14:m>
                <a:endParaRPr lang="zh-CN" altLang="en-US" dirty="0"/>
              </a:p>
            </p:txBody>
          </p:sp>
        </mc:Choice>
        <mc:Fallback xmlns="">
          <p:sp>
            <p:nvSpPr>
              <p:cNvPr id="12" name="文本框 11"/>
              <p:cNvSpPr txBox="1">
                <a:spLocks noRot="1" noChangeAspect="1" noMove="1" noResize="1" noEditPoints="1" noAdjustHandles="1" noChangeArrowheads="1" noChangeShapeType="1" noTextEdit="1"/>
              </p:cNvSpPr>
              <p:nvPr/>
            </p:nvSpPr>
            <p:spPr>
              <a:xfrm>
                <a:off x="1249145" y="4229468"/>
                <a:ext cx="2724336" cy="369332"/>
              </a:xfrm>
              <a:prstGeom prst="rect">
                <a:avLst/>
              </a:prstGeom>
              <a:blipFill rotWithShape="0">
                <a:blip r:embed="rId4"/>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6423196" y="4229468"/>
                <a:ext cx="33728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rPr>
                        <m:t>𝐺𝑒𝑛𝑒𝑟𝑎𝑡𝑒𝑑</m:t>
                      </m:r>
                      <m:r>
                        <a:rPr lang="en-US" altLang="zh-CN" i="1" dirty="0" smtClean="0">
                          <a:latin typeface="Cambria Math" panose="02040503050406030204" pitchFamily="18" charset="0"/>
                        </a:rPr>
                        <m:t> </m:t>
                      </m:r>
                      <m:r>
                        <a:rPr lang="en-US" altLang="zh-CN" b="0" i="1" dirty="0" smtClean="0">
                          <a:latin typeface="Cambria Math" panose="02040503050406030204" pitchFamily="18" charset="0"/>
                        </a:rPr>
                        <m:t>𝑠𝑎𝑚𝑝𝑙𝑒𝑠</m:t>
                      </m:r>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𝑝</m:t>
                          </m:r>
                        </m:e>
                        <m:sub>
                          <m:r>
                            <a:rPr lang="en-US" altLang="zh-CN" b="0" i="1" dirty="0" smtClean="0">
                              <a:latin typeface="Cambria Math" panose="02040503050406030204" pitchFamily="18" charset="0"/>
                            </a:rPr>
                            <m:t>𝑚𝑜𝑑𝑒𝑙</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m:t>
                      </m:r>
                    </m:oMath>
                  </m:oMathPara>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6423196" y="4229468"/>
                <a:ext cx="3372846" cy="369332"/>
              </a:xfrm>
              <a:prstGeom prst="rect">
                <a:avLst/>
              </a:prstGeom>
              <a:blipFill rotWithShape="0">
                <a:blip r:embed="rId5"/>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774605" y="5500812"/>
                <a:ext cx="4326954" cy="646331"/>
              </a:xfrm>
              <a:prstGeom prst="rect">
                <a:avLst/>
              </a:prstGeom>
              <a:noFill/>
            </p:spPr>
            <p:txBody>
              <a:bodyPr wrap="none" rtlCol="0">
                <a:spAutoFit/>
              </a:bodyPr>
              <a:lstStyle/>
              <a:p>
                <a:r>
                  <a:rPr lang="en-US" altLang="zh-CN" dirty="0" smtClean="0"/>
                  <a:t>Want to learn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𝑝</m:t>
                        </m:r>
                      </m:e>
                      <m:sub>
                        <m:r>
                          <a:rPr lang="en-US" altLang="zh-CN" i="1" dirty="0">
                            <a:latin typeface="Cambria Math" panose="02040503050406030204" pitchFamily="18" charset="0"/>
                          </a:rPr>
                          <m:t>𝑚𝑜𝑑𝑒𝑙</m:t>
                        </m:r>
                      </m:sub>
                    </m:sSub>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oMath>
                </a14:m>
                <a:r>
                  <a:rPr lang="zh-CN" altLang="en-US" dirty="0" smtClean="0"/>
                  <a:t> </a:t>
                </a:r>
                <a:r>
                  <a:rPr lang="en-US" altLang="zh-CN" dirty="0" smtClean="0"/>
                  <a:t>similar to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𝑝</m:t>
                        </m:r>
                      </m:e>
                      <m:sub>
                        <m:r>
                          <a:rPr lang="en-US" altLang="zh-CN" i="1" dirty="0">
                            <a:latin typeface="Cambria Math" panose="02040503050406030204" pitchFamily="18" charset="0"/>
                          </a:rPr>
                          <m:t>𝑑𝑎𝑡𝑎</m:t>
                        </m:r>
                      </m:sub>
                    </m:sSub>
                    <m:r>
                      <a:rPr lang="en-US" altLang="zh-CN" i="1" dirty="0">
                        <a:latin typeface="Cambria Math" panose="02040503050406030204" pitchFamily="18" charset="0"/>
                      </a:rPr>
                      <m:t>(</m:t>
                    </m:r>
                    <m:r>
                      <a:rPr lang="en-US" altLang="zh-CN" i="1" dirty="0">
                        <a:latin typeface="Cambria Math" panose="02040503050406030204" pitchFamily="18" charset="0"/>
                      </a:rPr>
                      <m:t>𝑥</m:t>
                    </m:r>
                    <m:r>
                      <a:rPr lang="en-US" altLang="zh-CN" i="1" dirty="0">
                        <a:latin typeface="Cambria Math" panose="02040503050406030204" pitchFamily="18" charset="0"/>
                      </a:rPr>
                      <m:t>)</m:t>
                    </m:r>
                  </m:oMath>
                </a14:m>
                <a:endParaRPr lang="zh-CN" altLang="en-US" dirty="0"/>
              </a:p>
              <a:p>
                <a:endParaRPr lang="zh-CN" altLang="en-US" dirty="0"/>
              </a:p>
            </p:txBody>
          </p:sp>
        </mc:Choice>
        <mc:Fallback xmlns="">
          <p:sp>
            <p:nvSpPr>
              <p:cNvPr id="14" name="文本框 13"/>
              <p:cNvSpPr txBox="1">
                <a:spLocks noRot="1" noChangeAspect="1" noMove="1" noResize="1" noEditPoints="1" noAdjustHandles="1" noChangeArrowheads="1" noChangeShapeType="1" noTextEdit="1"/>
              </p:cNvSpPr>
              <p:nvPr/>
            </p:nvSpPr>
            <p:spPr>
              <a:xfrm>
                <a:off x="774605" y="5500812"/>
                <a:ext cx="4326954" cy="646331"/>
              </a:xfrm>
              <a:prstGeom prst="rect">
                <a:avLst/>
              </a:prstGeom>
              <a:blipFill rotWithShape="0">
                <a:blip r:embed="rId6"/>
                <a:stretch>
                  <a:fillRect l="-1127" t="-4717"/>
                </a:stretch>
              </a:blipFill>
            </p:spPr>
            <p:txBody>
              <a:bodyPr/>
              <a:lstStyle/>
              <a:p>
                <a:r>
                  <a:rPr lang="zh-CN" altLang="en-US">
                    <a:noFill/>
                  </a:rPr>
                  <a:t> </a:t>
                </a:r>
              </a:p>
            </p:txBody>
          </p:sp>
        </mc:Fallback>
      </mc:AlternateContent>
      <p:graphicFrame>
        <p:nvGraphicFramePr>
          <p:cNvPr id="17" name="对象 16"/>
          <p:cNvGraphicFramePr>
            <a:graphicFrameLocks noChangeAspect="1"/>
          </p:cNvGraphicFramePr>
          <p:nvPr>
            <p:extLst>
              <p:ext uri="{D42A27DB-BD31-4B8C-83A1-F6EECF244321}">
                <p14:modId xmlns:p14="http://schemas.microsoft.com/office/powerpoint/2010/main" val="2251076844"/>
              </p:ext>
            </p:extLst>
          </p:nvPr>
        </p:nvGraphicFramePr>
        <p:xfrm>
          <a:off x="1857729" y="1714836"/>
          <a:ext cx="1507169" cy="649703"/>
        </p:xfrm>
        <a:graphic>
          <a:graphicData uri="http://schemas.openxmlformats.org/presentationml/2006/ole">
            <mc:AlternateContent xmlns:mc="http://schemas.openxmlformats.org/markup-compatibility/2006">
              <mc:Choice xmlns:v="urn:schemas-microsoft-com:vml" Requires="v">
                <p:oleObj spid="_x0000_s6514" name="CS ChemDraw Drawing" r:id="rId7" imgW="1359673" imgH="586298" progId="ChemDraw.Document.6.0">
                  <p:embed/>
                </p:oleObj>
              </mc:Choice>
              <mc:Fallback>
                <p:oleObj name="CS ChemDraw Drawing" r:id="rId7" imgW="1359673" imgH="586298" progId="ChemDraw.Document.6.0">
                  <p:embed/>
                  <p:pic>
                    <p:nvPicPr>
                      <p:cNvPr id="0" name=""/>
                      <p:cNvPicPr/>
                      <p:nvPr/>
                    </p:nvPicPr>
                    <p:blipFill>
                      <a:blip r:embed="rId8"/>
                      <a:stretch>
                        <a:fillRect/>
                      </a:stretch>
                    </p:blipFill>
                    <p:spPr>
                      <a:xfrm>
                        <a:off x="1857729" y="1714836"/>
                        <a:ext cx="1507169" cy="649703"/>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3373415476"/>
              </p:ext>
            </p:extLst>
          </p:nvPr>
        </p:nvGraphicFramePr>
        <p:xfrm>
          <a:off x="7453696" y="1824461"/>
          <a:ext cx="1547084" cy="609909"/>
        </p:xfrm>
        <a:graphic>
          <a:graphicData uri="http://schemas.openxmlformats.org/presentationml/2006/ole">
            <mc:AlternateContent xmlns:mc="http://schemas.openxmlformats.org/markup-compatibility/2006">
              <mc:Choice xmlns:v="urn:schemas-microsoft-com:vml" Requires="v">
                <p:oleObj spid="_x0000_s6515" name="CS ChemDraw Drawing" r:id="rId9" imgW="1485365" imgH="586298" progId="ChemDraw.Document.6.0">
                  <p:embed/>
                </p:oleObj>
              </mc:Choice>
              <mc:Fallback>
                <p:oleObj name="CS ChemDraw Drawing" r:id="rId9" imgW="1485365" imgH="586298" progId="ChemDraw.Document.6.0">
                  <p:embed/>
                  <p:pic>
                    <p:nvPicPr>
                      <p:cNvPr id="0" name=""/>
                      <p:cNvPicPr/>
                      <p:nvPr/>
                    </p:nvPicPr>
                    <p:blipFill>
                      <a:blip r:embed="rId10"/>
                      <a:stretch>
                        <a:fillRect/>
                      </a:stretch>
                    </p:blipFill>
                    <p:spPr>
                      <a:xfrm>
                        <a:off x="7453696" y="1824461"/>
                        <a:ext cx="1547084" cy="609909"/>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2543484286"/>
              </p:ext>
            </p:extLst>
          </p:nvPr>
        </p:nvGraphicFramePr>
        <p:xfrm>
          <a:off x="8249214" y="2354865"/>
          <a:ext cx="1004954" cy="877697"/>
        </p:xfrm>
        <a:graphic>
          <a:graphicData uri="http://schemas.openxmlformats.org/presentationml/2006/ole">
            <mc:AlternateContent xmlns:mc="http://schemas.openxmlformats.org/markup-compatibility/2006">
              <mc:Choice xmlns:v="urn:schemas-microsoft-com:vml" Requires="v">
                <p:oleObj spid="_x0000_s6516" name="CS ChemDraw Drawing" r:id="rId11" imgW="852930" imgH="744277" progId="ChemDraw.Document.6.0">
                  <p:embed/>
                </p:oleObj>
              </mc:Choice>
              <mc:Fallback>
                <p:oleObj name="CS ChemDraw Drawing" r:id="rId11" imgW="852930" imgH="744277" progId="ChemDraw.Document.6.0">
                  <p:embed/>
                  <p:pic>
                    <p:nvPicPr>
                      <p:cNvPr id="0" name=""/>
                      <p:cNvPicPr/>
                      <p:nvPr/>
                    </p:nvPicPr>
                    <p:blipFill>
                      <a:blip r:embed="rId12"/>
                      <a:stretch>
                        <a:fillRect/>
                      </a:stretch>
                    </p:blipFill>
                    <p:spPr>
                      <a:xfrm>
                        <a:off x="8249214" y="2354865"/>
                        <a:ext cx="1004954" cy="877697"/>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819190685"/>
              </p:ext>
            </p:extLst>
          </p:nvPr>
        </p:nvGraphicFramePr>
        <p:xfrm>
          <a:off x="2804184" y="2417486"/>
          <a:ext cx="1121428" cy="684969"/>
        </p:xfrm>
        <a:graphic>
          <a:graphicData uri="http://schemas.openxmlformats.org/presentationml/2006/ole">
            <mc:AlternateContent xmlns:mc="http://schemas.openxmlformats.org/markup-compatibility/2006">
              <mc:Choice xmlns:v="urn:schemas-microsoft-com:vml" Requires="v">
                <p:oleObj spid="_x0000_s6517" name="CS ChemDraw Drawing" r:id="rId13" imgW="852930" imgH="521392" progId="ChemDraw.Document.6.0">
                  <p:embed/>
                </p:oleObj>
              </mc:Choice>
              <mc:Fallback>
                <p:oleObj name="CS ChemDraw Drawing" r:id="rId13" imgW="852930" imgH="521392" progId="ChemDraw.Document.6.0">
                  <p:embed/>
                  <p:pic>
                    <p:nvPicPr>
                      <p:cNvPr id="0" name=""/>
                      <p:cNvPicPr/>
                      <p:nvPr/>
                    </p:nvPicPr>
                    <p:blipFill>
                      <a:blip r:embed="rId14"/>
                      <a:stretch>
                        <a:fillRect/>
                      </a:stretch>
                    </p:blipFill>
                    <p:spPr>
                      <a:xfrm>
                        <a:off x="2804184" y="2417486"/>
                        <a:ext cx="1121428" cy="684969"/>
                      </a:xfrm>
                      <a:prstGeom prst="rect">
                        <a:avLst/>
                      </a:prstGeom>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2792590791"/>
              </p:ext>
            </p:extLst>
          </p:nvPr>
        </p:nvGraphicFramePr>
        <p:xfrm>
          <a:off x="1211337" y="2275682"/>
          <a:ext cx="1020111" cy="843443"/>
        </p:xfrm>
        <a:graphic>
          <a:graphicData uri="http://schemas.openxmlformats.org/presentationml/2006/ole">
            <mc:AlternateContent xmlns:mc="http://schemas.openxmlformats.org/markup-compatibility/2006">
              <mc:Choice xmlns:v="urn:schemas-microsoft-com:vml" Requires="v">
                <p:oleObj spid="_x0000_s6518" name="CS ChemDraw Drawing" r:id="rId15" imgW="852930" imgH="704170" progId="ChemDraw.Document.6.0">
                  <p:embed/>
                </p:oleObj>
              </mc:Choice>
              <mc:Fallback>
                <p:oleObj name="CS ChemDraw Drawing" r:id="rId15" imgW="852930" imgH="704170" progId="ChemDraw.Document.6.0">
                  <p:embed/>
                  <p:pic>
                    <p:nvPicPr>
                      <p:cNvPr id="0" name=""/>
                      <p:cNvPicPr/>
                      <p:nvPr/>
                    </p:nvPicPr>
                    <p:blipFill>
                      <a:blip r:embed="rId16"/>
                      <a:stretch>
                        <a:fillRect/>
                      </a:stretch>
                    </p:blipFill>
                    <p:spPr>
                      <a:xfrm>
                        <a:off x="1211337" y="2275682"/>
                        <a:ext cx="1020111" cy="843443"/>
                      </a:xfrm>
                      <a:prstGeom prst="rect">
                        <a:avLst/>
                      </a:prstGeom>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1947044368"/>
              </p:ext>
            </p:extLst>
          </p:nvPr>
        </p:nvGraphicFramePr>
        <p:xfrm>
          <a:off x="6791465" y="2490501"/>
          <a:ext cx="1053922" cy="708504"/>
        </p:xfrm>
        <a:graphic>
          <a:graphicData uri="http://schemas.openxmlformats.org/presentationml/2006/ole">
            <mc:AlternateContent xmlns:mc="http://schemas.openxmlformats.org/markup-compatibility/2006">
              <mc:Choice xmlns:v="urn:schemas-microsoft-com:vml" Requires="v">
                <p:oleObj spid="_x0000_s6519" name="CS ChemDraw Drawing" r:id="rId17" imgW="852930" imgH="572827" progId="ChemDraw.Document.6.0">
                  <p:embed/>
                </p:oleObj>
              </mc:Choice>
              <mc:Fallback>
                <p:oleObj name="CS ChemDraw Drawing" r:id="rId17" imgW="852930" imgH="572827" progId="ChemDraw.Document.6.0">
                  <p:embed/>
                  <p:pic>
                    <p:nvPicPr>
                      <p:cNvPr id="0" name=""/>
                      <p:cNvPicPr/>
                      <p:nvPr/>
                    </p:nvPicPr>
                    <p:blipFill>
                      <a:blip r:embed="rId18"/>
                      <a:stretch>
                        <a:fillRect/>
                      </a:stretch>
                    </p:blipFill>
                    <p:spPr>
                      <a:xfrm>
                        <a:off x="6791465" y="2490501"/>
                        <a:ext cx="1053922" cy="708504"/>
                      </a:xfrm>
                      <a:prstGeom prst="rect">
                        <a:avLst/>
                      </a:prstGeom>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1791614744"/>
              </p:ext>
            </p:extLst>
          </p:nvPr>
        </p:nvGraphicFramePr>
        <p:xfrm>
          <a:off x="7318426" y="3387509"/>
          <a:ext cx="1582386" cy="304307"/>
        </p:xfrm>
        <a:graphic>
          <a:graphicData uri="http://schemas.openxmlformats.org/presentationml/2006/ole">
            <mc:AlternateContent xmlns:mc="http://schemas.openxmlformats.org/markup-compatibility/2006">
              <mc:Choice xmlns:v="urn:schemas-microsoft-com:vml" Requires="v">
                <p:oleObj spid="_x0000_s6520" name="CS ChemDraw Drawing" r:id="rId19" imgW="702467" imgH="134711" progId="ChemDraw.Document.6.0">
                  <p:embed/>
                </p:oleObj>
              </mc:Choice>
              <mc:Fallback>
                <p:oleObj name="CS ChemDraw Drawing" r:id="rId19" imgW="702467" imgH="134711" progId="ChemDraw.Document.6.0">
                  <p:embed/>
                  <p:pic>
                    <p:nvPicPr>
                      <p:cNvPr id="0" name=""/>
                      <p:cNvPicPr/>
                      <p:nvPr/>
                    </p:nvPicPr>
                    <p:blipFill>
                      <a:blip r:embed="rId20"/>
                      <a:stretch>
                        <a:fillRect/>
                      </a:stretch>
                    </p:blipFill>
                    <p:spPr>
                      <a:xfrm>
                        <a:off x="7318426" y="3387509"/>
                        <a:ext cx="1582386" cy="304307"/>
                      </a:xfrm>
                      <a:prstGeom prst="rect">
                        <a:avLst/>
                      </a:prstGeom>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867851258"/>
              </p:ext>
            </p:extLst>
          </p:nvPr>
        </p:nvGraphicFramePr>
        <p:xfrm>
          <a:off x="2006213" y="2948851"/>
          <a:ext cx="995577" cy="877317"/>
        </p:xfrm>
        <a:graphic>
          <a:graphicData uri="http://schemas.openxmlformats.org/presentationml/2006/ole">
            <mc:AlternateContent xmlns:mc="http://schemas.openxmlformats.org/markup-compatibility/2006">
              <mc:Choice xmlns:v="urn:schemas-microsoft-com:vml" Requires="v">
                <p:oleObj spid="_x0000_s6521" name="CS ChemDraw Drawing" r:id="rId21" imgW="574940" imgH="506390" progId="ChemDraw.Document.6.0">
                  <p:embed/>
                </p:oleObj>
              </mc:Choice>
              <mc:Fallback>
                <p:oleObj name="CS ChemDraw Drawing" r:id="rId21" imgW="574940" imgH="506390" progId="ChemDraw.Document.6.0">
                  <p:embed/>
                  <p:pic>
                    <p:nvPicPr>
                      <p:cNvPr id="0" name=""/>
                      <p:cNvPicPr/>
                      <p:nvPr/>
                    </p:nvPicPr>
                    <p:blipFill>
                      <a:blip r:embed="rId22"/>
                      <a:stretch>
                        <a:fillRect/>
                      </a:stretch>
                    </p:blipFill>
                    <p:spPr>
                      <a:xfrm>
                        <a:off x="2006213" y="2948851"/>
                        <a:ext cx="995577" cy="877317"/>
                      </a:xfrm>
                      <a:prstGeom prst="rect">
                        <a:avLst/>
                      </a:prstGeom>
                    </p:spPr>
                  </p:pic>
                </p:oleObj>
              </mc:Fallback>
            </mc:AlternateContent>
          </a:graphicData>
        </a:graphic>
      </p:graphicFrame>
      <p:sp>
        <p:nvSpPr>
          <p:cNvPr id="26" name="圆角矩形 25"/>
          <p:cNvSpPr/>
          <p:nvPr/>
        </p:nvSpPr>
        <p:spPr>
          <a:xfrm>
            <a:off x="969484" y="1597446"/>
            <a:ext cx="2956128" cy="2390660"/>
          </a:xfrm>
          <a:prstGeom prst="roundRect">
            <a:avLst/>
          </a:prstGeom>
          <a:noFill/>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7" name="圆角矩形 26"/>
          <p:cNvSpPr/>
          <p:nvPr/>
        </p:nvSpPr>
        <p:spPr>
          <a:xfrm>
            <a:off x="6517762" y="1564640"/>
            <a:ext cx="2956128" cy="2390660"/>
          </a:xfrm>
          <a:prstGeom prst="roundRect">
            <a:avLst/>
          </a:prstGeom>
          <a:noFill/>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129121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fontScale="92500" lnSpcReduction="10000"/>
          </a:bodyPr>
          <a:lstStyle/>
          <a:p>
            <a:r>
              <a:rPr lang="en-US" altLang="zh-CN" dirty="0" smtClean="0"/>
              <a:t>Generative Model</a:t>
            </a:r>
            <a:endParaRPr lang="en-US" altLang="zh-CN" dirty="0"/>
          </a:p>
        </p:txBody>
      </p:sp>
      <p:sp>
        <p:nvSpPr>
          <p:cNvPr id="3" name="文本占位符 2"/>
          <p:cNvSpPr>
            <a:spLocks noGrp="1"/>
          </p:cNvSpPr>
          <p:nvPr>
            <p:ph type="body" sz="quarter" idx="14"/>
          </p:nvPr>
        </p:nvSpPr>
        <p:spPr/>
        <p:txBody>
          <a:bodyPr>
            <a:normAutofit fontScale="92500" lnSpcReduction="20000"/>
          </a:bodyPr>
          <a:lstStyle/>
          <a:p>
            <a:r>
              <a:rPr lang="en-US" altLang="zh-CN" dirty="0"/>
              <a:t>Generative Models</a:t>
            </a:r>
          </a:p>
        </p:txBody>
      </p:sp>
      <mc:AlternateContent xmlns:mc="http://schemas.openxmlformats.org/markup-compatibility/2006" xmlns:a14="http://schemas.microsoft.com/office/drawing/2010/main">
        <mc:Choice Requires="a14">
          <p:sp>
            <p:nvSpPr>
              <p:cNvPr id="6" name="矩形 5"/>
              <p:cNvSpPr/>
              <p:nvPr/>
            </p:nvSpPr>
            <p:spPr>
              <a:xfrm>
                <a:off x="503904" y="5786245"/>
                <a:ext cx="10749673" cy="646331"/>
              </a:xfrm>
              <a:prstGeom prst="rect">
                <a:avLst/>
              </a:prstGeom>
            </p:spPr>
            <p:txBody>
              <a:bodyPr wrap="square">
                <a:spAutoFit/>
              </a:bodyPr>
              <a:lstStyle/>
              <a:p>
                <a:pPr marL="285750" indent="-285750">
                  <a:buFont typeface="Wingdings" panose="05000000000000000000" pitchFamily="2" charset="2"/>
                  <a:buChar char="l"/>
                </a:pPr>
                <a:r>
                  <a:rPr lang="en-US" altLang="zh-CN" dirty="0"/>
                  <a:t>Explicit density estimation: explicitly define and solve </a:t>
                </a:r>
                <a:r>
                  <a:rPr lang="en-US" altLang="zh-CN" dirty="0" smtClean="0"/>
                  <a:t>for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𝑝</m:t>
                        </m:r>
                      </m:e>
                      <m:sub>
                        <m:r>
                          <a:rPr lang="en-US" altLang="zh-CN" i="1" dirty="0">
                            <a:latin typeface="Cambria Math" panose="02040503050406030204" pitchFamily="18" charset="0"/>
                          </a:rPr>
                          <m:t>𝑚𝑜𝑑𝑒𝑙</m:t>
                        </m:r>
                      </m:sub>
                    </m:sSub>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oMath>
                </a14:m>
                <a:endParaRPr lang="en-US" altLang="zh-CN" dirty="0" smtClean="0"/>
              </a:p>
              <a:p>
                <a:pPr marL="285750" indent="-285750">
                  <a:buFont typeface="Wingdings" panose="05000000000000000000" pitchFamily="2" charset="2"/>
                  <a:buChar char="l"/>
                </a:pPr>
                <a:r>
                  <a:rPr lang="en-US" altLang="zh-CN" dirty="0"/>
                  <a:t>Implicit density estimation: learn model that can sample </a:t>
                </a:r>
                <a:r>
                  <a:rPr lang="en-US" altLang="zh-CN" dirty="0" smtClean="0"/>
                  <a:t>from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𝑝</m:t>
                        </m:r>
                      </m:e>
                      <m:sub>
                        <m:r>
                          <a:rPr lang="en-US" altLang="zh-CN" i="1" dirty="0">
                            <a:latin typeface="Cambria Math" panose="02040503050406030204" pitchFamily="18" charset="0"/>
                          </a:rPr>
                          <m:t>𝑑𝑎𝑡𝑎</m:t>
                        </m:r>
                      </m:sub>
                    </m:sSub>
                    <m:r>
                      <a:rPr lang="en-US" altLang="zh-CN" i="1" dirty="0">
                        <a:latin typeface="Cambria Math" panose="02040503050406030204" pitchFamily="18" charset="0"/>
                      </a:rPr>
                      <m:t>(</m:t>
                    </m:r>
                    <m:r>
                      <a:rPr lang="en-US" altLang="zh-CN" i="1" dirty="0">
                        <a:latin typeface="Cambria Math" panose="02040503050406030204" pitchFamily="18" charset="0"/>
                      </a:rPr>
                      <m:t>𝑥</m:t>
                    </m:r>
                    <m:r>
                      <a:rPr lang="en-US" altLang="zh-CN" i="1" dirty="0">
                        <a:latin typeface="Cambria Math" panose="02040503050406030204" pitchFamily="18" charset="0"/>
                      </a:rPr>
                      <m:t>)</m:t>
                    </m:r>
                  </m:oMath>
                </a14:m>
                <a:r>
                  <a:rPr lang="zh-CN" altLang="en-US" dirty="0" smtClean="0"/>
                  <a:t> </a:t>
                </a:r>
                <a:r>
                  <a:rPr lang="en-US" altLang="zh-CN" dirty="0"/>
                  <a:t>without explicitly defining it</a:t>
                </a:r>
                <a:r>
                  <a:rPr lang="zh-CN" altLang="en-US" dirty="0" smtClean="0"/>
                  <a:t> </a:t>
                </a:r>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503904" y="5786245"/>
                <a:ext cx="10749673" cy="646331"/>
              </a:xfrm>
              <a:prstGeom prst="rect">
                <a:avLst/>
              </a:prstGeom>
              <a:blipFill rotWithShape="0">
                <a:blip r:embed="rId3"/>
                <a:stretch>
                  <a:fillRect l="-397" t="-4717" b="-14151"/>
                </a:stretch>
              </a:blipFill>
            </p:spPr>
            <p:txBody>
              <a:bodyPr/>
              <a:lstStyle/>
              <a:p>
                <a:r>
                  <a:rPr lang="zh-CN" altLang="en-US">
                    <a:noFill/>
                  </a:rPr>
                  <a:t> </a:t>
                </a:r>
              </a:p>
            </p:txBody>
          </p:sp>
        </mc:Fallback>
      </mc:AlternateContent>
      <p:sp>
        <p:nvSpPr>
          <p:cNvPr id="8" name="圆角矩形 7"/>
          <p:cNvSpPr/>
          <p:nvPr/>
        </p:nvSpPr>
        <p:spPr>
          <a:xfrm>
            <a:off x="5011466" y="1197714"/>
            <a:ext cx="2856216" cy="801384"/>
          </a:xfrm>
          <a:prstGeom prst="roundRect">
            <a:avLst/>
          </a:prstGeom>
          <a:solidFill>
            <a:schemeClr val="accent3">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Deep generative models</a:t>
            </a:r>
            <a:endParaRPr lang="zh-CN" altLang="en-US" dirty="0"/>
          </a:p>
        </p:txBody>
      </p:sp>
      <p:sp>
        <p:nvSpPr>
          <p:cNvPr id="9" name="圆角矩形 8"/>
          <p:cNvSpPr/>
          <p:nvPr/>
        </p:nvSpPr>
        <p:spPr>
          <a:xfrm>
            <a:off x="2774186" y="2570640"/>
            <a:ext cx="2856216" cy="801384"/>
          </a:xfrm>
          <a:prstGeom prst="roundRect">
            <a:avLst/>
          </a:prstGeom>
          <a:solidFill>
            <a:schemeClr val="accent3">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Explicit density</a:t>
            </a:r>
            <a:endParaRPr lang="zh-CN" altLang="en-US" dirty="0"/>
          </a:p>
        </p:txBody>
      </p:sp>
      <p:sp>
        <p:nvSpPr>
          <p:cNvPr id="10" name="圆角矩形 9"/>
          <p:cNvSpPr/>
          <p:nvPr/>
        </p:nvSpPr>
        <p:spPr>
          <a:xfrm>
            <a:off x="7137910" y="2567620"/>
            <a:ext cx="2856216" cy="801384"/>
          </a:xfrm>
          <a:prstGeom prst="roundRect">
            <a:avLst/>
          </a:prstGeom>
          <a:solidFill>
            <a:schemeClr val="accent3">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Implicit density</a:t>
            </a:r>
            <a:endParaRPr lang="zh-CN" altLang="en-US" dirty="0"/>
          </a:p>
        </p:txBody>
      </p:sp>
      <p:sp>
        <p:nvSpPr>
          <p:cNvPr id="11" name="圆角矩形 10"/>
          <p:cNvSpPr/>
          <p:nvPr/>
        </p:nvSpPr>
        <p:spPr>
          <a:xfrm>
            <a:off x="647743" y="3943566"/>
            <a:ext cx="2856216" cy="801384"/>
          </a:xfrm>
          <a:prstGeom prst="roundRect">
            <a:avLst/>
          </a:prstGeom>
          <a:solidFill>
            <a:schemeClr val="accent3">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Tractable density</a:t>
            </a:r>
            <a:endParaRPr lang="zh-CN" altLang="en-US" dirty="0"/>
          </a:p>
        </p:txBody>
      </p:sp>
      <p:sp>
        <p:nvSpPr>
          <p:cNvPr id="12" name="圆角矩形 11"/>
          <p:cNvSpPr/>
          <p:nvPr/>
        </p:nvSpPr>
        <p:spPr>
          <a:xfrm>
            <a:off x="5011466" y="3948039"/>
            <a:ext cx="2856216" cy="801384"/>
          </a:xfrm>
          <a:prstGeom prst="roundRect">
            <a:avLst/>
          </a:prstGeom>
          <a:solidFill>
            <a:schemeClr val="accent3">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Approximate density</a:t>
            </a:r>
            <a:endParaRPr lang="zh-CN" altLang="en-US" dirty="0"/>
          </a:p>
        </p:txBody>
      </p:sp>
      <p:sp>
        <p:nvSpPr>
          <p:cNvPr id="13" name="矩形 12"/>
          <p:cNvSpPr/>
          <p:nvPr/>
        </p:nvSpPr>
        <p:spPr>
          <a:xfrm>
            <a:off x="425463" y="4829860"/>
            <a:ext cx="3300775" cy="369332"/>
          </a:xfrm>
          <a:prstGeom prst="rect">
            <a:avLst/>
          </a:prstGeom>
        </p:spPr>
        <p:txBody>
          <a:bodyPr wrap="none">
            <a:spAutoFit/>
          </a:bodyPr>
          <a:lstStyle/>
          <a:p>
            <a:r>
              <a:rPr lang="en-US" altLang="zh-CN" dirty="0"/>
              <a:t>Recurrent neural </a:t>
            </a:r>
            <a:r>
              <a:rPr lang="en-US" altLang="zh-CN" dirty="0" smtClean="0"/>
              <a:t>networks (RNN)</a:t>
            </a:r>
            <a:endParaRPr lang="en-US" altLang="zh-CN" dirty="0"/>
          </a:p>
        </p:txBody>
      </p:sp>
      <p:sp>
        <p:nvSpPr>
          <p:cNvPr id="14" name="矩形 13"/>
          <p:cNvSpPr/>
          <p:nvPr/>
        </p:nvSpPr>
        <p:spPr>
          <a:xfrm>
            <a:off x="4812493" y="4829860"/>
            <a:ext cx="3254161" cy="369332"/>
          </a:xfrm>
          <a:prstGeom prst="rect">
            <a:avLst/>
          </a:prstGeom>
        </p:spPr>
        <p:txBody>
          <a:bodyPr wrap="none">
            <a:spAutoFit/>
          </a:bodyPr>
          <a:lstStyle/>
          <a:p>
            <a:r>
              <a:rPr lang="en-US" altLang="zh-CN" dirty="0" err="1"/>
              <a:t>Variational</a:t>
            </a:r>
            <a:r>
              <a:rPr lang="en-US" altLang="zh-CN" dirty="0"/>
              <a:t> Auto </a:t>
            </a:r>
            <a:r>
              <a:rPr lang="en-US" altLang="zh-CN" dirty="0" smtClean="0"/>
              <a:t>Encoders (VAEs)</a:t>
            </a:r>
            <a:endParaRPr lang="en-US" altLang="zh-CN" dirty="0"/>
          </a:p>
        </p:txBody>
      </p:sp>
      <p:sp>
        <p:nvSpPr>
          <p:cNvPr id="15" name="矩形 14"/>
          <p:cNvSpPr/>
          <p:nvPr/>
        </p:nvSpPr>
        <p:spPr>
          <a:xfrm>
            <a:off x="6578903" y="3419233"/>
            <a:ext cx="3974229" cy="369332"/>
          </a:xfrm>
          <a:prstGeom prst="rect">
            <a:avLst/>
          </a:prstGeom>
        </p:spPr>
        <p:txBody>
          <a:bodyPr wrap="none">
            <a:spAutoFit/>
          </a:bodyPr>
          <a:lstStyle/>
          <a:p>
            <a:r>
              <a:rPr lang="en-US" altLang="zh-CN" dirty="0"/>
              <a:t>Generative Adversarial </a:t>
            </a:r>
            <a:r>
              <a:rPr lang="en-US" altLang="zh-CN" dirty="0" smtClean="0"/>
              <a:t>Networks (GAN)</a:t>
            </a:r>
            <a:endParaRPr lang="en-US" altLang="zh-CN" dirty="0"/>
          </a:p>
        </p:txBody>
      </p:sp>
      <p:cxnSp>
        <p:nvCxnSpPr>
          <p:cNvPr id="17" name="直接箭头连接符 16"/>
          <p:cNvCxnSpPr>
            <a:stCxn id="8" idx="2"/>
            <a:endCxn id="9" idx="0"/>
          </p:cNvCxnSpPr>
          <p:nvPr/>
        </p:nvCxnSpPr>
        <p:spPr>
          <a:xfrm flipH="1">
            <a:off x="4202294" y="1999098"/>
            <a:ext cx="2237280" cy="5715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8" idx="2"/>
            <a:endCxn id="10" idx="0"/>
          </p:cNvCxnSpPr>
          <p:nvPr/>
        </p:nvCxnSpPr>
        <p:spPr>
          <a:xfrm>
            <a:off x="6439574" y="1999098"/>
            <a:ext cx="2126444" cy="56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9" idx="2"/>
            <a:endCxn id="11" idx="0"/>
          </p:cNvCxnSpPr>
          <p:nvPr/>
        </p:nvCxnSpPr>
        <p:spPr>
          <a:xfrm flipH="1">
            <a:off x="2075851" y="3372024"/>
            <a:ext cx="2126443" cy="5715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9" idx="2"/>
            <a:endCxn id="12" idx="0"/>
          </p:cNvCxnSpPr>
          <p:nvPr/>
        </p:nvCxnSpPr>
        <p:spPr>
          <a:xfrm>
            <a:off x="4202294" y="3372024"/>
            <a:ext cx="2237280" cy="5760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406331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fontScale="92500" lnSpcReduction="10000"/>
          </a:bodyPr>
          <a:lstStyle/>
          <a:p>
            <a:r>
              <a:rPr lang="en-US" altLang="zh-CN" dirty="0" smtClean="0"/>
              <a:t>Generative model</a:t>
            </a:r>
            <a:endParaRPr lang="en-US" altLang="zh-CN" dirty="0"/>
          </a:p>
        </p:txBody>
      </p:sp>
      <p:sp>
        <p:nvSpPr>
          <p:cNvPr id="3" name="文本占位符 2"/>
          <p:cNvSpPr>
            <a:spLocks noGrp="1"/>
          </p:cNvSpPr>
          <p:nvPr>
            <p:ph type="body" sz="quarter" idx="14"/>
          </p:nvPr>
        </p:nvSpPr>
        <p:spPr/>
        <p:txBody>
          <a:bodyPr>
            <a:normAutofit fontScale="92500" lnSpcReduction="20000"/>
          </a:bodyPr>
          <a:lstStyle/>
          <a:p>
            <a:r>
              <a:rPr lang="en-US" altLang="zh-CN" dirty="0"/>
              <a:t>Recurrent neural networks</a:t>
            </a:r>
          </a:p>
        </p:txBody>
      </p:sp>
      <p:sp>
        <p:nvSpPr>
          <p:cNvPr id="5" name="流程图: 磁盘 4"/>
          <p:cNvSpPr/>
          <p:nvPr/>
        </p:nvSpPr>
        <p:spPr>
          <a:xfrm>
            <a:off x="969338" y="1945996"/>
            <a:ext cx="693019" cy="924025"/>
          </a:xfrm>
          <a:prstGeom prst="flowChartMagneticDisk">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Data</a:t>
            </a:r>
            <a:endParaRPr lang="zh-CN" altLang="en-US" dirty="0"/>
          </a:p>
        </p:txBody>
      </p:sp>
      <p:sp>
        <p:nvSpPr>
          <p:cNvPr id="6" name="矩形 5"/>
          <p:cNvSpPr/>
          <p:nvPr/>
        </p:nvSpPr>
        <p:spPr>
          <a:xfrm rot="16200000">
            <a:off x="1456620" y="2121657"/>
            <a:ext cx="1917832" cy="572702"/>
          </a:xfrm>
          <a:prstGeom prst="rect">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dirty="0" smtClean="0"/>
              <a:t>Smiles</a:t>
            </a:r>
            <a:endParaRPr lang="zh-CN" altLang="en-US" sz="2800" dirty="0"/>
          </a:p>
        </p:txBody>
      </p:sp>
      <p:sp>
        <p:nvSpPr>
          <p:cNvPr id="7" name="矩形 6"/>
          <p:cNvSpPr/>
          <p:nvPr/>
        </p:nvSpPr>
        <p:spPr>
          <a:xfrm rot="16200000">
            <a:off x="2496150" y="2121657"/>
            <a:ext cx="1917832" cy="572702"/>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rPr>
              <a:t>RNN</a:t>
            </a:r>
            <a:endParaRPr lang="zh-CN" altLang="en-US" sz="2800" dirty="0">
              <a:solidFill>
                <a:schemeClr val="bg1"/>
              </a:solidFill>
            </a:endParaRPr>
          </a:p>
        </p:txBody>
      </p:sp>
      <p:sp>
        <p:nvSpPr>
          <p:cNvPr id="8" name="矩形 7"/>
          <p:cNvSpPr/>
          <p:nvPr/>
        </p:nvSpPr>
        <p:spPr>
          <a:xfrm rot="16200000">
            <a:off x="3535679" y="2121656"/>
            <a:ext cx="1917832" cy="572702"/>
          </a:xfrm>
          <a:prstGeom prst="rect">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dirty="0" smtClean="0"/>
              <a:t>Generator</a:t>
            </a:r>
            <a:endParaRPr lang="zh-CN" altLang="en-US" sz="2800" dirty="0"/>
          </a:p>
        </p:txBody>
      </p:sp>
      <p:cxnSp>
        <p:nvCxnSpPr>
          <p:cNvPr id="10" name="直接箭头连接符 9"/>
          <p:cNvCxnSpPr>
            <a:stCxn id="5" idx="4"/>
            <a:endCxn id="6" idx="0"/>
          </p:cNvCxnSpPr>
          <p:nvPr/>
        </p:nvCxnSpPr>
        <p:spPr>
          <a:xfrm flipV="1">
            <a:off x="1662357" y="2408008"/>
            <a:ext cx="466828"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2" name="直接箭头连接符 11"/>
          <p:cNvCxnSpPr>
            <a:stCxn id="6" idx="2"/>
            <a:endCxn id="7" idx="0"/>
          </p:cNvCxnSpPr>
          <p:nvPr/>
        </p:nvCxnSpPr>
        <p:spPr>
          <a:xfrm>
            <a:off x="2701887" y="2408008"/>
            <a:ext cx="46682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7" idx="2"/>
            <a:endCxn id="8" idx="0"/>
          </p:cNvCxnSpPr>
          <p:nvPr/>
        </p:nvCxnSpPr>
        <p:spPr>
          <a:xfrm flipV="1">
            <a:off x="3741417" y="2408007"/>
            <a:ext cx="466827"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8" idx="2"/>
            <a:endCxn id="15" idx="1"/>
          </p:cNvCxnSpPr>
          <p:nvPr/>
        </p:nvCxnSpPr>
        <p:spPr>
          <a:xfrm>
            <a:off x="4780946" y="2408007"/>
            <a:ext cx="466827"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0" name="文本框 19"/>
          <p:cNvSpPr txBox="1"/>
          <p:nvPr/>
        </p:nvSpPr>
        <p:spPr>
          <a:xfrm>
            <a:off x="5606189" y="1180625"/>
            <a:ext cx="2094099" cy="369332"/>
          </a:xfrm>
          <a:prstGeom prst="rect">
            <a:avLst/>
          </a:prstGeom>
          <a:noFill/>
        </p:spPr>
        <p:txBody>
          <a:bodyPr wrap="none" rtlCol="0">
            <a:spAutoFit/>
          </a:bodyPr>
          <a:lstStyle/>
          <a:p>
            <a:r>
              <a:rPr lang="en-US" altLang="zh-CN" dirty="0" smtClean="0"/>
              <a:t>Generated molecule</a:t>
            </a:r>
            <a:endParaRPr lang="zh-CN" altLang="en-US" dirty="0"/>
          </a:p>
        </p:txBody>
      </p:sp>
      <p:sp>
        <p:nvSpPr>
          <p:cNvPr id="22" name="文本框 21"/>
          <p:cNvSpPr txBox="1"/>
          <p:nvPr/>
        </p:nvSpPr>
        <p:spPr>
          <a:xfrm>
            <a:off x="1640666" y="826682"/>
            <a:ext cx="1549740" cy="707886"/>
          </a:xfrm>
          <a:prstGeom prst="rect">
            <a:avLst/>
          </a:prstGeom>
          <a:noFill/>
        </p:spPr>
        <p:txBody>
          <a:bodyPr wrap="square" rtlCol="0">
            <a:spAutoFit/>
          </a:bodyPr>
          <a:lstStyle/>
          <a:p>
            <a:pPr algn="ctr"/>
            <a:r>
              <a:rPr lang="en-US" altLang="zh-CN" sz="2000" dirty="0" smtClean="0"/>
              <a:t>Coding Matrix</a:t>
            </a:r>
            <a:endParaRPr lang="zh-CN" altLang="en-US" sz="2000" dirty="0"/>
          </a:p>
        </p:txBody>
      </p:sp>
      <p:grpSp>
        <p:nvGrpSpPr>
          <p:cNvPr id="24" name="组合 23"/>
          <p:cNvGrpSpPr/>
          <p:nvPr/>
        </p:nvGrpSpPr>
        <p:grpSpPr>
          <a:xfrm>
            <a:off x="5247773" y="1607907"/>
            <a:ext cx="3193115" cy="1600200"/>
            <a:chOff x="5053040" y="1760307"/>
            <a:chExt cx="3193115" cy="1600200"/>
          </a:xfrm>
        </p:grpSpPr>
        <p:sp>
          <p:nvSpPr>
            <p:cNvPr id="15" name="矩形 14"/>
            <p:cNvSpPr/>
            <p:nvPr/>
          </p:nvSpPr>
          <p:spPr>
            <a:xfrm>
              <a:off x="5053040" y="1760307"/>
              <a:ext cx="2810933" cy="1600200"/>
            </a:xfrm>
            <a:prstGeom prst="rect">
              <a:avLst/>
            </a:prstGeom>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aphicFrame>
          <p:nvGraphicFramePr>
            <p:cNvPr id="23" name="对象 22"/>
            <p:cNvGraphicFramePr>
              <a:graphicFrameLocks noChangeAspect="1"/>
            </p:cNvGraphicFramePr>
            <p:nvPr>
              <p:extLst>
                <p:ext uri="{D42A27DB-BD31-4B8C-83A1-F6EECF244321}">
                  <p14:modId xmlns:p14="http://schemas.microsoft.com/office/powerpoint/2010/main" val="2280087833"/>
                </p:ext>
              </p:extLst>
            </p:nvPr>
          </p:nvGraphicFramePr>
          <p:xfrm>
            <a:off x="5247709" y="2017911"/>
            <a:ext cx="2998446" cy="1276649"/>
          </p:xfrm>
          <a:graphic>
            <a:graphicData uri="http://schemas.openxmlformats.org/presentationml/2006/ole">
              <mc:AlternateContent xmlns:mc="http://schemas.openxmlformats.org/markup-compatibility/2006">
                <mc:Choice xmlns:v="urn:schemas-microsoft-com:vml" Requires="v">
                  <p:oleObj spid="_x0000_s2303" name="CS ChemDraw Drawing" r:id="rId4" imgW="2834334" imgH="1207192" progId="ChemDraw.Document.6.0">
                    <p:embed/>
                  </p:oleObj>
                </mc:Choice>
                <mc:Fallback>
                  <p:oleObj name="CS ChemDraw Drawing" r:id="rId4" imgW="2834334" imgH="1207192" progId="ChemDraw.Document.6.0">
                    <p:embed/>
                    <p:pic>
                      <p:nvPicPr>
                        <p:cNvPr id="0" name=""/>
                        <p:cNvPicPr/>
                        <p:nvPr/>
                      </p:nvPicPr>
                      <p:blipFill>
                        <a:blip r:embed="rId5"/>
                        <a:stretch>
                          <a:fillRect/>
                        </a:stretch>
                      </p:blipFill>
                      <p:spPr>
                        <a:xfrm>
                          <a:off x="5247709" y="2017911"/>
                          <a:ext cx="2998446" cy="1276649"/>
                        </a:xfrm>
                        <a:prstGeom prst="rect">
                          <a:avLst/>
                        </a:prstGeom>
                      </p:spPr>
                    </p:pic>
                  </p:oleObj>
                </mc:Fallback>
              </mc:AlternateContent>
            </a:graphicData>
          </a:graphic>
        </p:graphicFrame>
      </p:grpSp>
      <p:sp>
        <p:nvSpPr>
          <p:cNvPr id="29" name="文本框 28"/>
          <p:cNvSpPr txBox="1"/>
          <p:nvPr/>
        </p:nvSpPr>
        <p:spPr>
          <a:xfrm>
            <a:off x="764313" y="3787959"/>
            <a:ext cx="810487" cy="369332"/>
          </a:xfrm>
          <a:prstGeom prst="rect">
            <a:avLst/>
          </a:prstGeom>
          <a:noFill/>
        </p:spPr>
        <p:txBody>
          <a:bodyPr wrap="square" rtlCol="0">
            <a:spAutoFit/>
          </a:bodyPr>
          <a:lstStyle/>
          <a:p>
            <a:pPr algn="ctr"/>
            <a:r>
              <a:rPr lang="en-US" altLang="zh-CN" dirty="0" smtClean="0"/>
              <a:t>RNN</a:t>
            </a:r>
            <a:endParaRPr lang="zh-CN" altLang="en-US" dirty="0"/>
          </a:p>
        </p:txBody>
      </p:sp>
      <mc:AlternateContent xmlns:mc="http://schemas.openxmlformats.org/markup-compatibility/2006" xmlns:a14="http://schemas.microsoft.com/office/drawing/2010/main">
        <mc:Choice Requires="a14">
          <p:sp>
            <p:nvSpPr>
              <p:cNvPr id="31" name="椭圆 30"/>
              <p:cNvSpPr/>
              <p:nvPr/>
            </p:nvSpPr>
            <p:spPr>
              <a:xfrm>
                <a:off x="1473858" y="5819359"/>
                <a:ext cx="364829" cy="364829"/>
              </a:xfrm>
              <a:prstGeom prst="ellipse">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𝑡</m:t>
                          </m:r>
                        </m:sub>
                      </m:sSub>
                    </m:oMath>
                  </m:oMathPara>
                </a14:m>
                <a:endParaRPr lang="zh-CN" altLang="en-US" dirty="0"/>
              </a:p>
            </p:txBody>
          </p:sp>
        </mc:Choice>
        <mc:Fallback xmlns="">
          <p:sp>
            <p:nvSpPr>
              <p:cNvPr id="31" name="椭圆 30"/>
              <p:cNvSpPr>
                <a:spLocks noRot="1" noChangeAspect="1" noMove="1" noResize="1" noEditPoints="1" noAdjustHandles="1" noChangeArrowheads="1" noChangeShapeType="1" noTextEdit="1"/>
              </p:cNvSpPr>
              <p:nvPr/>
            </p:nvSpPr>
            <p:spPr>
              <a:xfrm>
                <a:off x="1473858" y="5819359"/>
                <a:ext cx="364829" cy="364829"/>
              </a:xfrm>
              <a:prstGeom prst="ellipse">
                <a:avLst/>
              </a:prstGeom>
              <a:blipFill rotWithShape="0">
                <a:blip r:embed="rId6"/>
                <a:stretch>
                  <a:fillRect l="-1587"/>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椭圆 31"/>
              <p:cNvSpPr/>
              <p:nvPr/>
            </p:nvSpPr>
            <p:spPr>
              <a:xfrm>
                <a:off x="1473858" y="4163125"/>
                <a:ext cx="364829" cy="364829"/>
              </a:xfrm>
              <a:prstGeom prst="ellipse">
                <a:avLst/>
              </a:prstGeom>
              <a:ln>
                <a:solidFill>
                  <a:schemeClr val="tx1"/>
                </a:solidFill>
              </a:ln>
            </p:spPr>
            <p:style>
              <a:lnRef idx="3">
                <a:schemeClr val="lt1"/>
              </a:lnRef>
              <a:fillRef idx="1">
                <a:schemeClr val="accent4"/>
              </a:fillRef>
              <a:effectRef idx="1">
                <a:schemeClr val="accent4"/>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𝑦</m:t>
                          </m:r>
                        </m:e>
                        <m:sub>
                          <m:r>
                            <a:rPr lang="en-US" altLang="zh-CN" i="1">
                              <a:solidFill>
                                <a:schemeClr val="tx1"/>
                              </a:solidFill>
                              <a:latin typeface="Cambria Math" panose="02040503050406030204" pitchFamily="18" charset="0"/>
                            </a:rPr>
                            <m:t>𝑡</m:t>
                          </m:r>
                        </m:sub>
                      </m:sSub>
                    </m:oMath>
                  </m:oMathPara>
                </a14:m>
                <a:endParaRPr lang="zh-CN" altLang="en-US" dirty="0"/>
              </a:p>
            </p:txBody>
          </p:sp>
        </mc:Choice>
        <mc:Fallback xmlns="">
          <p:sp>
            <p:nvSpPr>
              <p:cNvPr id="32" name="椭圆 31"/>
              <p:cNvSpPr>
                <a:spLocks noRot="1" noChangeAspect="1" noMove="1" noResize="1" noEditPoints="1" noAdjustHandles="1" noChangeArrowheads="1" noChangeShapeType="1" noTextEdit="1"/>
              </p:cNvSpPr>
              <p:nvPr/>
            </p:nvSpPr>
            <p:spPr>
              <a:xfrm>
                <a:off x="1473858" y="4163125"/>
                <a:ext cx="364829" cy="364829"/>
              </a:xfrm>
              <a:prstGeom prst="ellipse">
                <a:avLst/>
              </a:prstGeom>
              <a:blipFill rotWithShape="0">
                <a:blip r:embed="rId7"/>
                <a:stretch>
                  <a:fillRect l="-7937" b="-3175"/>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圆角矩形 32"/>
              <p:cNvSpPr/>
              <p:nvPr/>
            </p:nvSpPr>
            <p:spPr>
              <a:xfrm>
                <a:off x="1329924" y="5122040"/>
                <a:ext cx="652696" cy="406400"/>
              </a:xfrm>
              <a:prstGeom prst="roundRect">
                <a:avLst/>
              </a:prstGeom>
              <a:solidFill>
                <a:schemeClr val="accent6">
                  <a:lumMod val="40000"/>
                  <a:lumOff val="60000"/>
                </a:schemeClr>
              </a:solidFill>
              <a:ln>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h</m:t>
                          </m:r>
                        </m:e>
                        <m:sub>
                          <m:r>
                            <a:rPr lang="en-US" altLang="zh-CN" i="1">
                              <a:solidFill>
                                <a:schemeClr val="tx1"/>
                              </a:solidFill>
                              <a:latin typeface="Cambria Math" panose="02040503050406030204" pitchFamily="18" charset="0"/>
                            </a:rPr>
                            <m:t>𝑡</m:t>
                          </m:r>
                        </m:sub>
                      </m:sSub>
                    </m:oMath>
                  </m:oMathPara>
                </a14:m>
                <a:endParaRPr lang="zh-CN" altLang="en-US" dirty="0"/>
              </a:p>
            </p:txBody>
          </p:sp>
        </mc:Choice>
        <mc:Fallback xmlns="">
          <p:sp>
            <p:nvSpPr>
              <p:cNvPr id="33" name="圆角矩形 32"/>
              <p:cNvSpPr>
                <a:spLocks noRot="1" noChangeAspect="1" noMove="1" noResize="1" noEditPoints="1" noAdjustHandles="1" noChangeArrowheads="1" noChangeShapeType="1" noTextEdit="1"/>
              </p:cNvSpPr>
              <p:nvPr/>
            </p:nvSpPr>
            <p:spPr>
              <a:xfrm>
                <a:off x="1329924" y="5122040"/>
                <a:ext cx="652696" cy="406400"/>
              </a:xfrm>
              <a:prstGeom prst="roundRect">
                <a:avLst/>
              </a:prstGeom>
              <a:blipFill rotWithShape="0">
                <a:blip r:embed="rId8"/>
                <a:stretch>
                  <a:fillRect/>
                </a:stretch>
              </a:blipFill>
              <a:ln>
                <a:solidFill>
                  <a:schemeClr val="tx1"/>
                </a:solidFill>
              </a:ln>
            </p:spPr>
            <p:txBody>
              <a:bodyPr/>
              <a:lstStyle/>
              <a:p>
                <a:r>
                  <a:rPr lang="zh-CN" altLang="en-US">
                    <a:noFill/>
                  </a:rPr>
                  <a:t> </a:t>
                </a:r>
              </a:p>
            </p:txBody>
          </p:sp>
        </mc:Fallback>
      </mc:AlternateContent>
      <p:cxnSp>
        <p:nvCxnSpPr>
          <p:cNvPr id="35" name="直接箭头连接符 34"/>
          <p:cNvCxnSpPr>
            <a:stCxn id="31" idx="0"/>
            <a:endCxn id="33" idx="2"/>
          </p:cNvCxnSpPr>
          <p:nvPr/>
        </p:nvCxnSpPr>
        <p:spPr>
          <a:xfrm flipH="1" flipV="1">
            <a:off x="1656272" y="5528440"/>
            <a:ext cx="1" cy="29091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7" name="直接箭头连接符 36"/>
          <p:cNvCxnSpPr>
            <a:stCxn id="33" idx="0"/>
            <a:endCxn id="32" idx="4"/>
          </p:cNvCxnSpPr>
          <p:nvPr/>
        </p:nvCxnSpPr>
        <p:spPr>
          <a:xfrm flipV="1">
            <a:off x="1656272" y="4527954"/>
            <a:ext cx="1" cy="59408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9" name="肘形连接符 38"/>
          <p:cNvCxnSpPr>
            <a:stCxn id="33" idx="3"/>
            <a:endCxn id="33" idx="1"/>
          </p:cNvCxnSpPr>
          <p:nvPr/>
        </p:nvCxnSpPr>
        <p:spPr>
          <a:xfrm flipH="1">
            <a:off x="1329924" y="5325240"/>
            <a:ext cx="652696" cy="12700"/>
          </a:xfrm>
          <a:prstGeom prst="bentConnector5">
            <a:avLst>
              <a:gd name="adj1" fmla="val -35024"/>
              <a:gd name="adj2" fmla="val -3666669"/>
              <a:gd name="adj3" fmla="val 135024"/>
            </a:avLst>
          </a:prstGeom>
          <a:ln w="285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2" name="文本框 61"/>
              <p:cNvSpPr txBox="1"/>
              <p:nvPr/>
            </p:nvSpPr>
            <p:spPr>
              <a:xfrm>
                <a:off x="1886757" y="5425472"/>
                <a:ext cx="3741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𝜃</m:t>
                      </m:r>
                    </m:oMath>
                  </m:oMathPara>
                </a14:m>
                <a:endParaRPr lang="zh-CN" altLang="en-US" dirty="0"/>
              </a:p>
            </p:txBody>
          </p:sp>
        </mc:Choice>
        <mc:Fallback xmlns="">
          <p:sp>
            <p:nvSpPr>
              <p:cNvPr id="62" name="文本框 61"/>
              <p:cNvSpPr txBox="1">
                <a:spLocks noRot="1" noChangeAspect="1" noMove="1" noResize="1" noEditPoints="1" noAdjustHandles="1" noChangeArrowheads="1" noChangeShapeType="1" noTextEdit="1"/>
              </p:cNvSpPr>
              <p:nvPr/>
            </p:nvSpPr>
            <p:spPr>
              <a:xfrm>
                <a:off x="1886757" y="5425472"/>
                <a:ext cx="374140" cy="369332"/>
              </a:xfrm>
              <a:prstGeom prst="rect">
                <a:avLst/>
              </a:prstGeom>
              <a:blipFill rotWithShape="0">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文本框 62"/>
              <p:cNvSpPr txBox="1"/>
              <p:nvPr/>
            </p:nvSpPr>
            <p:spPr>
              <a:xfrm>
                <a:off x="2461478" y="4141173"/>
                <a:ext cx="19470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zh-CN" altLang="en-US" b="0" i="1" smtClean="0">
                              <a:latin typeface="Cambria Math" panose="02040503050406030204" pitchFamily="18" charset="0"/>
                            </a:rPr>
                            <m:t>𝜃</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oMath>
                  </m:oMathPara>
                </a14:m>
                <a:endParaRPr lang="zh-CN" altLang="en-US" dirty="0"/>
              </a:p>
            </p:txBody>
          </p:sp>
        </mc:Choice>
        <mc:Fallback xmlns="">
          <p:sp>
            <p:nvSpPr>
              <p:cNvPr id="63" name="文本框 62"/>
              <p:cNvSpPr txBox="1">
                <a:spLocks noRot="1" noChangeAspect="1" noMove="1" noResize="1" noEditPoints="1" noAdjustHandles="1" noChangeArrowheads="1" noChangeShapeType="1" noTextEdit="1"/>
              </p:cNvSpPr>
              <p:nvPr/>
            </p:nvSpPr>
            <p:spPr>
              <a:xfrm>
                <a:off x="2461478" y="4141173"/>
                <a:ext cx="1947071" cy="369332"/>
              </a:xfrm>
              <a:prstGeom prst="rect">
                <a:avLst/>
              </a:prstGeom>
              <a:blipFill rotWithShape="0">
                <a:blip r:embed="rId10"/>
                <a:stretch>
                  <a:fillRect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矩形 63"/>
              <p:cNvSpPr/>
              <p:nvPr/>
            </p:nvSpPr>
            <p:spPr>
              <a:xfrm>
                <a:off x="2492624" y="4661539"/>
                <a:ext cx="3385992" cy="1200329"/>
              </a:xfrm>
              <a:prstGeom prst="rect">
                <a:avLst/>
              </a:prstGeom>
            </p:spPr>
            <p:txBody>
              <a:bodyPr wrap="none">
                <a:spAutoFit/>
              </a:bodyPr>
              <a:lstStyle/>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𝑡</m:t>
                        </m:r>
                      </m:sub>
                    </m:sSub>
                  </m:oMath>
                </a14:m>
                <a:r>
                  <a:rPr lang="en-US" altLang="zh-CN" dirty="0" smtClean="0"/>
                  <a:t>: new state</a:t>
                </a:r>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zh-CN" altLang="en-US" i="1">
                            <a:latin typeface="Cambria Math" panose="02040503050406030204" pitchFamily="18" charset="0"/>
                          </a:rPr>
                          <m:t>𝜃</m:t>
                        </m:r>
                      </m:sub>
                    </m:sSub>
                  </m:oMath>
                </a14:m>
                <a:r>
                  <a:rPr lang="en-US" altLang="zh-CN" dirty="0" smtClean="0"/>
                  <a:t>: parameter </a:t>
                </a:r>
                <a14:m>
                  <m:oMath xmlns:m="http://schemas.openxmlformats.org/officeDocument/2006/math">
                    <m:r>
                      <a:rPr lang="zh-CN" altLang="en-US" i="1">
                        <a:latin typeface="Cambria Math" panose="02040503050406030204" pitchFamily="18" charset="0"/>
                      </a:rPr>
                      <m:t>𝜃</m:t>
                    </m:r>
                  </m:oMath>
                </a14:m>
                <a:endParaRPr lang="en-US" altLang="zh-CN" dirty="0" smtClean="0"/>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𝑡</m:t>
                        </m:r>
                        <m:r>
                          <a:rPr lang="en-US" altLang="zh-CN" i="1">
                            <a:latin typeface="Cambria Math" panose="02040503050406030204" pitchFamily="18" charset="0"/>
                          </a:rPr>
                          <m:t>−1</m:t>
                        </m:r>
                      </m:sub>
                    </m:sSub>
                  </m:oMath>
                </a14:m>
                <a:r>
                  <a:rPr lang="en-US" altLang="zh-CN" dirty="0" smtClean="0"/>
                  <a:t>: old state</a:t>
                </a:r>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𝑡</m:t>
                        </m:r>
                      </m:sub>
                    </m:sSub>
                  </m:oMath>
                </a14:m>
                <a:r>
                  <a:rPr lang="en-US" altLang="zh-CN" dirty="0" smtClean="0"/>
                  <a:t>: input vector at some time step</a:t>
                </a:r>
                <a:endParaRPr lang="zh-CN" altLang="en-US" dirty="0"/>
              </a:p>
            </p:txBody>
          </p:sp>
        </mc:Choice>
        <mc:Fallback xmlns="">
          <p:sp>
            <p:nvSpPr>
              <p:cNvPr id="64" name="矩形 63"/>
              <p:cNvSpPr>
                <a:spLocks noRot="1" noChangeAspect="1" noMove="1" noResize="1" noEditPoints="1" noAdjustHandles="1" noChangeArrowheads="1" noChangeShapeType="1" noTextEdit="1"/>
              </p:cNvSpPr>
              <p:nvPr/>
            </p:nvSpPr>
            <p:spPr>
              <a:xfrm>
                <a:off x="2492624" y="4661539"/>
                <a:ext cx="3385992" cy="1200329"/>
              </a:xfrm>
              <a:prstGeom prst="rect">
                <a:avLst/>
              </a:prstGeom>
              <a:blipFill rotWithShape="0">
                <a:blip r:embed="rId11"/>
                <a:stretch>
                  <a:fillRect l="-541" t="-3046" r="-901" b="-7107"/>
                </a:stretch>
              </a:blipFill>
            </p:spPr>
            <p:txBody>
              <a:bodyPr/>
              <a:lstStyle/>
              <a:p>
                <a:r>
                  <a:rPr lang="zh-CN" altLang="en-US">
                    <a:noFill/>
                  </a:rPr>
                  <a:t> </a:t>
                </a:r>
              </a:p>
            </p:txBody>
          </p:sp>
        </mc:Fallback>
      </mc:AlternateContent>
      <p:sp>
        <p:nvSpPr>
          <p:cNvPr id="65" name="文本框 64"/>
          <p:cNvSpPr txBox="1"/>
          <p:nvPr/>
        </p:nvSpPr>
        <p:spPr>
          <a:xfrm>
            <a:off x="2492624" y="6001773"/>
            <a:ext cx="6353791" cy="923330"/>
          </a:xfrm>
          <a:prstGeom prst="rect">
            <a:avLst/>
          </a:prstGeom>
          <a:noFill/>
        </p:spPr>
        <p:txBody>
          <a:bodyPr wrap="none" rtlCol="0">
            <a:spAutoFit/>
          </a:bodyPr>
          <a:lstStyle/>
          <a:p>
            <a:pPr marL="285750" indent="-285750">
              <a:buFont typeface="Wingdings" panose="05000000000000000000" pitchFamily="2" charset="2"/>
              <a:buChar char="l"/>
            </a:pPr>
            <a:r>
              <a:rPr lang="en-US" altLang="zh-CN" dirty="0"/>
              <a:t>Have memory that keeps track of information observed so </a:t>
            </a:r>
            <a:r>
              <a:rPr lang="en-US" altLang="zh-CN" dirty="0" smtClean="0"/>
              <a:t>far</a:t>
            </a:r>
          </a:p>
          <a:p>
            <a:pPr marL="285750" indent="-285750">
              <a:buFont typeface="Wingdings" panose="05000000000000000000" pitchFamily="2" charset="2"/>
              <a:buChar char="l"/>
            </a:pPr>
            <a:r>
              <a:rPr lang="en-US" altLang="zh-CN" dirty="0"/>
              <a:t>Maps from the entire history of previous inputs to each </a:t>
            </a:r>
            <a:r>
              <a:rPr lang="en-US" altLang="zh-CN" dirty="0" smtClean="0"/>
              <a:t>output</a:t>
            </a:r>
          </a:p>
          <a:p>
            <a:pPr marL="285750" indent="-285750">
              <a:buFont typeface="Wingdings" panose="05000000000000000000" pitchFamily="2" charset="2"/>
              <a:buChar char="l"/>
            </a:pPr>
            <a:r>
              <a:rPr lang="en-US" altLang="zh-CN" dirty="0"/>
              <a:t>Handle sequential data</a:t>
            </a:r>
            <a:endParaRPr lang="zh-CN" altLang="en-US" dirty="0"/>
          </a:p>
        </p:txBody>
      </p:sp>
    </p:spTree>
    <p:extLst>
      <p:ext uri="{BB962C8B-B14F-4D97-AF65-F5344CB8AC3E}">
        <p14:creationId xmlns:p14="http://schemas.microsoft.com/office/powerpoint/2010/main" val="14135332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fontScale="92500" lnSpcReduction="10000"/>
          </a:bodyPr>
          <a:lstStyle/>
          <a:p>
            <a:r>
              <a:rPr lang="en-US" altLang="zh-CN" dirty="0" smtClean="0"/>
              <a:t>Generative model</a:t>
            </a:r>
            <a:endParaRPr lang="en-US" altLang="zh-CN" dirty="0"/>
          </a:p>
        </p:txBody>
      </p:sp>
      <p:sp>
        <p:nvSpPr>
          <p:cNvPr id="3" name="文本占位符 2"/>
          <p:cNvSpPr>
            <a:spLocks noGrp="1"/>
          </p:cNvSpPr>
          <p:nvPr>
            <p:ph type="body" sz="quarter" idx="14"/>
          </p:nvPr>
        </p:nvSpPr>
        <p:spPr/>
        <p:txBody>
          <a:bodyPr>
            <a:normAutofit fontScale="92500" lnSpcReduction="20000"/>
          </a:bodyPr>
          <a:lstStyle/>
          <a:p>
            <a:r>
              <a:rPr lang="en-US" altLang="zh-CN" dirty="0"/>
              <a:t>Recurrent neural networks</a:t>
            </a:r>
          </a:p>
        </p:txBody>
      </p:sp>
      <p:sp>
        <p:nvSpPr>
          <p:cNvPr id="4" name="矩形 3"/>
          <p:cNvSpPr/>
          <p:nvPr/>
        </p:nvSpPr>
        <p:spPr>
          <a:xfrm>
            <a:off x="764313" y="1013048"/>
            <a:ext cx="2094099" cy="369332"/>
          </a:xfrm>
          <a:prstGeom prst="rect">
            <a:avLst/>
          </a:prstGeom>
        </p:spPr>
        <p:txBody>
          <a:bodyPr wrap="none">
            <a:spAutoFit/>
          </a:bodyPr>
          <a:lstStyle/>
          <a:p>
            <a:r>
              <a:rPr lang="en-US" altLang="zh-CN" dirty="0"/>
              <a:t>Generated molecule</a:t>
            </a:r>
            <a:endParaRPr lang="zh-CN" altLang="en-US" dirty="0"/>
          </a:p>
        </p:txBody>
      </p:sp>
      <p:sp>
        <p:nvSpPr>
          <p:cNvPr id="9" name="文本框 8"/>
          <p:cNvSpPr txBox="1"/>
          <p:nvPr/>
        </p:nvSpPr>
        <p:spPr>
          <a:xfrm>
            <a:off x="774605" y="1983635"/>
            <a:ext cx="731995" cy="369332"/>
          </a:xfrm>
          <a:prstGeom prst="rect">
            <a:avLst/>
          </a:prstGeom>
          <a:noFill/>
        </p:spPr>
        <p:txBody>
          <a:bodyPr wrap="none" rtlCol="0">
            <a:spAutoFit/>
          </a:bodyPr>
          <a:lstStyle/>
          <a:p>
            <a:r>
              <a:rPr lang="en-US" altLang="zh-CN" dirty="0" smtClean="0"/>
              <a:t>Step t</a:t>
            </a:r>
            <a:endParaRPr lang="zh-CN" altLang="en-US" dirty="0"/>
          </a:p>
        </p:txBody>
      </p:sp>
      <p:sp>
        <p:nvSpPr>
          <p:cNvPr id="11" name="文本框 10"/>
          <p:cNvSpPr txBox="1"/>
          <p:nvPr/>
        </p:nvSpPr>
        <p:spPr>
          <a:xfrm>
            <a:off x="1989104" y="2379285"/>
            <a:ext cx="282450" cy="369332"/>
          </a:xfrm>
          <a:prstGeom prst="rect">
            <a:avLst/>
          </a:prstGeom>
          <a:noFill/>
        </p:spPr>
        <p:txBody>
          <a:bodyPr wrap="none" rtlCol="0">
            <a:spAutoFit/>
          </a:bodyPr>
          <a:lstStyle/>
          <a:p>
            <a:r>
              <a:rPr lang="en-US" altLang="zh-CN" dirty="0" smtClean="0"/>
              <a:t>c</a:t>
            </a:r>
            <a:endParaRPr lang="zh-CN" altLang="en-US" dirty="0"/>
          </a:p>
        </p:txBody>
      </p:sp>
      <p:sp>
        <p:nvSpPr>
          <p:cNvPr id="13" name="文本框 12"/>
          <p:cNvSpPr txBox="1"/>
          <p:nvPr/>
        </p:nvSpPr>
        <p:spPr>
          <a:xfrm>
            <a:off x="1681328" y="3036235"/>
            <a:ext cx="898003" cy="369332"/>
          </a:xfrm>
          <a:prstGeom prst="rect">
            <a:avLst/>
          </a:prstGeom>
          <a:noFill/>
        </p:spPr>
        <p:txBody>
          <a:bodyPr wrap="none" rtlCol="0">
            <a:spAutoFit/>
          </a:bodyPr>
          <a:lstStyle/>
          <a:p>
            <a:r>
              <a:rPr lang="en-US" altLang="zh-CN" dirty="0" smtClean="0"/>
              <a:t>(1, 0, 0)</a:t>
            </a:r>
            <a:endParaRPr lang="zh-CN" altLang="en-US" dirty="0"/>
          </a:p>
        </p:txBody>
      </p:sp>
      <mc:AlternateContent xmlns:mc="http://schemas.openxmlformats.org/markup-compatibility/2006" xmlns:a14="http://schemas.microsoft.com/office/drawing/2010/main">
        <mc:Choice Requires="a14">
          <p:sp>
            <p:nvSpPr>
              <p:cNvPr id="15" name="圆角矩形 14"/>
              <p:cNvSpPr/>
              <p:nvPr/>
            </p:nvSpPr>
            <p:spPr>
              <a:xfrm>
                <a:off x="1803981" y="3693185"/>
                <a:ext cx="652696" cy="406400"/>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h</m:t>
                          </m:r>
                        </m:e>
                        <m:sub>
                          <m:r>
                            <a:rPr lang="en-US" altLang="zh-CN" b="0" i="1" smtClean="0">
                              <a:solidFill>
                                <a:schemeClr val="tx1"/>
                              </a:solidFill>
                              <a:latin typeface="Cambria Math" panose="02040503050406030204" pitchFamily="18" charset="0"/>
                            </a:rPr>
                            <m:t>1</m:t>
                          </m:r>
                        </m:sub>
                      </m:sSub>
                    </m:oMath>
                  </m:oMathPara>
                </a14:m>
                <a:endParaRPr lang="zh-CN" altLang="en-US" dirty="0"/>
              </a:p>
            </p:txBody>
          </p:sp>
        </mc:Choice>
        <mc:Fallback xmlns="">
          <p:sp>
            <p:nvSpPr>
              <p:cNvPr id="15" name="圆角矩形 14"/>
              <p:cNvSpPr>
                <a:spLocks noRot="1" noChangeAspect="1" noMove="1" noResize="1" noEditPoints="1" noAdjustHandles="1" noChangeArrowheads="1" noChangeShapeType="1" noTextEdit="1"/>
              </p:cNvSpPr>
              <p:nvPr/>
            </p:nvSpPr>
            <p:spPr>
              <a:xfrm>
                <a:off x="1803981" y="3693185"/>
                <a:ext cx="652696" cy="406400"/>
              </a:xfrm>
              <a:prstGeom prst="roundRect">
                <a:avLst/>
              </a:prstGeom>
              <a:blipFill rotWithShape="0">
                <a:blip r:embed="rId4"/>
                <a:stretch>
                  <a:fillRect/>
                </a:stretch>
              </a:blipFill>
              <a:ln/>
            </p:spPr>
            <p:txBody>
              <a:bodyPr/>
              <a:lstStyle/>
              <a:p>
                <a:r>
                  <a:rPr lang="zh-CN" altLang="en-US">
                    <a:noFill/>
                  </a:rPr>
                  <a:t> </a:t>
                </a:r>
              </a:p>
            </p:txBody>
          </p:sp>
        </mc:Fallback>
      </mc:AlternateContent>
      <p:sp>
        <p:nvSpPr>
          <p:cNvPr id="16" name="文本框 15"/>
          <p:cNvSpPr txBox="1"/>
          <p:nvPr/>
        </p:nvSpPr>
        <p:spPr>
          <a:xfrm>
            <a:off x="1506600" y="4387203"/>
            <a:ext cx="1247457" cy="369332"/>
          </a:xfrm>
          <a:prstGeom prst="rect">
            <a:avLst/>
          </a:prstGeom>
          <a:noFill/>
        </p:spPr>
        <p:txBody>
          <a:bodyPr wrap="none" rtlCol="0">
            <a:spAutoFit/>
          </a:bodyPr>
          <a:lstStyle/>
          <a:p>
            <a:r>
              <a:rPr lang="en-US" altLang="zh-CN" dirty="0" smtClean="0"/>
              <a:t>(0.2, 0.8, 0)</a:t>
            </a:r>
            <a:endParaRPr lang="zh-CN" altLang="en-US" dirty="0"/>
          </a:p>
        </p:txBody>
      </p:sp>
      <p:sp>
        <p:nvSpPr>
          <p:cNvPr id="17" name="文本框 16"/>
          <p:cNvSpPr txBox="1"/>
          <p:nvPr/>
        </p:nvSpPr>
        <p:spPr>
          <a:xfrm>
            <a:off x="1979485" y="5044153"/>
            <a:ext cx="301686" cy="369332"/>
          </a:xfrm>
          <a:prstGeom prst="rect">
            <a:avLst/>
          </a:prstGeom>
          <a:noFill/>
        </p:spPr>
        <p:txBody>
          <a:bodyPr wrap="none" rtlCol="0">
            <a:spAutoFit/>
          </a:bodyPr>
          <a:lstStyle/>
          <a:p>
            <a:r>
              <a:rPr lang="en-US" altLang="zh-CN" dirty="0" smtClean="0"/>
              <a:t>1</a:t>
            </a:r>
            <a:endParaRPr lang="zh-CN" altLang="en-US" dirty="0"/>
          </a:p>
        </p:txBody>
      </p:sp>
      <p:cxnSp>
        <p:nvCxnSpPr>
          <p:cNvPr id="19" name="直接箭头连接符 18"/>
          <p:cNvCxnSpPr>
            <a:stCxn id="11" idx="2"/>
            <a:endCxn id="13" idx="0"/>
          </p:cNvCxnSpPr>
          <p:nvPr/>
        </p:nvCxnSpPr>
        <p:spPr>
          <a:xfrm>
            <a:off x="2130329" y="2748617"/>
            <a:ext cx="1" cy="2876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13" idx="2"/>
            <a:endCxn id="15" idx="0"/>
          </p:cNvCxnSpPr>
          <p:nvPr/>
        </p:nvCxnSpPr>
        <p:spPr>
          <a:xfrm flipH="1">
            <a:off x="2130329" y="3405567"/>
            <a:ext cx="1" cy="2876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15" idx="2"/>
            <a:endCxn id="16" idx="0"/>
          </p:cNvCxnSpPr>
          <p:nvPr/>
        </p:nvCxnSpPr>
        <p:spPr>
          <a:xfrm>
            <a:off x="2130329" y="4099585"/>
            <a:ext cx="0" cy="2876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16" idx="2"/>
            <a:endCxn id="17" idx="0"/>
          </p:cNvCxnSpPr>
          <p:nvPr/>
        </p:nvCxnSpPr>
        <p:spPr>
          <a:xfrm flipH="1">
            <a:off x="2130328" y="4756535"/>
            <a:ext cx="1" cy="2876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文本框 42"/>
          <p:cNvSpPr txBox="1"/>
          <p:nvPr/>
        </p:nvSpPr>
        <p:spPr>
          <a:xfrm>
            <a:off x="3685561" y="2379285"/>
            <a:ext cx="301686" cy="369332"/>
          </a:xfrm>
          <a:prstGeom prst="rect">
            <a:avLst/>
          </a:prstGeom>
          <a:noFill/>
        </p:spPr>
        <p:txBody>
          <a:bodyPr wrap="none" rtlCol="0">
            <a:spAutoFit/>
          </a:bodyPr>
          <a:lstStyle/>
          <a:p>
            <a:r>
              <a:rPr lang="en-US" altLang="zh-CN" dirty="0" smtClean="0"/>
              <a:t>1</a:t>
            </a:r>
            <a:endParaRPr lang="zh-CN" altLang="en-US" dirty="0"/>
          </a:p>
        </p:txBody>
      </p:sp>
      <p:sp>
        <p:nvSpPr>
          <p:cNvPr id="44" name="文本框 43"/>
          <p:cNvSpPr txBox="1"/>
          <p:nvPr/>
        </p:nvSpPr>
        <p:spPr>
          <a:xfrm>
            <a:off x="3377785" y="3036235"/>
            <a:ext cx="898003" cy="369332"/>
          </a:xfrm>
          <a:prstGeom prst="rect">
            <a:avLst/>
          </a:prstGeom>
          <a:noFill/>
        </p:spPr>
        <p:txBody>
          <a:bodyPr wrap="none" rtlCol="0">
            <a:spAutoFit/>
          </a:bodyPr>
          <a:lstStyle/>
          <a:p>
            <a:r>
              <a:rPr lang="en-US" altLang="zh-CN" dirty="0" smtClean="0"/>
              <a:t>(0, 1, 0)</a:t>
            </a:r>
            <a:endParaRPr lang="zh-CN" altLang="en-US" dirty="0"/>
          </a:p>
        </p:txBody>
      </p:sp>
      <mc:AlternateContent xmlns:mc="http://schemas.openxmlformats.org/markup-compatibility/2006" xmlns:a14="http://schemas.microsoft.com/office/drawing/2010/main">
        <mc:Choice Requires="a14">
          <p:sp>
            <p:nvSpPr>
              <p:cNvPr id="45" name="圆角矩形 44"/>
              <p:cNvSpPr/>
              <p:nvPr/>
            </p:nvSpPr>
            <p:spPr>
              <a:xfrm>
                <a:off x="3500438" y="3693185"/>
                <a:ext cx="652696" cy="406400"/>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h</m:t>
                          </m:r>
                        </m:e>
                        <m:sub>
                          <m:r>
                            <a:rPr lang="en-US" altLang="zh-CN" b="0" i="1" smtClean="0">
                              <a:solidFill>
                                <a:schemeClr val="tx1"/>
                              </a:solidFill>
                              <a:latin typeface="Cambria Math" panose="02040503050406030204" pitchFamily="18" charset="0"/>
                            </a:rPr>
                            <m:t>2</m:t>
                          </m:r>
                        </m:sub>
                      </m:sSub>
                    </m:oMath>
                  </m:oMathPara>
                </a14:m>
                <a:endParaRPr lang="zh-CN" altLang="en-US" dirty="0"/>
              </a:p>
            </p:txBody>
          </p:sp>
        </mc:Choice>
        <mc:Fallback xmlns="">
          <p:sp>
            <p:nvSpPr>
              <p:cNvPr id="45" name="圆角矩形 44"/>
              <p:cNvSpPr>
                <a:spLocks noRot="1" noChangeAspect="1" noMove="1" noResize="1" noEditPoints="1" noAdjustHandles="1" noChangeArrowheads="1" noChangeShapeType="1" noTextEdit="1"/>
              </p:cNvSpPr>
              <p:nvPr/>
            </p:nvSpPr>
            <p:spPr>
              <a:xfrm>
                <a:off x="3500438" y="3693185"/>
                <a:ext cx="652696" cy="406400"/>
              </a:xfrm>
              <a:prstGeom prst="roundRect">
                <a:avLst/>
              </a:prstGeom>
              <a:blipFill rotWithShape="0">
                <a:blip r:embed="rId5"/>
                <a:stretch>
                  <a:fillRect/>
                </a:stretch>
              </a:blipFill>
              <a:ln/>
            </p:spPr>
            <p:txBody>
              <a:bodyPr/>
              <a:lstStyle/>
              <a:p>
                <a:r>
                  <a:rPr lang="zh-CN" altLang="en-US">
                    <a:noFill/>
                  </a:rPr>
                  <a:t> </a:t>
                </a:r>
              </a:p>
            </p:txBody>
          </p:sp>
        </mc:Fallback>
      </mc:AlternateContent>
      <p:sp>
        <p:nvSpPr>
          <p:cNvPr id="46" name="文本框 45"/>
          <p:cNvSpPr txBox="1"/>
          <p:nvPr/>
        </p:nvSpPr>
        <p:spPr>
          <a:xfrm>
            <a:off x="3203057" y="4387203"/>
            <a:ext cx="1247457" cy="369332"/>
          </a:xfrm>
          <a:prstGeom prst="rect">
            <a:avLst/>
          </a:prstGeom>
          <a:noFill/>
        </p:spPr>
        <p:txBody>
          <a:bodyPr wrap="none" rtlCol="0">
            <a:spAutoFit/>
          </a:bodyPr>
          <a:lstStyle/>
          <a:p>
            <a:r>
              <a:rPr lang="en-US" altLang="zh-CN" dirty="0" smtClean="0"/>
              <a:t>(0.9, 0, 0.1)</a:t>
            </a:r>
            <a:endParaRPr lang="zh-CN" altLang="en-US" dirty="0"/>
          </a:p>
        </p:txBody>
      </p:sp>
      <p:sp>
        <p:nvSpPr>
          <p:cNvPr id="47" name="文本框 46"/>
          <p:cNvSpPr txBox="1"/>
          <p:nvPr/>
        </p:nvSpPr>
        <p:spPr>
          <a:xfrm>
            <a:off x="3685560" y="5044153"/>
            <a:ext cx="282450" cy="369332"/>
          </a:xfrm>
          <a:prstGeom prst="rect">
            <a:avLst/>
          </a:prstGeom>
          <a:noFill/>
        </p:spPr>
        <p:txBody>
          <a:bodyPr wrap="none" rtlCol="0">
            <a:spAutoFit/>
          </a:bodyPr>
          <a:lstStyle/>
          <a:p>
            <a:r>
              <a:rPr lang="en-US" altLang="zh-CN" dirty="0" smtClean="0"/>
              <a:t>c</a:t>
            </a:r>
            <a:endParaRPr lang="zh-CN" altLang="en-US" dirty="0"/>
          </a:p>
        </p:txBody>
      </p:sp>
      <p:cxnSp>
        <p:nvCxnSpPr>
          <p:cNvPr id="48" name="直接箭头连接符 47"/>
          <p:cNvCxnSpPr>
            <a:stCxn id="43" idx="2"/>
            <a:endCxn id="44" idx="0"/>
          </p:cNvCxnSpPr>
          <p:nvPr/>
        </p:nvCxnSpPr>
        <p:spPr>
          <a:xfrm flipH="1">
            <a:off x="3826787" y="2748617"/>
            <a:ext cx="9617" cy="2876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直接箭头连接符 48"/>
          <p:cNvCxnSpPr>
            <a:stCxn id="44" idx="2"/>
            <a:endCxn id="45" idx="0"/>
          </p:cNvCxnSpPr>
          <p:nvPr/>
        </p:nvCxnSpPr>
        <p:spPr>
          <a:xfrm flipH="1">
            <a:off x="3826786" y="3405567"/>
            <a:ext cx="1" cy="2876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p:cNvCxnSpPr>
            <a:stCxn id="45" idx="2"/>
            <a:endCxn id="46" idx="0"/>
          </p:cNvCxnSpPr>
          <p:nvPr/>
        </p:nvCxnSpPr>
        <p:spPr>
          <a:xfrm>
            <a:off x="3826786" y="4099585"/>
            <a:ext cx="0" cy="2876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直接箭头连接符 50"/>
          <p:cNvCxnSpPr>
            <a:stCxn id="46" idx="2"/>
            <a:endCxn id="47" idx="0"/>
          </p:cNvCxnSpPr>
          <p:nvPr/>
        </p:nvCxnSpPr>
        <p:spPr>
          <a:xfrm flipH="1">
            <a:off x="3826785" y="4756535"/>
            <a:ext cx="1" cy="2876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文本框 51"/>
          <p:cNvSpPr txBox="1"/>
          <p:nvPr/>
        </p:nvSpPr>
        <p:spPr>
          <a:xfrm>
            <a:off x="6036441" y="2379285"/>
            <a:ext cx="282450" cy="369332"/>
          </a:xfrm>
          <a:prstGeom prst="rect">
            <a:avLst/>
          </a:prstGeom>
          <a:noFill/>
        </p:spPr>
        <p:txBody>
          <a:bodyPr wrap="none" rtlCol="0">
            <a:spAutoFit/>
          </a:bodyPr>
          <a:lstStyle/>
          <a:p>
            <a:r>
              <a:rPr lang="en-US" altLang="zh-CN" dirty="0" smtClean="0"/>
              <a:t>c</a:t>
            </a:r>
            <a:endParaRPr lang="zh-CN" altLang="en-US" dirty="0"/>
          </a:p>
        </p:txBody>
      </p:sp>
      <p:sp>
        <p:nvSpPr>
          <p:cNvPr id="53" name="文本框 52"/>
          <p:cNvSpPr txBox="1"/>
          <p:nvPr/>
        </p:nvSpPr>
        <p:spPr>
          <a:xfrm>
            <a:off x="5728665" y="3036235"/>
            <a:ext cx="898003" cy="369332"/>
          </a:xfrm>
          <a:prstGeom prst="rect">
            <a:avLst/>
          </a:prstGeom>
          <a:noFill/>
        </p:spPr>
        <p:txBody>
          <a:bodyPr wrap="none" rtlCol="0">
            <a:spAutoFit/>
          </a:bodyPr>
          <a:lstStyle/>
          <a:p>
            <a:r>
              <a:rPr lang="en-US" altLang="zh-CN" dirty="0" smtClean="0"/>
              <a:t>(1, 0, 0)</a:t>
            </a:r>
            <a:endParaRPr lang="zh-CN" altLang="en-US" dirty="0"/>
          </a:p>
        </p:txBody>
      </p:sp>
      <mc:AlternateContent xmlns:mc="http://schemas.openxmlformats.org/markup-compatibility/2006" xmlns:a14="http://schemas.microsoft.com/office/drawing/2010/main">
        <mc:Choice Requires="a14">
          <p:sp>
            <p:nvSpPr>
              <p:cNvPr id="54" name="圆角矩形 53"/>
              <p:cNvSpPr/>
              <p:nvPr/>
            </p:nvSpPr>
            <p:spPr>
              <a:xfrm>
                <a:off x="5851318" y="3693185"/>
                <a:ext cx="652696" cy="406400"/>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h</m:t>
                          </m:r>
                        </m:e>
                        <m:sub>
                          <m:r>
                            <a:rPr lang="en-US" altLang="zh-CN" b="0" i="1" smtClean="0">
                              <a:solidFill>
                                <a:schemeClr val="tx1"/>
                              </a:solidFill>
                              <a:latin typeface="Cambria Math" panose="02040503050406030204" pitchFamily="18" charset="0"/>
                            </a:rPr>
                            <m:t>8</m:t>
                          </m:r>
                        </m:sub>
                      </m:sSub>
                    </m:oMath>
                  </m:oMathPara>
                </a14:m>
                <a:endParaRPr lang="zh-CN" altLang="en-US" dirty="0"/>
              </a:p>
            </p:txBody>
          </p:sp>
        </mc:Choice>
        <mc:Fallback xmlns="">
          <p:sp>
            <p:nvSpPr>
              <p:cNvPr id="54" name="圆角矩形 53"/>
              <p:cNvSpPr>
                <a:spLocks noRot="1" noChangeAspect="1" noMove="1" noResize="1" noEditPoints="1" noAdjustHandles="1" noChangeArrowheads="1" noChangeShapeType="1" noTextEdit="1"/>
              </p:cNvSpPr>
              <p:nvPr/>
            </p:nvSpPr>
            <p:spPr>
              <a:xfrm>
                <a:off x="5851318" y="3693185"/>
                <a:ext cx="652696" cy="406400"/>
              </a:xfrm>
              <a:prstGeom prst="roundRect">
                <a:avLst/>
              </a:prstGeom>
              <a:blipFill rotWithShape="0">
                <a:blip r:embed="rId6"/>
                <a:stretch>
                  <a:fillRect/>
                </a:stretch>
              </a:blipFill>
              <a:ln/>
            </p:spPr>
            <p:txBody>
              <a:bodyPr/>
              <a:lstStyle/>
              <a:p>
                <a:r>
                  <a:rPr lang="zh-CN" altLang="en-US">
                    <a:noFill/>
                  </a:rPr>
                  <a:t> </a:t>
                </a:r>
              </a:p>
            </p:txBody>
          </p:sp>
        </mc:Fallback>
      </mc:AlternateContent>
      <p:sp>
        <p:nvSpPr>
          <p:cNvPr id="55" name="文本框 54"/>
          <p:cNvSpPr txBox="1"/>
          <p:nvPr/>
        </p:nvSpPr>
        <p:spPr>
          <a:xfrm>
            <a:off x="5553937" y="4387203"/>
            <a:ext cx="1247457" cy="369332"/>
          </a:xfrm>
          <a:prstGeom prst="rect">
            <a:avLst/>
          </a:prstGeom>
          <a:noFill/>
        </p:spPr>
        <p:txBody>
          <a:bodyPr wrap="none" rtlCol="0">
            <a:spAutoFit/>
          </a:bodyPr>
          <a:lstStyle/>
          <a:p>
            <a:r>
              <a:rPr lang="en-US" altLang="zh-CN" dirty="0" smtClean="0"/>
              <a:t>(0.2, 0.8, 0)</a:t>
            </a:r>
            <a:endParaRPr lang="zh-CN" altLang="en-US" dirty="0"/>
          </a:p>
        </p:txBody>
      </p:sp>
      <p:sp>
        <p:nvSpPr>
          <p:cNvPr id="56" name="文本框 55"/>
          <p:cNvSpPr txBox="1"/>
          <p:nvPr/>
        </p:nvSpPr>
        <p:spPr>
          <a:xfrm>
            <a:off x="6026822" y="5044153"/>
            <a:ext cx="301686" cy="369332"/>
          </a:xfrm>
          <a:prstGeom prst="rect">
            <a:avLst/>
          </a:prstGeom>
          <a:noFill/>
        </p:spPr>
        <p:txBody>
          <a:bodyPr wrap="none" rtlCol="0">
            <a:spAutoFit/>
          </a:bodyPr>
          <a:lstStyle/>
          <a:p>
            <a:r>
              <a:rPr lang="en-US" altLang="zh-CN" dirty="0"/>
              <a:t>1</a:t>
            </a:r>
            <a:endParaRPr lang="zh-CN" altLang="en-US" dirty="0"/>
          </a:p>
        </p:txBody>
      </p:sp>
      <p:cxnSp>
        <p:nvCxnSpPr>
          <p:cNvPr id="57" name="直接箭头连接符 56"/>
          <p:cNvCxnSpPr>
            <a:stCxn id="52" idx="2"/>
            <a:endCxn id="53" idx="0"/>
          </p:cNvCxnSpPr>
          <p:nvPr/>
        </p:nvCxnSpPr>
        <p:spPr>
          <a:xfrm>
            <a:off x="6177666" y="2748617"/>
            <a:ext cx="1" cy="2876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接箭头连接符 57"/>
          <p:cNvCxnSpPr>
            <a:stCxn id="53" idx="2"/>
            <a:endCxn id="54" idx="0"/>
          </p:cNvCxnSpPr>
          <p:nvPr/>
        </p:nvCxnSpPr>
        <p:spPr>
          <a:xfrm flipH="1">
            <a:off x="6177666" y="3405567"/>
            <a:ext cx="1" cy="2876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接箭头连接符 58"/>
          <p:cNvCxnSpPr>
            <a:stCxn id="54" idx="2"/>
            <a:endCxn id="55" idx="0"/>
          </p:cNvCxnSpPr>
          <p:nvPr/>
        </p:nvCxnSpPr>
        <p:spPr>
          <a:xfrm>
            <a:off x="6177666" y="4099585"/>
            <a:ext cx="0" cy="2876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直接箭头连接符 59"/>
          <p:cNvCxnSpPr>
            <a:stCxn id="55" idx="2"/>
            <a:endCxn id="56" idx="0"/>
          </p:cNvCxnSpPr>
          <p:nvPr/>
        </p:nvCxnSpPr>
        <p:spPr>
          <a:xfrm flipH="1">
            <a:off x="6177665" y="4756535"/>
            <a:ext cx="1" cy="2876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1" name="文本框 60"/>
          <p:cNvSpPr txBox="1"/>
          <p:nvPr/>
        </p:nvSpPr>
        <p:spPr>
          <a:xfrm>
            <a:off x="7732898" y="2379285"/>
            <a:ext cx="301686" cy="369332"/>
          </a:xfrm>
          <a:prstGeom prst="rect">
            <a:avLst/>
          </a:prstGeom>
          <a:noFill/>
        </p:spPr>
        <p:txBody>
          <a:bodyPr wrap="none" rtlCol="0">
            <a:spAutoFit/>
          </a:bodyPr>
          <a:lstStyle/>
          <a:p>
            <a:r>
              <a:rPr lang="en-US" altLang="zh-CN" dirty="0" smtClean="0"/>
              <a:t>1</a:t>
            </a:r>
            <a:endParaRPr lang="zh-CN" altLang="en-US" dirty="0"/>
          </a:p>
        </p:txBody>
      </p:sp>
      <p:sp>
        <p:nvSpPr>
          <p:cNvPr id="62" name="文本框 61"/>
          <p:cNvSpPr txBox="1"/>
          <p:nvPr/>
        </p:nvSpPr>
        <p:spPr>
          <a:xfrm>
            <a:off x="7425122" y="3036235"/>
            <a:ext cx="898003" cy="369332"/>
          </a:xfrm>
          <a:prstGeom prst="rect">
            <a:avLst/>
          </a:prstGeom>
          <a:noFill/>
        </p:spPr>
        <p:txBody>
          <a:bodyPr wrap="none" rtlCol="0">
            <a:spAutoFit/>
          </a:bodyPr>
          <a:lstStyle/>
          <a:p>
            <a:r>
              <a:rPr lang="en-US" altLang="zh-CN" dirty="0" smtClean="0"/>
              <a:t>(0, 1, 0)</a:t>
            </a:r>
            <a:endParaRPr lang="zh-CN" altLang="en-US" dirty="0"/>
          </a:p>
        </p:txBody>
      </p:sp>
      <mc:AlternateContent xmlns:mc="http://schemas.openxmlformats.org/markup-compatibility/2006" xmlns:a14="http://schemas.microsoft.com/office/drawing/2010/main">
        <mc:Choice Requires="a14">
          <p:sp>
            <p:nvSpPr>
              <p:cNvPr id="63" name="圆角矩形 62"/>
              <p:cNvSpPr/>
              <p:nvPr/>
            </p:nvSpPr>
            <p:spPr>
              <a:xfrm>
                <a:off x="7547775" y="3693185"/>
                <a:ext cx="652696" cy="406400"/>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h</m:t>
                          </m:r>
                        </m:e>
                        <m:sub>
                          <m:r>
                            <a:rPr lang="en-US" altLang="zh-CN" b="0" i="1" smtClean="0">
                              <a:solidFill>
                                <a:schemeClr val="tx1"/>
                              </a:solidFill>
                              <a:latin typeface="Cambria Math" panose="02040503050406030204" pitchFamily="18" charset="0"/>
                            </a:rPr>
                            <m:t>9</m:t>
                          </m:r>
                        </m:sub>
                      </m:sSub>
                    </m:oMath>
                  </m:oMathPara>
                </a14:m>
                <a:endParaRPr lang="zh-CN" altLang="en-US" dirty="0"/>
              </a:p>
            </p:txBody>
          </p:sp>
        </mc:Choice>
        <mc:Fallback xmlns="">
          <p:sp>
            <p:nvSpPr>
              <p:cNvPr id="63" name="圆角矩形 62"/>
              <p:cNvSpPr>
                <a:spLocks noRot="1" noChangeAspect="1" noMove="1" noResize="1" noEditPoints="1" noAdjustHandles="1" noChangeArrowheads="1" noChangeShapeType="1" noTextEdit="1"/>
              </p:cNvSpPr>
              <p:nvPr/>
            </p:nvSpPr>
            <p:spPr>
              <a:xfrm>
                <a:off x="7547775" y="3693185"/>
                <a:ext cx="652696" cy="406400"/>
              </a:xfrm>
              <a:prstGeom prst="roundRect">
                <a:avLst/>
              </a:prstGeom>
              <a:blipFill rotWithShape="0">
                <a:blip r:embed="rId7"/>
                <a:stretch>
                  <a:fillRect/>
                </a:stretch>
              </a:blipFill>
              <a:ln/>
            </p:spPr>
            <p:txBody>
              <a:bodyPr/>
              <a:lstStyle/>
              <a:p>
                <a:r>
                  <a:rPr lang="zh-CN" altLang="en-US">
                    <a:noFill/>
                  </a:rPr>
                  <a:t> </a:t>
                </a:r>
              </a:p>
            </p:txBody>
          </p:sp>
        </mc:Fallback>
      </mc:AlternateContent>
      <p:sp>
        <p:nvSpPr>
          <p:cNvPr id="64" name="文本框 63"/>
          <p:cNvSpPr txBox="1"/>
          <p:nvPr/>
        </p:nvSpPr>
        <p:spPr>
          <a:xfrm>
            <a:off x="7172649" y="4387203"/>
            <a:ext cx="1422184" cy="369332"/>
          </a:xfrm>
          <a:prstGeom prst="rect">
            <a:avLst/>
          </a:prstGeom>
          <a:noFill/>
        </p:spPr>
        <p:txBody>
          <a:bodyPr wrap="none" rtlCol="0">
            <a:spAutoFit/>
          </a:bodyPr>
          <a:lstStyle/>
          <a:p>
            <a:r>
              <a:rPr lang="en-US" altLang="zh-CN" dirty="0" smtClean="0"/>
              <a:t>(0.1, 0.1, 0.9)</a:t>
            </a:r>
            <a:endParaRPr lang="zh-CN" altLang="en-US" dirty="0"/>
          </a:p>
        </p:txBody>
      </p:sp>
      <p:sp>
        <p:nvSpPr>
          <p:cNvPr id="65" name="文本框 64"/>
          <p:cNvSpPr txBox="1"/>
          <p:nvPr/>
        </p:nvSpPr>
        <p:spPr>
          <a:xfrm>
            <a:off x="7675992" y="5044153"/>
            <a:ext cx="396262" cy="369332"/>
          </a:xfrm>
          <a:prstGeom prst="rect">
            <a:avLst/>
          </a:prstGeom>
          <a:noFill/>
        </p:spPr>
        <p:txBody>
          <a:bodyPr wrap="none" rtlCol="0">
            <a:spAutoFit/>
          </a:bodyPr>
          <a:lstStyle/>
          <a:p>
            <a:r>
              <a:rPr lang="en-US" altLang="zh-CN" dirty="0" smtClean="0"/>
              <a:t>\n</a:t>
            </a:r>
            <a:endParaRPr lang="zh-CN" altLang="en-US" dirty="0"/>
          </a:p>
        </p:txBody>
      </p:sp>
      <p:cxnSp>
        <p:nvCxnSpPr>
          <p:cNvPr id="66" name="直接箭头连接符 65"/>
          <p:cNvCxnSpPr>
            <a:stCxn id="61" idx="2"/>
            <a:endCxn id="62" idx="0"/>
          </p:cNvCxnSpPr>
          <p:nvPr/>
        </p:nvCxnSpPr>
        <p:spPr>
          <a:xfrm flipH="1">
            <a:off x="7874124" y="2748617"/>
            <a:ext cx="9617" cy="2876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直接箭头连接符 66"/>
          <p:cNvCxnSpPr>
            <a:stCxn id="62" idx="2"/>
            <a:endCxn id="63" idx="0"/>
          </p:cNvCxnSpPr>
          <p:nvPr/>
        </p:nvCxnSpPr>
        <p:spPr>
          <a:xfrm flipH="1">
            <a:off x="7874123" y="3405567"/>
            <a:ext cx="1" cy="2876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直接箭头连接符 67"/>
          <p:cNvCxnSpPr>
            <a:stCxn id="63" idx="2"/>
            <a:endCxn id="64" idx="0"/>
          </p:cNvCxnSpPr>
          <p:nvPr/>
        </p:nvCxnSpPr>
        <p:spPr>
          <a:xfrm>
            <a:off x="7874123" y="4099585"/>
            <a:ext cx="9618" cy="2876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直接箭头连接符 68"/>
          <p:cNvCxnSpPr>
            <a:stCxn id="64" idx="2"/>
            <a:endCxn id="65" idx="0"/>
          </p:cNvCxnSpPr>
          <p:nvPr/>
        </p:nvCxnSpPr>
        <p:spPr>
          <a:xfrm flipH="1">
            <a:off x="7874123" y="4756535"/>
            <a:ext cx="9618" cy="2876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76" name="组合 75"/>
          <p:cNvGrpSpPr/>
          <p:nvPr/>
        </p:nvGrpSpPr>
        <p:grpSpPr>
          <a:xfrm>
            <a:off x="9580197" y="4387203"/>
            <a:ext cx="1561842" cy="1088813"/>
            <a:chOff x="9718472" y="4473787"/>
            <a:chExt cx="1561842" cy="1088813"/>
          </a:xfrm>
        </p:grpSpPr>
        <p:graphicFrame>
          <p:nvGraphicFramePr>
            <p:cNvPr id="74" name="对象 73"/>
            <p:cNvGraphicFramePr>
              <a:graphicFrameLocks noChangeAspect="1"/>
            </p:cNvGraphicFramePr>
            <p:nvPr>
              <p:extLst>
                <p:ext uri="{D42A27DB-BD31-4B8C-83A1-F6EECF244321}">
                  <p14:modId xmlns:p14="http://schemas.microsoft.com/office/powerpoint/2010/main" val="3411269230"/>
                </p:ext>
              </p:extLst>
            </p:nvPr>
          </p:nvGraphicFramePr>
          <p:xfrm>
            <a:off x="9718472" y="4608625"/>
            <a:ext cx="1561842" cy="953975"/>
          </p:xfrm>
          <a:graphic>
            <a:graphicData uri="http://schemas.openxmlformats.org/presentationml/2006/ole">
              <mc:AlternateContent xmlns:mc="http://schemas.openxmlformats.org/markup-compatibility/2006">
                <mc:Choice xmlns:v="urn:schemas-microsoft-com:vml" Requires="v">
                  <p:oleObj spid="_x0000_s3302" name="CS ChemDraw Drawing" r:id="rId8" imgW="852930" imgH="521392" progId="ChemDraw.Document.6.0">
                    <p:embed/>
                  </p:oleObj>
                </mc:Choice>
                <mc:Fallback>
                  <p:oleObj name="CS ChemDraw Drawing" r:id="rId8" imgW="852930" imgH="521392" progId="ChemDraw.Document.6.0">
                    <p:embed/>
                    <p:pic>
                      <p:nvPicPr>
                        <p:cNvPr id="0" name=""/>
                        <p:cNvPicPr/>
                        <p:nvPr/>
                      </p:nvPicPr>
                      <p:blipFill>
                        <a:blip r:embed="rId9"/>
                        <a:stretch>
                          <a:fillRect/>
                        </a:stretch>
                      </p:blipFill>
                      <p:spPr>
                        <a:xfrm>
                          <a:off x="9718472" y="4608625"/>
                          <a:ext cx="1561842" cy="953975"/>
                        </a:xfrm>
                        <a:prstGeom prst="rect">
                          <a:avLst/>
                        </a:prstGeom>
                      </p:spPr>
                    </p:pic>
                  </p:oleObj>
                </mc:Fallback>
              </mc:AlternateContent>
            </a:graphicData>
          </a:graphic>
        </p:graphicFrame>
        <p:sp>
          <p:nvSpPr>
            <p:cNvPr id="75" name="矩形 74"/>
            <p:cNvSpPr/>
            <p:nvPr/>
          </p:nvSpPr>
          <p:spPr>
            <a:xfrm>
              <a:off x="10354733" y="4473787"/>
              <a:ext cx="728134" cy="6011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7" name="文本框 76"/>
          <p:cNvSpPr txBox="1"/>
          <p:nvPr/>
        </p:nvSpPr>
        <p:spPr>
          <a:xfrm>
            <a:off x="9296307" y="4034361"/>
            <a:ext cx="1242648" cy="369332"/>
          </a:xfrm>
          <a:prstGeom prst="rect">
            <a:avLst/>
          </a:prstGeom>
          <a:noFill/>
        </p:spPr>
        <p:txBody>
          <a:bodyPr wrap="none" rtlCol="0">
            <a:spAutoFit/>
          </a:bodyPr>
          <a:lstStyle/>
          <a:p>
            <a:r>
              <a:rPr lang="en-US" altLang="zh-CN" dirty="0" smtClean="0"/>
              <a:t>c1ccccc1\n</a:t>
            </a:r>
            <a:endParaRPr lang="zh-CN" altLang="en-US" dirty="0"/>
          </a:p>
        </p:txBody>
      </p:sp>
      <p:cxnSp>
        <p:nvCxnSpPr>
          <p:cNvPr id="81" name="曲线连接符 80"/>
          <p:cNvCxnSpPr>
            <a:stCxn id="65" idx="3"/>
            <a:endCxn id="77" idx="1"/>
          </p:cNvCxnSpPr>
          <p:nvPr/>
        </p:nvCxnSpPr>
        <p:spPr>
          <a:xfrm flipV="1">
            <a:off x="8072254" y="4219027"/>
            <a:ext cx="1224053" cy="1009792"/>
          </a:xfrm>
          <a:prstGeom prst="curvedConnector3">
            <a:avLst/>
          </a:prstGeom>
          <a:ln>
            <a:tailEnd type="triangle"/>
          </a:ln>
        </p:spPr>
        <p:style>
          <a:lnRef idx="1">
            <a:schemeClr val="accent6"/>
          </a:lnRef>
          <a:fillRef idx="0">
            <a:schemeClr val="accent6"/>
          </a:fillRef>
          <a:effectRef idx="0">
            <a:schemeClr val="accent6"/>
          </a:effectRef>
          <a:fontRef idx="minor">
            <a:schemeClr val="tx1"/>
          </a:fontRef>
        </p:style>
      </p:cxnSp>
      <p:sp>
        <p:nvSpPr>
          <p:cNvPr id="82" name="文本框 81"/>
          <p:cNvSpPr txBox="1"/>
          <p:nvPr/>
        </p:nvSpPr>
        <p:spPr>
          <a:xfrm>
            <a:off x="8521407" y="4997987"/>
            <a:ext cx="945131" cy="646331"/>
          </a:xfrm>
          <a:prstGeom prst="rect">
            <a:avLst/>
          </a:prstGeom>
          <a:noFill/>
        </p:spPr>
        <p:txBody>
          <a:bodyPr wrap="none" rtlCol="0">
            <a:spAutoFit/>
          </a:bodyPr>
          <a:lstStyle/>
          <a:p>
            <a:r>
              <a:rPr lang="en-US" altLang="zh-CN" dirty="0" smtClean="0">
                <a:solidFill>
                  <a:schemeClr val="accent6"/>
                </a:solidFill>
              </a:rPr>
              <a:t>Gather</a:t>
            </a:r>
          </a:p>
          <a:p>
            <a:r>
              <a:rPr lang="en-US" altLang="zh-CN" dirty="0" smtClean="0">
                <a:solidFill>
                  <a:schemeClr val="accent6"/>
                </a:solidFill>
              </a:rPr>
              <a:t>symbols</a:t>
            </a:r>
            <a:endParaRPr lang="zh-CN" altLang="en-US" dirty="0">
              <a:solidFill>
                <a:schemeClr val="accent6"/>
              </a:solidFill>
            </a:endParaRPr>
          </a:p>
        </p:txBody>
      </p:sp>
      <p:cxnSp>
        <p:nvCxnSpPr>
          <p:cNvPr id="84" name="曲线连接符 83"/>
          <p:cNvCxnSpPr>
            <a:stCxn id="17" idx="3"/>
            <a:endCxn id="43" idx="1"/>
          </p:cNvCxnSpPr>
          <p:nvPr/>
        </p:nvCxnSpPr>
        <p:spPr>
          <a:xfrm flipV="1">
            <a:off x="2281171" y="2563951"/>
            <a:ext cx="1404390" cy="2664868"/>
          </a:xfrm>
          <a:prstGeom prst="curvedConnector3">
            <a:avLst>
              <a:gd name="adj1" fmla="val 50000"/>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8" name="曲线连接符 87"/>
          <p:cNvCxnSpPr>
            <a:stCxn id="47" idx="3"/>
            <a:endCxn id="52" idx="1"/>
          </p:cNvCxnSpPr>
          <p:nvPr/>
        </p:nvCxnSpPr>
        <p:spPr>
          <a:xfrm flipV="1">
            <a:off x="3968010" y="2563951"/>
            <a:ext cx="2068431" cy="2664868"/>
          </a:xfrm>
          <a:prstGeom prst="curvedConnector3">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0" name="曲线连接符 89"/>
          <p:cNvCxnSpPr>
            <a:stCxn id="56" idx="3"/>
            <a:endCxn id="61" idx="1"/>
          </p:cNvCxnSpPr>
          <p:nvPr/>
        </p:nvCxnSpPr>
        <p:spPr>
          <a:xfrm flipV="1">
            <a:off x="6328508" y="2563951"/>
            <a:ext cx="1404390" cy="2664868"/>
          </a:xfrm>
          <a:prstGeom prst="curvedConnector3">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15" idx="3"/>
            <a:endCxn id="45" idx="1"/>
          </p:cNvCxnSpPr>
          <p:nvPr/>
        </p:nvCxnSpPr>
        <p:spPr>
          <a:xfrm>
            <a:off x="2456677" y="3896385"/>
            <a:ext cx="104376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直接箭头连接符 93"/>
          <p:cNvCxnSpPr>
            <a:stCxn id="45" idx="3"/>
            <a:endCxn id="54" idx="1"/>
          </p:cNvCxnSpPr>
          <p:nvPr/>
        </p:nvCxnSpPr>
        <p:spPr>
          <a:xfrm>
            <a:off x="4153134" y="3896385"/>
            <a:ext cx="1698184" cy="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96" name="直接箭头连接符 95"/>
          <p:cNvCxnSpPr>
            <a:stCxn id="54" idx="3"/>
            <a:endCxn id="63" idx="1"/>
          </p:cNvCxnSpPr>
          <p:nvPr/>
        </p:nvCxnSpPr>
        <p:spPr>
          <a:xfrm>
            <a:off x="6504014" y="3896385"/>
            <a:ext cx="104376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7" name="文本框 96"/>
          <p:cNvSpPr txBox="1"/>
          <p:nvPr/>
        </p:nvSpPr>
        <p:spPr>
          <a:xfrm>
            <a:off x="1979485" y="1983635"/>
            <a:ext cx="301686" cy="369332"/>
          </a:xfrm>
          <a:prstGeom prst="rect">
            <a:avLst/>
          </a:prstGeom>
          <a:noFill/>
        </p:spPr>
        <p:txBody>
          <a:bodyPr wrap="none" rtlCol="0">
            <a:spAutoFit/>
          </a:bodyPr>
          <a:lstStyle/>
          <a:p>
            <a:r>
              <a:rPr lang="en-US" altLang="zh-CN" dirty="0" smtClean="0"/>
              <a:t>1</a:t>
            </a:r>
            <a:endParaRPr lang="zh-CN" altLang="en-US" dirty="0"/>
          </a:p>
        </p:txBody>
      </p:sp>
      <p:sp>
        <p:nvSpPr>
          <p:cNvPr id="98" name="文本框 97"/>
          <p:cNvSpPr txBox="1"/>
          <p:nvPr/>
        </p:nvSpPr>
        <p:spPr>
          <a:xfrm>
            <a:off x="3666324" y="1983635"/>
            <a:ext cx="301686" cy="369332"/>
          </a:xfrm>
          <a:prstGeom prst="rect">
            <a:avLst/>
          </a:prstGeom>
          <a:noFill/>
        </p:spPr>
        <p:txBody>
          <a:bodyPr wrap="none" rtlCol="0">
            <a:spAutoFit/>
          </a:bodyPr>
          <a:lstStyle/>
          <a:p>
            <a:r>
              <a:rPr lang="en-US" altLang="zh-CN" dirty="0" smtClean="0"/>
              <a:t>2</a:t>
            </a:r>
            <a:endParaRPr lang="zh-CN" altLang="en-US" dirty="0"/>
          </a:p>
        </p:txBody>
      </p:sp>
      <p:sp>
        <p:nvSpPr>
          <p:cNvPr id="99" name="文本框 98"/>
          <p:cNvSpPr txBox="1"/>
          <p:nvPr/>
        </p:nvSpPr>
        <p:spPr>
          <a:xfrm>
            <a:off x="6017205" y="1983635"/>
            <a:ext cx="301686" cy="369332"/>
          </a:xfrm>
          <a:prstGeom prst="rect">
            <a:avLst/>
          </a:prstGeom>
          <a:noFill/>
        </p:spPr>
        <p:txBody>
          <a:bodyPr wrap="none" rtlCol="0">
            <a:spAutoFit/>
          </a:bodyPr>
          <a:lstStyle/>
          <a:p>
            <a:r>
              <a:rPr lang="en-US" altLang="zh-CN" dirty="0" smtClean="0"/>
              <a:t>8</a:t>
            </a:r>
            <a:endParaRPr lang="zh-CN" altLang="en-US" dirty="0"/>
          </a:p>
        </p:txBody>
      </p:sp>
      <p:sp>
        <p:nvSpPr>
          <p:cNvPr id="100" name="文本框 99"/>
          <p:cNvSpPr txBox="1"/>
          <p:nvPr/>
        </p:nvSpPr>
        <p:spPr>
          <a:xfrm>
            <a:off x="4751194" y="1983635"/>
            <a:ext cx="502061" cy="369332"/>
          </a:xfrm>
          <a:prstGeom prst="rect">
            <a:avLst/>
          </a:prstGeom>
          <a:noFill/>
        </p:spPr>
        <p:txBody>
          <a:bodyPr wrap="none" rtlCol="0">
            <a:spAutoFit/>
          </a:bodyPr>
          <a:lstStyle/>
          <a:p>
            <a:r>
              <a:rPr lang="en-US" altLang="zh-CN" dirty="0" smtClean="0"/>
              <a:t>……</a:t>
            </a:r>
            <a:endParaRPr lang="zh-CN" altLang="en-US" dirty="0"/>
          </a:p>
        </p:txBody>
      </p:sp>
      <p:sp>
        <p:nvSpPr>
          <p:cNvPr id="102" name="文本框 101"/>
          <p:cNvSpPr txBox="1"/>
          <p:nvPr/>
        </p:nvSpPr>
        <p:spPr>
          <a:xfrm>
            <a:off x="4746168" y="2950873"/>
            <a:ext cx="502061" cy="369332"/>
          </a:xfrm>
          <a:prstGeom prst="rect">
            <a:avLst/>
          </a:prstGeom>
          <a:noFill/>
        </p:spPr>
        <p:txBody>
          <a:bodyPr wrap="none" rtlCol="0">
            <a:spAutoFit/>
          </a:bodyPr>
          <a:lstStyle/>
          <a:p>
            <a:r>
              <a:rPr lang="en-US" altLang="zh-CN" dirty="0" smtClean="0"/>
              <a:t>……</a:t>
            </a:r>
            <a:endParaRPr lang="zh-CN" altLang="en-US" dirty="0"/>
          </a:p>
        </p:txBody>
      </p:sp>
      <p:sp>
        <p:nvSpPr>
          <p:cNvPr id="103" name="文本框 102"/>
          <p:cNvSpPr txBox="1"/>
          <p:nvPr/>
        </p:nvSpPr>
        <p:spPr>
          <a:xfrm>
            <a:off x="4746167" y="5044153"/>
            <a:ext cx="502061" cy="369332"/>
          </a:xfrm>
          <a:prstGeom prst="rect">
            <a:avLst/>
          </a:prstGeom>
          <a:noFill/>
        </p:spPr>
        <p:txBody>
          <a:bodyPr wrap="none" rtlCol="0">
            <a:spAutoFit/>
          </a:bodyPr>
          <a:lstStyle/>
          <a:p>
            <a:r>
              <a:rPr lang="en-US" altLang="zh-CN" dirty="0" smtClean="0"/>
              <a:t>……</a:t>
            </a:r>
            <a:endParaRPr lang="zh-CN" altLang="en-US" dirty="0"/>
          </a:p>
        </p:txBody>
      </p:sp>
      <p:sp>
        <p:nvSpPr>
          <p:cNvPr id="104" name="文本框 103"/>
          <p:cNvSpPr txBox="1"/>
          <p:nvPr/>
        </p:nvSpPr>
        <p:spPr>
          <a:xfrm>
            <a:off x="7735504" y="1983635"/>
            <a:ext cx="301686" cy="369332"/>
          </a:xfrm>
          <a:prstGeom prst="rect">
            <a:avLst/>
          </a:prstGeom>
          <a:noFill/>
        </p:spPr>
        <p:txBody>
          <a:bodyPr wrap="none" rtlCol="0">
            <a:spAutoFit/>
          </a:bodyPr>
          <a:lstStyle/>
          <a:p>
            <a:r>
              <a:rPr lang="en-US" altLang="zh-CN" dirty="0" smtClean="0"/>
              <a:t>9</a:t>
            </a:r>
            <a:endParaRPr lang="zh-CN" altLang="en-US" dirty="0"/>
          </a:p>
        </p:txBody>
      </p:sp>
      <mc:AlternateContent xmlns:mc="http://schemas.openxmlformats.org/markup-compatibility/2006" xmlns:a14="http://schemas.microsoft.com/office/drawing/2010/main">
        <mc:Choice Requires="a14">
          <p:sp>
            <p:nvSpPr>
              <p:cNvPr id="105" name="文本框 104"/>
              <p:cNvSpPr txBox="1"/>
              <p:nvPr/>
            </p:nvSpPr>
            <p:spPr>
              <a:xfrm>
                <a:off x="961163" y="2379285"/>
                <a:ext cx="4271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𝑡</m:t>
                          </m:r>
                        </m:sub>
                      </m:sSub>
                    </m:oMath>
                  </m:oMathPara>
                </a14:m>
                <a:endParaRPr lang="zh-CN" altLang="en-US" dirty="0"/>
              </a:p>
            </p:txBody>
          </p:sp>
        </mc:Choice>
        <mc:Fallback xmlns="">
          <p:sp>
            <p:nvSpPr>
              <p:cNvPr id="105" name="文本框 104"/>
              <p:cNvSpPr txBox="1">
                <a:spLocks noRot="1" noChangeAspect="1" noMove="1" noResize="1" noEditPoints="1" noAdjustHandles="1" noChangeArrowheads="1" noChangeShapeType="1" noTextEdit="1"/>
              </p:cNvSpPr>
              <p:nvPr/>
            </p:nvSpPr>
            <p:spPr>
              <a:xfrm>
                <a:off x="961163" y="2379285"/>
                <a:ext cx="427104" cy="369332"/>
              </a:xfrm>
              <a:prstGeom prst="rect">
                <a:avLst/>
              </a:prstGeom>
              <a:blipFill rotWithShape="0">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6" name="文本框 105"/>
              <p:cNvSpPr txBox="1"/>
              <p:nvPr/>
            </p:nvSpPr>
            <p:spPr>
              <a:xfrm>
                <a:off x="970059" y="2950873"/>
                <a:ext cx="4465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oMath>
                  </m:oMathPara>
                </a14:m>
                <a:endParaRPr lang="zh-CN" altLang="en-US" dirty="0"/>
              </a:p>
            </p:txBody>
          </p:sp>
        </mc:Choice>
        <mc:Fallback xmlns="">
          <p:sp>
            <p:nvSpPr>
              <p:cNvPr id="106" name="文本框 105"/>
              <p:cNvSpPr txBox="1">
                <a:spLocks noRot="1" noChangeAspect="1" noMove="1" noResize="1" noEditPoints="1" noAdjustHandles="1" noChangeArrowheads="1" noChangeShapeType="1" noTextEdit="1"/>
              </p:cNvSpPr>
              <p:nvPr/>
            </p:nvSpPr>
            <p:spPr>
              <a:xfrm>
                <a:off x="970059" y="2950873"/>
                <a:ext cx="446532" cy="369332"/>
              </a:xfrm>
              <a:prstGeom prst="rect">
                <a:avLst/>
              </a:prstGeom>
              <a:blipFill rotWithShape="0">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7" name="文本框 106"/>
              <p:cNvSpPr txBox="1"/>
              <p:nvPr/>
            </p:nvSpPr>
            <p:spPr>
              <a:xfrm>
                <a:off x="961163" y="4387203"/>
                <a:ext cx="44820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𝑡</m:t>
                          </m:r>
                        </m:sub>
                      </m:sSub>
                    </m:oMath>
                  </m:oMathPara>
                </a14:m>
                <a:endParaRPr lang="zh-CN" altLang="en-US" dirty="0"/>
              </a:p>
            </p:txBody>
          </p:sp>
        </mc:Choice>
        <mc:Fallback xmlns="">
          <p:sp>
            <p:nvSpPr>
              <p:cNvPr id="107" name="文本框 106"/>
              <p:cNvSpPr txBox="1">
                <a:spLocks noRot="1" noChangeAspect="1" noMove="1" noResize="1" noEditPoints="1" noAdjustHandles="1" noChangeArrowheads="1" noChangeShapeType="1" noTextEdit="1"/>
              </p:cNvSpPr>
              <p:nvPr/>
            </p:nvSpPr>
            <p:spPr>
              <a:xfrm>
                <a:off x="961163" y="4387203"/>
                <a:ext cx="448200" cy="369332"/>
              </a:xfrm>
              <a:prstGeom prst="rect">
                <a:avLst/>
              </a:prstGeom>
              <a:blipFill rotWithShape="0">
                <a:blip r:embed="rId12"/>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8" name="文本框 107"/>
              <p:cNvSpPr txBox="1"/>
              <p:nvPr/>
            </p:nvSpPr>
            <p:spPr>
              <a:xfrm>
                <a:off x="848390" y="5044153"/>
                <a:ext cx="64671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oMath>
                  </m:oMathPara>
                </a14:m>
                <a:endParaRPr lang="zh-CN" altLang="en-US" dirty="0"/>
              </a:p>
            </p:txBody>
          </p:sp>
        </mc:Choice>
        <mc:Fallback xmlns="">
          <p:sp>
            <p:nvSpPr>
              <p:cNvPr id="108" name="文本框 107"/>
              <p:cNvSpPr txBox="1">
                <a:spLocks noRot="1" noChangeAspect="1" noMove="1" noResize="1" noEditPoints="1" noAdjustHandles="1" noChangeArrowheads="1" noChangeShapeType="1" noTextEdit="1"/>
              </p:cNvSpPr>
              <p:nvPr/>
            </p:nvSpPr>
            <p:spPr>
              <a:xfrm>
                <a:off x="848390" y="5044153"/>
                <a:ext cx="646716" cy="369332"/>
              </a:xfrm>
              <a:prstGeom prst="rect">
                <a:avLst/>
              </a:prstGeom>
              <a:blipFill rotWithShape="0">
                <a:blip r:embed="rId13"/>
                <a:stretch>
                  <a:fillRect/>
                </a:stretch>
              </a:blipFill>
            </p:spPr>
            <p:txBody>
              <a:bodyPr/>
              <a:lstStyle/>
              <a:p>
                <a:r>
                  <a:rPr lang="zh-CN" altLang="en-US">
                    <a:noFill/>
                  </a:rPr>
                  <a:t> </a:t>
                </a:r>
              </a:p>
            </p:txBody>
          </p:sp>
        </mc:Fallback>
      </mc:AlternateContent>
      <p:sp>
        <p:nvSpPr>
          <p:cNvPr id="109" name="矩形 108"/>
          <p:cNvSpPr/>
          <p:nvPr/>
        </p:nvSpPr>
        <p:spPr>
          <a:xfrm>
            <a:off x="6177665" y="6282903"/>
            <a:ext cx="6096000" cy="461665"/>
          </a:xfrm>
          <a:prstGeom prst="rect">
            <a:avLst/>
          </a:prstGeom>
        </p:spPr>
        <p:txBody>
          <a:bodyPr>
            <a:spAutoFit/>
          </a:bodyPr>
          <a:lstStyle/>
          <a:p>
            <a:r>
              <a:rPr lang="en-US" altLang="zh-CN" sz="1200" i="1" dirty="0" err="1">
                <a:latin typeface="Times New Roman" panose="02020603050405020304" pitchFamily="18" charset="0"/>
                <a:cs typeface="Times New Roman" panose="02020603050405020304" pitchFamily="18" charset="0"/>
              </a:rPr>
              <a:t>Segler</a:t>
            </a:r>
            <a:r>
              <a:rPr lang="en-US" altLang="zh-CN" sz="1200" i="1" dirty="0">
                <a:latin typeface="Times New Roman" panose="02020603050405020304" pitchFamily="18" charset="0"/>
                <a:cs typeface="Times New Roman" panose="02020603050405020304" pitchFamily="18" charset="0"/>
              </a:rPr>
              <a:t>, M. H. </a:t>
            </a:r>
            <a:r>
              <a:rPr lang="en-US" altLang="zh-CN" sz="1200" i="1" dirty="0" smtClean="0">
                <a:latin typeface="Times New Roman" panose="02020603050405020304" pitchFamily="18" charset="0"/>
                <a:cs typeface="Times New Roman" panose="02020603050405020304" pitchFamily="18" charset="0"/>
              </a:rPr>
              <a:t>S; Generating </a:t>
            </a:r>
            <a:r>
              <a:rPr lang="en-US" altLang="zh-CN" sz="1200" i="1" dirty="0">
                <a:latin typeface="Times New Roman" panose="02020603050405020304" pitchFamily="18" charset="0"/>
                <a:cs typeface="Times New Roman" panose="02020603050405020304" pitchFamily="18" charset="0"/>
              </a:rPr>
              <a:t>Focused Molecule Libraries for Drug Discovery </a:t>
            </a:r>
            <a:r>
              <a:rPr lang="en-US" altLang="zh-CN" sz="1200" i="1" dirty="0" smtClean="0">
                <a:latin typeface="Times New Roman" panose="02020603050405020304" pitchFamily="18" charset="0"/>
                <a:cs typeface="Times New Roman" panose="02020603050405020304" pitchFamily="18" charset="0"/>
              </a:rPr>
              <a:t>with Recurrent </a:t>
            </a:r>
            <a:r>
              <a:rPr lang="en-US" altLang="zh-CN" sz="1200" i="1" dirty="0">
                <a:latin typeface="Times New Roman" panose="02020603050405020304" pitchFamily="18" charset="0"/>
                <a:cs typeface="Times New Roman" panose="02020603050405020304" pitchFamily="18" charset="0"/>
              </a:rPr>
              <a:t>Neural Networks. ACS Cent. Sci. 2018, 4 (1), 120−131.</a:t>
            </a:r>
            <a:endParaRPr lang="zh-CN" altLang="en-US" sz="12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42484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6083</TotalTime>
  <Words>1724</Words>
  <Application>Microsoft Office PowerPoint</Application>
  <PresentationFormat>宽屏</PresentationFormat>
  <Paragraphs>298</Paragraphs>
  <Slides>18</Slides>
  <Notes>17</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29" baseType="lpstr">
      <vt:lpstr>黑体</vt:lpstr>
      <vt:lpstr>宋体</vt:lpstr>
      <vt:lpstr>微软雅黑</vt:lpstr>
      <vt:lpstr>Arial</vt:lpstr>
      <vt:lpstr>Calibri</vt:lpstr>
      <vt:lpstr>Calibri Light</vt:lpstr>
      <vt:lpstr>Cambria Math</vt:lpstr>
      <vt:lpstr>Times New Roman</vt:lpstr>
      <vt:lpstr>Wingdings</vt:lpstr>
      <vt:lpstr>Office 主题</vt:lpstr>
      <vt:lpstr>CS ChemDraw Drawing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 Jialin0101</dc:creator>
  <cp:lastModifiedBy>Yu Jialin0101</cp:lastModifiedBy>
  <cp:revision>183</cp:revision>
  <dcterms:created xsi:type="dcterms:W3CDTF">2020-12-24T07:51:42Z</dcterms:created>
  <dcterms:modified xsi:type="dcterms:W3CDTF">2020-12-31T03:16:08Z</dcterms:modified>
</cp:coreProperties>
</file>