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79" r:id="rId3"/>
    <p:sldId id="280" r:id="rId4"/>
    <p:sldId id="275" r:id="rId5"/>
    <p:sldId id="281" r:id="rId6"/>
    <p:sldId id="282" r:id="rId7"/>
    <p:sldId id="286" r:id="rId8"/>
    <p:sldId id="283" r:id="rId9"/>
    <p:sldId id="284"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3934" autoAdjust="0"/>
  </p:normalViewPr>
  <p:slideViewPr>
    <p:cSldViewPr snapToGrid="0">
      <p:cViewPr varScale="1">
        <p:scale>
          <a:sx n="109" d="100"/>
          <a:sy n="109" d="100"/>
        </p:scale>
        <p:origin x="4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E83678-07DF-490D-97B2-0024DAB3536C}" type="datetimeFigureOut">
              <a:rPr lang="en-US" smtClean="0"/>
              <a:t>6/2/2024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DDB01-9D91-4F1B-8EC0-FC15EC8F85FA}" type="slidenum">
              <a:rPr lang="en-US" smtClean="0"/>
              <a:t>‹#›</a:t>
            </a:fld>
            <a:endParaRPr lang="en-US"/>
          </a:p>
        </p:txBody>
      </p:sp>
    </p:spTree>
    <p:extLst>
      <p:ext uri="{BB962C8B-B14F-4D97-AF65-F5344CB8AC3E}">
        <p14:creationId xmlns:p14="http://schemas.microsoft.com/office/powerpoint/2010/main" val="3383329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ML for systems is having dramatic effects across many areas of computer systems:</a:t>
            </a:r>
          </a:p>
          <a:p>
            <a:pPr lvl="1"/>
            <a:r>
              <a:rPr lang="en-US" altLang="zh-CN" dirty="0"/>
              <a:t>ASIC chip design, compilers, storage systems, general </a:t>
            </a:r>
            <a:r>
              <a:rPr lang="en-US" altLang="zh-CN" dirty="0" err="1"/>
              <a:t>learning+hand-written</a:t>
            </a:r>
            <a:r>
              <a:rPr lang="en-US" altLang="zh-CN" dirty="0"/>
              <a:t> code combination, …</a:t>
            </a:r>
          </a:p>
          <a:p>
            <a:r>
              <a:rPr lang="en-US" dirty="0"/>
              <a:t>Systems for ML is an area that continues to evolve rapidly:</a:t>
            </a:r>
          </a:p>
          <a:p>
            <a:pPr lvl="1"/>
            <a:r>
              <a:rPr lang="en-US" dirty="0"/>
              <a:t>Training scales continue to increase, bringing a focus on many distributed systems approaches for parallelization, reliability, rapid recovery, networking efficiency, etc.</a:t>
            </a:r>
          </a:p>
          <a:p>
            <a:pPr lvl="1"/>
            <a:r>
              <a:rPr lang="en-US" dirty="0"/>
              <a:t>Inference demands continue to grow as AI systems are deployed in more and more places, in higher volume production settings, and in settings requiring lower latency.</a:t>
            </a:r>
          </a:p>
          <a:p>
            <a:endParaRPr lang="en-US" dirty="0"/>
          </a:p>
        </p:txBody>
      </p:sp>
      <p:sp>
        <p:nvSpPr>
          <p:cNvPr id="4" name="Slide Number Placeholder 3"/>
          <p:cNvSpPr>
            <a:spLocks noGrp="1"/>
          </p:cNvSpPr>
          <p:nvPr>
            <p:ph type="sldNum" sz="quarter" idx="5"/>
          </p:nvPr>
        </p:nvSpPr>
        <p:spPr/>
        <p:txBody>
          <a:bodyPr/>
          <a:lstStyle/>
          <a:p>
            <a:fld id="{B0ADDB01-9D91-4F1B-8EC0-FC15EC8F85FA}" type="slidenum">
              <a:rPr lang="en-US" smtClean="0"/>
              <a:t>5</a:t>
            </a:fld>
            <a:endParaRPr lang="en-US"/>
          </a:p>
        </p:txBody>
      </p:sp>
    </p:spTree>
    <p:extLst>
      <p:ext uri="{BB962C8B-B14F-4D97-AF65-F5344CB8AC3E}">
        <p14:creationId xmlns:p14="http://schemas.microsoft.com/office/powerpoint/2010/main" val="626334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ADDB01-9D91-4F1B-8EC0-FC15EC8F85FA}" type="slidenum">
              <a:rPr lang="en-US" smtClean="0"/>
              <a:t>6</a:t>
            </a:fld>
            <a:endParaRPr lang="en-US"/>
          </a:p>
        </p:txBody>
      </p:sp>
    </p:spTree>
    <p:extLst>
      <p:ext uri="{BB962C8B-B14F-4D97-AF65-F5344CB8AC3E}">
        <p14:creationId xmlns:p14="http://schemas.microsoft.com/office/powerpoint/2010/main" val="2280015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ADDB01-9D91-4F1B-8EC0-FC15EC8F85FA}" type="slidenum">
              <a:rPr lang="en-US" smtClean="0"/>
              <a:t>7</a:t>
            </a:fld>
            <a:endParaRPr lang="en-US"/>
          </a:p>
        </p:txBody>
      </p:sp>
    </p:spTree>
    <p:extLst>
      <p:ext uri="{BB962C8B-B14F-4D97-AF65-F5344CB8AC3E}">
        <p14:creationId xmlns:p14="http://schemas.microsoft.com/office/powerpoint/2010/main" val="3473598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ADDB01-9D91-4F1B-8EC0-FC15EC8F85FA}" type="slidenum">
              <a:rPr lang="en-US" smtClean="0"/>
              <a:t>9</a:t>
            </a:fld>
            <a:endParaRPr lang="en-US"/>
          </a:p>
        </p:txBody>
      </p:sp>
    </p:spTree>
    <p:extLst>
      <p:ext uri="{BB962C8B-B14F-4D97-AF65-F5344CB8AC3E}">
        <p14:creationId xmlns:p14="http://schemas.microsoft.com/office/powerpoint/2010/main" val="2814116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D586-2285-DA73-5FAB-13811637FE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505125-9C1A-D7F9-B7F4-806717CB29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6EF770-2E43-114D-3871-D1D3A09C35D1}"/>
              </a:ext>
            </a:extLst>
          </p:cNvPr>
          <p:cNvSpPr>
            <a:spLocks noGrp="1"/>
          </p:cNvSpPr>
          <p:nvPr>
            <p:ph type="dt" sz="half" idx="10"/>
          </p:nvPr>
        </p:nvSpPr>
        <p:spPr/>
        <p:txBody>
          <a:bodyPr/>
          <a:lstStyle/>
          <a:p>
            <a:fld id="{0306197B-F797-4F44-854E-7EC5E7EA2796}" type="datetime1">
              <a:rPr lang="en-US" smtClean="0"/>
              <a:t>6/2/2024</a:t>
            </a:fld>
            <a:endParaRPr lang="en-US"/>
          </a:p>
        </p:txBody>
      </p:sp>
      <p:sp>
        <p:nvSpPr>
          <p:cNvPr id="5" name="Footer Placeholder 4">
            <a:extLst>
              <a:ext uri="{FF2B5EF4-FFF2-40B4-BE49-F238E27FC236}">
                <a16:creationId xmlns:a16="http://schemas.microsoft.com/office/drawing/2014/main" id="{5532D8E1-15A3-1E71-960E-2228A95E8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5B2F3-6853-09D9-903B-45A326AC2538}"/>
              </a:ext>
            </a:extLst>
          </p:cNvPr>
          <p:cNvSpPr>
            <a:spLocks noGrp="1"/>
          </p:cNvSpPr>
          <p:nvPr>
            <p:ph type="sldNum" sz="quarter" idx="12"/>
          </p:nvPr>
        </p:nvSpPr>
        <p:spPr/>
        <p:txBody>
          <a:bodyPr/>
          <a:lstStyle/>
          <a:p>
            <a:fld id="{19F52E49-7317-4DE0-B6C0-99C447C4BA9D}" type="slidenum">
              <a:rPr lang="en-US" smtClean="0"/>
              <a:t>‹#›</a:t>
            </a:fld>
            <a:endParaRPr lang="en-US"/>
          </a:p>
        </p:txBody>
      </p:sp>
    </p:spTree>
    <p:extLst>
      <p:ext uri="{BB962C8B-B14F-4D97-AF65-F5344CB8AC3E}">
        <p14:creationId xmlns:p14="http://schemas.microsoft.com/office/powerpoint/2010/main" val="51868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5338-F316-E377-3ED1-DC3323D117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33D031-7B19-D5FC-7B01-EFB61D2533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F4107-2F77-50E0-493E-0C06FD712149}"/>
              </a:ext>
            </a:extLst>
          </p:cNvPr>
          <p:cNvSpPr>
            <a:spLocks noGrp="1"/>
          </p:cNvSpPr>
          <p:nvPr>
            <p:ph type="dt" sz="half" idx="10"/>
          </p:nvPr>
        </p:nvSpPr>
        <p:spPr/>
        <p:txBody>
          <a:bodyPr/>
          <a:lstStyle/>
          <a:p>
            <a:fld id="{567177DD-6309-42F1-8DEF-6521B1D47EEE}" type="datetime1">
              <a:rPr lang="en-US" smtClean="0"/>
              <a:t>6/2/2024</a:t>
            </a:fld>
            <a:endParaRPr lang="en-US"/>
          </a:p>
        </p:txBody>
      </p:sp>
      <p:sp>
        <p:nvSpPr>
          <p:cNvPr id="5" name="Footer Placeholder 4">
            <a:extLst>
              <a:ext uri="{FF2B5EF4-FFF2-40B4-BE49-F238E27FC236}">
                <a16:creationId xmlns:a16="http://schemas.microsoft.com/office/drawing/2014/main" id="{9E10EA5B-51EF-2FC7-6D35-03683A52D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C47ED-E9C9-8AF5-2D2C-9DD935A55537}"/>
              </a:ext>
            </a:extLst>
          </p:cNvPr>
          <p:cNvSpPr>
            <a:spLocks noGrp="1"/>
          </p:cNvSpPr>
          <p:nvPr>
            <p:ph type="sldNum" sz="quarter" idx="12"/>
          </p:nvPr>
        </p:nvSpPr>
        <p:spPr/>
        <p:txBody>
          <a:bodyPr/>
          <a:lstStyle/>
          <a:p>
            <a:fld id="{19F52E49-7317-4DE0-B6C0-99C447C4BA9D}" type="slidenum">
              <a:rPr lang="en-US" smtClean="0"/>
              <a:t>‹#›</a:t>
            </a:fld>
            <a:endParaRPr lang="en-US"/>
          </a:p>
        </p:txBody>
      </p:sp>
    </p:spTree>
    <p:extLst>
      <p:ext uri="{BB962C8B-B14F-4D97-AF65-F5344CB8AC3E}">
        <p14:creationId xmlns:p14="http://schemas.microsoft.com/office/powerpoint/2010/main" val="140665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79C43B-C68D-A79D-987F-BEC3880FC3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B7BEA9-1C7B-A471-AF6C-4AEBE40225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66-63FC-827D-E8E9-10A9F1FFD1BC}"/>
              </a:ext>
            </a:extLst>
          </p:cNvPr>
          <p:cNvSpPr>
            <a:spLocks noGrp="1"/>
          </p:cNvSpPr>
          <p:nvPr>
            <p:ph type="dt" sz="half" idx="10"/>
          </p:nvPr>
        </p:nvSpPr>
        <p:spPr/>
        <p:txBody>
          <a:bodyPr/>
          <a:lstStyle/>
          <a:p>
            <a:fld id="{F6C16DB2-C2DC-44DD-B887-EBA7A42BBEAB}" type="datetime1">
              <a:rPr lang="en-US" smtClean="0"/>
              <a:t>6/2/2024</a:t>
            </a:fld>
            <a:endParaRPr lang="en-US"/>
          </a:p>
        </p:txBody>
      </p:sp>
      <p:sp>
        <p:nvSpPr>
          <p:cNvPr id="5" name="Footer Placeholder 4">
            <a:extLst>
              <a:ext uri="{FF2B5EF4-FFF2-40B4-BE49-F238E27FC236}">
                <a16:creationId xmlns:a16="http://schemas.microsoft.com/office/drawing/2014/main" id="{AD6B5748-37ED-0E58-99F3-079C9853F8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5AD20-4382-90CA-CE21-A75CDA095FE6}"/>
              </a:ext>
            </a:extLst>
          </p:cNvPr>
          <p:cNvSpPr>
            <a:spLocks noGrp="1"/>
          </p:cNvSpPr>
          <p:nvPr>
            <p:ph type="sldNum" sz="quarter" idx="12"/>
          </p:nvPr>
        </p:nvSpPr>
        <p:spPr/>
        <p:txBody>
          <a:bodyPr/>
          <a:lstStyle/>
          <a:p>
            <a:fld id="{19F52E49-7317-4DE0-B6C0-99C447C4BA9D}" type="slidenum">
              <a:rPr lang="en-US" smtClean="0"/>
              <a:t>‹#›</a:t>
            </a:fld>
            <a:endParaRPr lang="en-US"/>
          </a:p>
        </p:txBody>
      </p:sp>
    </p:spTree>
    <p:extLst>
      <p:ext uri="{BB962C8B-B14F-4D97-AF65-F5344CB8AC3E}">
        <p14:creationId xmlns:p14="http://schemas.microsoft.com/office/powerpoint/2010/main" val="369600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DC171-1431-8FAD-4AD0-981F19D7E4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74F6C1-1901-2786-E16E-C9F41BE31B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7DE3A-2627-98FC-3010-CF664EB0E1A1}"/>
              </a:ext>
            </a:extLst>
          </p:cNvPr>
          <p:cNvSpPr>
            <a:spLocks noGrp="1"/>
          </p:cNvSpPr>
          <p:nvPr>
            <p:ph type="dt" sz="half" idx="10"/>
          </p:nvPr>
        </p:nvSpPr>
        <p:spPr/>
        <p:txBody>
          <a:bodyPr/>
          <a:lstStyle/>
          <a:p>
            <a:fld id="{6444FF56-334C-4FCD-8323-143C66F593CA}" type="datetime1">
              <a:rPr lang="en-US" smtClean="0"/>
              <a:t>6/2/2024</a:t>
            </a:fld>
            <a:endParaRPr lang="en-US"/>
          </a:p>
        </p:txBody>
      </p:sp>
      <p:sp>
        <p:nvSpPr>
          <p:cNvPr id="5" name="Footer Placeholder 4">
            <a:extLst>
              <a:ext uri="{FF2B5EF4-FFF2-40B4-BE49-F238E27FC236}">
                <a16:creationId xmlns:a16="http://schemas.microsoft.com/office/drawing/2014/main" id="{E65CEE8E-88D4-13B0-A49D-82B9490E6B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D6B1A-8683-8A89-C9CE-39412D46FE93}"/>
              </a:ext>
            </a:extLst>
          </p:cNvPr>
          <p:cNvSpPr>
            <a:spLocks noGrp="1"/>
          </p:cNvSpPr>
          <p:nvPr>
            <p:ph type="sldNum" sz="quarter" idx="12"/>
          </p:nvPr>
        </p:nvSpPr>
        <p:spPr/>
        <p:txBody>
          <a:bodyPr/>
          <a:lstStyle/>
          <a:p>
            <a:fld id="{19F52E49-7317-4DE0-B6C0-99C447C4BA9D}" type="slidenum">
              <a:rPr lang="en-US" smtClean="0"/>
              <a:t>‹#›</a:t>
            </a:fld>
            <a:endParaRPr lang="en-US"/>
          </a:p>
        </p:txBody>
      </p:sp>
    </p:spTree>
    <p:extLst>
      <p:ext uri="{BB962C8B-B14F-4D97-AF65-F5344CB8AC3E}">
        <p14:creationId xmlns:p14="http://schemas.microsoft.com/office/powerpoint/2010/main" val="14166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A901F-90D4-EC4A-E147-BDDEA1A5FD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E8B6F1-4A5F-0457-219D-97946A65C8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099851-8F04-68F0-372A-9BD86F1E1868}"/>
              </a:ext>
            </a:extLst>
          </p:cNvPr>
          <p:cNvSpPr>
            <a:spLocks noGrp="1"/>
          </p:cNvSpPr>
          <p:nvPr>
            <p:ph type="dt" sz="half" idx="10"/>
          </p:nvPr>
        </p:nvSpPr>
        <p:spPr/>
        <p:txBody>
          <a:bodyPr/>
          <a:lstStyle/>
          <a:p>
            <a:fld id="{8479D31D-D262-4062-A76C-CFB4BAAAB69E}" type="datetime1">
              <a:rPr lang="en-US" smtClean="0"/>
              <a:t>6/2/2024</a:t>
            </a:fld>
            <a:endParaRPr lang="en-US"/>
          </a:p>
        </p:txBody>
      </p:sp>
      <p:sp>
        <p:nvSpPr>
          <p:cNvPr id="5" name="Footer Placeholder 4">
            <a:extLst>
              <a:ext uri="{FF2B5EF4-FFF2-40B4-BE49-F238E27FC236}">
                <a16:creationId xmlns:a16="http://schemas.microsoft.com/office/drawing/2014/main" id="{A911EAC1-0F92-7135-3BC5-F2CBC040BF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DE40FF-A07F-A486-8E2E-146E82829DA9}"/>
              </a:ext>
            </a:extLst>
          </p:cNvPr>
          <p:cNvSpPr>
            <a:spLocks noGrp="1"/>
          </p:cNvSpPr>
          <p:nvPr>
            <p:ph type="sldNum" sz="quarter" idx="12"/>
          </p:nvPr>
        </p:nvSpPr>
        <p:spPr/>
        <p:txBody>
          <a:bodyPr/>
          <a:lstStyle/>
          <a:p>
            <a:fld id="{19F52E49-7317-4DE0-B6C0-99C447C4BA9D}" type="slidenum">
              <a:rPr lang="en-US" smtClean="0"/>
              <a:t>‹#›</a:t>
            </a:fld>
            <a:endParaRPr lang="en-US"/>
          </a:p>
        </p:txBody>
      </p:sp>
    </p:spTree>
    <p:extLst>
      <p:ext uri="{BB962C8B-B14F-4D97-AF65-F5344CB8AC3E}">
        <p14:creationId xmlns:p14="http://schemas.microsoft.com/office/powerpoint/2010/main" val="1368701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4E28-B338-8907-9EF6-9E088FB0A8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12E46A-907D-C8C7-83F8-DC160BB71E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D2BD88-2973-87C0-281C-B570AC26EA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9D7BB3-9482-35D6-EF0D-949BBEB5C098}"/>
              </a:ext>
            </a:extLst>
          </p:cNvPr>
          <p:cNvSpPr>
            <a:spLocks noGrp="1"/>
          </p:cNvSpPr>
          <p:nvPr>
            <p:ph type="dt" sz="half" idx="10"/>
          </p:nvPr>
        </p:nvSpPr>
        <p:spPr/>
        <p:txBody>
          <a:bodyPr/>
          <a:lstStyle/>
          <a:p>
            <a:fld id="{C053361A-ABCB-4553-B2CD-97166691D9A4}" type="datetime1">
              <a:rPr lang="en-US" smtClean="0"/>
              <a:t>6/2/2024</a:t>
            </a:fld>
            <a:endParaRPr lang="en-US"/>
          </a:p>
        </p:txBody>
      </p:sp>
      <p:sp>
        <p:nvSpPr>
          <p:cNvPr id="6" name="Footer Placeholder 5">
            <a:extLst>
              <a:ext uri="{FF2B5EF4-FFF2-40B4-BE49-F238E27FC236}">
                <a16:creationId xmlns:a16="http://schemas.microsoft.com/office/drawing/2014/main" id="{57CB3042-5896-F98C-A23C-04D803629B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62D6D-50E1-7E49-6DD5-5BF9958E7676}"/>
              </a:ext>
            </a:extLst>
          </p:cNvPr>
          <p:cNvSpPr>
            <a:spLocks noGrp="1"/>
          </p:cNvSpPr>
          <p:nvPr>
            <p:ph type="sldNum" sz="quarter" idx="12"/>
          </p:nvPr>
        </p:nvSpPr>
        <p:spPr/>
        <p:txBody>
          <a:bodyPr/>
          <a:lstStyle/>
          <a:p>
            <a:fld id="{19F52E49-7317-4DE0-B6C0-99C447C4BA9D}" type="slidenum">
              <a:rPr lang="en-US" smtClean="0"/>
              <a:t>‹#›</a:t>
            </a:fld>
            <a:endParaRPr lang="en-US"/>
          </a:p>
        </p:txBody>
      </p:sp>
    </p:spTree>
    <p:extLst>
      <p:ext uri="{BB962C8B-B14F-4D97-AF65-F5344CB8AC3E}">
        <p14:creationId xmlns:p14="http://schemas.microsoft.com/office/powerpoint/2010/main" val="1191527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4806-E8B6-5102-BCC5-23C1483305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8B5EB8-1574-0A80-2ED8-413B199539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B4D7C8-3C0B-3C3C-476B-161E21797C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C36126-5540-99DA-FDB1-486E1547A3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760B7D-5C72-5232-BC7E-0E5DE9D03F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EBE2CC-F056-F871-D57C-A7BDDEC9DF34}"/>
              </a:ext>
            </a:extLst>
          </p:cNvPr>
          <p:cNvSpPr>
            <a:spLocks noGrp="1"/>
          </p:cNvSpPr>
          <p:nvPr>
            <p:ph type="dt" sz="half" idx="10"/>
          </p:nvPr>
        </p:nvSpPr>
        <p:spPr/>
        <p:txBody>
          <a:bodyPr/>
          <a:lstStyle/>
          <a:p>
            <a:fld id="{056FDB02-7132-4B8B-9D7E-FBC630A0F569}" type="datetime1">
              <a:rPr lang="en-US" smtClean="0"/>
              <a:t>6/2/2024</a:t>
            </a:fld>
            <a:endParaRPr lang="en-US"/>
          </a:p>
        </p:txBody>
      </p:sp>
      <p:sp>
        <p:nvSpPr>
          <p:cNvPr id="8" name="Footer Placeholder 7">
            <a:extLst>
              <a:ext uri="{FF2B5EF4-FFF2-40B4-BE49-F238E27FC236}">
                <a16:creationId xmlns:a16="http://schemas.microsoft.com/office/drawing/2014/main" id="{B3BBD75E-2405-16F6-CFD6-D1B76D6685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E67BB7-6C1B-70C8-B2B2-E8F651DED995}"/>
              </a:ext>
            </a:extLst>
          </p:cNvPr>
          <p:cNvSpPr>
            <a:spLocks noGrp="1"/>
          </p:cNvSpPr>
          <p:nvPr>
            <p:ph type="sldNum" sz="quarter" idx="12"/>
          </p:nvPr>
        </p:nvSpPr>
        <p:spPr/>
        <p:txBody>
          <a:bodyPr/>
          <a:lstStyle/>
          <a:p>
            <a:fld id="{19F52E49-7317-4DE0-B6C0-99C447C4BA9D}" type="slidenum">
              <a:rPr lang="en-US" smtClean="0"/>
              <a:t>‹#›</a:t>
            </a:fld>
            <a:endParaRPr lang="en-US"/>
          </a:p>
        </p:txBody>
      </p:sp>
    </p:spTree>
    <p:extLst>
      <p:ext uri="{BB962C8B-B14F-4D97-AF65-F5344CB8AC3E}">
        <p14:creationId xmlns:p14="http://schemas.microsoft.com/office/powerpoint/2010/main" val="4097512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991DB-97DC-2155-515D-495CE6E787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A3ADCC-509C-CBB4-0E24-E5E03C0DF28C}"/>
              </a:ext>
            </a:extLst>
          </p:cNvPr>
          <p:cNvSpPr>
            <a:spLocks noGrp="1"/>
          </p:cNvSpPr>
          <p:nvPr>
            <p:ph type="dt" sz="half" idx="10"/>
          </p:nvPr>
        </p:nvSpPr>
        <p:spPr/>
        <p:txBody>
          <a:bodyPr/>
          <a:lstStyle/>
          <a:p>
            <a:fld id="{BF17F198-9A03-4D72-9E40-D36C28FF5AD4}" type="datetime1">
              <a:rPr lang="en-US" smtClean="0"/>
              <a:t>6/2/2024</a:t>
            </a:fld>
            <a:endParaRPr lang="en-US"/>
          </a:p>
        </p:txBody>
      </p:sp>
      <p:sp>
        <p:nvSpPr>
          <p:cNvPr id="4" name="Footer Placeholder 3">
            <a:extLst>
              <a:ext uri="{FF2B5EF4-FFF2-40B4-BE49-F238E27FC236}">
                <a16:creationId xmlns:a16="http://schemas.microsoft.com/office/drawing/2014/main" id="{8DD807BD-0B44-D645-3AFA-E32B2211CC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D40DA1-0EA5-DE54-E8B0-57E10B343D9F}"/>
              </a:ext>
            </a:extLst>
          </p:cNvPr>
          <p:cNvSpPr>
            <a:spLocks noGrp="1"/>
          </p:cNvSpPr>
          <p:nvPr>
            <p:ph type="sldNum" sz="quarter" idx="12"/>
          </p:nvPr>
        </p:nvSpPr>
        <p:spPr/>
        <p:txBody>
          <a:bodyPr/>
          <a:lstStyle/>
          <a:p>
            <a:fld id="{19F52E49-7317-4DE0-B6C0-99C447C4BA9D}" type="slidenum">
              <a:rPr lang="en-US" smtClean="0"/>
              <a:t>‹#›</a:t>
            </a:fld>
            <a:endParaRPr lang="en-US"/>
          </a:p>
        </p:txBody>
      </p:sp>
    </p:spTree>
    <p:extLst>
      <p:ext uri="{BB962C8B-B14F-4D97-AF65-F5344CB8AC3E}">
        <p14:creationId xmlns:p14="http://schemas.microsoft.com/office/powerpoint/2010/main" val="132221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D44B53-D04D-449A-92F9-14F8E3A5ADA8}"/>
              </a:ext>
            </a:extLst>
          </p:cNvPr>
          <p:cNvSpPr>
            <a:spLocks noGrp="1"/>
          </p:cNvSpPr>
          <p:nvPr>
            <p:ph type="dt" sz="half" idx="10"/>
          </p:nvPr>
        </p:nvSpPr>
        <p:spPr/>
        <p:txBody>
          <a:bodyPr/>
          <a:lstStyle/>
          <a:p>
            <a:fld id="{18CA24EF-64B0-4B06-A1FA-2B3E2CA28340}" type="datetime1">
              <a:rPr lang="en-US" smtClean="0"/>
              <a:t>6/2/2024</a:t>
            </a:fld>
            <a:endParaRPr lang="en-US"/>
          </a:p>
        </p:txBody>
      </p:sp>
      <p:sp>
        <p:nvSpPr>
          <p:cNvPr id="3" name="Footer Placeholder 2">
            <a:extLst>
              <a:ext uri="{FF2B5EF4-FFF2-40B4-BE49-F238E27FC236}">
                <a16:creationId xmlns:a16="http://schemas.microsoft.com/office/drawing/2014/main" id="{B96F96E3-B186-32EF-2144-1794EEB4EE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965EF1-75BF-B5C3-8136-A7B67F9E8FE7}"/>
              </a:ext>
            </a:extLst>
          </p:cNvPr>
          <p:cNvSpPr>
            <a:spLocks noGrp="1"/>
          </p:cNvSpPr>
          <p:nvPr>
            <p:ph type="sldNum" sz="quarter" idx="12"/>
          </p:nvPr>
        </p:nvSpPr>
        <p:spPr/>
        <p:txBody>
          <a:bodyPr/>
          <a:lstStyle/>
          <a:p>
            <a:fld id="{19F52E49-7317-4DE0-B6C0-99C447C4BA9D}" type="slidenum">
              <a:rPr lang="en-US" smtClean="0"/>
              <a:t>‹#›</a:t>
            </a:fld>
            <a:endParaRPr lang="en-US"/>
          </a:p>
        </p:txBody>
      </p:sp>
    </p:spTree>
    <p:extLst>
      <p:ext uri="{BB962C8B-B14F-4D97-AF65-F5344CB8AC3E}">
        <p14:creationId xmlns:p14="http://schemas.microsoft.com/office/powerpoint/2010/main" val="1924026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B4EB3-E469-183F-EA13-6C422DCA9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F4BCD9-FA4C-F645-AA47-B8C84995FA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448113-5CDF-FFF3-62DC-B2CDB9609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EBA59A-355C-7A74-9707-4ABD9E99FA9E}"/>
              </a:ext>
            </a:extLst>
          </p:cNvPr>
          <p:cNvSpPr>
            <a:spLocks noGrp="1"/>
          </p:cNvSpPr>
          <p:nvPr>
            <p:ph type="dt" sz="half" idx="10"/>
          </p:nvPr>
        </p:nvSpPr>
        <p:spPr/>
        <p:txBody>
          <a:bodyPr/>
          <a:lstStyle/>
          <a:p>
            <a:fld id="{7A6825F5-6C69-46CB-8DEC-E8DCC394B1AD}" type="datetime1">
              <a:rPr lang="en-US" smtClean="0"/>
              <a:t>6/2/2024</a:t>
            </a:fld>
            <a:endParaRPr lang="en-US"/>
          </a:p>
        </p:txBody>
      </p:sp>
      <p:sp>
        <p:nvSpPr>
          <p:cNvPr id="6" name="Footer Placeholder 5">
            <a:extLst>
              <a:ext uri="{FF2B5EF4-FFF2-40B4-BE49-F238E27FC236}">
                <a16:creationId xmlns:a16="http://schemas.microsoft.com/office/drawing/2014/main" id="{1C0C430B-C9C2-8972-C4AD-5C11C1CB9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8A1C4-B3D8-1CF3-B9EF-836D5019E4B9}"/>
              </a:ext>
            </a:extLst>
          </p:cNvPr>
          <p:cNvSpPr>
            <a:spLocks noGrp="1"/>
          </p:cNvSpPr>
          <p:nvPr>
            <p:ph type="sldNum" sz="quarter" idx="12"/>
          </p:nvPr>
        </p:nvSpPr>
        <p:spPr/>
        <p:txBody>
          <a:bodyPr/>
          <a:lstStyle/>
          <a:p>
            <a:fld id="{19F52E49-7317-4DE0-B6C0-99C447C4BA9D}" type="slidenum">
              <a:rPr lang="en-US" smtClean="0"/>
              <a:t>‹#›</a:t>
            </a:fld>
            <a:endParaRPr lang="en-US"/>
          </a:p>
        </p:txBody>
      </p:sp>
    </p:spTree>
    <p:extLst>
      <p:ext uri="{BB962C8B-B14F-4D97-AF65-F5344CB8AC3E}">
        <p14:creationId xmlns:p14="http://schemas.microsoft.com/office/powerpoint/2010/main" val="101392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41749-4595-C08E-0DB9-62A00BECCE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D2A62F-5468-8029-40AC-D526224F2D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57430A-8A62-39E2-616C-3BC8BA740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47270C-2BEC-5C16-652B-1E11405798C4}"/>
              </a:ext>
            </a:extLst>
          </p:cNvPr>
          <p:cNvSpPr>
            <a:spLocks noGrp="1"/>
          </p:cNvSpPr>
          <p:nvPr>
            <p:ph type="dt" sz="half" idx="10"/>
          </p:nvPr>
        </p:nvSpPr>
        <p:spPr/>
        <p:txBody>
          <a:bodyPr/>
          <a:lstStyle/>
          <a:p>
            <a:fld id="{E0F613D4-B4EF-44C4-921C-96F958B9B26B}" type="datetime1">
              <a:rPr lang="en-US" smtClean="0"/>
              <a:t>6/2/2024</a:t>
            </a:fld>
            <a:endParaRPr lang="en-US"/>
          </a:p>
        </p:txBody>
      </p:sp>
      <p:sp>
        <p:nvSpPr>
          <p:cNvPr id="6" name="Footer Placeholder 5">
            <a:extLst>
              <a:ext uri="{FF2B5EF4-FFF2-40B4-BE49-F238E27FC236}">
                <a16:creationId xmlns:a16="http://schemas.microsoft.com/office/drawing/2014/main" id="{F22A09EF-E246-957B-F49C-F2BE898290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52C430-69C3-1F32-40F7-67D6210D249A}"/>
              </a:ext>
            </a:extLst>
          </p:cNvPr>
          <p:cNvSpPr>
            <a:spLocks noGrp="1"/>
          </p:cNvSpPr>
          <p:nvPr>
            <p:ph type="sldNum" sz="quarter" idx="12"/>
          </p:nvPr>
        </p:nvSpPr>
        <p:spPr/>
        <p:txBody>
          <a:bodyPr/>
          <a:lstStyle/>
          <a:p>
            <a:fld id="{19F52E49-7317-4DE0-B6C0-99C447C4BA9D}" type="slidenum">
              <a:rPr lang="en-US" smtClean="0"/>
              <a:t>‹#›</a:t>
            </a:fld>
            <a:endParaRPr lang="en-US"/>
          </a:p>
        </p:txBody>
      </p:sp>
    </p:spTree>
    <p:extLst>
      <p:ext uri="{BB962C8B-B14F-4D97-AF65-F5344CB8AC3E}">
        <p14:creationId xmlns:p14="http://schemas.microsoft.com/office/powerpoint/2010/main" val="2255258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4EDF65-4654-BF14-A8E3-76D8EAE964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6FC9D9-DA71-ED67-1AB1-052293E33D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22B914-4FBB-67DB-BA77-E3CE3763F4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6A4DF-0922-40F9-A10D-15212E117AE2}" type="datetime1">
              <a:rPr lang="en-US" smtClean="0"/>
              <a:t>6/2/2024</a:t>
            </a:fld>
            <a:endParaRPr lang="en-US"/>
          </a:p>
        </p:txBody>
      </p:sp>
      <p:sp>
        <p:nvSpPr>
          <p:cNvPr id="5" name="Footer Placeholder 4">
            <a:extLst>
              <a:ext uri="{FF2B5EF4-FFF2-40B4-BE49-F238E27FC236}">
                <a16:creationId xmlns:a16="http://schemas.microsoft.com/office/drawing/2014/main" id="{2E831026-3A0E-795D-6FAC-E1394153C1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E71D58-193D-47AD-9E80-09E7A917AB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F52E49-7317-4DE0-B6C0-99C447C4BA9D}" type="slidenum">
              <a:rPr lang="en-US" smtClean="0"/>
              <a:t>‹#›</a:t>
            </a:fld>
            <a:endParaRPr lang="en-US"/>
          </a:p>
        </p:txBody>
      </p:sp>
    </p:spTree>
    <p:extLst>
      <p:ext uri="{BB962C8B-B14F-4D97-AF65-F5344CB8AC3E}">
        <p14:creationId xmlns:p14="http://schemas.microsoft.com/office/powerpoint/2010/main" val="4107072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4204-F19D-3D8C-E6AB-991EDC420414}"/>
              </a:ext>
            </a:extLst>
          </p:cNvPr>
          <p:cNvSpPr>
            <a:spLocks noGrp="1"/>
          </p:cNvSpPr>
          <p:nvPr>
            <p:ph type="ctrTitle"/>
          </p:nvPr>
        </p:nvSpPr>
        <p:spPr/>
        <p:txBody>
          <a:bodyPr/>
          <a:lstStyle/>
          <a:p>
            <a:r>
              <a:rPr lang="en-US" altLang="zh-CN" dirty="0"/>
              <a:t>LLM</a:t>
            </a:r>
            <a:r>
              <a:rPr lang="zh-CN" altLang="en-US"/>
              <a:t>的趋</a:t>
            </a:r>
            <a:r>
              <a:rPr lang="zh-CN" altLang="en-US" dirty="0"/>
              <a:t>势和机会点</a:t>
            </a:r>
            <a:endParaRPr lang="en-US" dirty="0"/>
          </a:p>
        </p:txBody>
      </p:sp>
      <p:sp>
        <p:nvSpPr>
          <p:cNvPr id="3" name="Subtitle 2">
            <a:extLst>
              <a:ext uri="{FF2B5EF4-FFF2-40B4-BE49-F238E27FC236}">
                <a16:creationId xmlns:a16="http://schemas.microsoft.com/office/drawing/2014/main" id="{F261DD18-F33C-EE00-537E-92F5BFBD7056}"/>
              </a:ext>
            </a:extLst>
          </p:cNvPr>
          <p:cNvSpPr>
            <a:spLocks noGrp="1"/>
          </p:cNvSpPr>
          <p:nvPr>
            <p:ph type="subTitle" idx="1"/>
          </p:nvPr>
        </p:nvSpPr>
        <p:spPr/>
        <p:txBody>
          <a:bodyPr/>
          <a:lstStyle/>
          <a:p>
            <a:r>
              <a:rPr lang="en-US" altLang="zh-CN" dirty="0"/>
              <a:t>Jiangsheng Yu</a:t>
            </a:r>
          </a:p>
          <a:p>
            <a:r>
              <a:rPr lang="en-US" dirty="0"/>
              <a:t>05/27/2024</a:t>
            </a:r>
          </a:p>
        </p:txBody>
      </p:sp>
    </p:spTree>
    <p:extLst>
      <p:ext uri="{BB962C8B-B14F-4D97-AF65-F5344CB8AC3E}">
        <p14:creationId xmlns:p14="http://schemas.microsoft.com/office/powerpoint/2010/main" val="2661839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C945-B8C6-6B2B-87C8-532B975B7343}"/>
              </a:ext>
            </a:extLst>
          </p:cNvPr>
          <p:cNvSpPr>
            <a:spLocks noGrp="1"/>
          </p:cNvSpPr>
          <p:nvPr>
            <p:ph type="title"/>
          </p:nvPr>
        </p:nvSpPr>
        <p:spPr/>
        <p:txBody>
          <a:bodyPr/>
          <a:lstStyle/>
          <a:p>
            <a:r>
              <a:rPr lang="zh-CN" altLang="en-US" dirty="0"/>
              <a:t>自监督学习</a:t>
            </a:r>
            <a:endParaRPr lang="en-US" dirty="0"/>
          </a:p>
        </p:txBody>
      </p:sp>
      <p:sp>
        <p:nvSpPr>
          <p:cNvPr id="3" name="Content Placeholder 2">
            <a:extLst>
              <a:ext uri="{FF2B5EF4-FFF2-40B4-BE49-F238E27FC236}">
                <a16:creationId xmlns:a16="http://schemas.microsoft.com/office/drawing/2014/main" id="{3E0C3AF4-F006-CB94-3C8F-E66E7E763322}"/>
              </a:ext>
            </a:extLst>
          </p:cNvPr>
          <p:cNvSpPr>
            <a:spLocks noGrp="1"/>
          </p:cNvSpPr>
          <p:nvPr>
            <p:ph idx="1"/>
          </p:nvPr>
        </p:nvSpPr>
        <p:spPr>
          <a:xfrm>
            <a:off x="597877" y="1690688"/>
            <a:ext cx="10920046" cy="4486275"/>
          </a:xfrm>
        </p:spPr>
        <p:txBody>
          <a:bodyPr>
            <a:normAutofit fontScale="92500" lnSpcReduction="10000"/>
          </a:bodyPr>
          <a:lstStyle/>
          <a:p>
            <a:pPr marL="0" indent="0">
              <a:buNone/>
            </a:pPr>
            <a:r>
              <a:rPr lang="zh-CN" altLang="en-US" dirty="0"/>
              <a:t>除了算力，这次</a:t>
            </a:r>
            <a:r>
              <a:rPr lang="en-US" altLang="zh-CN" dirty="0"/>
              <a:t>AI</a:t>
            </a:r>
            <a:r>
              <a:rPr lang="zh-CN" altLang="en-US" dirty="0"/>
              <a:t>的突飞猛进还得益于</a:t>
            </a:r>
            <a:r>
              <a:rPr lang="zh-CN" altLang="en-US" dirty="0">
                <a:sym typeface="Wingdings" panose="05000000000000000000" pitchFamily="2" charset="2"/>
              </a:rPr>
              <a:t>自监督学习（</a:t>
            </a:r>
            <a:r>
              <a:rPr lang="en-US" altLang="zh-CN" dirty="0">
                <a:sym typeface="Wingdings" panose="05000000000000000000" pitchFamily="2" charset="2"/>
              </a:rPr>
              <a:t>self-supervised learning</a:t>
            </a:r>
            <a:r>
              <a:rPr lang="zh-CN" altLang="en-US" dirty="0">
                <a:sym typeface="Wingdings" panose="05000000000000000000" pitchFamily="2" charset="2"/>
              </a:rPr>
              <a:t>）。有监督学习（</a:t>
            </a:r>
            <a:r>
              <a:rPr lang="en-US" altLang="zh-CN" dirty="0">
                <a:sym typeface="Wingdings" panose="05000000000000000000" pitchFamily="2" charset="2"/>
              </a:rPr>
              <a:t>supervised learning</a:t>
            </a:r>
            <a:r>
              <a:rPr lang="zh-CN" altLang="en-US" dirty="0">
                <a:sym typeface="Wingdings" panose="05000000000000000000" pitchFamily="2" charset="2"/>
              </a:rPr>
              <a:t>）需要人工标注足够多的训练样本（例如</a:t>
            </a:r>
            <a:r>
              <a:rPr lang="en-US" altLang="zh-CN" dirty="0">
                <a:sym typeface="Wingdings" panose="05000000000000000000" pitchFamily="2" charset="2"/>
              </a:rPr>
              <a:t>ImageNet</a:t>
            </a:r>
            <a:r>
              <a:rPr lang="zh-CN" altLang="en-US" dirty="0">
                <a:sym typeface="Wingdings" panose="05000000000000000000" pitchFamily="2" charset="2"/>
              </a:rPr>
              <a:t>），代价大、周期长，迟滞了</a:t>
            </a:r>
            <a:r>
              <a:rPr lang="en-US" altLang="zh-CN" dirty="0">
                <a:sym typeface="Wingdings" panose="05000000000000000000" pitchFamily="2" charset="2"/>
              </a:rPr>
              <a:t>AI</a:t>
            </a:r>
            <a:r>
              <a:rPr lang="zh-CN" altLang="en-US" dirty="0">
                <a:sym typeface="Wingdings" panose="05000000000000000000" pitchFamily="2" charset="2"/>
              </a:rPr>
              <a:t>的发展。</a:t>
            </a:r>
            <a:endParaRPr lang="en-US" altLang="zh-CN" dirty="0">
              <a:sym typeface="Wingdings" panose="05000000000000000000" pitchFamily="2" charset="2"/>
            </a:endParaRPr>
          </a:p>
          <a:p>
            <a:r>
              <a:rPr lang="zh-CN" altLang="en-US" dirty="0">
                <a:sym typeface="Wingdings" panose="05000000000000000000" pitchFamily="2" charset="2"/>
              </a:rPr>
              <a:t>自监督学习的优势：互联网提供了大量自监督学习的训练样本，无论</a:t>
            </a:r>
            <a:r>
              <a:rPr lang="en-US" altLang="zh-CN" dirty="0">
                <a:sym typeface="Wingdings" panose="05000000000000000000" pitchFamily="2" charset="2"/>
              </a:rPr>
              <a:t>transformer</a:t>
            </a:r>
            <a:r>
              <a:rPr lang="zh-CN" altLang="en-US" dirty="0">
                <a:sym typeface="Wingdings" panose="05000000000000000000" pitchFamily="2" charset="2"/>
              </a:rPr>
              <a:t>还是</a:t>
            </a:r>
            <a:r>
              <a:rPr lang="en-US" altLang="zh-CN" dirty="0">
                <a:sym typeface="Wingdings" panose="05000000000000000000" pitchFamily="2" charset="2"/>
              </a:rPr>
              <a:t>diffusion model</a:t>
            </a:r>
            <a:r>
              <a:rPr lang="zh-CN" altLang="en-US" dirty="0">
                <a:sym typeface="Wingdings" panose="05000000000000000000" pitchFamily="2" charset="2"/>
              </a:rPr>
              <a:t>，都是自监督学习的成功案例。</a:t>
            </a:r>
            <a:endParaRPr lang="en-US" altLang="zh-CN" dirty="0">
              <a:sym typeface="Wingdings" panose="05000000000000000000" pitchFamily="2" charset="2"/>
            </a:endParaRPr>
          </a:p>
          <a:p>
            <a:r>
              <a:rPr lang="zh-CN" altLang="en-US" b="1" dirty="0">
                <a:solidFill>
                  <a:srgbClr val="C00000"/>
                </a:solidFill>
                <a:sym typeface="Wingdings" panose="05000000000000000000" pitchFamily="2" charset="2"/>
              </a:rPr>
              <a:t>层级</a:t>
            </a:r>
            <a:r>
              <a:rPr lang="en-US" altLang="zh-CN" b="1" dirty="0">
                <a:solidFill>
                  <a:srgbClr val="C00000"/>
                </a:solidFill>
                <a:sym typeface="Wingdings" panose="05000000000000000000" pitchFamily="2" charset="2"/>
              </a:rPr>
              <a:t>+</a:t>
            </a:r>
            <a:r>
              <a:rPr lang="zh-CN" altLang="en-US" b="1" dirty="0">
                <a:solidFill>
                  <a:srgbClr val="C00000"/>
                </a:solidFill>
                <a:sym typeface="Wingdings" panose="05000000000000000000" pitchFamily="2" charset="2"/>
              </a:rPr>
              <a:t>分块结构的自监督学习</a:t>
            </a:r>
            <a:r>
              <a:rPr lang="zh-CN" altLang="en-US" dirty="0">
                <a:sym typeface="Wingdings" panose="05000000000000000000" pitchFamily="2" charset="2"/>
              </a:rPr>
              <a:t>：把隐状态序列引入自监督学习，例如</a:t>
            </a:r>
            <a:r>
              <a:rPr lang="en-US" altLang="zh-CN" dirty="0">
                <a:sym typeface="Wingdings" panose="05000000000000000000" pitchFamily="2" charset="2"/>
              </a:rPr>
              <a:t>hidden Markov model (HMM)</a:t>
            </a:r>
            <a:r>
              <a:rPr lang="zh-CN" altLang="en-US" dirty="0">
                <a:sym typeface="Wingdings" panose="05000000000000000000" pitchFamily="2" charset="2"/>
              </a:rPr>
              <a:t>、</a:t>
            </a:r>
            <a:r>
              <a:rPr lang="en-US" altLang="zh-CN" dirty="0">
                <a:sym typeface="Wingdings" panose="05000000000000000000" pitchFamily="2" charset="2"/>
              </a:rPr>
              <a:t>Kalman</a:t>
            </a:r>
            <a:r>
              <a:rPr lang="zh-CN" altLang="en-US" dirty="0">
                <a:sym typeface="Wingdings" panose="05000000000000000000" pitchFamily="2" charset="2"/>
              </a:rPr>
              <a:t>滤波等。</a:t>
            </a:r>
            <a:endParaRPr lang="en-US" altLang="zh-CN" dirty="0">
              <a:sym typeface="Wingdings" panose="05000000000000000000" pitchFamily="2" charset="2"/>
            </a:endParaRPr>
          </a:p>
          <a:p>
            <a:pPr marL="0" indent="0" algn="ctr">
              <a:buNone/>
            </a:pPr>
            <a:r>
              <a:rPr lang="zh-CN" altLang="en-US" dirty="0"/>
              <a:t>观测序列：</a:t>
            </a:r>
            <a:r>
              <a:rPr lang="en-US" dirty="0"/>
              <a:t>…, t_{n-1}, </a:t>
            </a:r>
            <a:r>
              <a:rPr lang="en-US" dirty="0" err="1"/>
              <a:t>t_n</a:t>
            </a:r>
            <a:r>
              <a:rPr lang="en-US" dirty="0"/>
              <a:t>, t_{n+1}, …</a:t>
            </a:r>
          </a:p>
          <a:p>
            <a:pPr marL="0" indent="0" algn="ctr">
              <a:buNone/>
            </a:pPr>
            <a:r>
              <a:rPr lang="zh-CN" altLang="en-US" dirty="0"/>
              <a:t>隐藏序列：</a:t>
            </a:r>
            <a:r>
              <a:rPr lang="en-US" dirty="0"/>
              <a:t>…, h_{t-1}, </a:t>
            </a:r>
            <a:r>
              <a:rPr lang="en-US" dirty="0" err="1"/>
              <a:t>h_n</a:t>
            </a:r>
            <a:r>
              <a:rPr lang="en-US" dirty="0"/>
              <a:t>, h_{</a:t>
            </a:r>
            <a:r>
              <a:rPr lang="en-US" altLang="zh-CN" dirty="0"/>
              <a:t>n+},</a:t>
            </a:r>
            <a:r>
              <a:rPr lang="zh-CN" altLang="en-US" dirty="0"/>
              <a:t> </a:t>
            </a:r>
            <a:r>
              <a:rPr lang="en-US" altLang="zh-CN" dirty="0"/>
              <a:t>…</a:t>
            </a:r>
          </a:p>
          <a:p>
            <a:r>
              <a:rPr lang="zh-CN" altLang="en-US" dirty="0"/>
              <a:t>利用自监督学习实现自动标注，促进有监督学习的发展。</a:t>
            </a:r>
            <a:endParaRPr lang="en-US" altLang="zh-CN" dirty="0"/>
          </a:p>
          <a:p>
            <a:r>
              <a:rPr lang="zh-CN" altLang="en-US" dirty="0"/>
              <a:t>模仿</a:t>
            </a:r>
            <a:r>
              <a:rPr lang="en-US" altLang="zh-CN" dirty="0"/>
              <a:t>diffusion model</a:t>
            </a:r>
            <a:r>
              <a:rPr lang="zh-CN" altLang="en-US" dirty="0"/>
              <a:t>，以低成本为自监督学习制造训练数据。</a:t>
            </a:r>
            <a:endParaRPr lang="en-US" dirty="0"/>
          </a:p>
        </p:txBody>
      </p:sp>
      <p:sp>
        <p:nvSpPr>
          <p:cNvPr id="4" name="Slide Number Placeholder 3">
            <a:extLst>
              <a:ext uri="{FF2B5EF4-FFF2-40B4-BE49-F238E27FC236}">
                <a16:creationId xmlns:a16="http://schemas.microsoft.com/office/drawing/2014/main" id="{613F78F9-83DD-EF61-D3AC-355E9094959A}"/>
              </a:ext>
            </a:extLst>
          </p:cNvPr>
          <p:cNvSpPr>
            <a:spLocks noGrp="1"/>
          </p:cNvSpPr>
          <p:nvPr>
            <p:ph type="sldNum" sz="quarter" idx="12"/>
          </p:nvPr>
        </p:nvSpPr>
        <p:spPr/>
        <p:txBody>
          <a:bodyPr/>
          <a:lstStyle/>
          <a:p>
            <a:fld id="{19F52E49-7317-4DE0-B6C0-99C447C4BA9D}" type="slidenum">
              <a:rPr lang="en-US" smtClean="0"/>
              <a:t>10</a:t>
            </a:fld>
            <a:endParaRPr lang="en-US"/>
          </a:p>
        </p:txBody>
      </p:sp>
    </p:spTree>
    <p:extLst>
      <p:ext uri="{BB962C8B-B14F-4D97-AF65-F5344CB8AC3E}">
        <p14:creationId xmlns:p14="http://schemas.microsoft.com/office/powerpoint/2010/main" val="545422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0BB6-852F-E3F8-7248-C6C0DE0ACE50}"/>
              </a:ext>
            </a:extLst>
          </p:cNvPr>
          <p:cNvSpPr>
            <a:spLocks noGrp="1"/>
          </p:cNvSpPr>
          <p:nvPr>
            <p:ph type="title"/>
          </p:nvPr>
        </p:nvSpPr>
        <p:spPr/>
        <p:txBody>
          <a:bodyPr/>
          <a:lstStyle/>
          <a:p>
            <a:r>
              <a:rPr lang="zh-CN" altLang="en-US" dirty="0"/>
              <a:t>大模型与小模型共存</a:t>
            </a:r>
            <a:endParaRPr lang="en-US" dirty="0"/>
          </a:p>
        </p:txBody>
      </p:sp>
      <p:sp>
        <p:nvSpPr>
          <p:cNvPr id="3" name="Content Placeholder 2">
            <a:extLst>
              <a:ext uri="{FF2B5EF4-FFF2-40B4-BE49-F238E27FC236}">
                <a16:creationId xmlns:a16="http://schemas.microsoft.com/office/drawing/2014/main" id="{E2D21BCF-F74C-48A7-942A-FD395A1ED9B4}"/>
              </a:ext>
            </a:extLst>
          </p:cNvPr>
          <p:cNvSpPr>
            <a:spLocks noGrp="1"/>
          </p:cNvSpPr>
          <p:nvPr>
            <p:ph idx="1"/>
          </p:nvPr>
        </p:nvSpPr>
        <p:spPr>
          <a:xfrm>
            <a:off x="482599" y="1825625"/>
            <a:ext cx="11116733" cy="4351338"/>
          </a:xfrm>
        </p:spPr>
        <p:txBody>
          <a:bodyPr>
            <a:normAutofit fontScale="77500" lnSpcReduction="20000"/>
          </a:bodyPr>
          <a:lstStyle/>
          <a:p>
            <a:pPr marL="0" indent="0" algn="l">
              <a:buNone/>
            </a:pPr>
            <a:r>
              <a:rPr lang="zh-CN" altLang="en-US" b="0" i="0" dirty="0">
                <a:solidFill>
                  <a:srgbClr val="0D0D0D"/>
                </a:solidFill>
                <a:effectLst/>
                <a:latin typeface="Söhne"/>
              </a:rPr>
              <a:t>未来机器学习模型的发展方向可能会包括大模型和小模型两种趋势，并且这两者可能会并存，因为它们各自在不同的应用场景和需求下具有优势。</a:t>
            </a:r>
          </a:p>
          <a:p>
            <a:pPr algn="l">
              <a:buFont typeface="+mj-lt"/>
              <a:buAutoNum type="arabicPeriod"/>
            </a:pPr>
            <a:r>
              <a:rPr lang="zh-CN" altLang="en-US" b="1" i="0" dirty="0">
                <a:solidFill>
                  <a:srgbClr val="0D0D0D"/>
                </a:solidFill>
                <a:effectLst/>
                <a:latin typeface="Söhne"/>
              </a:rPr>
              <a:t>大模型的优势</a:t>
            </a:r>
            <a:r>
              <a:rPr lang="zh-CN" altLang="en-US" b="0" i="0" dirty="0">
                <a:solidFill>
                  <a:srgbClr val="0D0D0D"/>
                </a:solidFill>
                <a:effectLst/>
                <a:latin typeface="Söhne"/>
              </a:rPr>
              <a:t>：</a:t>
            </a:r>
          </a:p>
          <a:p>
            <a:pPr marL="742950" lvl="1" indent="-285750" algn="l">
              <a:buFont typeface="+mj-lt"/>
              <a:buAutoNum type="arabicPeriod"/>
            </a:pPr>
            <a:r>
              <a:rPr lang="zh-CN" altLang="en-US" b="1" i="0" dirty="0">
                <a:solidFill>
                  <a:srgbClr val="0D0D0D"/>
                </a:solidFill>
                <a:effectLst/>
                <a:latin typeface="Söhne"/>
              </a:rPr>
              <a:t>强大的泛化能力</a:t>
            </a:r>
            <a:r>
              <a:rPr lang="zh-CN" altLang="en-US" b="0" i="0" dirty="0">
                <a:solidFill>
                  <a:srgbClr val="0D0D0D"/>
                </a:solidFill>
                <a:effectLst/>
                <a:latin typeface="Söhne"/>
              </a:rPr>
              <a:t>：大模型如</a:t>
            </a:r>
            <a:r>
              <a:rPr lang="en-US" altLang="zh-CN" b="0" i="0" dirty="0">
                <a:solidFill>
                  <a:srgbClr val="0D0D0D"/>
                </a:solidFill>
                <a:effectLst/>
                <a:latin typeface="Söhne"/>
              </a:rPr>
              <a:t>GPT</a:t>
            </a:r>
            <a:r>
              <a:rPr lang="zh-CN" altLang="en-US" b="0" i="0" dirty="0">
                <a:solidFill>
                  <a:srgbClr val="0D0D0D"/>
                </a:solidFill>
                <a:effectLst/>
                <a:latin typeface="Söhne"/>
              </a:rPr>
              <a:t>和</a:t>
            </a:r>
            <a:r>
              <a:rPr lang="en-US" altLang="zh-CN" b="0" i="0" dirty="0">
                <a:solidFill>
                  <a:srgbClr val="0D0D0D"/>
                </a:solidFill>
                <a:effectLst/>
                <a:latin typeface="Söhne"/>
              </a:rPr>
              <a:t>BERT</a:t>
            </a:r>
            <a:r>
              <a:rPr lang="zh-CN" altLang="en-US" b="0" i="0" dirty="0">
                <a:solidFill>
                  <a:srgbClr val="0D0D0D"/>
                </a:solidFill>
                <a:effectLst/>
                <a:latin typeface="Söhne"/>
              </a:rPr>
              <a:t>表明，更大的模型往往能够捕捉更复杂的数据模式，具备更强的泛化能力和处理更广泛任务的能力。</a:t>
            </a:r>
          </a:p>
          <a:p>
            <a:pPr marL="742950" lvl="1" indent="-285750" algn="l">
              <a:buFont typeface="+mj-lt"/>
              <a:buAutoNum type="arabicPeriod"/>
            </a:pPr>
            <a:r>
              <a:rPr lang="zh-CN" altLang="en-US" b="1" i="0" dirty="0">
                <a:solidFill>
                  <a:srgbClr val="0D0D0D"/>
                </a:solidFill>
                <a:effectLst/>
                <a:latin typeface="Söhne"/>
              </a:rPr>
              <a:t>知识积累与迁移学习</a:t>
            </a:r>
            <a:r>
              <a:rPr lang="zh-CN" altLang="en-US" b="0" i="0" dirty="0">
                <a:solidFill>
                  <a:srgbClr val="0D0D0D"/>
                </a:solidFill>
                <a:effectLst/>
                <a:latin typeface="Söhne"/>
              </a:rPr>
              <a:t>：大模型可以在多个任务上进行训练，学到的知识可以迁移到新的任务上，减少针对特定任务的训练需求。</a:t>
            </a:r>
          </a:p>
          <a:p>
            <a:pPr algn="l">
              <a:buFont typeface="+mj-lt"/>
              <a:buAutoNum type="arabicPeriod"/>
            </a:pPr>
            <a:r>
              <a:rPr lang="zh-CN" altLang="en-US" b="1" i="0" dirty="0">
                <a:solidFill>
                  <a:srgbClr val="0D0D0D"/>
                </a:solidFill>
                <a:effectLst/>
                <a:latin typeface="Söhne"/>
              </a:rPr>
              <a:t>小模型的优势</a:t>
            </a:r>
            <a:r>
              <a:rPr lang="zh-CN" altLang="en-US" b="0" i="0" dirty="0">
                <a:solidFill>
                  <a:srgbClr val="0D0D0D"/>
                </a:solidFill>
                <a:effectLst/>
                <a:latin typeface="Söhne"/>
              </a:rPr>
              <a:t>：</a:t>
            </a:r>
          </a:p>
          <a:p>
            <a:pPr marL="742950" lvl="1" indent="-285750" algn="l">
              <a:buFont typeface="+mj-lt"/>
              <a:buAutoNum type="arabicPeriod"/>
            </a:pPr>
            <a:r>
              <a:rPr lang="zh-CN" altLang="en-US" b="1" i="0" dirty="0">
                <a:solidFill>
                  <a:srgbClr val="0D0D0D"/>
                </a:solidFill>
                <a:effectLst/>
                <a:latin typeface="Söhne"/>
              </a:rPr>
              <a:t>资源效率</a:t>
            </a:r>
            <a:r>
              <a:rPr lang="zh-CN" altLang="en-US" b="0" i="0" dirty="0">
                <a:solidFill>
                  <a:srgbClr val="0D0D0D"/>
                </a:solidFill>
                <a:effectLst/>
                <a:latin typeface="Söhne"/>
              </a:rPr>
              <a:t>：小模型通常需要的计算资源较少，部署成本低，更适合资源受限的环境。</a:t>
            </a:r>
          </a:p>
          <a:p>
            <a:pPr marL="742950" lvl="1" indent="-285750" algn="l">
              <a:buFont typeface="+mj-lt"/>
              <a:buAutoNum type="arabicPeriod"/>
            </a:pPr>
            <a:r>
              <a:rPr lang="zh-CN" altLang="en-US" b="1" i="0" dirty="0">
                <a:solidFill>
                  <a:srgbClr val="0D0D0D"/>
                </a:solidFill>
                <a:effectLst/>
                <a:latin typeface="Söhne"/>
              </a:rPr>
              <a:t>实时性与隐私</a:t>
            </a:r>
            <a:r>
              <a:rPr lang="zh-CN" altLang="en-US" b="0" i="0" dirty="0">
                <a:solidFill>
                  <a:srgbClr val="0D0D0D"/>
                </a:solidFill>
                <a:effectLst/>
                <a:latin typeface="Söhne"/>
              </a:rPr>
              <a:t>：在需要快速响应或更注重隐私的应用场景中，小模型可以在用户设备上直接运行，减少数据传输和处理延迟。</a:t>
            </a:r>
          </a:p>
          <a:p>
            <a:pPr algn="l">
              <a:buFont typeface="+mj-lt"/>
              <a:buAutoNum type="arabicPeriod"/>
            </a:pPr>
            <a:r>
              <a:rPr lang="zh-CN" altLang="en-US" b="1" i="0" dirty="0">
                <a:solidFill>
                  <a:srgbClr val="0D0D0D"/>
                </a:solidFill>
                <a:effectLst/>
                <a:latin typeface="Söhne"/>
              </a:rPr>
              <a:t>未来的发展趋势</a:t>
            </a:r>
            <a:r>
              <a:rPr lang="zh-CN" altLang="en-US" b="0" i="0" dirty="0">
                <a:solidFill>
                  <a:srgbClr val="0D0D0D"/>
                </a:solidFill>
                <a:effectLst/>
                <a:latin typeface="Söhne"/>
              </a:rPr>
              <a:t>：</a:t>
            </a:r>
          </a:p>
          <a:p>
            <a:pPr marL="742950" lvl="1" indent="-285750" algn="l">
              <a:buFont typeface="+mj-lt"/>
              <a:buAutoNum type="arabicPeriod"/>
            </a:pPr>
            <a:r>
              <a:rPr lang="zh-CN" altLang="en-US" b="1" i="0" dirty="0">
                <a:solidFill>
                  <a:srgbClr val="0D0D0D"/>
                </a:solidFill>
                <a:effectLst/>
                <a:latin typeface="Söhne"/>
              </a:rPr>
              <a:t>模型压缩和蒸馏</a:t>
            </a:r>
            <a:r>
              <a:rPr lang="zh-CN" altLang="en-US" b="0" i="0" dirty="0">
                <a:solidFill>
                  <a:srgbClr val="0D0D0D"/>
                </a:solidFill>
                <a:effectLst/>
                <a:latin typeface="Söhne"/>
              </a:rPr>
              <a:t>：技术的进步使得大模型可以通过技术如模型压缩和知识蒸馏转换成高效的小模型，结合两者的优势。</a:t>
            </a:r>
          </a:p>
          <a:p>
            <a:pPr marL="742950" lvl="1" indent="-285750" algn="l">
              <a:buFont typeface="+mj-lt"/>
              <a:buAutoNum type="arabicPeriod"/>
            </a:pPr>
            <a:r>
              <a:rPr lang="zh-CN" altLang="en-US" b="1" i="0" dirty="0">
                <a:solidFill>
                  <a:srgbClr val="0D0D0D"/>
                </a:solidFill>
                <a:effectLst/>
                <a:latin typeface="Söhne"/>
              </a:rPr>
              <a:t>自适应模型</a:t>
            </a:r>
            <a:r>
              <a:rPr lang="zh-CN" altLang="en-US" b="0" i="0" dirty="0">
                <a:solidFill>
                  <a:srgbClr val="0D0D0D"/>
                </a:solidFill>
                <a:effectLst/>
                <a:latin typeface="Söhne"/>
              </a:rPr>
              <a:t>：研发能够根据任务需求动态调整大小和复杂度的模型，以适应不同的应用场景和资源限制。</a:t>
            </a:r>
          </a:p>
          <a:p>
            <a:endParaRPr lang="en-US" dirty="0"/>
          </a:p>
        </p:txBody>
      </p:sp>
      <p:sp>
        <p:nvSpPr>
          <p:cNvPr id="4" name="Slide Number Placeholder 3">
            <a:extLst>
              <a:ext uri="{FF2B5EF4-FFF2-40B4-BE49-F238E27FC236}">
                <a16:creationId xmlns:a16="http://schemas.microsoft.com/office/drawing/2014/main" id="{4A0CE738-89B0-69BD-8970-5CD0098928D7}"/>
              </a:ext>
            </a:extLst>
          </p:cNvPr>
          <p:cNvSpPr>
            <a:spLocks noGrp="1"/>
          </p:cNvSpPr>
          <p:nvPr>
            <p:ph type="sldNum" sz="quarter" idx="12"/>
          </p:nvPr>
        </p:nvSpPr>
        <p:spPr/>
        <p:txBody>
          <a:bodyPr/>
          <a:lstStyle/>
          <a:p>
            <a:fld id="{04C7A8A5-AA52-4E0A-A12D-317CCC0F8090}" type="slidenum">
              <a:rPr lang="en-US" smtClean="0"/>
              <a:t>2</a:t>
            </a:fld>
            <a:endParaRPr lang="en-US"/>
          </a:p>
        </p:txBody>
      </p:sp>
    </p:spTree>
    <p:extLst>
      <p:ext uri="{BB962C8B-B14F-4D97-AF65-F5344CB8AC3E}">
        <p14:creationId xmlns:p14="http://schemas.microsoft.com/office/powerpoint/2010/main" val="246246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EF33-82A1-BC22-F0B9-9E3F2B1B5401}"/>
              </a:ext>
            </a:extLst>
          </p:cNvPr>
          <p:cNvSpPr>
            <a:spLocks noGrp="1"/>
          </p:cNvSpPr>
          <p:nvPr>
            <p:ph type="title"/>
          </p:nvPr>
        </p:nvSpPr>
        <p:spPr/>
        <p:txBody>
          <a:bodyPr/>
          <a:lstStyle/>
          <a:p>
            <a:r>
              <a:rPr lang="en-US" altLang="zh-CN" dirty="0"/>
              <a:t>LLM</a:t>
            </a:r>
            <a:r>
              <a:rPr lang="zh-CN" altLang="en-US" dirty="0"/>
              <a:t>的</a:t>
            </a:r>
            <a:r>
              <a:rPr lang="zh-CN" altLang="en-US"/>
              <a:t>几个大趋</a:t>
            </a:r>
            <a:r>
              <a:rPr lang="zh-CN" altLang="en-US" dirty="0"/>
              <a:t>势</a:t>
            </a:r>
            <a:endParaRPr lang="en-US" dirty="0"/>
          </a:p>
        </p:txBody>
      </p:sp>
      <p:sp>
        <p:nvSpPr>
          <p:cNvPr id="3" name="Content Placeholder 2">
            <a:extLst>
              <a:ext uri="{FF2B5EF4-FFF2-40B4-BE49-F238E27FC236}">
                <a16:creationId xmlns:a16="http://schemas.microsoft.com/office/drawing/2014/main" id="{EAEB5124-02CF-474D-3BA4-2EFA838BCA81}"/>
              </a:ext>
            </a:extLst>
          </p:cNvPr>
          <p:cNvSpPr>
            <a:spLocks noGrp="1"/>
          </p:cNvSpPr>
          <p:nvPr>
            <p:ph idx="1"/>
          </p:nvPr>
        </p:nvSpPr>
        <p:spPr>
          <a:xfrm>
            <a:off x="413238" y="1690688"/>
            <a:ext cx="11522088" cy="4486275"/>
          </a:xfrm>
        </p:spPr>
        <p:txBody>
          <a:bodyPr>
            <a:normAutofit fontScale="92500"/>
          </a:bodyPr>
          <a:lstStyle/>
          <a:p>
            <a:r>
              <a:rPr lang="zh-CN" altLang="en-US" dirty="0"/>
              <a:t>重新训练模型：代价大，不可取。</a:t>
            </a:r>
            <a:endParaRPr lang="en-US" altLang="zh-CN" dirty="0"/>
          </a:p>
          <a:p>
            <a:r>
              <a:rPr lang="zh-CN" altLang="en-US" dirty="0"/>
              <a:t>基于基础模型的微调：有着不同应用场景的垂域</a:t>
            </a:r>
            <a:r>
              <a:rPr lang="en-US" altLang="zh-CN" dirty="0"/>
              <a:t>LLM</a:t>
            </a:r>
            <a:r>
              <a:rPr lang="zh-CN" altLang="en-US" dirty="0"/>
              <a:t>。</a:t>
            </a:r>
            <a:endParaRPr lang="en-US" altLang="zh-CN" dirty="0"/>
          </a:p>
          <a:p>
            <a:r>
              <a:rPr lang="zh-CN" altLang="en-US" dirty="0"/>
              <a:t>基于超长上下文的推理：增强长期记忆，增大计算负担（见下页）。</a:t>
            </a:r>
            <a:endParaRPr lang="en-US" altLang="zh-CN" dirty="0"/>
          </a:p>
          <a:p>
            <a:r>
              <a:rPr lang="zh-CN" altLang="en-US" b="1" dirty="0">
                <a:solidFill>
                  <a:srgbClr val="C00000"/>
                </a:solidFill>
              </a:rPr>
              <a:t>神经符号计算</a:t>
            </a:r>
            <a:r>
              <a:rPr lang="zh-CN" altLang="en-US" dirty="0"/>
              <a:t>：知识表示的向量化，在潜在空间（</a:t>
            </a:r>
            <a:r>
              <a:rPr lang="en-US" altLang="zh-CN" dirty="0"/>
              <a:t>latent space</a:t>
            </a:r>
            <a:r>
              <a:rPr lang="zh-CN" altLang="en-US" dirty="0"/>
              <a:t>）里实现推理。</a:t>
            </a:r>
            <a:endParaRPr lang="en-US" altLang="zh-CN" dirty="0"/>
          </a:p>
          <a:p>
            <a:r>
              <a:rPr lang="zh-CN" altLang="en-US" b="1" i="0" dirty="0">
                <a:solidFill>
                  <a:srgbClr val="C00000"/>
                </a:solidFill>
                <a:effectLst/>
                <a:latin typeface="Roboto" panose="02000000000000000000" pitchFamily="2" charset="0"/>
              </a:rPr>
              <a:t>检索增强生成</a:t>
            </a:r>
            <a:r>
              <a:rPr lang="zh-CN" altLang="en-US" b="0" i="0" dirty="0">
                <a:solidFill>
                  <a:srgbClr val="4D5156"/>
                </a:solidFill>
                <a:effectLst/>
                <a:latin typeface="Roboto" panose="02000000000000000000" pitchFamily="2" charset="0"/>
              </a:rPr>
              <a:t>（</a:t>
            </a:r>
            <a:r>
              <a:rPr lang="en-US" altLang="zh-CN" dirty="0"/>
              <a:t>RAG</a:t>
            </a:r>
            <a:r>
              <a:rPr lang="zh-CN" altLang="en-US" dirty="0"/>
              <a:t>）：外挂知识库，增强</a:t>
            </a:r>
            <a:r>
              <a:rPr lang="en-US" altLang="zh-CN" dirty="0"/>
              <a:t>prompt</a:t>
            </a:r>
            <a:r>
              <a:rPr lang="zh-CN" altLang="en-US" dirty="0"/>
              <a:t>，减少幻觉。</a:t>
            </a:r>
            <a:endParaRPr lang="en-US" altLang="zh-CN" dirty="0"/>
          </a:p>
          <a:p>
            <a:r>
              <a:rPr lang="en-US" altLang="zh-CN" b="1" dirty="0">
                <a:solidFill>
                  <a:srgbClr val="C00000"/>
                </a:solidFill>
              </a:rPr>
              <a:t>Prompt</a:t>
            </a:r>
            <a:r>
              <a:rPr lang="zh-CN" altLang="en-US" b="1" dirty="0">
                <a:solidFill>
                  <a:srgbClr val="C00000"/>
                </a:solidFill>
              </a:rPr>
              <a:t>工程</a:t>
            </a:r>
            <a:r>
              <a:rPr lang="zh-CN" altLang="en-US" dirty="0"/>
              <a:t>：一般用户很难精确描述</a:t>
            </a:r>
            <a:r>
              <a:rPr lang="en-US" altLang="zh-CN" dirty="0"/>
              <a:t>prompts</a:t>
            </a:r>
            <a:r>
              <a:rPr lang="zh-CN" altLang="en-US" dirty="0"/>
              <a:t>，需要有辅助工具帮助生成。</a:t>
            </a:r>
            <a:endParaRPr lang="en-US" altLang="zh-CN" dirty="0"/>
          </a:p>
          <a:p>
            <a:r>
              <a:rPr lang="zh-CN" altLang="en-US" b="1" dirty="0">
                <a:solidFill>
                  <a:srgbClr val="C00000"/>
                </a:solidFill>
              </a:rPr>
              <a:t>智能代理</a:t>
            </a:r>
            <a:r>
              <a:rPr lang="en-US" altLang="zh-CN" b="1" dirty="0">
                <a:solidFill>
                  <a:srgbClr val="C00000"/>
                </a:solidFill>
              </a:rPr>
              <a:t>/</a:t>
            </a:r>
            <a:r>
              <a:rPr lang="zh-CN" altLang="en-US" b="1" dirty="0">
                <a:solidFill>
                  <a:srgbClr val="C00000"/>
                </a:solidFill>
              </a:rPr>
              <a:t>多智能体</a:t>
            </a:r>
            <a:r>
              <a:rPr lang="zh-CN" altLang="en-US" dirty="0"/>
              <a:t>：一个任务被分解为许多子任务，利用强化学习将多个智能体组织起来协同完成原始任务。很多学者</a:t>
            </a:r>
            <a:r>
              <a:rPr lang="zh-CN" altLang="en-US" b="0" i="0" dirty="0">
                <a:solidFill>
                  <a:srgbClr val="202122"/>
                </a:solidFill>
                <a:effectLst/>
                <a:latin typeface="-apple-system"/>
              </a:rPr>
              <a:t>将“人工智能”定义为“智能代理的研究和设计”。</a:t>
            </a:r>
            <a:r>
              <a:rPr lang="en-US" altLang="zh-CN" b="0" i="0" dirty="0">
                <a:solidFill>
                  <a:srgbClr val="202122"/>
                </a:solidFill>
                <a:effectLst/>
                <a:latin typeface="-apple-system"/>
              </a:rPr>
              <a:t>IA</a:t>
            </a:r>
            <a:r>
              <a:rPr lang="zh-CN" altLang="en-US" dirty="0">
                <a:solidFill>
                  <a:srgbClr val="202122"/>
                </a:solidFill>
                <a:latin typeface="-apple-system"/>
              </a:rPr>
              <a:t>的生态还未形成，未来会有激烈竞争。</a:t>
            </a:r>
            <a:endParaRPr lang="en-US" dirty="0"/>
          </a:p>
        </p:txBody>
      </p:sp>
      <p:sp>
        <p:nvSpPr>
          <p:cNvPr id="4" name="Slide Number Placeholder 3">
            <a:extLst>
              <a:ext uri="{FF2B5EF4-FFF2-40B4-BE49-F238E27FC236}">
                <a16:creationId xmlns:a16="http://schemas.microsoft.com/office/drawing/2014/main" id="{7C6C2774-D6AD-37D4-CB5C-55B2E7CD2174}"/>
              </a:ext>
            </a:extLst>
          </p:cNvPr>
          <p:cNvSpPr>
            <a:spLocks noGrp="1"/>
          </p:cNvSpPr>
          <p:nvPr>
            <p:ph type="sldNum" sz="quarter" idx="12"/>
          </p:nvPr>
        </p:nvSpPr>
        <p:spPr/>
        <p:txBody>
          <a:bodyPr/>
          <a:lstStyle/>
          <a:p>
            <a:fld id="{04C7A8A5-AA52-4E0A-A12D-317CCC0F8090}" type="slidenum">
              <a:rPr lang="en-US" smtClean="0"/>
              <a:t>3</a:t>
            </a:fld>
            <a:endParaRPr lang="en-US"/>
          </a:p>
        </p:txBody>
      </p:sp>
    </p:spTree>
    <p:extLst>
      <p:ext uri="{BB962C8B-B14F-4D97-AF65-F5344CB8AC3E}">
        <p14:creationId xmlns:p14="http://schemas.microsoft.com/office/powerpoint/2010/main" val="1750837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3596-778C-B895-F2A4-C018455C823D}"/>
              </a:ext>
            </a:extLst>
          </p:cNvPr>
          <p:cNvSpPr>
            <a:spLocks noGrp="1"/>
          </p:cNvSpPr>
          <p:nvPr>
            <p:ph type="title"/>
          </p:nvPr>
        </p:nvSpPr>
        <p:spPr/>
        <p:txBody>
          <a:bodyPr/>
          <a:lstStyle/>
          <a:p>
            <a:r>
              <a:rPr lang="en-US" altLang="zh-CN" dirty="0"/>
              <a:t>LLM</a:t>
            </a:r>
            <a:r>
              <a:rPr lang="zh-CN" altLang="en-US" dirty="0"/>
              <a:t>超长上下文的优缺点</a:t>
            </a:r>
            <a:endParaRPr lang="en-US" dirty="0"/>
          </a:p>
        </p:txBody>
      </p:sp>
      <p:sp>
        <p:nvSpPr>
          <p:cNvPr id="3" name="Content Placeholder 2">
            <a:extLst>
              <a:ext uri="{FF2B5EF4-FFF2-40B4-BE49-F238E27FC236}">
                <a16:creationId xmlns:a16="http://schemas.microsoft.com/office/drawing/2014/main" id="{286D079B-65C0-8301-AAF8-F39F9A1D8490}"/>
              </a:ext>
            </a:extLst>
          </p:cNvPr>
          <p:cNvSpPr>
            <a:spLocks noGrp="1"/>
          </p:cNvSpPr>
          <p:nvPr>
            <p:ph idx="1"/>
          </p:nvPr>
        </p:nvSpPr>
        <p:spPr>
          <a:xfrm>
            <a:off x="508000" y="1515533"/>
            <a:ext cx="11252200" cy="4840818"/>
          </a:xfrm>
        </p:spPr>
        <p:txBody>
          <a:bodyPr>
            <a:normAutofit fontScale="70000" lnSpcReduction="20000"/>
          </a:bodyPr>
          <a:lstStyle/>
          <a:p>
            <a:pPr algn="l"/>
            <a:r>
              <a:rPr lang="zh-CN" altLang="en-US" i="0" dirty="0">
                <a:solidFill>
                  <a:srgbClr val="0D0D0D"/>
                </a:solidFill>
                <a:effectLst/>
                <a:latin typeface="Söhne"/>
              </a:rPr>
              <a:t>优点：</a:t>
            </a:r>
          </a:p>
          <a:p>
            <a:pPr algn="l">
              <a:buFont typeface="+mj-lt"/>
              <a:buAutoNum type="arabicPeriod"/>
            </a:pPr>
            <a:r>
              <a:rPr lang="zh-CN" altLang="en-US" b="1" i="0" dirty="0">
                <a:solidFill>
                  <a:srgbClr val="0D0D0D"/>
                </a:solidFill>
                <a:effectLst/>
                <a:latin typeface="Söhne"/>
              </a:rPr>
              <a:t>更好的理解能力</a:t>
            </a:r>
            <a:r>
              <a:rPr lang="zh-CN" altLang="en-US" b="0" i="0" dirty="0">
                <a:solidFill>
                  <a:srgbClr val="0D0D0D"/>
                </a:solidFill>
                <a:effectLst/>
                <a:latin typeface="Söhne"/>
              </a:rPr>
              <a:t>：如果模型能处理无限长度的上下文，它能够考虑到所有以前的交流内容（即远距依存关系），从而更好地理解上下文和背景。</a:t>
            </a:r>
          </a:p>
          <a:p>
            <a:pPr algn="l">
              <a:buFont typeface="+mj-lt"/>
              <a:buAutoNum type="arabicPeriod"/>
            </a:pPr>
            <a:r>
              <a:rPr lang="zh-CN" altLang="en-US" b="1" i="0" dirty="0">
                <a:solidFill>
                  <a:srgbClr val="0D0D0D"/>
                </a:solidFill>
                <a:effectLst/>
                <a:latin typeface="Söhne"/>
              </a:rPr>
              <a:t>连贯性和一致性</a:t>
            </a:r>
            <a:r>
              <a:rPr lang="zh-CN" altLang="en-US" b="0" i="0" dirty="0">
                <a:solidFill>
                  <a:srgbClr val="0D0D0D"/>
                </a:solidFill>
                <a:effectLst/>
                <a:latin typeface="Söhne"/>
              </a:rPr>
              <a:t>：无限上下文可以帮助模型维持对话的连贯性，使得长对话中的每一部分都能紧密相连，减少重复或相互矛盾的信息。</a:t>
            </a:r>
          </a:p>
          <a:p>
            <a:pPr algn="l">
              <a:buFont typeface="+mj-lt"/>
              <a:buAutoNum type="arabicPeriod"/>
            </a:pPr>
            <a:r>
              <a:rPr lang="zh-CN" altLang="en-US" b="1" i="0" dirty="0">
                <a:solidFill>
                  <a:srgbClr val="0D0D0D"/>
                </a:solidFill>
                <a:effectLst/>
                <a:latin typeface="Söhne"/>
              </a:rPr>
              <a:t>个性化和深度学习</a:t>
            </a:r>
            <a:r>
              <a:rPr lang="zh-CN" altLang="en-US" b="0" i="0" dirty="0">
                <a:solidFill>
                  <a:srgbClr val="0D0D0D"/>
                </a:solidFill>
                <a:effectLst/>
                <a:latin typeface="Söhne"/>
              </a:rPr>
              <a:t>：通过长时间累积的数据，模型可以更好地适应用户的特定需求和偏好，进行个性化的响应。</a:t>
            </a:r>
            <a:endParaRPr lang="en-US" altLang="zh-CN" b="0" i="0" dirty="0">
              <a:solidFill>
                <a:srgbClr val="0D0D0D"/>
              </a:solidFill>
              <a:effectLst/>
              <a:latin typeface="Söhne"/>
            </a:endParaRPr>
          </a:p>
          <a:p>
            <a:pPr marL="0" indent="0" algn="l">
              <a:buNone/>
            </a:pPr>
            <a:endParaRPr lang="zh-CN" altLang="en-US" b="0" i="0" dirty="0">
              <a:solidFill>
                <a:srgbClr val="0D0D0D"/>
              </a:solidFill>
              <a:effectLst/>
              <a:latin typeface="Söhne"/>
            </a:endParaRPr>
          </a:p>
          <a:p>
            <a:pPr algn="l"/>
            <a:r>
              <a:rPr lang="zh-CN" altLang="en-US" i="0" dirty="0">
                <a:solidFill>
                  <a:srgbClr val="0D0D0D"/>
                </a:solidFill>
                <a:effectLst/>
                <a:latin typeface="Söhne"/>
              </a:rPr>
              <a:t>缺点：</a:t>
            </a:r>
          </a:p>
          <a:p>
            <a:pPr algn="l">
              <a:buFont typeface="+mj-lt"/>
              <a:buAutoNum type="arabicPeriod"/>
            </a:pPr>
            <a:r>
              <a:rPr lang="zh-CN" altLang="en-US" b="1" i="0" dirty="0">
                <a:solidFill>
                  <a:srgbClr val="0D0D0D"/>
                </a:solidFill>
                <a:effectLst/>
                <a:latin typeface="Söhne"/>
              </a:rPr>
              <a:t>计算成本高</a:t>
            </a:r>
            <a:r>
              <a:rPr lang="zh-CN" altLang="en-US" b="0" i="0" dirty="0">
                <a:solidFill>
                  <a:srgbClr val="0D0D0D"/>
                </a:solidFill>
                <a:effectLst/>
                <a:latin typeface="Söhne"/>
              </a:rPr>
              <a:t>：处理和存储大量数据需要大量的计算资源和存储空间，这会导致运行成本显著增加。</a:t>
            </a:r>
          </a:p>
          <a:p>
            <a:pPr algn="l">
              <a:buFont typeface="+mj-lt"/>
              <a:buAutoNum type="arabicPeriod"/>
            </a:pPr>
            <a:r>
              <a:rPr lang="zh-CN" altLang="en-US" b="1" i="0" dirty="0">
                <a:solidFill>
                  <a:srgbClr val="0D0D0D"/>
                </a:solidFill>
                <a:effectLst/>
                <a:latin typeface="Söhne"/>
              </a:rPr>
              <a:t>信息管理挑战</a:t>
            </a:r>
            <a:r>
              <a:rPr lang="zh-CN" altLang="en-US" b="0" i="0" dirty="0">
                <a:solidFill>
                  <a:srgbClr val="0D0D0D"/>
                </a:solidFill>
                <a:effectLst/>
                <a:latin typeface="Söhne"/>
              </a:rPr>
              <a:t>：随着上下文长度的增加，有效管理和检索相关信息变得更加困难。信息可能变得杂乱无章，使得模型难以找到最关键的信息。</a:t>
            </a:r>
          </a:p>
          <a:p>
            <a:pPr algn="l">
              <a:buFont typeface="+mj-lt"/>
              <a:buAutoNum type="arabicPeriod"/>
            </a:pPr>
            <a:r>
              <a:rPr lang="zh-CN" altLang="en-US" b="1" i="0" dirty="0">
                <a:solidFill>
                  <a:srgbClr val="0D0D0D"/>
                </a:solidFill>
                <a:effectLst/>
                <a:latin typeface="Söhne"/>
              </a:rPr>
              <a:t>隐私和安全问题</a:t>
            </a:r>
            <a:r>
              <a:rPr lang="zh-CN" altLang="en-US" b="0" i="0" dirty="0">
                <a:solidFill>
                  <a:srgbClr val="0D0D0D"/>
                </a:solidFill>
                <a:effectLst/>
                <a:latin typeface="Söhne"/>
              </a:rPr>
              <a:t>：长时间存储大量个人信息可能引发隐私保护和数据安全的问题。</a:t>
            </a:r>
          </a:p>
          <a:p>
            <a:pPr algn="l">
              <a:buFont typeface="+mj-lt"/>
              <a:buAutoNum type="arabicPeriod"/>
            </a:pPr>
            <a:r>
              <a:rPr lang="zh-CN" altLang="en-US" b="1" i="0" dirty="0">
                <a:solidFill>
                  <a:srgbClr val="0D0D0D"/>
                </a:solidFill>
                <a:effectLst/>
                <a:latin typeface="Söhne"/>
              </a:rPr>
              <a:t>更新和遗忘的问题</a:t>
            </a:r>
            <a:r>
              <a:rPr lang="zh-CN" altLang="en-US" b="0" i="0" dirty="0">
                <a:solidFill>
                  <a:srgbClr val="0D0D0D"/>
                </a:solidFill>
                <a:effectLst/>
                <a:latin typeface="Söhne"/>
              </a:rPr>
              <a:t>：在不断变化的对话中，一些信息可能过时或不再相关，但模型仍需要处理这些信息，可能导致效率降低。</a:t>
            </a:r>
          </a:p>
        </p:txBody>
      </p:sp>
      <p:sp>
        <p:nvSpPr>
          <p:cNvPr id="4" name="Slide Number Placeholder 3">
            <a:extLst>
              <a:ext uri="{FF2B5EF4-FFF2-40B4-BE49-F238E27FC236}">
                <a16:creationId xmlns:a16="http://schemas.microsoft.com/office/drawing/2014/main" id="{E6CBFED3-A809-6719-42C5-6347DE47E408}"/>
              </a:ext>
            </a:extLst>
          </p:cNvPr>
          <p:cNvSpPr>
            <a:spLocks noGrp="1"/>
          </p:cNvSpPr>
          <p:nvPr>
            <p:ph type="sldNum" sz="quarter" idx="12"/>
          </p:nvPr>
        </p:nvSpPr>
        <p:spPr/>
        <p:txBody>
          <a:bodyPr/>
          <a:lstStyle/>
          <a:p>
            <a:fld id="{04C7A8A5-AA52-4E0A-A12D-317CCC0F8090}" type="slidenum">
              <a:rPr lang="en-US" smtClean="0"/>
              <a:t>4</a:t>
            </a:fld>
            <a:endParaRPr lang="en-US"/>
          </a:p>
        </p:txBody>
      </p:sp>
    </p:spTree>
    <p:extLst>
      <p:ext uri="{BB962C8B-B14F-4D97-AF65-F5344CB8AC3E}">
        <p14:creationId xmlns:p14="http://schemas.microsoft.com/office/powerpoint/2010/main" val="2072418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1F35-74B8-3F00-83A3-FC8A7C28F559}"/>
              </a:ext>
            </a:extLst>
          </p:cNvPr>
          <p:cNvSpPr>
            <a:spLocks noGrp="1"/>
          </p:cNvSpPr>
          <p:nvPr>
            <p:ph type="title"/>
          </p:nvPr>
        </p:nvSpPr>
        <p:spPr/>
        <p:txBody>
          <a:bodyPr/>
          <a:lstStyle/>
          <a:p>
            <a:r>
              <a:rPr lang="zh-CN" altLang="en-US" dirty="0"/>
              <a:t>“</a:t>
            </a:r>
            <a:r>
              <a:rPr lang="en-US" altLang="zh-CN" dirty="0"/>
              <a:t>AI/ML</a:t>
            </a:r>
            <a:r>
              <a:rPr lang="zh-CN" altLang="en-US" dirty="0"/>
              <a:t> </a:t>
            </a:r>
            <a:r>
              <a:rPr lang="en-US" altLang="zh-CN" dirty="0"/>
              <a:t>&lt;-&gt;</a:t>
            </a:r>
            <a:r>
              <a:rPr lang="zh-CN" altLang="en-US" dirty="0"/>
              <a:t> 系统”的观点</a:t>
            </a:r>
            <a:endParaRPr lang="en-US" dirty="0"/>
          </a:p>
        </p:txBody>
      </p:sp>
      <p:sp>
        <p:nvSpPr>
          <p:cNvPr id="3" name="Content Placeholder 2">
            <a:extLst>
              <a:ext uri="{FF2B5EF4-FFF2-40B4-BE49-F238E27FC236}">
                <a16:creationId xmlns:a16="http://schemas.microsoft.com/office/drawing/2014/main" id="{466B9A74-8E57-FE54-59B6-501D7AB9D698}"/>
              </a:ext>
            </a:extLst>
          </p:cNvPr>
          <p:cNvSpPr>
            <a:spLocks noGrp="1"/>
          </p:cNvSpPr>
          <p:nvPr>
            <p:ph idx="1"/>
          </p:nvPr>
        </p:nvSpPr>
        <p:spPr>
          <a:xfrm>
            <a:off x="404446" y="1825625"/>
            <a:ext cx="10949354" cy="4351338"/>
          </a:xfrm>
        </p:spPr>
        <p:txBody>
          <a:bodyPr>
            <a:noAutofit/>
          </a:bodyPr>
          <a:lstStyle/>
          <a:p>
            <a:r>
              <a:rPr lang="en-US" altLang="zh-CN" sz="3200" b="1" dirty="0">
                <a:solidFill>
                  <a:srgbClr val="C00000"/>
                </a:solidFill>
              </a:rPr>
              <a:t>ML for systems </a:t>
            </a:r>
            <a:r>
              <a:rPr lang="zh-CN" altLang="en-US" sz="3200" dirty="0"/>
              <a:t>在计算机系统的许多领域产生了巨大的影响：</a:t>
            </a:r>
            <a:endParaRPr lang="en-US" altLang="zh-CN" sz="3200" dirty="0"/>
          </a:p>
          <a:p>
            <a:pPr lvl="1"/>
            <a:r>
              <a:rPr lang="en-US" altLang="zh-CN" sz="3200" dirty="0"/>
              <a:t>ASIC</a:t>
            </a:r>
            <a:r>
              <a:rPr lang="zh-CN" altLang="en-US" sz="3200" dirty="0"/>
              <a:t>芯片设计、编译器、存储系统、通用学习</a:t>
            </a:r>
            <a:r>
              <a:rPr lang="en-US" altLang="zh-CN" sz="3200" dirty="0"/>
              <a:t>+</a:t>
            </a:r>
            <a:r>
              <a:rPr lang="zh-CN" altLang="en-US" sz="3200" dirty="0"/>
              <a:t>手写代码组合、</a:t>
            </a:r>
            <a:r>
              <a:rPr lang="en-US" altLang="zh-CN" sz="3200" dirty="0"/>
              <a:t>……</a:t>
            </a:r>
          </a:p>
          <a:p>
            <a:r>
              <a:rPr lang="en-US" sz="3200" b="1" dirty="0">
                <a:solidFill>
                  <a:srgbClr val="C00000"/>
                </a:solidFill>
              </a:rPr>
              <a:t>Systems for ML </a:t>
            </a:r>
            <a:r>
              <a:rPr lang="zh-CN" altLang="en-US" sz="3200" dirty="0"/>
              <a:t>是一个持续快速发展的领域：</a:t>
            </a:r>
            <a:endParaRPr lang="en-US" altLang="zh-CN" sz="3200" dirty="0"/>
          </a:p>
          <a:p>
            <a:pPr lvl="1"/>
            <a:r>
              <a:rPr lang="zh-CN" altLang="en-US" sz="3200" dirty="0"/>
              <a:t>训练规模不断扩大，使人们关注许多分布式系统方法的并行性、可靠性、快速恢复、网络效率等。</a:t>
            </a:r>
            <a:endParaRPr lang="en-US" altLang="zh-CN" sz="3200" dirty="0"/>
          </a:p>
          <a:p>
            <a:pPr lvl="1"/>
            <a:r>
              <a:rPr lang="zh-CN" altLang="en-US" sz="3200" dirty="0"/>
              <a:t>随着人工智能系统部署在越来越多的地方，以及更高批量的生产环境和需要更低延迟的环境中，对推理的需求会不断增长。</a:t>
            </a:r>
            <a:endParaRPr lang="en-US" sz="3200" dirty="0"/>
          </a:p>
        </p:txBody>
      </p:sp>
      <p:sp>
        <p:nvSpPr>
          <p:cNvPr id="4" name="Slide Number Placeholder 3">
            <a:extLst>
              <a:ext uri="{FF2B5EF4-FFF2-40B4-BE49-F238E27FC236}">
                <a16:creationId xmlns:a16="http://schemas.microsoft.com/office/drawing/2014/main" id="{F882B876-57BF-02C3-554C-514AD3AA2BE6}"/>
              </a:ext>
            </a:extLst>
          </p:cNvPr>
          <p:cNvSpPr>
            <a:spLocks noGrp="1"/>
          </p:cNvSpPr>
          <p:nvPr>
            <p:ph type="sldNum" sz="quarter" idx="12"/>
          </p:nvPr>
        </p:nvSpPr>
        <p:spPr/>
        <p:txBody>
          <a:bodyPr/>
          <a:lstStyle/>
          <a:p>
            <a:fld id="{19F52E49-7317-4DE0-B6C0-99C447C4BA9D}" type="slidenum">
              <a:rPr lang="en-US" smtClean="0"/>
              <a:t>5</a:t>
            </a:fld>
            <a:endParaRPr lang="en-US"/>
          </a:p>
        </p:txBody>
      </p:sp>
    </p:spTree>
    <p:extLst>
      <p:ext uri="{BB962C8B-B14F-4D97-AF65-F5344CB8AC3E}">
        <p14:creationId xmlns:p14="http://schemas.microsoft.com/office/powerpoint/2010/main" val="2843290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DE902-866F-22D1-32B8-1F2B828AEE94}"/>
              </a:ext>
            </a:extLst>
          </p:cNvPr>
          <p:cNvSpPr>
            <a:spLocks noGrp="1"/>
          </p:cNvSpPr>
          <p:nvPr>
            <p:ph type="title"/>
          </p:nvPr>
        </p:nvSpPr>
        <p:spPr/>
        <p:txBody>
          <a:bodyPr/>
          <a:lstStyle/>
          <a:p>
            <a:r>
              <a:rPr lang="en-US" altLang="zh-CN" dirty="0"/>
              <a:t>LLM</a:t>
            </a:r>
            <a:r>
              <a:rPr lang="zh-CN" altLang="en-US" dirty="0"/>
              <a:t>时代的机会点</a:t>
            </a:r>
            <a:endParaRPr lang="en-US" dirty="0"/>
          </a:p>
        </p:txBody>
      </p:sp>
      <p:sp>
        <p:nvSpPr>
          <p:cNvPr id="3" name="Content Placeholder 2">
            <a:extLst>
              <a:ext uri="{FF2B5EF4-FFF2-40B4-BE49-F238E27FC236}">
                <a16:creationId xmlns:a16="http://schemas.microsoft.com/office/drawing/2014/main" id="{79D7F400-FDED-AB38-6810-775A3719843E}"/>
              </a:ext>
            </a:extLst>
          </p:cNvPr>
          <p:cNvSpPr>
            <a:spLocks noGrp="1"/>
          </p:cNvSpPr>
          <p:nvPr>
            <p:ph idx="1"/>
          </p:nvPr>
        </p:nvSpPr>
        <p:spPr>
          <a:xfrm>
            <a:off x="323850" y="1619861"/>
            <a:ext cx="11544300" cy="4736489"/>
          </a:xfrm>
        </p:spPr>
        <p:txBody>
          <a:bodyPr>
            <a:normAutofit fontScale="85000" lnSpcReduction="20000"/>
          </a:bodyPr>
          <a:lstStyle/>
          <a:p>
            <a:r>
              <a:rPr lang="zh-CN" altLang="en-US" dirty="0">
                <a:solidFill>
                  <a:srgbClr val="C00000"/>
                </a:solidFill>
              </a:rPr>
              <a:t>高质量数据</a:t>
            </a:r>
            <a:r>
              <a:rPr lang="zh-CN" altLang="en-US" dirty="0"/>
              <a:t>的整理与生成：特征工程</a:t>
            </a:r>
            <a:r>
              <a:rPr lang="en-US" altLang="zh-CN" dirty="0"/>
              <a:t>+</a:t>
            </a:r>
            <a:r>
              <a:rPr lang="en-US" dirty="0"/>
              <a:t>AI-Generated Content (AIGC)</a:t>
            </a:r>
            <a:r>
              <a:rPr lang="zh-CN" altLang="en-US" dirty="0"/>
              <a:t>，利用</a:t>
            </a:r>
            <a:r>
              <a:rPr lang="en-US" altLang="zh-CN" dirty="0"/>
              <a:t>LLM</a:t>
            </a:r>
            <a:r>
              <a:rPr lang="zh-CN" altLang="en-US" dirty="0"/>
              <a:t>改进数据质量。</a:t>
            </a:r>
            <a:endParaRPr lang="en-US" altLang="zh-CN" dirty="0"/>
          </a:p>
          <a:p>
            <a:r>
              <a:rPr lang="zh-CN" altLang="en-US" dirty="0">
                <a:solidFill>
                  <a:srgbClr val="C00000"/>
                </a:solidFill>
              </a:rPr>
              <a:t>从数据到知识</a:t>
            </a:r>
            <a:r>
              <a:rPr lang="zh-CN" altLang="en-US" dirty="0"/>
              <a:t>的自动提炼：降低知识库构建成本；利用结构化的知识表示反哺模型的训练与推理（例如，利用</a:t>
            </a:r>
            <a:r>
              <a:rPr lang="en-US" altLang="zh-CN" dirty="0"/>
              <a:t>RAG</a:t>
            </a:r>
            <a:r>
              <a:rPr lang="zh-CN" altLang="en-US" dirty="0"/>
              <a:t>、多维缩放等减少</a:t>
            </a:r>
            <a:r>
              <a:rPr lang="en-US" altLang="zh-CN" dirty="0"/>
              <a:t>LLM</a:t>
            </a:r>
            <a:r>
              <a:rPr lang="zh-CN" altLang="en-US" dirty="0"/>
              <a:t>的幻觉）。</a:t>
            </a:r>
            <a:endParaRPr lang="en-US" altLang="zh-CN" dirty="0"/>
          </a:p>
          <a:p>
            <a:r>
              <a:rPr lang="zh-CN" altLang="en-US" dirty="0">
                <a:solidFill>
                  <a:srgbClr val="C00000"/>
                </a:solidFill>
              </a:rPr>
              <a:t>辅助</a:t>
            </a:r>
            <a:r>
              <a:rPr lang="en-US" altLang="zh-CN" dirty="0">
                <a:solidFill>
                  <a:srgbClr val="C00000"/>
                </a:solidFill>
              </a:rPr>
              <a:t>/</a:t>
            </a:r>
            <a:r>
              <a:rPr lang="zh-CN" altLang="en-US" dirty="0">
                <a:solidFill>
                  <a:srgbClr val="C00000"/>
                </a:solidFill>
              </a:rPr>
              <a:t>自动编程</a:t>
            </a:r>
            <a:r>
              <a:rPr lang="zh-CN" altLang="en-US" dirty="0"/>
              <a:t>：提高代码生成的效率（即软件生产力）。</a:t>
            </a:r>
            <a:endParaRPr lang="en-US" altLang="zh-CN" dirty="0"/>
          </a:p>
          <a:p>
            <a:r>
              <a:rPr lang="zh-CN" altLang="en-US" dirty="0"/>
              <a:t>发展</a:t>
            </a:r>
            <a:r>
              <a:rPr lang="zh-CN" altLang="en-US" dirty="0">
                <a:solidFill>
                  <a:srgbClr val="C00000"/>
                </a:solidFill>
              </a:rPr>
              <a:t>机器学习的新范式</a:t>
            </a:r>
            <a:r>
              <a:rPr lang="zh-CN" altLang="en-US" dirty="0"/>
              <a:t>：例如，</a:t>
            </a:r>
            <a:r>
              <a:rPr lang="en-US" altLang="zh-CN" dirty="0"/>
              <a:t>word2vec</a:t>
            </a:r>
            <a:r>
              <a:rPr lang="zh-CN" altLang="en-US" dirty="0"/>
              <a:t>、</a:t>
            </a:r>
            <a:r>
              <a:rPr lang="en-US" altLang="zh-CN" dirty="0"/>
              <a:t>transformer</a:t>
            </a:r>
            <a:r>
              <a:rPr lang="zh-CN" altLang="en-US" dirty="0"/>
              <a:t>、扩散模型（</a:t>
            </a:r>
            <a:r>
              <a:rPr lang="en-US" altLang="zh-CN" dirty="0"/>
              <a:t>diffusion model</a:t>
            </a:r>
            <a:r>
              <a:rPr lang="zh-CN" altLang="en-US" dirty="0"/>
              <a:t>）、模型蒸馏等都是</a:t>
            </a:r>
            <a:r>
              <a:rPr lang="zh-CN" altLang="en-US" dirty="0">
                <a:solidFill>
                  <a:srgbClr val="C00000"/>
                </a:solidFill>
              </a:rPr>
              <a:t>自监督学习</a:t>
            </a:r>
            <a:r>
              <a:rPr lang="zh-CN" altLang="en-US" dirty="0"/>
              <a:t>（</a:t>
            </a:r>
            <a:r>
              <a:rPr lang="en-US" dirty="0"/>
              <a:t>self-supervised learning</a:t>
            </a:r>
            <a:r>
              <a:rPr lang="zh-CN" altLang="en-US" dirty="0"/>
              <a:t>）范式。</a:t>
            </a:r>
            <a:endParaRPr lang="en-US" altLang="zh-CN" dirty="0"/>
          </a:p>
          <a:p>
            <a:r>
              <a:rPr lang="zh-CN" altLang="en-US" dirty="0"/>
              <a:t>构建 </a:t>
            </a:r>
            <a:r>
              <a:rPr lang="en-US" altLang="zh-CN" dirty="0"/>
              <a:t>“</a:t>
            </a:r>
            <a:r>
              <a:rPr lang="en-US" altLang="zh-CN" dirty="0">
                <a:solidFill>
                  <a:srgbClr val="C00000"/>
                </a:solidFill>
              </a:rPr>
              <a:t>AI/ML + Data + Knowledge</a:t>
            </a:r>
            <a:r>
              <a:rPr lang="en-US" altLang="zh-CN" dirty="0"/>
              <a:t>”</a:t>
            </a:r>
            <a:r>
              <a:rPr lang="zh-CN" altLang="en-US" dirty="0"/>
              <a:t>的新平台。</a:t>
            </a:r>
            <a:endParaRPr lang="en-US" altLang="zh-CN" dirty="0"/>
          </a:p>
          <a:p>
            <a:r>
              <a:rPr lang="zh-CN" altLang="en-US" dirty="0">
                <a:solidFill>
                  <a:srgbClr val="C00000"/>
                </a:solidFill>
              </a:rPr>
              <a:t>低位精度的新标准</a:t>
            </a:r>
            <a:r>
              <a:rPr lang="zh-CN" altLang="en-US" dirty="0"/>
              <a:t>（例如，</a:t>
            </a:r>
            <a:r>
              <a:rPr lang="en-US" altLang="zh-CN" dirty="0"/>
              <a:t>POSIT</a:t>
            </a:r>
            <a:r>
              <a:rPr lang="zh-CN" altLang="en-US" dirty="0"/>
              <a:t>、</a:t>
            </a:r>
            <a:r>
              <a:rPr lang="en-US" altLang="zh-CN" dirty="0"/>
              <a:t>LNS</a:t>
            </a:r>
            <a:r>
              <a:rPr lang="zh-CN" altLang="en-US" dirty="0"/>
              <a:t>）用于</a:t>
            </a:r>
            <a:r>
              <a:rPr lang="en-US" altLang="zh-CN" dirty="0"/>
              <a:t>LLM</a:t>
            </a:r>
            <a:r>
              <a:rPr lang="zh-CN" altLang="en-US" dirty="0"/>
              <a:t>的推理，并替代</a:t>
            </a:r>
            <a:r>
              <a:rPr lang="en-US" altLang="zh-CN" dirty="0"/>
              <a:t>IEEE 754</a:t>
            </a:r>
            <a:r>
              <a:rPr lang="zh-CN" altLang="en-US" dirty="0"/>
              <a:t>浮点标准。</a:t>
            </a:r>
            <a:endParaRPr lang="en-US" altLang="zh-CN" dirty="0"/>
          </a:p>
          <a:p>
            <a:r>
              <a:rPr lang="zh-CN" altLang="en-US" dirty="0"/>
              <a:t>由于端侧的应用诉求，</a:t>
            </a:r>
            <a:r>
              <a:rPr lang="zh-CN" altLang="en-US" dirty="0">
                <a:solidFill>
                  <a:srgbClr val="C00000"/>
                </a:solidFill>
              </a:rPr>
              <a:t>小模型</a:t>
            </a:r>
            <a:r>
              <a:rPr lang="zh-CN" altLang="en-US" dirty="0"/>
              <a:t>是刚需：例如模型蒸馏、基于</a:t>
            </a:r>
            <a:r>
              <a:rPr lang="en-US" altLang="zh-CN" dirty="0"/>
              <a:t>Kolmogorov-Arnold</a:t>
            </a:r>
            <a:r>
              <a:rPr lang="zh-CN" altLang="en-US" dirty="0"/>
              <a:t>可表示定理的</a:t>
            </a:r>
            <a:r>
              <a:rPr lang="en-US" altLang="zh-CN" dirty="0"/>
              <a:t>KAN</a:t>
            </a:r>
            <a:r>
              <a:rPr lang="zh-CN" altLang="en-US" dirty="0"/>
              <a:t>模型等（需要函数逼近理论）。</a:t>
            </a:r>
            <a:endParaRPr lang="en-US" altLang="zh-CN" dirty="0"/>
          </a:p>
          <a:p>
            <a:r>
              <a:rPr lang="en-US" altLang="zh-CN" dirty="0">
                <a:solidFill>
                  <a:srgbClr val="C00000"/>
                </a:solidFill>
              </a:rPr>
              <a:t>AI PC</a:t>
            </a:r>
            <a:r>
              <a:rPr lang="zh-CN" altLang="en-US" dirty="0"/>
              <a:t>：</a:t>
            </a:r>
            <a:r>
              <a:rPr lang="en-US" altLang="zh-CN" dirty="0"/>
              <a:t>AI</a:t>
            </a:r>
            <a:r>
              <a:rPr lang="zh-CN" altLang="en-US" dirty="0"/>
              <a:t>与操作系统、工具软件、游戏等深度绑定。</a:t>
            </a:r>
            <a:endParaRPr lang="en-US" altLang="zh-CN" dirty="0"/>
          </a:p>
          <a:p>
            <a:r>
              <a:rPr lang="zh-CN" altLang="en-US" dirty="0">
                <a:solidFill>
                  <a:srgbClr val="C00000"/>
                </a:solidFill>
              </a:rPr>
              <a:t>低门槛的</a:t>
            </a:r>
            <a:r>
              <a:rPr lang="en-US" altLang="zh-CN" dirty="0">
                <a:solidFill>
                  <a:srgbClr val="C00000"/>
                </a:solidFill>
              </a:rPr>
              <a:t>LLM</a:t>
            </a:r>
            <a:r>
              <a:rPr lang="zh-CN" altLang="en-US" dirty="0"/>
              <a:t>：</a:t>
            </a:r>
            <a:r>
              <a:rPr lang="en-US" altLang="zh-CN" dirty="0"/>
              <a:t>LLM</a:t>
            </a:r>
            <a:r>
              <a:rPr lang="zh-CN" altLang="en-US" dirty="0"/>
              <a:t>被大厂垄断是暂时的，类似计算机的发展史，</a:t>
            </a:r>
            <a:r>
              <a:rPr lang="en-US" altLang="zh-CN" dirty="0"/>
              <a:t>LLM</a:t>
            </a:r>
            <a:r>
              <a:rPr lang="zh-CN" altLang="en-US" dirty="0"/>
              <a:t>会被普惠化。很难有一项研究将高校排斥在外。</a:t>
            </a:r>
            <a:endParaRPr lang="en-US" dirty="0"/>
          </a:p>
        </p:txBody>
      </p:sp>
      <p:sp>
        <p:nvSpPr>
          <p:cNvPr id="4" name="Slide Number Placeholder 3">
            <a:extLst>
              <a:ext uri="{FF2B5EF4-FFF2-40B4-BE49-F238E27FC236}">
                <a16:creationId xmlns:a16="http://schemas.microsoft.com/office/drawing/2014/main" id="{6D1D19F1-5594-66DF-0492-F1F9EE9E9F6F}"/>
              </a:ext>
            </a:extLst>
          </p:cNvPr>
          <p:cNvSpPr>
            <a:spLocks noGrp="1"/>
          </p:cNvSpPr>
          <p:nvPr>
            <p:ph type="sldNum" sz="quarter" idx="12"/>
          </p:nvPr>
        </p:nvSpPr>
        <p:spPr/>
        <p:txBody>
          <a:bodyPr/>
          <a:lstStyle/>
          <a:p>
            <a:fld id="{19F52E49-7317-4DE0-B6C0-99C447C4BA9D}" type="slidenum">
              <a:rPr lang="en-US" smtClean="0"/>
              <a:t>6</a:t>
            </a:fld>
            <a:endParaRPr lang="en-US"/>
          </a:p>
        </p:txBody>
      </p:sp>
    </p:spTree>
    <p:extLst>
      <p:ext uri="{BB962C8B-B14F-4D97-AF65-F5344CB8AC3E}">
        <p14:creationId xmlns:p14="http://schemas.microsoft.com/office/powerpoint/2010/main" val="126802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A8B3-F23C-ACCE-1E7C-1CCC6B74FB54}"/>
              </a:ext>
            </a:extLst>
          </p:cNvPr>
          <p:cNvSpPr>
            <a:spLocks noGrp="1"/>
          </p:cNvSpPr>
          <p:nvPr>
            <p:ph type="title"/>
          </p:nvPr>
        </p:nvSpPr>
        <p:spPr/>
        <p:txBody>
          <a:bodyPr/>
          <a:lstStyle/>
          <a:p>
            <a:r>
              <a:rPr lang="zh-CN" altLang="en-US" dirty="0"/>
              <a:t>智能代理（</a:t>
            </a:r>
            <a:r>
              <a:rPr lang="en-US" altLang="zh-CN" dirty="0"/>
              <a:t>IA</a:t>
            </a:r>
            <a:r>
              <a:rPr lang="zh-CN" altLang="en-US" dirty="0"/>
              <a:t>）的示意图</a:t>
            </a:r>
            <a:endParaRPr lang="en-US" dirty="0"/>
          </a:p>
        </p:txBody>
      </p:sp>
      <p:sp>
        <p:nvSpPr>
          <p:cNvPr id="4" name="Slide Number Placeholder 3">
            <a:extLst>
              <a:ext uri="{FF2B5EF4-FFF2-40B4-BE49-F238E27FC236}">
                <a16:creationId xmlns:a16="http://schemas.microsoft.com/office/drawing/2014/main" id="{5DFFBF25-22C2-A4FB-3D85-F499B28D04E6}"/>
              </a:ext>
            </a:extLst>
          </p:cNvPr>
          <p:cNvSpPr>
            <a:spLocks noGrp="1"/>
          </p:cNvSpPr>
          <p:nvPr>
            <p:ph type="sldNum" sz="quarter" idx="12"/>
          </p:nvPr>
        </p:nvSpPr>
        <p:spPr/>
        <p:txBody>
          <a:bodyPr/>
          <a:lstStyle/>
          <a:p>
            <a:fld id="{19F52E49-7317-4DE0-B6C0-99C447C4BA9D}" type="slidenum">
              <a:rPr lang="en-US" smtClean="0"/>
              <a:t>7</a:t>
            </a:fld>
            <a:endParaRPr lang="en-US"/>
          </a:p>
        </p:txBody>
      </p:sp>
      <p:pic>
        <p:nvPicPr>
          <p:cNvPr id="6" name="Picture 5" descr="A diagram of a process&#10;&#10;Description automatically generated">
            <a:extLst>
              <a:ext uri="{FF2B5EF4-FFF2-40B4-BE49-F238E27FC236}">
                <a16:creationId xmlns:a16="http://schemas.microsoft.com/office/drawing/2014/main" id="{116C09A4-310A-B65C-13DB-14AC3563E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1870" y="2077140"/>
            <a:ext cx="5278315" cy="3892757"/>
          </a:xfrm>
          <a:prstGeom prst="rect">
            <a:avLst/>
          </a:prstGeom>
        </p:spPr>
      </p:pic>
      <p:sp>
        <p:nvSpPr>
          <p:cNvPr id="7" name="Rectangle: Rounded Corners 6">
            <a:extLst>
              <a:ext uri="{FF2B5EF4-FFF2-40B4-BE49-F238E27FC236}">
                <a16:creationId xmlns:a16="http://schemas.microsoft.com/office/drawing/2014/main" id="{92471C3E-9ACF-8FF1-2B39-4B150D6ED71D}"/>
              </a:ext>
            </a:extLst>
          </p:cNvPr>
          <p:cNvSpPr/>
          <p:nvPr/>
        </p:nvSpPr>
        <p:spPr>
          <a:xfrm>
            <a:off x="483577" y="2077140"/>
            <a:ext cx="1556238" cy="389275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Mirror or simulation of environment</a:t>
            </a:r>
          </a:p>
        </p:txBody>
      </p:sp>
      <p:cxnSp>
        <p:nvCxnSpPr>
          <p:cNvPr id="9" name="Straight Arrow Connector 8">
            <a:extLst>
              <a:ext uri="{FF2B5EF4-FFF2-40B4-BE49-F238E27FC236}">
                <a16:creationId xmlns:a16="http://schemas.microsoft.com/office/drawing/2014/main" id="{B16BC0B5-CA58-7453-3C02-F2C7981BB132}"/>
              </a:ext>
            </a:extLst>
          </p:cNvPr>
          <p:cNvCxnSpPr/>
          <p:nvPr/>
        </p:nvCxnSpPr>
        <p:spPr>
          <a:xfrm>
            <a:off x="1354016" y="2567354"/>
            <a:ext cx="34377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790EEDAE-0A5D-8EC6-997E-FF19DF5BC27F}"/>
              </a:ext>
            </a:extLst>
          </p:cNvPr>
          <p:cNvCxnSpPr>
            <a:cxnSpLocks/>
          </p:cNvCxnSpPr>
          <p:nvPr/>
        </p:nvCxnSpPr>
        <p:spPr>
          <a:xfrm flipH="1">
            <a:off x="1354016" y="5679831"/>
            <a:ext cx="34377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9130ACFB-085F-9B92-52B6-86C79810F9AB}"/>
              </a:ext>
            </a:extLst>
          </p:cNvPr>
          <p:cNvSpPr txBox="1"/>
          <p:nvPr/>
        </p:nvSpPr>
        <p:spPr>
          <a:xfrm>
            <a:off x="7042638" y="3569677"/>
            <a:ext cx="584584" cy="369332"/>
          </a:xfrm>
          <a:prstGeom prst="rect">
            <a:avLst/>
          </a:prstGeom>
          <a:noFill/>
        </p:spPr>
        <p:txBody>
          <a:bodyPr wrap="none" rtlCol="0">
            <a:spAutoFit/>
          </a:bodyPr>
          <a:lstStyle/>
          <a:p>
            <a:r>
              <a:rPr lang="en-US" dirty="0"/>
              <a:t>Real</a:t>
            </a:r>
          </a:p>
        </p:txBody>
      </p:sp>
      <p:sp>
        <p:nvSpPr>
          <p:cNvPr id="16" name="TextBox 15">
            <a:extLst>
              <a:ext uri="{FF2B5EF4-FFF2-40B4-BE49-F238E27FC236}">
                <a16:creationId xmlns:a16="http://schemas.microsoft.com/office/drawing/2014/main" id="{BF9FB0E2-E71B-513A-6EF3-9F9EA40445C3}"/>
              </a:ext>
            </a:extLst>
          </p:cNvPr>
          <p:cNvSpPr txBox="1"/>
          <p:nvPr/>
        </p:nvSpPr>
        <p:spPr>
          <a:xfrm>
            <a:off x="8247185" y="2417885"/>
            <a:ext cx="3837443" cy="369331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通常，通过直接与真实环境互动的试错学习的代价太大，需要借助模拟环境。</a:t>
            </a:r>
            <a:endParaRPr lang="en-US" altLang="zh-CN" dirty="0"/>
          </a:p>
          <a:p>
            <a:pPr marL="285750" indent="-285750">
              <a:buFont typeface="Arial" panose="020B0604020202020204" pitchFamily="34" charset="0"/>
              <a:buChar char="•"/>
            </a:pPr>
            <a:r>
              <a:rPr lang="zh-CN" altLang="en-US" dirty="0"/>
              <a:t>对环境的模拟需要特征工程等数据分析工具。</a:t>
            </a:r>
            <a:endParaRPr lang="en-US" altLang="zh-CN" dirty="0"/>
          </a:p>
          <a:p>
            <a:pPr marL="285750" indent="-285750">
              <a:buFont typeface="Arial" panose="020B0604020202020204" pitchFamily="34" charset="0"/>
              <a:buChar char="•"/>
            </a:pPr>
            <a:r>
              <a:rPr lang="zh-CN" altLang="en-US" dirty="0"/>
              <a:t>无论</a:t>
            </a:r>
            <a:r>
              <a:rPr lang="en-US" altLang="zh-CN" dirty="0"/>
              <a:t>AI</a:t>
            </a:r>
            <a:r>
              <a:rPr lang="zh-CN" altLang="en-US" dirty="0"/>
              <a:t>如何发展，数据科学不会消亡。虽然它们的基础都是数学和统计学，但分工不同。</a:t>
            </a:r>
            <a:endParaRPr lang="en-US" altLang="zh-CN" dirty="0"/>
          </a:p>
          <a:p>
            <a:pPr marL="285750" indent="-285750">
              <a:buFont typeface="Arial" panose="020B0604020202020204" pitchFamily="34" charset="0"/>
              <a:buChar char="•"/>
            </a:pPr>
            <a:r>
              <a:rPr lang="zh-CN" altLang="en-US" dirty="0"/>
              <a:t>客户关注落地变现，我们造好</a:t>
            </a:r>
            <a:r>
              <a:rPr lang="en-US" altLang="zh-CN" dirty="0"/>
              <a:t>IA</a:t>
            </a:r>
            <a:r>
              <a:rPr lang="zh-CN" altLang="en-US" dirty="0"/>
              <a:t>平台，各种</a:t>
            </a:r>
            <a:r>
              <a:rPr lang="en-US" altLang="zh-CN" dirty="0"/>
              <a:t>agent</a:t>
            </a:r>
            <a:r>
              <a:rPr lang="zh-CN" altLang="en-US" dirty="0"/>
              <a:t>可以定制，面向不同的客户有不同的</a:t>
            </a:r>
            <a:r>
              <a:rPr lang="en-US" altLang="zh-CN" dirty="0"/>
              <a:t>agents</a:t>
            </a:r>
            <a:r>
              <a:rPr lang="zh-CN" altLang="en-US" dirty="0"/>
              <a:t>。这个生态还未形成。</a:t>
            </a:r>
            <a:endParaRPr lang="en-US" altLang="zh-CN" dirty="0"/>
          </a:p>
          <a:p>
            <a:pPr marL="285750" indent="-285750">
              <a:buFont typeface="Arial" panose="020B0604020202020204" pitchFamily="34" charset="0"/>
              <a:buChar char="•"/>
            </a:pPr>
            <a:r>
              <a:rPr lang="en-US" altLang="zh-CN" b="1" dirty="0">
                <a:solidFill>
                  <a:srgbClr val="C00000"/>
                </a:solidFill>
              </a:rPr>
              <a:t>AI</a:t>
            </a:r>
            <a:r>
              <a:rPr lang="zh-CN" altLang="en-US" b="1" dirty="0">
                <a:solidFill>
                  <a:srgbClr val="C00000"/>
                </a:solidFill>
              </a:rPr>
              <a:t>生态</a:t>
            </a:r>
            <a:r>
              <a:rPr lang="zh-CN" altLang="en-US" dirty="0"/>
              <a:t>应该引起重视。</a:t>
            </a:r>
            <a:endParaRPr lang="en-US" dirty="0"/>
          </a:p>
        </p:txBody>
      </p:sp>
      <p:sp>
        <p:nvSpPr>
          <p:cNvPr id="17" name="Rectangle: Rounded Corners 16">
            <a:extLst>
              <a:ext uri="{FF2B5EF4-FFF2-40B4-BE49-F238E27FC236}">
                <a16:creationId xmlns:a16="http://schemas.microsoft.com/office/drawing/2014/main" id="{2911177C-9FA8-DD18-7E2E-D7D8FC84ACDA}"/>
              </a:ext>
            </a:extLst>
          </p:cNvPr>
          <p:cNvSpPr/>
          <p:nvPr/>
        </p:nvSpPr>
        <p:spPr>
          <a:xfrm>
            <a:off x="2953116" y="2988975"/>
            <a:ext cx="1266092" cy="668208"/>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ML(e.g. RL)</a:t>
            </a:r>
            <a:endParaRPr lang="en-US" dirty="0">
              <a:solidFill>
                <a:schemeClr val="tx1"/>
              </a:solidFill>
            </a:endParaRPr>
          </a:p>
        </p:txBody>
      </p:sp>
      <p:cxnSp>
        <p:nvCxnSpPr>
          <p:cNvPr id="19" name="Straight Arrow Connector 18">
            <a:extLst>
              <a:ext uri="{FF2B5EF4-FFF2-40B4-BE49-F238E27FC236}">
                <a16:creationId xmlns:a16="http://schemas.microsoft.com/office/drawing/2014/main" id="{4E5DC5F5-7AC8-A10D-49AD-7E67090FCE6F}"/>
              </a:ext>
            </a:extLst>
          </p:cNvPr>
          <p:cNvCxnSpPr>
            <a:endCxn id="17" idx="3"/>
          </p:cNvCxnSpPr>
          <p:nvPr/>
        </p:nvCxnSpPr>
        <p:spPr>
          <a:xfrm flipH="1">
            <a:off x="4219208" y="3323079"/>
            <a:ext cx="3088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E3B565E0-04BA-AEA4-3482-3B47DF2D539B}"/>
              </a:ext>
            </a:extLst>
          </p:cNvPr>
          <p:cNvCxnSpPr>
            <a:cxnSpLocks/>
            <a:stCxn id="17" idx="2"/>
          </p:cNvCxnSpPr>
          <p:nvPr/>
        </p:nvCxnSpPr>
        <p:spPr>
          <a:xfrm>
            <a:off x="3586162" y="3657183"/>
            <a:ext cx="0" cy="9328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nector: Elbow 24">
            <a:extLst>
              <a:ext uri="{FF2B5EF4-FFF2-40B4-BE49-F238E27FC236}">
                <a16:creationId xmlns:a16="http://schemas.microsoft.com/office/drawing/2014/main" id="{70B9EE0F-A136-250D-904A-F72F13DB181A}"/>
              </a:ext>
            </a:extLst>
          </p:cNvPr>
          <p:cNvCxnSpPr/>
          <p:nvPr/>
        </p:nvCxnSpPr>
        <p:spPr>
          <a:xfrm rot="16200000" flipH="1">
            <a:off x="3881386" y="3679581"/>
            <a:ext cx="932820" cy="88802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D5DF0F7D-FE0C-473B-7241-18D7493AF650}"/>
              </a:ext>
            </a:extLst>
          </p:cNvPr>
          <p:cNvSpPr txBox="1"/>
          <p:nvPr/>
        </p:nvSpPr>
        <p:spPr>
          <a:xfrm>
            <a:off x="3903784" y="3861982"/>
            <a:ext cx="970083" cy="523220"/>
          </a:xfrm>
          <a:prstGeom prst="rect">
            <a:avLst/>
          </a:prstGeom>
          <a:noFill/>
        </p:spPr>
        <p:txBody>
          <a:bodyPr wrap="square" rtlCol="0">
            <a:spAutoFit/>
          </a:bodyPr>
          <a:lstStyle/>
          <a:p>
            <a:r>
              <a:rPr lang="en-US" sz="1400" dirty="0"/>
              <a:t>Stochastic rules</a:t>
            </a:r>
          </a:p>
        </p:txBody>
      </p:sp>
      <p:cxnSp>
        <p:nvCxnSpPr>
          <p:cNvPr id="40" name="Connector: Elbow 39">
            <a:extLst>
              <a:ext uri="{FF2B5EF4-FFF2-40B4-BE49-F238E27FC236}">
                <a16:creationId xmlns:a16="http://schemas.microsoft.com/office/drawing/2014/main" id="{E426802E-860A-DB90-D475-C0382BF384A0}"/>
              </a:ext>
            </a:extLst>
          </p:cNvPr>
          <p:cNvCxnSpPr>
            <a:cxnSpLocks/>
            <a:endCxn id="7" idx="2"/>
          </p:cNvCxnSpPr>
          <p:nvPr/>
        </p:nvCxnSpPr>
        <p:spPr>
          <a:xfrm rot="10800000">
            <a:off x="1261696" y="5969897"/>
            <a:ext cx="6159012" cy="40494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971F284F-BCDE-86AD-6D6C-619E2F49B8C6}"/>
              </a:ext>
            </a:extLst>
          </p:cNvPr>
          <p:cNvCxnSpPr/>
          <p:nvPr/>
        </p:nvCxnSpPr>
        <p:spPr>
          <a:xfrm flipV="1">
            <a:off x="7411915" y="5961657"/>
            <a:ext cx="0" cy="4131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A64FAA41-D7D0-3B31-DA41-310F2D8D73D8}"/>
              </a:ext>
            </a:extLst>
          </p:cNvPr>
          <p:cNvSpPr txBox="1"/>
          <p:nvPr/>
        </p:nvSpPr>
        <p:spPr>
          <a:xfrm>
            <a:off x="3777061" y="6330144"/>
            <a:ext cx="1259832" cy="369332"/>
          </a:xfrm>
          <a:prstGeom prst="rect">
            <a:avLst/>
          </a:prstGeom>
          <a:noFill/>
        </p:spPr>
        <p:txBody>
          <a:bodyPr wrap="none" rtlCol="0">
            <a:spAutoFit/>
          </a:bodyPr>
          <a:lstStyle/>
          <a:p>
            <a:r>
              <a:rPr lang="en-US" dirty="0"/>
              <a:t>Abstraction</a:t>
            </a:r>
          </a:p>
        </p:txBody>
      </p:sp>
    </p:spTree>
    <p:extLst>
      <p:ext uri="{BB962C8B-B14F-4D97-AF65-F5344CB8AC3E}">
        <p14:creationId xmlns:p14="http://schemas.microsoft.com/office/powerpoint/2010/main" val="183729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6610-8018-78AF-85DC-781379C919D0}"/>
              </a:ext>
            </a:extLst>
          </p:cNvPr>
          <p:cNvSpPr>
            <a:spLocks noGrp="1"/>
          </p:cNvSpPr>
          <p:nvPr>
            <p:ph type="title"/>
          </p:nvPr>
        </p:nvSpPr>
        <p:spPr/>
        <p:txBody>
          <a:bodyPr/>
          <a:lstStyle/>
          <a:p>
            <a:r>
              <a:rPr lang="en-US" altLang="zh-CN" dirty="0"/>
              <a:t>LLM</a:t>
            </a:r>
            <a:r>
              <a:rPr lang="zh-CN" altLang="en-US" dirty="0"/>
              <a:t>有待解决的问题</a:t>
            </a:r>
            <a:endParaRPr lang="en-US" dirty="0"/>
          </a:p>
        </p:txBody>
      </p:sp>
      <p:sp>
        <p:nvSpPr>
          <p:cNvPr id="3" name="Content Placeholder 2">
            <a:extLst>
              <a:ext uri="{FF2B5EF4-FFF2-40B4-BE49-F238E27FC236}">
                <a16:creationId xmlns:a16="http://schemas.microsoft.com/office/drawing/2014/main" id="{651D7B94-5D50-B59F-E49B-1C77069DC6B0}"/>
              </a:ext>
            </a:extLst>
          </p:cNvPr>
          <p:cNvSpPr>
            <a:spLocks noGrp="1"/>
          </p:cNvSpPr>
          <p:nvPr>
            <p:ph idx="1"/>
          </p:nvPr>
        </p:nvSpPr>
        <p:spPr>
          <a:xfrm>
            <a:off x="404445" y="1690688"/>
            <a:ext cx="11271739" cy="4351338"/>
          </a:xfrm>
        </p:spPr>
        <p:txBody>
          <a:bodyPr>
            <a:normAutofit fontScale="85000" lnSpcReduction="10000"/>
          </a:bodyPr>
          <a:lstStyle/>
          <a:p>
            <a:r>
              <a:rPr lang="zh-CN" altLang="en-US" b="1" dirty="0">
                <a:solidFill>
                  <a:srgbClr val="C00000"/>
                </a:solidFill>
              </a:rPr>
              <a:t>框架问题</a:t>
            </a:r>
            <a:r>
              <a:rPr lang="zh-CN" altLang="en-US" dirty="0"/>
              <a:t>：上下文中哪些信息有助于下一步的内容生成</a:t>
            </a:r>
            <a:r>
              <a:rPr lang="en-US" altLang="zh-CN" dirty="0"/>
              <a:t>——</a:t>
            </a:r>
            <a:r>
              <a:rPr lang="zh-CN" altLang="en-US" dirty="0"/>
              <a:t>这是</a:t>
            </a:r>
            <a:r>
              <a:rPr lang="en-US" altLang="zh-CN" dirty="0"/>
              <a:t>AI</a:t>
            </a:r>
            <a:r>
              <a:rPr lang="zh-CN" altLang="en-US" dirty="0"/>
              <a:t>的老大难问题。离开了背景知识</a:t>
            </a:r>
            <a:r>
              <a:rPr lang="en-US" altLang="zh-CN" dirty="0"/>
              <a:t>/</a:t>
            </a:r>
            <a:r>
              <a:rPr lang="zh-CN" altLang="en-US" dirty="0"/>
              <a:t>常识，上下文的窗口无论开大开小，都面临两难的困境。</a:t>
            </a:r>
            <a:endParaRPr lang="en-US" altLang="zh-CN" dirty="0"/>
          </a:p>
          <a:p>
            <a:r>
              <a:rPr lang="zh-CN" altLang="en-US" b="1" dirty="0">
                <a:solidFill>
                  <a:srgbClr val="C00000"/>
                </a:solidFill>
              </a:rPr>
              <a:t>语义解释问题</a:t>
            </a:r>
            <a:r>
              <a:rPr lang="zh-CN" altLang="en-US" dirty="0"/>
              <a:t>：通过</a:t>
            </a:r>
            <a:r>
              <a:rPr lang="en-US" altLang="zh-CN" dirty="0"/>
              <a:t>word2vec</a:t>
            </a:r>
            <a:r>
              <a:rPr lang="zh-CN" altLang="en-US" dirty="0"/>
              <a:t>得到的</a:t>
            </a:r>
            <a:r>
              <a:rPr lang="en-US" altLang="zh-CN" dirty="0"/>
              <a:t>token</a:t>
            </a:r>
            <a:r>
              <a:rPr lang="zh-CN" altLang="en-US" dirty="0"/>
              <a:t>的嵌入向量在欧氏空间的分布是未知的，它们缺乏语义解释。</a:t>
            </a:r>
            <a:endParaRPr lang="en-US" altLang="zh-CN" dirty="0"/>
          </a:p>
          <a:p>
            <a:r>
              <a:rPr lang="zh-CN" altLang="en-US" b="1" dirty="0">
                <a:solidFill>
                  <a:srgbClr val="C00000"/>
                </a:solidFill>
              </a:rPr>
              <a:t>融合问题</a:t>
            </a:r>
            <a:r>
              <a:rPr lang="zh-CN" altLang="en-US" dirty="0"/>
              <a:t>：连接主义</a:t>
            </a:r>
            <a:r>
              <a:rPr lang="en-US" altLang="zh-CN" dirty="0"/>
              <a:t>+</a:t>
            </a:r>
            <a:r>
              <a:rPr lang="zh-CN" altLang="en-US" dirty="0"/>
              <a:t>符号主义</a:t>
            </a:r>
            <a:r>
              <a:rPr lang="en-US" altLang="zh-CN" dirty="0"/>
              <a:t>+</a:t>
            </a:r>
            <a:r>
              <a:rPr lang="zh-CN" altLang="en-US" dirty="0"/>
              <a:t>行为主义的</a:t>
            </a:r>
            <a:r>
              <a:rPr lang="en-US" altLang="zh-CN" dirty="0"/>
              <a:t>AI</a:t>
            </a:r>
            <a:r>
              <a:rPr lang="zh-CN" altLang="en-US" dirty="0"/>
              <a:t>范式，综合了各方的优势。例如，神经符号计算和强化学习的融合，</a:t>
            </a:r>
            <a:r>
              <a:rPr lang="en-US" altLang="zh-CN" dirty="0"/>
              <a:t>Yann </a:t>
            </a:r>
            <a:r>
              <a:rPr lang="en-US" altLang="zh-CN" dirty="0" err="1"/>
              <a:t>LeCun</a:t>
            </a:r>
            <a:r>
              <a:rPr lang="zh-CN" altLang="en-US" dirty="0"/>
              <a:t>的</a:t>
            </a:r>
            <a:r>
              <a:rPr lang="en-US" altLang="zh-CN" dirty="0"/>
              <a:t>JEPA</a:t>
            </a:r>
            <a:r>
              <a:rPr lang="zh-CN" altLang="en-US" dirty="0"/>
              <a:t>模型，</a:t>
            </a:r>
            <a:r>
              <a:rPr lang="en-US" altLang="zh-CN" dirty="0"/>
              <a:t>LLM+</a:t>
            </a:r>
            <a:r>
              <a:rPr lang="zh-CN" altLang="en-US" dirty="0"/>
              <a:t>推理</a:t>
            </a:r>
            <a:r>
              <a:rPr lang="en-US" altLang="zh-CN" dirty="0"/>
              <a:t>/</a:t>
            </a:r>
            <a:r>
              <a:rPr lang="zh-CN" altLang="en-US" dirty="0"/>
              <a:t>因果推断等。</a:t>
            </a:r>
            <a:endParaRPr lang="en-US" altLang="zh-CN" dirty="0"/>
          </a:p>
          <a:p>
            <a:r>
              <a:rPr lang="zh-CN" altLang="en-US" b="1" dirty="0">
                <a:solidFill>
                  <a:srgbClr val="C00000"/>
                </a:solidFill>
              </a:rPr>
              <a:t>模型稳健性的问题</a:t>
            </a:r>
            <a:r>
              <a:rPr lang="zh-CN" altLang="en-US" dirty="0"/>
              <a:t>：由于稳健性差引起的幻觉、安全和隐私问题（如毒化数据攻击），要从模型和数据两个角度加以改进。</a:t>
            </a:r>
            <a:endParaRPr lang="en-US" altLang="zh-CN" dirty="0"/>
          </a:p>
          <a:p>
            <a:r>
              <a:rPr lang="zh-CN" altLang="en-US" b="1" dirty="0">
                <a:solidFill>
                  <a:srgbClr val="C00000"/>
                </a:solidFill>
              </a:rPr>
              <a:t>模型规模的问题</a:t>
            </a:r>
            <a:r>
              <a:rPr lang="zh-CN" altLang="en-US" dirty="0"/>
              <a:t>：要生成自然语言，需要多大规模的模型？为了得出模型会越来越大的结论，</a:t>
            </a:r>
            <a:r>
              <a:rPr lang="en-US" altLang="zh-CN" dirty="0"/>
              <a:t>Ilya</a:t>
            </a:r>
            <a:r>
              <a:rPr lang="zh-CN" altLang="en-US" dirty="0"/>
              <a:t>曾试图用</a:t>
            </a:r>
            <a:r>
              <a:rPr lang="en-US" altLang="zh-CN" dirty="0"/>
              <a:t>Kolmogorov</a:t>
            </a:r>
            <a:r>
              <a:rPr lang="zh-CN" altLang="en-US" dirty="0"/>
              <a:t>描述复杂性理论给出定性分析。模型规模和架构有关（例如，正交多项式、样条函数等），</a:t>
            </a:r>
            <a:r>
              <a:rPr lang="en-US" altLang="zh-CN" dirty="0"/>
              <a:t>Yann </a:t>
            </a:r>
            <a:r>
              <a:rPr lang="en-US" altLang="zh-CN" dirty="0" err="1"/>
              <a:t>LeCun</a:t>
            </a:r>
            <a:r>
              <a:rPr lang="zh-CN" altLang="en-US" dirty="0"/>
              <a:t>、</a:t>
            </a:r>
            <a:r>
              <a:rPr lang="en-US" altLang="zh-CN" dirty="0"/>
              <a:t>Sutton</a:t>
            </a:r>
            <a:r>
              <a:rPr lang="zh-CN" altLang="en-US" dirty="0"/>
              <a:t>、</a:t>
            </a:r>
            <a:r>
              <a:rPr lang="en-US" altLang="zh-CN" dirty="0" err="1"/>
              <a:t>Bengio</a:t>
            </a:r>
            <a:r>
              <a:rPr lang="zh-CN" altLang="en-US" dirty="0"/>
              <a:t>等学者有着各自不同的观点</a:t>
            </a:r>
            <a:r>
              <a:rPr lang="en-US" altLang="zh-CN" dirty="0"/>
              <a:t>/</a:t>
            </a:r>
            <a:r>
              <a:rPr lang="zh-CN" altLang="en-US" dirty="0"/>
              <a:t>范式，但都认为</a:t>
            </a:r>
            <a:r>
              <a:rPr lang="en-US" altLang="zh-CN" dirty="0"/>
              <a:t>transformer</a:t>
            </a:r>
            <a:r>
              <a:rPr lang="zh-CN" altLang="en-US" dirty="0"/>
              <a:t>只是中间过渡。</a:t>
            </a:r>
            <a:endParaRPr lang="en-US" altLang="zh-CN" dirty="0"/>
          </a:p>
          <a:p>
            <a:endParaRPr lang="en-US" dirty="0"/>
          </a:p>
        </p:txBody>
      </p:sp>
      <p:sp>
        <p:nvSpPr>
          <p:cNvPr id="4" name="Slide Number Placeholder 3">
            <a:extLst>
              <a:ext uri="{FF2B5EF4-FFF2-40B4-BE49-F238E27FC236}">
                <a16:creationId xmlns:a16="http://schemas.microsoft.com/office/drawing/2014/main" id="{797715BE-B285-DB55-6CF9-4B340E2BF40E}"/>
              </a:ext>
            </a:extLst>
          </p:cNvPr>
          <p:cNvSpPr>
            <a:spLocks noGrp="1"/>
          </p:cNvSpPr>
          <p:nvPr>
            <p:ph type="sldNum" sz="quarter" idx="12"/>
          </p:nvPr>
        </p:nvSpPr>
        <p:spPr/>
        <p:txBody>
          <a:bodyPr/>
          <a:lstStyle/>
          <a:p>
            <a:fld id="{19F52E49-7317-4DE0-B6C0-99C447C4BA9D}" type="slidenum">
              <a:rPr lang="en-US" smtClean="0"/>
              <a:t>8</a:t>
            </a:fld>
            <a:endParaRPr lang="en-US" dirty="0"/>
          </a:p>
        </p:txBody>
      </p:sp>
    </p:spTree>
    <p:extLst>
      <p:ext uri="{BB962C8B-B14F-4D97-AF65-F5344CB8AC3E}">
        <p14:creationId xmlns:p14="http://schemas.microsoft.com/office/powerpoint/2010/main" val="1031194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26BF3AEB-1AC6-3787-2098-4D3368B1C2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3254" y="3618181"/>
            <a:ext cx="5889112" cy="23388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07EAC44-B1B7-68CD-720D-E4BD6D356453}"/>
              </a:ext>
            </a:extLst>
          </p:cNvPr>
          <p:cNvSpPr>
            <a:spLocks noGrp="1"/>
          </p:cNvSpPr>
          <p:nvPr>
            <p:ph type="title"/>
          </p:nvPr>
        </p:nvSpPr>
        <p:spPr/>
        <p:txBody>
          <a:bodyPr/>
          <a:lstStyle/>
          <a:p>
            <a:r>
              <a:rPr lang="zh-CN" altLang="en-US" dirty="0"/>
              <a:t>数据攻击的例子</a:t>
            </a:r>
            <a:endParaRPr lang="en-US" dirty="0"/>
          </a:p>
        </p:txBody>
      </p:sp>
      <p:sp>
        <p:nvSpPr>
          <p:cNvPr id="4" name="Slide Number Placeholder 3">
            <a:extLst>
              <a:ext uri="{FF2B5EF4-FFF2-40B4-BE49-F238E27FC236}">
                <a16:creationId xmlns:a16="http://schemas.microsoft.com/office/drawing/2014/main" id="{B941DF5C-A8C8-7E18-9094-2B0B4C8B640D}"/>
              </a:ext>
            </a:extLst>
          </p:cNvPr>
          <p:cNvSpPr>
            <a:spLocks noGrp="1"/>
          </p:cNvSpPr>
          <p:nvPr>
            <p:ph type="sldNum" sz="quarter" idx="12"/>
          </p:nvPr>
        </p:nvSpPr>
        <p:spPr/>
        <p:txBody>
          <a:bodyPr/>
          <a:lstStyle/>
          <a:p>
            <a:fld id="{19F52E49-7317-4DE0-B6C0-99C447C4BA9D}" type="slidenum">
              <a:rPr lang="en-US" smtClean="0"/>
              <a:t>9</a:t>
            </a:fld>
            <a:endParaRPr lang="en-US"/>
          </a:p>
        </p:txBody>
      </p:sp>
      <p:pic>
        <p:nvPicPr>
          <p:cNvPr id="1026" name="Picture 2" descr="Data-poisoning1">
            <a:extLst>
              <a:ext uri="{FF2B5EF4-FFF2-40B4-BE49-F238E27FC236}">
                <a16:creationId xmlns:a16="http://schemas.microsoft.com/office/drawing/2014/main" id="{BD723770-1804-91EB-1277-04D6F0575A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664" y="3429000"/>
            <a:ext cx="6056590" cy="28035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EC74D02-4AD9-AB5D-89A9-BCB7B5531E39}"/>
              </a:ext>
            </a:extLst>
          </p:cNvPr>
          <p:cNvSpPr txBox="1"/>
          <p:nvPr/>
        </p:nvSpPr>
        <p:spPr>
          <a:xfrm>
            <a:off x="838200" y="1978269"/>
            <a:ext cx="10515600" cy="1200329"/>
          </a:xfrm>
          <a:prstGeom prst="rect">
            <a:avLst/>
          </a:prstGeom>
          <a:noFill/>
        </p:spPr>
        <p:txBody>
          <a:bodyPr wrap="square">
            <a:spAutoFit/>
          </a:bodyPr>
          <a:lstStyle/>
          <a:p>
            <a:r>
              <a:rPr lang="zh-CN" altLang="en-US" sz="2400" dirty="0"/>
              <a:t>数据投毒攻击会大规模破坏和伪造训练数据。这种攻击将改变机器学习模型的准确性。例如，数据投毒攻击可以作用于用于自动驾驶汽车的交通标志识别模型。如果这个模型中毒了，它很可能会将停车标志与限速标志混淆。</a:t>
            </a:r>
          </a:p>
        </p:txBody>
      </p:sp>
    </p:spTree>
    <p:extLst>
      <p:ext uri="{BB962C8B-B14F-4D97-AF65-F5344CB8AC3E}">
        <p14:creationId xmlns:p14="http://schemas.microsoft.com/office/powerpoint/2010/main" val="2445614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TotalTime>
  <Words>2577</Words>
  <Application>Microsoft Office PowerPoint</Application>
  <PresentationFormat>Widescreen</PresentationFormat>
  <Paragraphs>94</Paragraphs>
  <Slides>10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Söhne</vt:lpstr>
      <vt:lpstr>Arial</vt:lpstr>
      <vt:lpstr>Calibri</vt:lpstr>
      <vt:lpstr>Calibri Light</vt:lpstr>
      <vt:lpstr>Roboto</vt:lpstr>
      <vt:lpstr>Office Theme</vt:lpstr>
      <vt:lpstr>LLM的趋势和机会点</vt:lpstr>
      <vt:lpstr>大模型与小模型共存</vt:lpstr>
      <vt:lpstr>LLM的几个大趋势</vt:lpstr>
      <vt:lpstr>LLM超长上下文的优缺点</vt:lpstr>
      <vt:lpstr>“AI/ML &lt;-&gt; 系统”的观点</vt:lpstr>
      <vt:lpstr>LLM时代的机会点</vt:lpstr>
      <vt:lpstr>智能代理（IA）的示意图</vt:lpstr>
      <vt:lpstr>LLM有待解决的问题</vt:lpstr>
      <vt:lpstr>数据攻击的例子</vt:lpstr>
      <vt:lpstr>自监督学习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Jiangsheng Yu</dc:creator>
  <cp:lastModifiedBy>Jiangsheng Yu</cp:lastModifiedBy>
  <cp:revision>47</cp:revision>
  <dcterms:created xsi:type="dcterms:W3CDTF">2024-05-27T23:58:46Z</dcterms:created>
  <dcterms:modified xsi:type="dcterms:W3CDTF">2024-06-02T23:02:06Z</dcterms:modified>
</cp:coreProperties>
</file>