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sldIdLst>
    <p:sldId id="256" r:id="rId2"/>
    <p:sldId id="279" r:id="rId3"/>
    <p:sldId id="280" r:id="rId4"/>
    <p:sldId id="281" r:id="rId5"/>
    <p:sldId id="277" r:id="rId6"/>
    <p:sldId id="278" r:id="rId7"/>
    <p:sldId id="28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7333" autoAdjust="0"/>
  </p:normalViewPr>
  <p:slideViewPr>
    <p:cSldViewPr snapToGrid="0">
      <p:cViewPr varScale="1">
        <p:scale>
          <a:sx n="113" d="100"/>
          <a:sy n="113" d="100"/>
        </p:scale>
        <p:origin x="33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B0CFBA-2B97-4A17-9C57-1F7133B3DB0B}" type="datetimeFigureOut">
              <a:rPr lang="en-US" smtClean="0"/>
              <a:t>5/20/2024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6BEEFF-BF17-4F00-B487-FE66AF53491D}" type="slidenum">
              <a:rPr lang="en-US" smtClean="0"/>
              <a:t>‹#›</a:t>
            </a:fld>
            <a:endParaRPr lang="en-US"/>
          </a:p>
        </p:txBody>
      </p:sp>
    </p:spTree>
    <p:extLst>
      <p:ext uri="{BB962C8B-B14F-4D97-AF65-F5344CB8AC3E}">
        <p14:creationId xmlns:p14="http://schemas.microsoft.com/office/powerpoint/2010/main" val="3147559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6BEEFF-BF17-4F00-B487-FE66AF53491D}" type="slidenum">
              <a:rPr lang="en-US" smtClean="0"/>
              <a:t>3</a:t>
            </a:fld>
            <a:endParaRPr lang="en-US"/>
          </a:p>
        </p:txBody>
      </p:sp>
    </p:spTree>
    <p:extLst>
      <p:ext uri="{BB962C8B-B14F-4D97-AF65-F5344CB8AC3E}">
        <p14:creationId xmlns:p14="http://schemas.microsoft.com/office/powerpoint/2010/main" val="2553863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6ED19-E426-ADD7-1B00-4738613AC3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01843C-B898-8C43-B991-DF5C6F79D5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C7AD7A-3564-BBAD-03FB-D7A517F0E02E}"/>
              </a:ext>
            </a:extLst>
          </p:cNvPr>
          <p:cNvSpPr>
            <a:spLocks noGrp="1"/>
          </p:cNvSpPr>
          <p:nvPr>
            <p:ph type="dt" sz="half" idx="10"/>
          </p:nvPr>
        </p:nvSpPr>
        <p:spPr/>
        <p:txBody>
          <a:bodyPr/>
          <a:lstStyle/>
          <a:p>
            <a:fld id="{00F5D97D-DCAD-4A64-9251-0A38A78429E2}" type="datetime1">
              <a:rPr lang="en-US" smtClean="0"/>
              <a:t>5/20/2024</a:t>
            </a:fld>
            <a:endParaRPr lang="en-US"/>
          </a:p>
        </p:txBody>
      </p:sp>
      <p:sp>
        <p:nvSpPr>
          <p:cNvPr id="5" name="Footer Placeholder 4">
            <a:extLst>
              <a:ext uri="{FF2B5EF4-FFF2-40B4-BE49-F238E27FC236}">
                <a16:creationId xmlns:a16="http://schemas.microsoft.com/office/drawing/2014/main" id="{A1A11F6D-5E29-3FC0-3E0B-7ECF76FA0F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6018D4-9A43-E6BE-6CF6-7421D72E068C}"/>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037643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6E246-61BE-E4B4-B474-46C75367BB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BA711F-4A96-81D6-CD66-99053E50D1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B80EB0-7FD8-6095-2D37-D9EFA0B831A1}"/>
              </a:ext>
            </a:extLst>
          </p:cNvPr>
          <p:cNvSpPr>
            <a:spLocks noGrp="1"/>
          </p:cNvSpPr>
          <p:nvPr>
            <p:ph type="dt" sz="half" idx="10"/>
          </p:nvPr>
        </p:nvSpPr>
        <p:spPr/>
        <p:txBody>
          <a:bodyPr/>
          <a:lstStyle/>
          <a:p>
            <a:fld id="{52A3F252-CCB8-4E42-8BBE-E9D30BD4C290}" type="datetime1">
              <a:rPr lang="en-US" smtClean="0"/>
              <a:t>5/20/2024</a:t>
            </a:fld>
            <a:endParaRPr lang="en-US"/>
          </a:p>
        </p:txBody>
      </p:sp>
      <p:sp>
        <p:nvSpPr>
          <p:cNvPr id="5" name="Footer Placeholder 4">
            <a:extLst>
              <a:ext uri="{FF2B5EF4-FFF2-40B4-BE49-F238E27FC236}">
                <a16:creationId xmlns:a16="http://schemas.microsoft.com/office/drawing/2014/main" id="{845E34EB-534F-989A-3F2E-B7D4A5250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49B342-0DBB-5DFC-05EF-7637FE69EE02}"/>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364736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EB3B41-3075-3D58-E09C-FD4DF063DD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C874C2-032F-35AD-3FF3-AE07C80B86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96B4EC-047C-FA04-435F-E026F9E4BC28}"/>
              </a:ext>
            </a:extLst>
          </p:cNvPr>
          <p:cNvSpPr>
            <a:spLocks noGrp="1"/>
          </p:cNvSpPr>
          <p:nvPr>
            <p:ph type="dt" sz="half" idx="10"/>
          </p:nvPr>
        </p:nvSpPr>
        <p:spPr/>
        <p:txBody>
          <a:bodyPr/>
          <a:lstStyle/>
          <a:p>
            <a:fld id="{364F633D-CDC1-457D-B8F0-E5976D3E7445}" type="datetime1">
              <a:rPr lang="en-US" smtClean="0"/>
              <a:t>5/20/2024</a:t>
            </a:fld>
            <a:endParaRPr lang="en-US"/>
          </a:p>
        </p:txBody>
      </p:sp>
      <p:sp>
        <p:nvSpPr>
          <p:cNvPr id="5" name="Footer Placeholder 4">
            <a:extLst>
              <a:ext uri="{FF2B5EF4-FFF2-40B4-BE49-F238E27FC236}">
                <a16:creationId xmlns:a16="http://schemas.microsoft.com/office/drawing/2014/main" id="{1D500CDB-8816-AEAD-B29D-C304853FC7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30CFA2-FBE0-0B19-FCB9-3C3D95559880}"/>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456766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3F5B4-93C5-950E-A9DF-6572A403EB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4E402E-6B2B-6FF8-104E-E23164EA9B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F8837-D1AF-CA1F-ED00-AC92241E03ED}"/>
              </a:ext>
            </a:extLst>
          </p:cNvPr>
          <p:cNvSpPr>
            <a:spLocks noGrp="1"/>
          </p:cNvSpPr>
          <p:nvPr>
            <p:ph type="dt" sz="half" idx="10"/>
          </p:nvPr>
        </p:nvSpPr>
        <p:spPr/>
        <p:txBody>
          <a:bodyPr/>
          <a:lstStyle/>
          <a:p>
            <a:fld id="{698AA8BA-C512-4BE6-958A-7F4F58AE15CC}" type="datetime1">
              <a:rPr lang="en-US" smtClean="0"/>
              <a:t>5/20/2024</a:t>
            </a:fld>
            <a:endParaRPr lang="en-US"/>
          </a:p>
        </p:txBody>
      </p:sp>
      <p:sp>
        <p:nvSpPr>
          <p:cNvPr id="5" name="Footer Placeholder 4">
            <a:extLst>
              <a:ext uri="{FF2B5EF4-FFF2-40B4-BE49-F238E27FC236}">
                <a16:creationId xmlns:a16="http://schemas.microsoft.com/office/drawing/2014/main" id="{16FFD34D-1D12-CDBA-F8DF-73BE2B9685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DD56AA-2DDE-D575-B53A-8CAB9FF6D575}"/>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716699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B72A-16D2-58D3-0350-2D36C69973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09F6D2-FA56-ACB3-6287-FDD894E8AA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4C816B-6B16-468D-0F5A-7B1715508485}"/>
              </a:ext>
            </a:extLst>
          </p:cNvPr>
          <p:cNvSpPr>
            <a:spLocks noGrp="1"/>
          </p:cNvSpPr>
          <p:nvPr>
            <p:ph type="dt" sz="half" idx="10"/>
          </p:nvPr>
        </p:nvSpPr>
        <p:spPr/>
        <p:txBody>
          <a:bodyPr/>
          <a:lstStyle/>
          <a:p>
            <a:fld id="{E3F613CB-F4F1-4256-88D6-8BC121D2C507}" type="datetime1">
              <a:rPr lang="en-US" smtClean="0"/>
              <a:t>5/20/2024</a:t>
            </a:fld>
            <a:endParaRPr lang="en-US"/>
          </a:p>
        </p:txBody>
      </p:sp>
      <p:sp>
        <p:nvSpPr>
          <p:cNvPr id="5" name="Footer Placeholder 4">
            <a:extLst>
              <a:ext uri="{FF2B5EF4-FFF2-40B4-BE49-F238E27FC236}">
                <a16:creationId xmlns:a16="http://schemas.microsoft.com/office/drawing/2014/main" id="{848C4761-DCB0-1554-AFC6-7EDC4618A6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0BD117-099B-6076-1005-A0032B8DD8B9}"/>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394978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DBB87-F133-972D-11B3-2A02354FFA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A9EAB1-F3C1-A050-7D68-A5D766E2E3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0B3724-D14F-8A59-046B-6D85731FB1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AC87B6-85F5-0A5C-82BD-6C27CB5F2F5A}"/>
              </a:ext>
            </a:extLst>
          </p:cNvPr>
          <p:cNvSpPr>
            <a:spLocks noGrp="1"/>
          </p:cNvSpPr>
          <p:nvPr>
            <p:ph type="dt" sz="half" idx="10"/>
          </p:nvPr>
        </p:nvSpPr>
        <p:spPr/>
        <p:txBody>
          <a:bodyPr/>
          <a:lstStyle/>
          <a:p>
            <a:fld id="{50329E88-538C-446D-97BD-AE590CBF5CF2}" type="datetime1">
              <a:rPr lang="en-US" smtClean="0"/>
              <a:t>5/20/2024</a:t>
            </a:fld>
            <a:endParaRPr lang="en-US"/>
          </a:p>
        </p:txBody>
      </p:sp>
      <p:sp>
        <p:nvSpPr>
          <p:cNvPr id="6" name="Footer Placeholder 5">
            <a:extLst>
              <a:ext uri="{FF2B5EF4-FFF2-40B4-BE49-F238E27FC236}">
                <a16:creationId xmlns:a16="http://schemas.microsoft.com/office/drawing/2014/main" id="{F93BA95F-B5A2-6D4A-8908-82B19734F3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93817B-BE8E-4969-5C89-6E7D5A79F7EF}"/>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777821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C8280-C6D8-9A57-4CBE-2158F6DBFC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DD0D9F-0CE4-D66B-20D3-A4DDB93877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1122C5-480D-F456-65C5-A78F1620B1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3A9ADF-CF76-26F6-7FA3-69A6D5B70C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532CF1-D728-7E22-0599-2D93330F7F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A9D350-692B-E966-89DC-8672A2136E98}"/>
              </a:ext>
            </a:extLst>
          </p:cNvPr>
          <p:cNvSpPr>
            <a:spLocks noGrp="1"/>
          </p:cNvSpPr>
          <p:nvPr>
            <p:ph type="dt" sz="half" idx="10"/>
          </p:nvPr>
        </p:nvSpPr>
        <p:spPr/>
        <p:txBody>
          <a:bodyPr/>
          <a:lstStyle/>
          <a:p>
            <a:fld id="{92C7CE10-CC6C-48AD-B1E8-D9708A1C50F7}" type="datetime1">
              <a:rPr lang="en-US" smtClean="0"/>
              <a:t>5/20/2024</a:t>
            </a:fld>
            <a:endParaRPr lang="en-US"/>
          </a:p>
        </p:txBody>
      </p:sp>
      <p:sp>
        <p:nvSpPr>
          <p:cNvPr id="8" name="Footer Placeholder 7">
            <a:extLst>
              <a:ext uri="{FF2B5EF4-FFF2-40B4-BE49-F238E27FC236}">
                <a16:creationId xmlns:a16="http://schemas.microsoft.com/office/drawing/2014/main" id="{9881B356-3AE7-584D-60A0-7C9EFE46A3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77BD83-D93F-4336-79CF-7BCA438F1DAE}"/>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35188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273EF-46C4-B49C-8241-16583CDE0C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E4DF5B-2A19-747E-3016-E7FD6844D715}"/>
              </a:ext>
            </a:extLst>
          </p:cNvPr>
          <p:cNvSpPr>
            <a:spLocks noGrp="1"/>
          </p:cNvSpPr>
          <p:nvPr>
            <p:ph type="dt" sz="half" idx="10"/>
          </p:nvPr>
        </p:nvSpPr>
        <p:spPr/>
        <p:txBody>
          <a:bodyPr/>
          <a:lstStyle/>
          <a:p>
            <a:fld id="{80790076-3AF2-4696-BDCB-445E8D6B7A3B}" type="datetime1">
              <a:rPr lang="en-US" smtClean="0"/>
              <a:t>5/20/2024</a:t>
            </a:fld>
            <a:endParaRPr lang="en-US"/>
          </a:p>
        </p:txBody>
      </p:sp>
      <p:sp>
        <p:nvSpPr>
          <p:cNvPr id="4" name="Footer Placeholder 3">
            <a:extLst>
              <a:ext uri="{FF2B5EF4-FFF2-40B4-BE49-F238E27FC236}">
                <a16:creationId xmlns:a16="http://schemas.microsoft.com/office/drawing/2014/main" id="{15EA4813-3B04-B538-734A-7A89980ADD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C8DC34-9937-B13A-464F-D0800875C22F}"/>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1140771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496A0C-CEC6-9878-125A-4F61E4740A6B}"/>
              </a:ext>
            </a:extLst>
          </p:cNvPr>
          <p:cNvSpPr>
            <a:spLocks noGrp="1"/>
          </p:cNvSpPr>
          <p:nvPr>
            <p:ph type="dt" sz="half" idx="10"/>
          </p:nvPr>
        </p:nvSpPr>
        <p:spPr/>
        <p:txBody>
          <a:bodyPr/>
          <a:lstStyle/>
          <a:p>
            <a:fld id="{3EB8B905-1241-4C97-881A-BA762FB2EC50}" type="datetime1">
              <a:rPr lang="en-US" smtClean="0"/>
              <a:t>5/20/2024</a:t>
            </a:fld>
            <a:endParaRPr lang="en-US"/>
          </a:p>
        </p:txBody>
      </p:sp>
      <p:sp>
        <p:nvSpPr>
          <p:cNvPr id="3" name="Footer Placeholder 2">
            <a:extLst>
              <a:ext uri="{FF2B5EF4-FFF2-40B4-BE49-F238E27FC236}">
                <a16:creationId xmlns:a16="http://schemas.microsoft.com/office/drawing/2014/main" id="{4F961B5B-61BF-1644-E9F3-BDBA3AE847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CB091F-509C-0547-6A73-E1BBEBA96B95}"/>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2966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17368-81B3-5D0E-B1D5-A02B027C97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4B43E7-1E40-37E7-0FDB-CA536DBEE1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84D7B4-14F6-A687-50D5-9959EB868B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EF51B2-C7D5-1F6D-15A1-20DB7C8BFD5B}"/>
              </a:ext>
            </a:extLst>
          </p:cNvPr>
          <p:cNvSpPr>
            <a:spLocks noGrp="1"/>
          </p:cNvSpPr>
          <p:nvPr>
            <p:ph type="dt" sz="half" idx="10"/>
          </p:nvPr>
        </p:nvSpPr>
        <p:spPr/>
        <p:txBody>
          <a:bodyPr/>
          <a:lstStyle/>
          <a:p>
            <a:fld id="{069A08A5-7D4F-4590-9117-FB15EE97364E}" type="datetime1">
              <a:rPr lang="en-US" smtClean="0"/>
              <a:t>5/20/2024</a:t>
            </a:fld>
            <a:endParaRPr lang="en-US"/>
          </a:p>
        </p:txBody>
      </p:sp>
      <p:sp>
        <p:nvSpPr>
          <p:cNvPr id="6" name="Footer Placeholder 5">
            <a:extLst>
              <a:ext uri="{FF2B5EF4-FFF2-40B4-BE49-F238E27FC236}">
                <a16:creationId xmlns:a16="http://schemas.microsoft.com/office/drawing/2014/main" id="{5C54ECF9-4DEA-B20E-2C3D-879629A341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8BBE7-B9AD-D3F6-1DD9-44E5BA093819}"/>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3479394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1CAD3-6193-3193-9D94-D12846564E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3E8F2A-F963-CD01-73E3-C86340D2B4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366516-E54C-CBB0-9718-78034652B5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0A609E-B3F1-6B89-2CB2-FF117EF0FE86}"/>
              </a:ext>
            </a:extLst>
          </p:cNvPr>
          <p:cNvSpPr>
            <a:spLocks noGrp="1"/>
          </p:cNvSpPr>
          <p:nvPr>
            <p:ph type="dt" sz="half" idx="10"/>
          </p:nvPr>
        </p:nvSpPr>
        <p:spPr/>
        <p:txBody>
          <a:bodyPr/>
          <a:lstStyle/>
          <a:p>
            <a:fld id="{3C8774BC-05D5-4184-B827-59A44E282D43}" type="datetime1">
              <a:rPr lang="en-US" smtClean="0"/>
              <a:t>5/20/2024</a:t>
            </a:fld>
            <a:endParaRPr lang="en-US"/>
          </a:p>
        </p:txBody>
      </p:sp>
      <p:sp>
        <p:nvSpPr>
          <p:cNvPr id="6" name="Footer Placeholder 5">
            <a:extLst>
              <a:ext uri="{FF2B5EF4-FFF2-40B4-BE49-F238E27FC236}">
                <a16:creationId xmlns:a16="http://schemas.microsoft.com/office/drawing/2014/main" id="{D8545E06-0709-D427-5A9A-E6BDA4BAD8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5B8FB0-4F2A-0854-C1AC-DDE7F97873EB}"/>
              </a:ext>
            </a:extLst>
          </p:cNvPr>
          <p:cNvSpPr>
            <a:spLocks noGrp="1"/>
          </p:cNvSpPr>
          <p:nvPr>
            <p:ph type="sldNum" sz="quarter" idx="12"/>
          </p:nvPr>
        </p:nvSpPr>
        <p:spPr/>
        <p:txBody>
          <a:bodyPr/>
          <a:lstStyle/>
          <a:p>
            <a:fld id="{04C7A8A5-AA52-4E0A-A12D-317CCC0F8090}" type="slidenum">
              <a:rPr lang="en-US" smtClean="0"/>
              <a:t>‹#›</a:t>
            </a:fld>
            <a:endParaRPr lang="en-US"/>
          </a:p>
        </p:txBody>
      </p:sp>
    </p:spTree>
    <p:extLst>
      <p:ext uri="{BB962C8B-B14F-4D97-AF65-F5344CB8AC3E}">
        <p14:creationId xmlns:p14="http://schemas.microsoft.com/office/powerpoint/2010/main" val="392871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6556D2-2B74-0A7C-C08F-44688BC3BA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DCB5C3-CEF5-3765-3E5C-14CE5B2B69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802FC4-3658-CE04-F441-BCC80E3738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E33787-88E5-408E-A6A1-9FF1FD55FBD7}" type="datetime1">
              <a:rPr lang="en-US" smtClean="0"/>
              <a:t>5/20/2024</a:t>
            </a:fld>
            <a:endParaRPr lang="en-US"/>
          </a:p>
        </p:txBody>
      </p:sp>
      <p:sp>
        <p:nvSpPr>
          <p:cNvPr id="5" name="Footer Placeholder 4">
            <a:extLst>
              <a:ext uri="{FF2B5EF4-FFF2-40B4-BE49-F238E27FC236}">
                <a16:creationId xmlns:a16="http://schemas.microsoft.com/office/drawing/2014/main" id="{404F8D82-DEDC-8484-6539-3AF942BB59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EB017F-E82F-2E0F-7EFA-F8A0FE0FBD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C7A8A5-AA52-4E0A-A12D-317CCC0F8090}" type="slidenum">
              <a:rPr lang="en-US" smtClean="0"/>
              <a:t>‹#›</a:t>
            </a:fld>
            <a:endParaRPr lang="en-US"/>
          </a:p>
        </p:txBody>
      </p:sp>
    </p:spTree>
    <p:extLst>
      <p:ext uri="{BB962C8B-B14F-4D97-AF65-F5344CB8AC3E}">
        <p14:creationId xmlns:p14="http://schemas.microsoft.com/office/powerpoint/2010/main" val="3858668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677B4-3561-6EFF-ED38-69E022888B34}"/>
              </a:ext>
            </a:extLst>
          </p:cNvPr>
          <p:cNvSpPr>
            <a:spLocks noGrp="1"/>
          </p:cNvSpPr>
          <p:nvPr>
            <p:ph type="ctrTitle"/>
          </p:nvPr>
        </p:nvSpPr>
        <p:spPr/>
        <p:txBody>
          <a:bodyPr>
            <a:normAutofit/>
          </a:bodyPr>
          <a:lstStyle/>
          <a:p>
            <a:r>
              <a:rPr lang="en-US" altLang="zh-CN" dirty="0"/>
              <a:t>LLM</a:t>
            </a:r>
            <a:r>
              <a:rPr lang="zh-CN" altLang="en-US" dirty="0"/>
              <a:t>技术洞察 </a:t>
            </a:r>
            <a:r>
              <a:rPr lang="en-US" altLang="zh-CN" dirty="0"/>
              <a:t>02</a:t>
            </a:r>
            <a:br>
              <a:rPr lang="en-US" altLang="zh-CN" dirty="0"/>
            </a:br>
            <a:r>
              <a:rPr lang="zh-CN" altLang="en-US" dirty="0"/>
              <a:t>多元函数的可表示性定理</a:t>
            </a:r>
            <a:endParaRPr lang="en-US" dirty="0"/>
          </a:p>
        </p:txBody>
      </p:sp>
      <p:sp>
        <p:nvSpPr>
          <p:cNvPr id="3" name="Subtitle 2">
            <a:extLst>
              <a:ext uri="{FF2B5EF4-FFF2-40B4-BE49-F238E27FC236}">
                <a16:creationId xmlns:a16="http://schemas.microsoft.com/office/drawing/2014/main" id="{2CE8B051-D27C-FCDE-4D64-11FCC95EB597}"/>
              </a:ext>
            </a:extLst>
          </p:cNvPr>
          <p:cNvSpPr>
            <a:spLocks noGrp="1"/>
          </p:cNvSpPr>
          <p:nvPr>
            <p:ph type="subTitle" idx="1"/>
          </p:nvPr>
        </p:nvSpPr>
        <p:spPr>
          <a:xfrm>
            <a:off x="1524000" y="4181474"/>
            <a:ext cx="9144000" cy="1076325"/>
          </a:xfrm>
        </p:spPr>
        <p:txBody>
          <a:bodyPr/>
          <a:lstStyle/>
          <a:p>
            <a:r>
              <a:rPr lang="en-US" dirty="0"/>
              <a:t>Jiangsheng Yu</a:t>
            </a:r>
          </a:p>
          <a:p>
            <a:r>
              <a:rPr lang="en-US" dirty="0"/>
              <a:t>05/08/2024</a:t>
            </a:r>
          </a:p>
        </p:txBody>
      </p:sp>
    </p:spTree>
    <p:extLst>
      <p:ext uri="{BB962C8B-B14F-4D97-AF65-F5344CB8AC3E}">
        <p14:creationId xmlns:p14="http://schemas.microsoft.com/office/powerpoint/2010/main" val="2449098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73E5B-3305-DA29-4816-19CAB42BCF2B}"/>
              </a:ext>
            </a:extLst>
          </p:cNvPr>
          <p:cNvSpPr>
            <a:spLocks noGrp="1"/>
          </p:cNvSpPr>
          <p:nvPr>
            <p:ph type="title"/>
          </p:nvPr>
        </p:nvSpPr>
        <p:spPr>
          <a:xfrm>
            <a:off x="626352" y="132487"/>
            <a:ext cx="10515600" cy="1325563"/>
          </a:xfrm>
        </p:spPr>
        <p:txBody>
          <a:bodyPr/>
          <a:lstStyle/>
          <a:p>
            <a:r>
              <a:rPr lang="zh-CN" altLang="en-US" dirty="0"/>
              <a:t>历史背景：</a:t>
            </a:r>
            <a:r>
              <a:rPr lang="en-US" altLang="zh-CN" b="0" i="0" dirty="0">
                <a:solidFill>
                  <a:srgbClr val="0D0D0D"/>
                </a:solidFill>
                <a:effectLst/>
                <a:latin typeface="Söhne"/>
              </a:rPr>
              <a:t> Kolmogorov-Arnold</a:t>
            </a:r>
            <a:r>
              <a:rPr lang="en-US" altLang="zh-CN" dirty="0"/>
              <a:t> </a:t>
            </a:r>
            <a:r>
              <a:rPr lang="zh-CN" altLang="en-US" dirty="0"/>
              <a:t>表示</a:t>
            </a:r>
            <a:endParaRPr lang="en-US" dirty="0"/>
          </a:p>
        </p:txBody>
      </p:sp>
      <p:sp>
        <p:nvSpPr>
          <p:cNvPr id="4" name="Slide Number Placeholder 3">
            <a:extLst>
              <a:ext uri="{FF2B5EF4-FFF2-40B4-BE49-F238E27FC236}">
                <a16:creationId xmlns:a16="http://schemas.microsoft.com/office/drawing/2014/main" id="{350C58C9-57F9-AB9D-0741-E667568E59EF}"/>
              </a:ext>
            </a:extLst>
          </p:cNvPr>
          <p:cNvSpPr>
            <a:spLocks noGrp="1"/>
          </p:cNvSpPr>
          <p:nvPr>
            <p:ph type="sldNum" sz="quarter" idx="12"/>
          </p:nvPr>
        </p:nvSpPr>
        <p:spPr/>
        <p:txBody>
          <a:bodyPr/>
          <a:lstStyle/>
          <a:p>
            <a:fld id="{04C7A8A5-AA52-4E0A-A12D-317CCC0F8090}" type="slidenum">
              <a:rPr lang="en-US" smtClean="0"/>
              <a:t>2</a:t>
            </a:fld>
            <a:endParaRPr lang="en-US"/>
          </a:p>
        </p:txBody>
      </p:sp>
      <p:pic>
        <p:nvPicPr>
          <p:cNvPr id="6" name="Picture 5">
            <a:extLst>
              <a:ext uri="{FF2B5EF4-FFF2-40B4-BE49-F238E27FC236}">
                <a16:creationId xmlns:a16="http://schemas.microsoft.com/office/drawing/2014/main" id="{2D6CF50A-AED2-058B-3C84-46914C541A59}"/>
              </a:ext>
            </a:extLst>
          </p:cNvPr>
          <p:cNvPicPr>
            <a:picLocks noChangeAspect="1"/>
          </p:cNvPicPr>
          <p:nvPr/>
        </p:nvPicPr>
        <p:blipFill>
          <a:blip r:embed="rId2"/>
          <a:stretch>
            <a:fillRect/>
          </a:stretch>
        </p:blipFill>
        <p:spPr>
          <a:xfrm>
            <a:off x="600075" y="1372599"/>
            <a:ext cx="10991850" cy="1171575"/>
          </a:xfrm>
          <a:prstGeom prst="rect">
            <a:avLst/>
          </a:prstGeom>
        </p:spPr>
      </p:pic>
      <p:pic>
        <p:nvPicPr>
          <p:cNvPr id="8" name="Picture 7">
            <a:extLst>
              <a:ext uri="{FF2B5EF4-FFF2-40B4-BE49-F238E27FC236}">
                <a16:creationId xmlns:a16="http://schemas.microsoft.com/office/drawing/2014/main" id="{D1D58D66-3DB1-46D0-6EF0-51A56A93AA20}"/>
              </a:ext>
            </a:extLst>
          </p:cNvPr>
          <p:cNvPicPr>
            <a:picLocks noChangeAspect="1"/>
          </p:cNvPicPr>
          <p:nvPr/>
        </p:nvPicPr>
        <p:blipFill>
          <a:blip r:embed="rId3"/>
          <a:stretch>
            <a:fillRect/>
          </a:stretch>
        </p:blipFill>
        <p:spPr>
          <a:xfrm>
            <a:off x="626352" y="2544174"/>
            <a:ext cx="10974332" cy="4077269"/>
          </a:xfrm>
          <a:prstGeom prst="rect">
            <a:avLst/>
          </a:prstGeom>
        </p:spPr>
      </p:pic>
    </p:spTree>
    <p:extLst>
      <p:ext uri="{BB962C8B-B14F-4D97-AF65-F5344CB8AC3E}">
        <p14:creationId xmlns:p14="http://schemas.microsoft.com/office/powerpoint/2010/main" val="827958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3EA84-B10A-D95F-31FB-21BBCF992349}"/>
              </a:ext>
            </a:extLst>
          </p:cNvPr>
          <p:cNvSpPr>
            <a:spLocks noGrp="1"/>
          </p:cNvSpPr>
          <p:nvPr>
            <p:ph type="title"/>
          </p:nvPr>
        </p:nvSpPr>
        <p:spPr/>
        <p:txBody>
          <a:bodyPr/>
          <a:lstStyle/>
          <a:p>
            <a:r>
              <a:rPr lang="zh-CN" altLang="en-US" dirty="0"/>
              <a:t>更多的可表示性定理</a:t>
            </a:r>
            <a:endParaRPr lang="en-US" dirty="0"/>
          </a:p>
        </p:txBody>
      </p:sp>
      <p:sp>
        <p:nvSpPr>
          <p:cNvPr id="4" name="Slide Number Placeholder 3">
            <a:extLst>
              <a:ext uri="{FF2B5EF4-FFF2-40B4-BE49-F238E27FC236}">
                <a16:creationId xmlns:a16="http://schemas.microsoft.com/office/drawing/2014/main" id="{50CF2D1F-D08B-7386-D899-6BF1FB80069C}"/>
              </a:ext>
            </a:extLst>
          </p:cNvPr>
          <p:cNvSpPr>
            <a:spLocks noGrp="1"/>
          </p:cNvSpPr>
          <p:nvPr>
            <p:ph type="sldNum" sz="quarter" idx="12"/>
          </p:nvPr>
        </p:nvSpPr>
        <p:spPr/>
        <p:txBody>
          <a:bodyPr/>
          <a:lstStyle/>
          <a:p>
            <a:fld id="{04C7A8A5-AA52-4E0A-A12D-317CCC0F8090}" type="slidenum">
              <a:rPr lang="en-US" smtClean="0"/>
              <a:t>3</a:t>
            </a:fld>
            <a:endParaRPr lang="en-US"/>
          </a:p>
        </p:txBody>
      </p:sp>
      <p:pic>
        <p:nvPicPr>
          <p:cNvPr id="6" name="Picture 5">
            <a:extLst>
              <a:ext uri="{FF2B5EF4-FFF2-40B4-BE49-F238E27FC236}">
                <a16:creationId xmlns:a16="http://schemas.microsoft.com/office/drawing/2014/main" id="{B2855A3C-2481-3642-3DAE-EAAA4D145727}"/>
              </a:ext>
            </a:extLst>
          </p:cNvPr>
          <p:cNvPicPr>
            <a:picLocks noChangeAspect="1"/>
          </p:cNvPicPr>
          <p:nvPr/>
        </p:nvPicPr>
        <p:blipFill>
          <a:blip r:embed="rId3"/>
          <a:stretch>
            <a:fillRect/>
          </a:stretch>
        </p:blipFill>
        <p:spPr>
          <a:xfrm>
            <a:off x="1508958" y="1690688"/>
            <a:ext cx="8749467" cy="4710065"/>
          </a:xfrm>
          <a:prstGeom prst="rect">
            <a:avLst/>
          </a:prstGeom>
        </p:spPr>
      </p:pic>
    </p:spTree>
    <p:extLst>
      <p:ext uri="{BB962C8B-B14F-4D97-AF65-F5344CB8AC3E}">
        <p14:creationId xmlns:p14="http://schemas.microsoft.com/office/powerpoint/2010/main" val="275909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A658-1A9F-28BD-A18C-D6307D266B1C}"/>
              </a:ext>
            </a:extLst>
          </p:cNvPr>
          <p:cNvSpPr>
            <a:spLocks noGrp="1"/>
          </p:cNvSpPr>
          <p:nvPr>
            <p:ph type="title"/>
          </p:nvPr>
        </p:nvSpPr>
        <p:spPr/>
        <p:txBody>
          <a:bodyPr/>
          <a:lstStyle/>
          <a:p>
            <a:r>
              <a:rPr lang="zh-CN" altLang="en-US" dirty="0"/>
              <a:t>更多的可表示性定理</a:t>
            </a:r>
            <a:endParaRPr lang="en-US" dirty="0"/>
          </a:p>
        </p:txBody>
      </p:sp>
      <p:sp>
        <p:nvSpPr>
          <p:cNvPr id="4" name="Slide Number Placeholder 3">
            <a:extLst>
              <a:ext uri="{FF2B5EF4-FFF2-40B4-BE49-F238E27FC236}">
                <a16:creationId xmlns:a16="http://schemas.microsoft.com/office/drawing/2014/main" id="{E0673BBA-1D03-BF8D-F15F-5D2E8EE82008}"/>
              </a:ext>
            </a:extLst>
          </p:cNvPr>
          <p:cNvSpPr>
            <a:spLocks noGrp="1"/>
          </p:cNvSpPr>
          <p:nvPr>
            <p:ph type="sldNum" sz="quarter" idx="12"/>
          </p:nvPr>
        </p:nvSpPr>
        <p:spPr/>
        <p:txBody>
          <a:bodyPr/>
          <a:lstStyle/>
          <a:p>
            <a:fld id="{04C7A8A5-AA52-4E0A-A12D-317CCC0F8090}" type="slidenum">
              <a:rPr lang="en-US" smtClean="0"/>
              <a:t>4</a:t>
            </a:fld>
            <a:endParaRPr lang="en-US"/>
          </a:p>
        </p:txBody>
      </p:sp>
      <p:pic>
        <p:nvPicPr>
          <p:cNvPr id="6" name="Picture 5">
            <a:extLst>
              <a:ext uri="{FF2B5EF4-FFF2-40B4-BE49-F238E27FC236}">
                <a16:creationId xmlns:a16="http://schemas.microsoft.com/office/drawing/2014/main" id="{819E2FB0-D78E-BFB2-702C-88696AA9E8C6}"/>
              </a:ext>
            </a:extLst>
          </p:cNvPr>
          <p:cNvPicPr>
            <a:picLocks noChangeAspect="1"/>
          </p:cNvPicPr>
          <p:nvPr/>
        </p:nvPicPr>
        <p:blipFill>
          <a:blip r:embed="rId2"/>
          <a:stretch>
            <a:fillRect/>
          </a:stretch>
        </p:blipFill>
        <p:spPr>
          <a:xfrm>
            <a:off x="1652209" y="1887620"/>
            <a:ext cx="8887580" cy="3051194"/>
          </a:xfrm>
          <a:prstGeom prst="rect">
            <a:avLst/>
          </a:prstGeom>
        </p:spPr>
      </p:pic>
      <p:pic>
        <p:nvPicPr>
          <p:cNvPr id="8" name="Picture 7">
            <a:extLst>
              <a:ext uri="{FF2B5EF4-FFF2-40B4-BE49-F238E27FC236}">
                <a16:creationId xmlns:a16="http://schemas.microsoft.com/office/drawing/2014/main" id="{EC2F06C5-6A0E-A089-7A98-8D2E44A0793C}"/>
              </a:ext>
            </a:extLst>
          </p:cNvPr>
          <p:cNvPicPr>
            <a:picLocks noChangeAspect="1"/>
          </p:cNvPicPr>
          <p:nvPr/>
        </p:nvPicPr>
        <p:blipFill>
          <a:blip r:embed="rId3"/>
          <a:stretch>
            <a:fillRect/>
          </a:stretch>
        </p:blipFill>
        <p:spPr>
          <a:xfrm>
            <a:off x="1519237" y="5155742"/>
            <a:ext cx="9153525" cy="1003676"/>
          </a:xfrm>
          <a:prstGeom prst="rect">
            <a:avLst/>
          </a:prstGeom>
        </p:spPr>
      </p:pic>
    </p:spTree>
    <p:extLst>
      <p:ext uri="{BB962C8B-B14F-4D97-AF65-F5344CB8AC3E}">
        <p14:creationId xmlns:p14="http://schemas.microsoft.com/office/powerpoint/2010/main" val="4087457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76889-90EE-2C53-DA45-FF2EB062CFFA}"/>
              </a:ext>
            </a:extLst>
          </p:cNvPr>
          <p:cNvSpPr>
            <a:spLocks noGrp="1"/>
          </p:cNvSpPr>
          <p:nvPr>
            <p:ph type="title"/>
          </p:nvPr>
        </p:nvSpPr>
        <p:spPr/>
        <p:txBody>
          <a:bodyPr/>
          <a:lstStyle/>
          <a:p>
            <a:r>
              <a:rPr lang="en-US" dirty="0"/>
              <a:t>KAN: Kolmogorov–Arnold Networks</a:t>
            </a:r>
          </a:p>
        </p:txBody>
      </p:sp>
      <p:sp>
        <p:nvSpPr>
          <p:cNvPr id="3" name="Content Placeholder 2">
            <a:extLst>
              <a:ext uri="{FF2B5EF4-FFF2-40B4-BE49-F238E27FC236}">
                <a16:creationId xmlns:a16="http://schemas.microsoft.com/office/drawing/2014/main" id="{D87AFE52-270F-155C-8D5E-D0706A2D640A}"/>
              </a:ext>
            </a:extLst>
          </p:cNvPr>
          <p:cNvSpPr>
            <a:spLocks noGrp="1"/>
          </p:cNvSpPr>
          <p:nvPr>
            <p:ph idx="1"/>
          </p:nvPr>
        </p:nvSpPr>
        <p:spPr>
          <a:xfrm>
            <a:off x="397933" y="1847850"/>
            <a:ext cx="11260667" cy="4351338"/>
          </a:xfrm>
        </p:spPr>
        <p:txBody>
          <a:bodyPr>
            <a:normAutofit fontScale="92500" lnSpcReduction="20000"/>
          </a:bodyPr>
          <a:lstStyle/>
          <a:p>
            <a:pPr marL="0" indent="0" algn="l">
              <a:buNone/>
            </a:pPr>
            <a:r>
              <a:rPr lang="zh-CN" altLang="en-US" b="0" i="0" dirty="0">
                <a:solidFill>
                  <a:srgbClr val="0D0D0D"/>
                </a:solidFill>
                <a:effectLst/>
                <a:latin typeface="Söhne"/>
              </a:rPr>
              <a:t>这篇论文的主要思想是提出一种新型神经网络结构，即</a:t>
            </a:r>
            <a:r>
              <a:rPr lang="en-US" altLang="zh-CN" b="0" i="0" dirty="0">
                <a:solidFill>
                  <a:srgbClr val="0D0D0D"/>
                </a:solidFill>
                <a:effectLst/>
                <a:latin typeface="Söhne"/>
              </a:rPr>
              <a:t>Kolmogorov-Arnold</a:t>
            </a:r>
            <a:r>
              <a:rPr lang="zh-CN" altLang="en-US" b="0" i="0" dirty="0">
                <a:solidFill>
                  <a:srgbClr val="0D0D0D"/>
                </a:solidFill>
                <a:effectLst/>
                <a:latin typeface="Söhne"/>
              </a:rPr>
              <a:t>网络（</a:t>
            </a:r>
            <a:r>
              <a:rPr lang="en-US" altLang="zh-CN" b="0" i="0" dirty="0">
                <a:solidFill>
                  <a:srgbClr val="0D0D0D"/>
                </a:solidFill>
                <a:effectLst/>
                <a:latin typeface="Söhne"/>
              </a:rPr>
              <a:t>KAN</a:t>
            </a:r>
            <a:r>
              <a:rPr lang="zh-CN" altLang="en-US" b="0" i="0" dirty="0">
                <a:solidFill>
                  <a:srgbClr val="0D0D0D"/>
                </a:solidFill>
                <a:effectLst/>
                <a:latin typeface="Söhne"/>
              </a:rPr>
              <a:t>）作为多层感知器（</a:t>
            </a:r>
            <a:r>
              <a:rPr lang="en-US" altLang="zh-CN" b="0" i="0" dirty="0">
                <a:solidFill>
                  <a:srgbClr val="0D0D0D"/>
                </a:solidFill>
                <a:effectLst/>
                <a:latin typeface="Söhne"/>
              </a:rPr>
              <a:t>MLP</a:t>
            </a:r>
            <a:r>
              <a:rPr lang="zh-CN" altLang="en-US" b="0" i="0" dirty="0">
                <a:solidFill>
                  <a:srgbClr val="0D0D0D"/>
                </a:solidFill>
                <a:effectLst/>
                <a:latin typeface="Söhne"/>
              </a:rPr>
              <a:t>）的一个有前途的替代方案。</a:t>
            </a:r>
            <a:r>
              <a:rPr lang="en-US" altLang="zh-CN" b="0" i="0" dirty="0">
                <a:solidFill>
                  <a:srgbClr val="0D0D0D"/>
                </a:solidFill>
                <a:effectLst/>
                <a:latin typeface="Söhne"/>
              </a:rPr>
              <a:t>KANs</a:t>
            </a:r>
            <a:r>
              <a:rPr lang="zh-CN" altLang="en-US" b="0" i="0" dirty="0">
                <a:solidFill>
                  <a:srgbClr val="0D0D0D"/>
                </a:solidFill>
                <a:effectLst/>
                <a:latin typeface="Söhne"/>
              </a:rPr>
              <a:t>的关键创新是在边上使用可学习的激活函数，而不是传统的在节点上使用固定激活函数。此外，</a:t>
            </a:r>
            <a:r>
              <a:rPr lang="en-US" altLang="zh-CN" b="0" i="0" dirty="0">
                <a:solidFill>
                  <a:srgbClr val="0D0D0D"/>
                </a:solidFill>
                <a:effectLst/>
                <a:latin typeface="Söhne"/>
              </a:rPr>
              <a:t>KANs</a:t>
            </a:r>
            <a:r>
              <a:rPr lang="zh-CN" altLang="en-US" b="0" i="0" dirty="0">
                <a:solidFill>
                  <a:srgbClr val="0D0D0D"/>
                </a:solidFill>
                <a:effectLst/>
                <a:latin typeface="Söhne"/>
              </a:rPr>
              <a:t>没有线性权重矩阵，每一个权重参数都被一个参数化为样条的一元函数所替代。这种结构改变带来了几个显著的优势：</a:t>
            </a:r>
            <a:endParaRPr lang="en-US" altLang="zh-CN" b="0" i="0" dirty="0">
              <a:solidFill>
                <a:srgbClr val="0D0D0D"/>
              </a:solidFill>
              <a:effectLst/>
              <a:latin typeface="Söhne"/>
            </a:endParaRPr>
          </a:p>
          <a:p>
            <a:pPr marL="0" indent="0" algn="l">
              <a:buNone/>
            </a:pPr>
            <a:endParaRPr lang="zh-CN" altLang="en-US" b="0" i="0" dirty="0">
              <a:solidFill>
                <a:srgbClr val="0D0D0D"/>
              </a:solidFill>
              <a:effectLst/>
              <a:latin typeface="Söhne"/>
            </a:endParaRPr>
          </a:p>
          <a:p>
            <a:pPr algn="l">
              <a:buFont typeface="+mj-lt"/>
              <a:buAutoNum type="arabicPeriod"/>
            </a:pPr>
            <a:r>
              <a:rPr lang="zh-CN" altLang="en-US" b="1" i="0" dirty="0">
                <a:solidFill>
                  <a:srgbClr val="0D0D0D"/>
                </a:solidFill>
                <a:effectLst/>
                <a:latin typeface="Söhne"/>
              </a:rPr>
              <a:t>准确性提高</a:t>
            </a:r>
            <a:r>
              <a:rPr lang="zh-CN" altLang="en-US" b="0" i="0" dirty="0">
                <a:solidFill>
                  <a:srgbClr val="0D0D0D"/>
                </a:solidFill>
                <a:effectLst/>
                <a:latin typeface="Söhne"/>
              </a:rPr>
              <a:t>：相较于传统</a:t>
            </a:r>
            <a:r>
              <a:rPr lang="en-US" altLang="zh-CN" b="0" i="0" dirty="0">
                <a:solidFill>
                  <a:srgbClr val="0D0D0D"/>
                </a:solidFill>
                <a:effectLst/>
                <a:latin typeface="Söhne"/>
              </a:rPr>
              <a:t>MLP</a:t>
            </a:r>
            <a:r>
              <a:rPr lang="zh-CN" altLang="en-US" b="0" i="0" dirty="0">
                <a:solidFill>
                  <a:srgbClr val="0D0D0D"/>
                </a:solidFill>
                <a:effectLst/>
                <a:latin typeface="Söhne"/>
              </a:rPr>
              <a:t>，即使</a:t>
            </a:r>
            <a:r>
              <a:rPr lang="en-US" altLang="zh-CN" b="0" i="0" dirty="0">
                <a:solidFill>
                  <a:srgbClr val="0D0D0D"/>
                </a:solidFill>
                <a:effectLst/>
                <a:latin typeface="Söhne"/>
              </a:rPr>
              <a:t>KANs</a:t>
            </a:r>
            <a:r>
              <a:rPr lang="zh-CN" altLang="en-US" b="0" i="0" dirty="0">
                <a:solidFill>
                  <a:srgbClr val="0D0D0D"/>
                </a:solidFill>
                <a:effectLst/>
                <a:latin typeface="Söhne"/>
              </a:rPr>
              <a:t>的结构更小，也能在数据拟合和解决偏微分方程（</a:t>
            </a:r>
            <a:r>
              <a:rPr lang="en-US" altLang="zh-CN" b="0" i="0" dirty="0">
                <a:solidFill>
                  <a:srgbClr val="0D0D0D"/>
                </a:solidFill>
                <a:effectLst/>
                <a:latin typeface="Söhne"/>
              </a:rPr>
              <a:t>PDE</a:t>
            </a:r>
            <a:r>
              <a:rPr lang="zh-CN" altLang="en-US" b="0" i="0" dirty="0">
                <a:solidFill>
                  <a:srgbClr val="0D0D0D"/>
                </a:solidFill>
                <a:effectLst/>
                <a:latin typeface="Söhne"/>
              </a:rPr>
              <a:t>）问题上达到相当或更好的精度。</a:t>
            </a:r>
          </a:p>
          <a:p>
            <a:pPr algn="l">
              <a:buFont typeface="+mj-lt"/>
              <a:buAutoNum type="arabicPeriod"/>
            </a:pPr>
            <a:r>
              <a:rPr lang="zh-CN" altLang="en-US" b="1" i="0" dirty="0">
                <a:solidFill>
                  <a:srgbClr val="0D0D0D"/>
                </a:solidFill>
                <a:effectLst/>
                <a:latin typeface="Söhne"/>
              </a:rPr>
              <a:t>可解释性增强</a:t>
            </a:r>
            <a:r>
              <a:rPr lang="zh-CN" altLang="en-US" b="0" i="0" dirty="0">
                <a:solidFill>
                  <a:srgbClr val="0D0D0D"/>
                </a:solidFill>
                <a:effectLst/>
                <a:latin typeface="Söhne"/>
              </a:rPr>
              <a:t>：由于</a:t>
            </a:r>
            <a:r>
              <a:rPr lang="en-US" altLang="zh-CN" b="0" i="0" dirty="0">
                <a:solidFill>
                  <a:srgbClr val="0D0D0D"/>
                </a:solidFill>
                <a:effectLst/>
                <a:latin typeface="Söhne"/>
              </a:rPr>
              <a:t>KANs</a:t>
            </a:r>
            <a:r>
              <a:rPr lang="zh-CN" altLang="en-US" b="0" i="0" dirty="0">
                <a:solidFill>
                  <a:srgbClr val="0D0D0D"/>
                </a:solidFill>
                <a:effectLst/>
                <a:latin typeface="Söhne"/>
              </a:rPr>
              <a:t>的结构和功能的可视化，使得它们在与用户的交互中更加直观和易于理解。</a:t>
            </a:r>
          </a:p>
          <a:p>
            <a:pPr algn="l">
              <a:buFont typeface="+mj-lt"/>
              <a:buAutoNum type="arabicPeriod"/>
            </a:pPr>
            <a:r>
              <a:rPr lang="zh-CN" altLang="en-US" b="1" i="0" dirty="0">
                <a:solidFill>
                  <a:srgbClr val="0D0D0D"/>
                </a:solidFill>
                <a:effectLst/>
                <a:latin typeface="Söhne"/>
              </a:rPr>
              <a:t>科学发现的潜力</a:t>
            </a:r>
            <a:r>
              <a:rPr lang="zh-CN" altLang="en-US" b="0" i="0" dirty="0">
                <a:solidFill>
                  <a:srgbClr val="0D0D0D"/>
                </a:solidFill>
                <a:effectLst/>
                <a:latin typeface="Söhne"/>
              </a:rPr>
              <a:t>：通过数学和物理的实例展示，</a:t>
            </a:r>
            <a:r>
              <a:rPr lang="en-US" altLang="zh-CN" b="0" i="0" dirty="0">
                <a:solidFill>
                  <a:srgbClr val="0D0D0D"/>
                </a:solidFill>
                <a:effectLst/>
                <a:latin typeface="Söhne"/>
              </a:rPr>
              <a:t>KANs</a:t>
            </a:r>
            <a:r>
              <a:rPr lang="zh-CN" altLang="en-US" b="0" i="0" dirty="0">
                <a:solidFill>
                  <a:srgbClr val="0D0D0D"/>
                </a:solidFill>
                <a:effectLst/>
                <a:latin typeface="Söhne"/>
              </a:rPr>
              <a:t>能够作为科学家的“合作者”，帮助他们发现或重新发现数学和物理定律。</a:t>
            </a:r>
          </a:p>
        </p:txBody>
      </p:sp>
      <p:sp>
        <p:nvSpPr>
          <p:cNvPr id="4" name="Slide Number Placeholder 3">
            <a:extLst>
              <a:ext uri="{FF2B5EF4-FFF2-40B4-BE49-F238E27FC236}">
                <a16:creationId xmlns:a16="http://schemas.microsoft.com/office/drawing/2014/main" id="{141C5023-2032-884C-D628-C3E42D3893D7}"/>
              </a:ext>
            </a:extLst>
          </p:cNvPr>
          <p:cNvSpPr>
            <a:spLocks noGrp="1"/>
          </p:cNvSpPr>
          <p:nvPr>
            <p:ph type="sldNum" sz="quarter" idx="12"/>
          </p:nvPr>
        </p:nvSpPr>
        <p:spPr/>
        <p:txBody>
          <a:bodyPr/>
          <a:lstStyle/>
          <a:p>
            <a:fld id="{04C7A8A5-AA52-4E0A-A12D-317CCC0F8090}" type="slidenum">
              <a:rPr lang="en-US" smtClean="0"/>
              <a:t>5</a:t>
            </a:fld>
            <a:endParaRPr lang="en-US"/>
          </a:p>
        </p:txBody>
      </p:sp>
    </p:spTree>
    <p:extLst>
      <p:ext uri="{BB962C8B-B14F-4D97-AF65-F5344CB8AC3E}">
        <p14:creationId xmlns:p14="http://schemas.microsoft.com/office/powerpoint/2010/main" val="3301674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CBDB-E71C-9879-A154-ECCD916337A4}"/>
              </a:ext>
            </a:extLst>
          </p:cNvPr>
          <p:cNvSpPr>
            <a:spLocks noGrp="1"/>
          </p:cNvSpPr>
          <p:nvPr>
            <p:ph type="title"/>
          </p:nvPr>
        </p:nvSpPr>
        <p:spPr/>
        <p:txBody>
          <a:bodyPr/>
          <a:lstStyle/>
          <a:p>
            <a:r>
              <a:rPr lang="en-US" altLang="zh-CN" b="0" i="0" dirty="0">
                <a:solidFill>
                  <a:srgbClr val="0D0D0D"/>
                </a:solidFill>
                <a:effectLst/>
                <a:latin typeface="Söhne"/>
              </a:rPr>
              <a:t>Kolmogorov-Arnold </a:t>
            </a:r>
            <a:r>
              <a:rPr lang="zh-CN" altLang="en-US" b="0" i="0" dirty="0">
                <a:solidFill>
                  <a:srgbClr val="0D0D0D"/>
                </a:solidFill>
                <a:effectLst/>
                <a:latin typeface="Söhne"/>
              </a:rPr>
              <a:t>可表示性定理</a:t>
            </a:r>
            <a:endParaRPr lang="en-US" dirty="0"/>
          </a:p>
        </p:txBody>
      </p:sp>
      <p:sp>
        <p:nvSpPr>
          <p:cNvPr id="3" name="Content Placeholder 2">
            <a:extLst>
              <a:ext uri="{FF2B5EF4-FFF2-40B4-BE49-F238E27FC236}">
                <a16:creationId xmlns:a16="http://schemas.microsoft.com/office/drawing/2014/main" id="{7B66F695-0A62-6001-535D-C1171CBF6024}"/>
              </a:ext>
            </a:extLst>
          </p:cNvPr>
          <p:cNvSpPr>
            <a:spLocks noGrp="1"/>
          </p:cNvSpPr>
          <p:nvPr>
            <p:ph idx="1"/>
          </p:nvPr>
        </p:nvSpPr>
        <p:spPr/>
        <p:txBody>
          <a:bodyPr>
            <a:normAutofit/>
          </a:bodyPr>
          <a:lstStyle/>
          <a:p>
            <a:pPr algn="l"/>
            <a:r>
              <a:rPr lang="en-US" altLang="zh-CN" b="0" i="0" dirty="0">
                <a:solidFill>
                  <a:srgbClr val="0D0D0D"/>
                </a:solidFill>
                <a:effectLst/>
                <a:latin typeface="Söhne"/>
              </a:rPr>
              <a:t>Kolmogorov-Arnold </a:t>
            </a:r>
            <a:r>
              <a:rPr lang="zh-CN" altLang="en-US" b="0" i="0" dirty="0">
                <a:solidFill>
                  <a:srgbClr val="0D0D0D"/>
                </a:solidFill>
                <a:effectLst/>
                <a:latin typeface="Söhne"/>
              </a:rPr>
              <a:t>可表示性定理是函数论中的一个基本结果，并对神经网络领域有重要的影响。该定理表明，任何多变量连续函数都可以表示为只有一个变量的连续函数的叠加。</a:t>
            </a:r>
            <a:endParaRPr lang="en-US" altLang="zh-CN" b="0" i="0" dirty="0">
              <a:solidFill>
                <a:srgbClr val="0D0D0D"/>
              </a:solidFill>
              <a:effectLst/>
              <a:latin typeface="Söhne"/>
            </a:endParaRPr>
          </a:p>
          <a:p>
            <a:pPr marL="0" indent="0" algn="l">
              <a:buNone/>
            </a:pPr>
            <a:endParaRPr lang="en-US" altLang="zh-CN" dirty="0">
              <a:solidFill>
                <a:srgbClr val="0D0D0D"/>
              </a:solidFill>
              <a:latin typeface="Söhne"/>
            </a:endParaRPr>
          </a:p>
          <a:p>
            <a:pPr algn="l"/>
            <a:r>
              <a:rPr lang="zh-CN" altLang="en-US" b="0" i="0" dirty="0">
                <a:solidFill>
                  <a:srgbClr val="0D0D0D"/>
                </a:solidFill>
                <a:effectLst/>
                <a:latin typeface="Söhne"/>
              </a:rPr>
              <a:t>这个定理的意义在于它表明复杂的多维关系可以被简化为更简单的一维形式。这对于神经网络架构的设计具有深远的影响，例如使得网络能够理论上通过一系列更简单的函数来逼近任何连续函数。特别是，它影响了深度学习模型如神经网络的架构和概念理解，这些模型如何能够有效地学习并表示复杂的数据模式。</a:t>
            </a:r>
          </a:p>
          <a:p>
            <a:pPr marL="0" indent="0">
              <a:buNone/>
            </a:pPr>
            <a:endParaRPr lang="en-US" dirty="0"/>
          </a:p>
        </p:txBody>
      </p:sp>
      <p:sp>
        <p:nvSpPr>
          <p:cNvPr id="4" name="Slide Number Placeholder 3">
            <a:extLst>
              <a:ext uri="{FF2B5EF4-FFF2-40B4-BE49-F238E27FC236}">
                <a16:creationId xmlns:a16="http://schemas.microsoft.com/office/drawing/2014/main" id="{5FF46071-A07F-5358-21EE-BA5E9E5C836E}"/>
              </a:ext>
            </a:extLst>
          </p:cNvPr>
          <p:cNvSpPr>
            <a:spLocks noGrp="1"/>
          </p:cNvSpPr>
          <p:nvPr>
            <p:ph type="sldNum" sz="quarter" idx="12"/>
          </p:nvPr>
        </p:nvSpPr>
        <p:spPr/>
        <p:txBody>
          <a:bodyPr/>
          <a:lstStyle/>
          <a:p>
            <a:fld id="{04C7A8A5-AA52-4E0A-A12D-317CCC0F8090}" type="slidenum">
              <a:rPr lang="en-US" smtClean="0"/>
              <a:t>6</a:t>
            </a:fld>
            <a:endParaRPr lang="en-US"/>
          </a:p>
        </p:txBody>
      </p:sp>
    </p:spTree>
    <p:extLst>
      <p:ext uri="{BB962C8B-B14F-4D97-AF65-F5344CB8AC3E}">
        <p14:creationId xmlns:p14="http://schemas.microsoft.com/office/powerpoint/2010/main" val="3524630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2C432-A24F-DF18-CAF0-98FD64349471}"/>
              </a:ext>
            </a:extLst>
          </p:cNvPr>
          <p:cNvSpPr>
            <a:spLocks noGrp="1"/>
          </p:cNvSpPr>
          <p:nvPr>
            <p:ph type="title"/>
          </p:nvPr>
        </p:nvSpPr>
        <p:spPr/>
        <p:txBody>
          <a:bodyPr/>
          <a:lstStyle/>
          <a:p>
            <a:r>
              <a:rPr lang="en-US" altLang="zh-CN" dirty="0"/>
              <a:t>Reference</a:t>
            </a:r>
            <a:endParaRPr lang="en-US" dirty="0"/>
          </a:p>
        </p:txBody>
      </p:sp>
      <p:sp>
        <p:nvSpPr>
          <p:cNvPr id="3" name="Content Placeholder 2">
            <a:extLst>
              <a:ext uri="{FF2B5EF4-FFF2-40B4-BE49-F238E27FC236}">
                <a16:creationId xmlns:a16="http://schemas.microsoft.com/office/drawing/2014/main" id="{13A4D2A1-51CE-D499-CA30-A1B66BB3C5E3}"/>
              </a:ext>
            </a:extLst>
          </p:cNvPr>
          <p:cNvSpPr>
            <a:spLocks noGrp="1"/>
          </p:cNvSpPr>
          <p:nvPr>
            <p:ph idx="1"/>
          </p:nvPr>
        </p:nvSpPr>
        <p:spPr/>
        <p:txBody>
          <a:bodyPr/>
          <a:lstStyle/>
          <a:p>
            <a:r>
              <a:rPr lang="en-US" b="0" i="0" dirty="0">
                <a:solidFill>
                  <a:srgbClr val="202122"/>
                </a:solidFill>
                <a:effectLst/>
                <a:latin typeface="Arial" panose="020B0604020202020204" pitchFamily="34" charset="0"/>
              </a:rPr>
              <a:t>S. Ya. </a:t>
            </a:r>
            <a:r>
              <a:rPr lang="en-US" b="0" i="0" dirty="0" err="1">
                <a:solidFill>
                  <a:srgbClr val="202122"/>
                </a:solidFill>
                <a:effectLst/>
                <a:latin typeface="Arial" panose="020B0604020202020204" pitchFamily="34" charset="0"/>
              </a:rPr>
              <a:t>Khavinson</a:t>
            </a:r>
            <a:r>
              <a:rPr lang="en-US" b="0" i="0" dirty="0">
                <a:solidFill>
                  <a:srgbClr val="202122"/>
                </a:solidFill>
                <a:effectLst/>
                <a:latin typeface="Arial" panose="020B0604020202020204" pitchFamily="34" charset="0"/>
              </a:rPr>
              <a:t>, </a:t>
            </a:r>
            <a:r>
              <a:rPr lang="en-US" b="0" i="1" dirty="0">
                <a:solidFill>
                  <a:srgbClr val="202122"/>
                </a:solidFill>
                <a:effectLst/>
                <a:latin typeface="Arial" panose="020B0604020202020204" pitchFamily="34" charset="0"/>
              </a:rPr>
              <a:t>Best Approximation by Linear Superpositions (Approximate Nomography)</a:t>
            </a:r>
            <a:r>
              <a:rPr lang="en-US" b="0" i="0" dirty="0">
                <a:solidFill>
                  <a:srgbClr val="202122"/>
                </a:solidFill>
                <a:effectLst/>
                <a:latin typeface="Arial" panose="020B0604020202020204" pitchFamily="34" charset="0"/>
              </a:rPr>
              <a:t>, AMS Translations of Mathematical Monographs (1997)</a:t>
            </a:r>
          </a:p>
          <a:p>
            <a:endParaRPr lang="en-US" dirty="0"/>
          </a:p>
        </p:txBody>
      </p:sp>
      <p:sp>
        <p:nvSpPr>
          <p:cNvPr id="4" name="Slide Number Placeholder 3">
            <a:extLst>
              <a:ext uri="{FF2B5EF4-FFF2-40B4-BE49-F238E27FC236}">
                <a16:creationId xmlns:a16="http://schemas.microsoft.com/office/drawing/2014/main" id="{8B74BC09-0FEE-801F-21D0-291FC9F6ABFC}"/>
              </a:ext>
            </a:extLst>
          </p:cNvPr>
          <p:cNvSpPr>
            <a:spLocks noGrp="1"/>
          </p:cNvSpPr>
          <p:nvPr>
            <p:ph type="sldNum" sz="quarter" idx="12"/>
          </p:nvPr>
        </p:nvSpPr>
        <p:spPr/>
        <p:txBody>
          <a:bodyPr/>
          <a:lstStyle/>
          <a:p>
            <a:fld id="{04C7A8A5-AA52-4E0A-A12D-317CCC0F8090}" type="slidenum">
              <a:rPr lang="en-US" smtClean="0"/>
              <a:t>7</a:t>
            </a:fld>
            <a:endParaRPr lang="en-US"/>
          </a:p>
        </p:txBody>
      </p:sp>
    </p:spTree>
    <p:extLst>
      <p:ext uri="{BB962C8B-B14F-4D97-AF65-F5344CB8AC3E}">
        <p14:creationId xmlns:p14="http://schemas.microsoft.com/office/powerpoint/2010/main" val="448588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713</TotalTime>
  <Words>600</Words>
  <Application>Microsoft Office PowerPoint</Application>
  <PresentationFormat>Widescreen</PresentationFormat>
  <Paragraphs>25</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Söhne</vt:lpstr>
      <vt:lpstr>Arial</vt:lpstr>
      <vt:lpstr>Calibri</vt:lpstr>
      <vt:lpstr>Calibri Light</vt:lpstr>
      <vt:lpstr>Office Theme</vt:lpstr>
      <vt:lpstr>LLM技术洞察 02 多元函数的可表示性定理</vt:lpstr>
      <vt:lpstr>历史背景： Kolmogorov-Arnold 表示</vt:lpstr>
      <vt:lpstr>更多的可表示性定理</vt:lpstr>
      <vt:lpstr>更多的可表示性定理</vt:lpstr>
      <vt:lpstr>KAN: Kolmogorov–Arnold Networks</vt:lpstr>
      <vt:lpstr>Kolmogorov-Arnold 可表示性定理</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数据底座洞察</dc:title>
  <dc:creator>Jiangsheng Yu</dc:creator>
  <cp:lastModifiedBy>Jiangsheng Yu</cp:lastModifiedBy>
  <cp:revision>133</cp:revision>
  <dcterms:created xsi:type="dcterms:W3CDTF">2024-01-12T17:59:13Z</dcterms:created>
  <dcterms:modified xsi:type="dcterms:W3CDTF">2024-05-20T18:24:02Z</dcterms:modified>
</cp:coreProperties>
</file>