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70" r:id="rId3"/>
    <p:sldId id="271" r:id="rId4"/>
    <p:sldId id="273" r:id="rId5"/>
    <p:sldId id="272" r:id="rId6"/>
    <p:sldId id="274" r:id="rId7"/>
    <p:sldId id="275" r:id="rId8"/>
    <p:sldId id="276"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3</a:t>
            </a:fld>
            <a:endParaRPr lang="en-US"/>
          </a:p>
        </p:txBody>
      </p:sp>
    </p:spTree>
    <p:extLst>
      <p:ext uri="{BB962C8B-B14F-4D97-AF65-F5344CB8AC3E}">
        <p14:creationId xmlns:p14="http://schemas.microsoft.com/office/powerpoint/2010/main" val="70592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5/7/2024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5/7/2024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5/7/2024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5/7/2024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5/7/2024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5/7/2024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5/7/2024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5/7/2024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5/7/2024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5/7/2024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5/7/2024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5/7/2024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en-US" altLang="zh-CN" dirty="0"/>
              <a:t>LLM</a:t>
            </a:r>
            <a:r>
              <a:rPr lang="zh-CN" altLang="en-US" dirty="0"/>
              <a:t>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9745-AC3F-76C9-C400-7EA0C9615265}"/>
              </a:ext>
            </a:extLst>
          </p:cNvPr>
          <p:cNvSpPr>
            <a:spLocks noGrp="1"/>
          </p:cNvSpPr>
          <p:nvPr>
            <p:ph type="title"/>
          </p:nvPr>
        </p:nvSpPr>
        <p:spPr/>
        <p:txBody>
          <a:bodyPr/>
          <a:lstStyle/>
          <a:p>
            <a:r>
              <a:rPr lang="en-US" dirty="0"/>
              <a:t>Megalodon</a:t>
            </a:r>
            <a:r>
              <a:rPr lang="zh-CN" altLang="en-US" dirty="0"/>
              <a:t>的技术洞察</a:t>
            </a:r>
            <a:endParaRPr lang="en-US" dirty="0"/>
          </a:p>
        </p:txBody>
      </p:sp>
      <p:sp>
        <p:nvSpPr>
          <p:cNvPr id="3" name="Content Placeholder 2">
            <a:extLst>
              <a:ext uri="{FF2B5EF4-FFF2-40B4-BE49-F238E27FC236}">
                <a16:creationId xmlns:a16="http://schemas.microsoft.com/office/drawing/2014/main" id="{DD20A756-9A3F-F4EE-49CE-8425117A2A60}"/>
              </a:ext>
            </a:extLst>
          </p:cNvPr>
          <p:cNvSpPr>
            <a:spLocks noGrp="1"/>
          </p:cNvSpPr>
          <p:nvPr>
            <p:ph idx="1"/>
          </p:nvPr>
        </p:nvSpPr>
        <p:spPr/>
        <p:txBody>
          <a:bodyPr>
            <a:normAutofit fontScale="92500" lnSpcReduction="20000"/>
          </a:bodyPr>
          <a:lstStyle/>
          <a:p>
            <a:pPr marL="0" indent="0">
              <a:buNone/>
            </a:pPr>
            <a:r>
              <a:rPr lang="zh-CN" altLang="en-US" dirty="0"/>
              <a:t>论文 </a:t>
            </a:r>
            <a:r>
              <a:rPr lang="en-US" dirty="0"/>
              <a:t>MEGALODON: Efficient LLM Pretraining and Inference with Unlimited Context Length</a:t>
            </a:r>
            <a:r>
              <a:rPr lang="zh-CN" altLang="en-US" dirty="0"/>
              <a:t>，</a:t>
            </a:r>
            <a:r>
              <a:rPr lang="en-US" altLang="zh-CN" dirty="0"/>
              <a:t>04/16/2024</a:t>
            </a:r>
          </a:p>
          <a:p>
            <a:pPr marL="0" indent="0" algn="l">
              <a:buNone/>
            </a:pPr>
            <a:r>
              <a:rPr lang="zh-CN" altLang="en-US" dirty="0">
                <a:solidFill>
                  <a:srgbClr val="0D0D0D"/>
                </a:solidFill>
                <a:latin typeface="Söhne"/>
              </a:rPr>
              <a:t>总结：</a:t>
            </a:r>
            <a:r>
              <a:rPr lang="zh-CN" altLang="en-US" b="0" i="0" dirty="0">
                <a:solidFill>
                  <a:srgbClr val="0D0D0D"/>
                </a:solidFill>
                <a:effectLst/>
                <a:latin typeface="Söhne"/>
              </a:rPr>
              <a:t>由于传统的变换器</a:t>
            </a:r>
            <a:r>
              <a:rPr lang="en-US" altLang="zh-CN" b="0" i="0" dirty="0">
                <a:solidFill>
                  <a:srgbClr val="0D0D0D"/>
                </a:solidFill>
                <a:effectLst/>
                <a:latin typeface="Söhne"/>
              </a:rPr>
              <a:t>(Transformer)</a:t>
            </a:r>
            <a:r>
              <a:rPr lang="zh-CN" altLang="en-US" b="0" i="0" dirty="0">
                <a:solidFill>
                  <a:srgbClr val="0D0D0D"/>
                </a:solidFill>
                <a:effectLst/>
                <a:latin typeface="Söhne"/>
              </a:rPr>
              <a:t>在处理长序列数据时存在计算复杂度呈二次方增长和长度外推能力弱的问题，尽管存在如线性注意力和状态空间模型等亚二次方解决方案，但它们在预训练效率和下游任务准确性上均未能达到变换器的性能。</a:t>
            </a:r>
            <a:r>
              <a:rPr lang="en-US" altLang="zh-CN" b="0" i="0" dirty="0">
                <a:solidFill>
                  <a:srgbClr val="0D0D0D"/>
                </a:solidFill>
                <a:effectLst/>
                <a:latin typeface="Söhne"/>
              </a:rPr>
              <a:t>MEGALODON</a:t>
            </a:r>
            <a:r>
              <a:rPr lang="zh-CN" altLang="en-US" b="0" i="0" dirty="0">
                <a:solidFill>
                  <a:srgbClr val="0D0D0D"/>
                </a:solidFill>
                <a:effectLst/>
                <a:latin typeface="Söhne"/>
              </a:rPr>
              <a:t>架构能够有效地对长序列进行建模，具有无限的上下文长度。</a:t>
            </a:r>
            <a:r>
              <a:rPr lang="en-US" altLang="zh-CN" b="0" i="0" dirty="0">
                <a:solidFill>
                  <a:srgbClr val="0D0D0D"/>
                </a:solidFill>
                <a:effectLst/>
                <a:latin typeface="Söhne"/>
              </a:rPr>
              <a:t>MEGALODON</a:t>
            </a:r>
            <a:r>
              <a:rPr lang="zh-CN" altLang="en-US" b="0" i="0" dirty="0">
                <a:solidFill>
                  <a:srgbClr val="0D0D0D"/>
                </a:solidFill>
                <a:effectLst/>
                <a:latin typeface="Söhne"/>
              </a:rPr>
              <a:t>继承了</a:t>
            </a:r>
            <a:r>
              <a:rPr lang="en-US" altLang="zh-CN" b="0" i="0" dirty="0">
                <a:solidFill>
                  <a:srgbClr val="0D0D0D"/>
                </a:solidFill>
                <a:effectLst/>
                <a:latin typeface="Söhne"/>
              </a:rPr>
              <a:t>MEGA</a:t>
            </a:r>
            <a:r>
              <a:rPr lang="zh-CN" altLang="en-US" b="0" i="0" dirty="0">
                <a:solidFill>
                  <a:srgbClr val="0D0D0D"/>
                </a:solidFill>
                <a:effectLst/>
                <a:latin typeface="Söhne"/>
              </a:rPr>
              <a:t>（带</a:t>
            </a:r>
            <a:r>
              <a:rPr lang="zh-CN" altLang="en-US" b="1" i="0" dirty="0">
                <a:solidFill>
                  <a:srgbClr val="C00000"/>
                </a:solidFill>
                <a:effectLst/>
                <a:latin typeface="Söhne"/>
              </a:rPr>
              <a:t>门控注意力</a:t>
            </a:r>
            <a:r>
              <a:rPr lang="zh-CN" altLang="en-US" b="0" i="0" dirty="0">
                <a:solidFill>
                  <a:srgbClr val="0D0D0D"/>
                </a:solidFill>
                <a:effectLst/>
                <a:latin typeface="Söhne"/>
              </a:rPr>
              <a:t>的指数移动平均，这个机制可以帮助模型决定在任何给定时间点上应该关注序列中的哪些部分 ）的架构，并引入了多个技术组件来提高其能力和稳定性，包括复数指数移动平均</a:t>
            </a:r>
            <a:r>
              <a:rPr lang="en-US" altLang="zh-CN" b="0" i="0" dirty="0">
                <a:solidFill>
                  <a:srgbClr val="0D0D0D"/>
                </a:solidFill>
                <a:effectLst/>
                <a:latin typeface="Söhne"/>
              </a:rPr>
              <a:t>(CEMA)</a:t>
            </a:r>
            <a:r>
              <a:rPr lang="zh-CN" altLang="en-US" b="0" i="0" dirty="0">
                <a:solidFill>
                  <a:srgbClr val="0D0D0D"/>
                </a:solidFill>
                <a:effectLst/>
                <a:latin typeface="Söhne"/>
              </a:rPr>
              <a:t>、时间步归一化层、标准化注意力机制和预归一化带双跳残差配置。在与</a:t>
            </a:r>
            <a:r>
              <a:rPr lang="en-US" altLang="zh-CN" b="0" i="0" dirty="0">
                <a:solidFill>
                  <a:srgbClr val="0D0D0D"/>
                </a:solidFill>
                <a:effectLst/>
                <a:latin typeface="Söhne"/>
              </a:rPr>
              <a:t>LLAMA2</a:t>
            </a:r>
            <a:r>
              <a:rPr lang="zh-CN" altLang="en-US" b="0" i="0" dirty="0">
                <a:solidFill>
                  <a:srgbClr val="0D0D0D"/>
                </a:solidFill>
                <a:effectLst/>
                <a:latin typeface="Söhne"/>
              </a:rPr>
              <a:t>进行头对头的比较中，</a:t>
            </a:r>
            <a:r>
              <a:rPr lang="en-US" altLang="zh-CN" b="0" i="0" dirty="0">
                <a:solidFill>
                  <a:srgbClr val="0D0D0D"/>
                </a:solidFill>
                <a:effectLst/>
                <a:latin typeface="Söhne"/>
              </a:rPr>
              <a:t>MEGALODON</a:t>
            </a:r>
            <a:r>
              <a:rPr lang="zh-CN" altLang="en-US" b="0" i="0" dirty="0">
                <a:solidFill>
                  <a:srgbClr val="0D0D0D"/>
                </a:solidFill>
                <a:effectLst/>
                <a:latin typeface="Söhne"/>
              </a:rPr>
              <a:t>在</a:t>
            </a:r>
            <a:r>
              <a:rPr lang="en-US" altLang="zh-CN" b="0" i="0" dirty="0">
                <a:solidFill>
                  <a:srgbClr val="0D0D0D"/>
                </a:solidFill>
                <a:effectLst/>
                <a:latin typeface="Söhne"/>
              </a:rPr>
              <a:t>7</a:t>
            </a:r>
            <a:r>
              <a:rPr lang="zh-CN" altLang="en-US" b="0" i="0" dirty="0">
                <a:solidFill>
                  <a:srgbClr val="0D0D0D"/>
                </a:solidFill>
                <a:effectLst/>
                <a:latin typeface="Söhne"/>
              </a:rPr>
              <a:t>亿参数和</a:t>
            </a:r>
            <a:r>
              <a:rPr lang="en-US" altLang="zh-CN" b="0" i="0" dirty="0">
                <a:solidFill>
                  <a:srgbClr val="0D0D0D"/>
                </a:solidFill>
                <a:effectLst/>
                <a:latin typeface="Söhne"/>
              </a:rPr>
              <a:t>2</a:t>
            </a:r>
            <a:r>
              <a:rPr lang="zh-CN" altLang="en-US" b="0" i="0" dirty="0">
                <a:solidFill>
                  <a:srgbClr val="0D0D0D"/>
                </a:solidFill>
                <a:effectLst/>
                <a:latin typeface="Söhne"/>
              </a:rPr>
              <a:t>万亿训练</a:t>
            </a:r>
            <a:r>
              <a:rPr lang="en-US" altLang="zh-CN" b="0" i="0" dirty="0">
                <a:solidFill>
                  <a:srgbClr val="0D0D0D"/>
                </a:solidFill>
                <a:effectLst/>
                <a:latin typeface="Söhne"/>
              </a:rPr>
              <a:t>token</a:t>
            </a:r>
            <a:r>
              <a:rPr lang="zh-CN" altLang="en-US" b="0" i="0" dirty="0">
                <a:solidFill>
                  <a:srgbClr val="0D0D0D"/>
                </a:solidFill>
                <a:effectLst/>
                <a:latin typeface="Söhne"/>
              </a:rPr>
              <a:t>的规模上，显示出比变换器更好的效率。在各种基准测试中，</a:t>
            </a:r>
            <a:r>
              <a:rPr lang="en-US" altLang="zh-CN" b="0" i="0" dirty="0">
                <a:solidFill>
                  <a:srgbClr val="0D0D0D"/>
                </a:solidFill>
                <a:effectLst/>
                <a:latin typeface="Söhne"/>
              </a:rPr>
              <a:t>MEGALODON</a:t>
            </a:r>
            <a:r>
              <a:rPr lang="zh-CN" altLang="en-US" b="0" i="0" dirty="0">
                <a:solidFill>
                  <a:srgbClr val="0D0D0D"/>
                </a:solidFill>
                <a:effectLst/>
                <a:latin typeface="Söhne"/>
              </a:rPr>
              <a:t>在不同任务和模态上的改进都非常稳定。</a:t>
            </a:r>
            <a:endParaRPr lang="en-US" dirty="0"/>
          </a:p>
        </p:txBody>
      </p:sp>
      <p:sp>
        <p:nvSpPr>
          <p:cNvPr id="4" name="Slide Number Placeholder 3">
            <a:extLst>
              <a:ext uri="{FF2B5EF4-FFF2-40B4-BE49-F238E27FC236}">
                <a16:creationId xmlns:a16="http://schemas.microsoft.com/office/drawing/2014/main" id="{23B02496-C399-9EBC-D67B-E18FF9F08A41}"/>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110067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2758-2A0B-30CA-12B2-4C24872093CB}"/>
              </a:ext>
            </a:extLst>
          </p:cNvPr>
          <p:cNvSpPr>
            <a:spLocks noGrp="1"/>
          </p:cNvSpPr>
          <p:nvPr>
            <p:ph type="title"/>
          </p:nvPr>
        </p:nvSpPr>
        <p:spPr/>
        <p:txBody>
          <a:bodyPr/>
          <a:lstStyle/>
          <a:p>
            <a:r>
              <a:rPr lang="zh-CN" altLang="en-US" b="1" i="0" dirty="0">
                <a:solidFill>
                  <a:srgbClr val="0D0D0D"/>
                </a:solidFill>
                <a:effectLst/>
                <a:latin typeface="Söhne"/>
              </a:rPr>
              <a:t>技术特点</a:t>
            </a:r>
            <a:endParaRPr lang="en-US" dirty="0"/>
          </a:p>
        </p:txBody>
      </p:sp>
      <p:sp>
        <p:nvSpPr>
          <p:cNvPr id="3" name="Content Placeholder 2">
            <a:extLst>
              <a:ext uri="{FF2B5EF4-FFF2-40B4-BE49-F238E27FC236}">
                <a16:creationId xmlns:a16="http://schemas.microsoft.com/office/drawing/2014/main" id="{4D824CDB-15C2-92D0-2C72-D714E1BB319C}"/>
              </a:ext>
            </a:extLst>
          </p:cNvPr>
          <p:cNvSpPr>
            <a:spLocks noGrp="1"/>
          </p:cNvSpPr>
          <p:nvPr>
            <p:ph idx="1"/>
          </p:nvPr>
        </p:nvSpPr>
        <p:spPr/>
        <p:txBody>
          <a:bodyPr>
            <a:normAutofit fontScale="85000" lnSpcReduction="20000"/>
          </a:bodyPr>
          <a:lstStyle/>
          <a:p>
            <a:pPr algn="l">
              <a:buFont typeface="+mj-lt"/>
              <a:buAutoNum type="arabicPeriod"/>
            </a:pPr>
            <a:r>
              <a:rPr lang="zh-CN" altLang="en-US" b="1" i="0" dirty="0">
                <a:solidFill>
                  <a:srgbClr val="0D0D0D"/>
                </a:solidFill>
                <a:effectLst/>
                <a:latin typeface="Söhne"/>
              </a:rPr>
              <a:t>无限上下文长度：</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通过新颖的神经架构设计，能够处理理论上无限长的序列，这对于多轮对话、长文档理解等应用场景极其重要。</a:t>
            </a:r>
          </a:p>
          <a:p>
            <a:pPr algn="l">
              <a:buFont typeface="+mj-lt"/>
              <a:buAutoNum type="arabicPeriod"/>
            </a:pPr>
            <a:r>
              <a:rPr lang="zh-CN" altLang="en-US" b="1" i="0" dirty="0">
                <a:solidFill>
                  <a:srgbClr val="0D0D0D"/>
                </a:solidFill>
                <a:effectLst/>
                <a:latin typeface="Söhne"/>
              </a:rPr>
              <a:t>复数指数移动平均（</a:t>
            </a:r>
            <a:r>
              <a:rPr lang="en-US" altLang="zh-CN" b="1" i="0" dirty="0">
                <a:solidFill>
                  <a:srgbClr val="0D0D0D"/>
                </a:solidFill>
                <a:effectLst/>
                <a:latin typeface="Söhne"/>
              </a:rPr>
              <a:t>Complex Exponential Moving Average, CEMA</a:t>
            </a:r>
            <a:r>
              <a:rPr lang="zh-CN" altLang="en-US" b="1" i="0" dirty="0">
                <a:solidFill>
                  <a:srgbClr val="0D0D0D"/>
                </a:solidFill>
                <a:effectLst/>
                <a:latin typeface="Söhne"/>
              </a:rPr>
              <a:t>）：</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扩展了传统的指数移动平均（</a:t>
            </a:r>
            <a:r>
              <a:rPr lang="en-US" altLang="zh-CN" b="0" i="0" dirty="0">
                <a:solidFill>
                  <a:srgbClr val="0D0D0D"/>
                </a:solidFill>
                <a:effectLst/>
                <a:latin typeface="Söhne"/>
              </a:rPr>
              <a:t>EMA</a:t>
            </a:r>
            <a:r>
              <a:rPr lang="zh-CN" altLang="en-US" b="0" i="0" dirty="0">
                <a:solidFill>
                  <a:srgbClr val="0D0D0D"/>
                </a:solidFill>
                <a:effectLst/>
                <a:latin typeface="Söhne"/>
              </a:rPr>
              <a:t>）模型到复数域，通过引入复数的运算改进了模型对时间序列数据的处理能力，尤其是在处理长序列时的稳定性和效率。</a:t>
            </a:r>
          </a:p>
          <a:p>
            <a:pPr algn="l">
              <a:buFont typeface="+mj-lt"/>
              <a:buAutoNum type="arabicPeriod"/>
            </a:pPr>
            <a:r>
              <a:rPr lang="zh-CN" altLang="en-US" b="1" i="0" dirty="0">
                <a:solidFill>
                  <a:srgbClr val="0D0D0D"/>
                </a:solidFill>
                <a:effectLst/>
                <a:latin typeface="Söhne"/>
              </a:rPr>
              <a:t>时间步归一化层（</a:t>
            </a:r>
            <a:r>
              <a:rPr lang="en-US" altLang="zh-CN" b="1" i="0" dirty="0">
                <a:solidFill>
                  <a:srgbClr val="0D0D0D"/>
                </a:solidFill>
                <a:effectLst/>
                <a:latin typeface="Söhne"/>
              </a:rPr>
              <a:t>Timestep Normalization Layer</a:t>
            </a:r>
            <a:r>
              <a:rPr lang="zh-CN" altLang="en-US" b="1" i="0" dirty="0">
                <a:solidFill>
                  <a:srgbClr val="0D0D0D"/>
                </a:solidFill>
                <a:effectLst/>
                <a:latin typeface="Söhne"/>
              </a:rPr>
              <a:t>）：</a:t>
            </a:r>
            <a:r>
              <a:rPr lang="zh-CN" altLang="en-US" b="0" i="0" dirty="0">
                <a:solidFill>
                  <a:srgbClr val="0D0D0D"/>
                </a:solidFill>
                <a:effectLst/>
                <a:latin typeface="Söhne"/>
              </a:rPr>
              <a:t> 该层改进了传统的组归一化（</a:t>
            </a:r>
            <a:r>
              <a:rPr lang="en-US" altLang="zh-CN" b="0" i="0" dirty="0">
                <a:solidFill>
                  <a:srgbClr val="0D0D0D"/>
                </a:solidFill>
                <a:effectLst/>
                <a:latin typeface="Söhne"/>
              </a:rPr>
              <a:t>Group Normalization</a:t>
            </a:r>
            <a:r>
              <a:rPr lang="zh-CN" altLang="en-US" b="0" i="0" dirty="0">
                <a:solidFill>
                  <a:srgbClr val="0D0D0D"/>
                </a:solidFill>
                <a:effectLst/>
                <a:latin typeface="Söhne"/>
              </a:rPr>
              <a:t>），使其能够在自回归序列建模任务中应用，通过计算累积均值和方差来降低内部协变量偏移，优化训练过程。</a:t>
            </a:r>
          </a:p>
          <a:p>
            <a:pPr algn="l">
              <a:buFont typeface="+mj-lt"/>
              <a:buAutoNum type="arabicPeriod"/>
            </a:pPr>
            <a:r>
              <a:rPr lang="zh-CN" altLang="en-US" b="1" i="0" dirty="0">
                <a:solidFill>
                  <a:srgbClr val="0D0D0D"/>
                </a:solidFill>
                <a:effectLst/>
                <a:latin typeface="Söhne"/>
              </a:rPr>
              <a:t>标准化注意力机制：</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引入了标准化处理的注意力机制，增强了模型对长距离依赖的处理能力，同时也改善了训练的稳定性。</a:t>
            </a:r>
          </a:p>
          <a:p>
            <a:pPr algn="l">
              <a:buFont typeface="+mj-lt"/>
              <a:buAutoNum type="arabicPeriod"/>
            </a:pPr>
            <a:r>
              <a:rPr lang="zh-CN" altLang="en-US" b="1" i="0" dirty="0">
                <a:solidFill>
                  <a:srgbClr val="0D0D0D"/>
                </a:solidFill>
                <a:effectLst/>
                <a:latin typeface="Söhne"/>
              </a:rPr>
              <a:t>预归一化带双跳残差配置（</a:t>
            </a:r>
            <a:r>
              <a:rPr lang="en-US" altLang="zh-CN" b="1" i="0" dirty="0">
                <a:solidFill>
                  <a:srgbClr val="0D0D0D"/>
                </a:solidFill>
                <a:effectLst/>
                <a:latin typeface="Söhne"/>
              </a:rPr>
              <a:t>Pre-norm with Two-hop Residual Configuration</a:t>
            </a:r>
            <a:r>
              <a:rPr lang="zh-CN" altLang="en-US" b="1" i="0" dirty="0">
                <a:solidFill>
                  <a:srgbClr val="0D0D0D"/>
                </a:solidFill>
                <a:effectLst/>
                <a:latin typeface="Söhne"/>
              </a:rPr>
              <a:t>）：</a:t>
            </a:r>
            <a:r>
              <a:rPr lang="zh-CN" altLang="en-US" b="0" i="0" dirty="0">
                <a:solidFill>
                  <a:srgbClr val="0D0D0D"/>
                </a:solidFill>
                <a:effectLst/>
                <a:latin typeface="Söhne"/>
              </a:rPr>
              <a:t> 该配置通过在残差连接中增加额外的跳数，增强了信息在网络中的传递效率，有助于改进深层网络的学习能力。</a:t>
            </a:r>
          </a:p>
        </p:txBody>
      </p:sp>
      <p:sp>
        <p:nvSpPr>
          <p:cNvPr id="4" name="Slide Number Placeholder 3">
            <a:extLst>
              <a:ext uri="{FF2B5EF4-FFF2-40B4-BE49-F238E27FC236}">
                <a16:creationId xmlns:a16="http://schemas.microsoft.com/office/drawing/2014/main" id="{562339F0-64F0-3E95-4916-DF56E6CC02EE}"/>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266273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F4FD-EF00-9606-A8A6-8BBD9BE4B16F}"/>
              </a:ext>
            </a:extLst>
          </p:cNvPr>
          <p:cNvSpPr>
            <a:spLocks noGrp="1"/>
          </p:cNvSpPr>
          <p:nvPr>
            <p:ph type="title"/>
          </p:nvPr>
        </p:nvSpPr>
        <p:spPr/>
        <p:txBody>
          <a:bodyPr/>
          <a:lstStyle/>
          <a:p>
            <a:r>
              <a:rPr lang="zh-CN" altLang="en-US" b="1" i="0" dirty="0">
                <a:solidFill>
                  <a:srgbClr val="0D0D0D"/>
                </a:solidFill>
                <a:effectLst/>
                <a:latin typeface="Söhne"/>
              </a:rPr>
              <a:t>主要算法解释</a:t>
            </a:r>
            <a:endParaRPr lang="en-US" dirty="0"/>
          </a:p>
        </p:txBody>
      </p:sp>
      <p:sp>
        <p:nvSpPr>
          <p:cNvPr id="3" name="Content Placeholder 2">
            <a:extLst>
              <a:ext uri="{FF2B5EF4-FFF2-40B4-BE49-F238E27FC236}">
                <a16:creationId xmlns:a16="http://schemas.microsoft.com/office/drawing/2014/main" id="{04D776B9-1D8E-A21B-9134-074D52F5CD5C}"/>
              </a:ext>
            </a:extLst>
          </p:cNvPr>
          <p:cNvSpPr>
            <a:spLocks noGrp="1"/>
          </p:cNvSpPr>
          <p:nvPr>
            <p:ph idx="1"/>
          </p:nvPr>
        </p:nvSpPr>
        <p:spPr>
          <a:xfrm>
            <a:off x="618067" y="1825625"/>
            <a:ext cx="10735733" cy="4351338"/>
          </a:xfrm>
        </p:spPr>
        <p:txBody>
          <a:bodyPr>
            <a:normAutofit fontScale="85000" lnSpcReduction="20000"/>
          </a:bodyPr>
          <a:lstStyle/>
          <a:p>
            <a:pPr algn="l"/>
            <a:r>
              <a:rPr lang="zh-CN" altLang="en-US" b="1" i="0" dirty="0">
                <a:solidFill>
                  <a:srgbClr val="0D0D0D"/>
                </a:solidFill>
                <a:effectLst/>
                <a:latin typeface="Söhne"/>
              </a:rPr>
              <a:t>复数指数移动平均（</a:t>
            </a:r>
            <a:r>
              <a:rPr lang="en-US" altLang="zh-CN" b="1" i="0" dirty="0">
                <a:solidFill>
                  <a:srgbClr val="0D0D0D"/>
                </a:solidFill>
                <a:effectLst/>
                <a:latin typeface="Söhne"/>
              </a:rPr>
              <a:t>CEMA</a:t>
            </a:r>
            <a:r>
              <a:rPr lang="zh-CN" altLang="en-US" b="1" i="0" dirty="0">
                <a:solidFill>
                  <a:srgbClr val="0D0D0D"/>
                </a:solidFill>
                <a:effectLst/>
                <a:latin typeface="Söhne"/>
              </a:rPr>
              <a:t>）：</a:t>
            </a:r>
            <a:r>
              <a:rPr lang="zh-CN" altLang="en-US" b="0" i="0" dirty="0">
                <a:solidFill>
                  <a:srgbClr val="0D0D0D"/>
                </a:solidFill>
                <a:effectLst/>
                <a:latin typeface="Söhne"/>
              </a:rPr>
              <a:t> </a:t>
            </a:r>
            <a:r>
              <a:rPr lang="en-US" altLang="zh-CN" b="0" i="0" dirty="0">
                <a:solidFill>
                  <a:srgbClr val="0D0D0D"/>
                </a:solidFill>
                <a:effectLst/>
                <a:latin typeface="Söhne"/>
              </a:rPr>
              <a:t>CEMA</a:t>
            </a:r>
            <a:r>
              <a:rPr lang="zh-CN" altLang="en-US" b="0" i="0" dirty="0">
                <a:solidFill>
                  <a:srgbClr val="0D0D0D"/>
                </a:solidFill>
                <a:effectLst/>
                <a:latin typeface="Söhne"/>
              </a:rPr>
              <a:t>是在传统</a:t>
            </a:r>
            <a:r>
              <a:rPr lang="en-US" altLang="zh-CN" b="0" i="0" dirty="0">
                <a:solidFill>
                  <a:srgbClr val="0D0D0D"/>
                </a:solidFill>
                <a:effectLst/>
                <a:latin typeface="Söhne"/>
              </a:rPr>
              <a:t>EMA</a:t>
            </a:r>
            <a:r>
              <a:rPr lang="zh-CN" altLang="en-US" b="0" i="0" dirty="0">
                <a:solidFill>
                  <a:srgbClr val="0D0D0D"/>
                </a:solidFill>
                <a:effectLst/>
                <a:latin typeface="Söhne"/>
              </a:rPr>
              <a:t>的基础上，将其扩展到复数域。在</a:t>
            </a:r>
            <a:r>
              <a:rPr lang="en-US" altLang="zh-CN" b="0" i="0" dirty="0">
                <a:solidFill>
                  <a:srgbClr val="0D0D0D"/>
                </a:solidFill>
                <a:effectLst/>
                <a:latin typeface="Söhne"/>
              </a:rPr>
              <a:t>CEMA</a:t>
            </a:r>
            <a:r>
              <a:rPr lang="zh-CN" altLang="en-US" b="0" i="0" dirty="0">
                <a:solidFill>
                  <a:srgbClr val="0D0D0D"/>
                </a:solidFill>
                <a:effectLst/>
                <a:latin typeface="Söhne"/>
              </a:rPr>
              <a:t>中，每个时间步的隐藏状态不仅考虑当前输入，还结合了上一状态的衰减调整。数学上，它通过将复数的形式（</a:t>
            </a:r>
            <a:r>
              <a:rPr lang="en-US" altLang="zh-CN" b="0" i="0" dirty="0" err="1">
                <a:solidFill>
                  <a:srgbClr val="0D0D0D"/>
                </a:solidFill>
                <a:effectLst/>
                <a:latin typeface="Söhne"/>
              </a:rPr>
              <a:t>cosθ</a:t>
            </a:r>
            <a:r>
              <a:rPr lang="en-US" altLang="zh-CN" b="0" i="0" dirty="0">
                <a:solidFill>
                  <a:srgbClr val="0D0D0D"/>
                </a:solidFill>
                <a:effectLst/>
                <a:latin typeface="Söhne"/>
              </a:rPr>
              <a:t> + i </a:t>
            </a:r>
            <a:r>
              <a:rPr lang="en-US" altLang="zh-CN" b="0" i="0" dirty="0" err="1">
                <a:solidFill>
                  <a:srgbClr val="0D0D0D"/>
                </a:solidFill>
                <a:effectLst/>
                <a:latin typeface="Söhne"/>
              </a:rPr>
              <a:t>sinθ</a:t>
            </a:r>
            <a:r>
              <a:rPr lang="zh-CN" altLang="en-US" b="0" i="0" dirty="0">
                <a:solidFill>
                  <a:srgbClr val="0D0D0D"/>
                </a:solidFill>
                <a:effectLst/>
                <a:latin typeface="Söhne"/>
              </a:rPr>
              <a:t>）引入到权重更新中，实现对序列依赖关系的动态调整。这种方式有助于捕获长期依赖关系，同时保持计算的稳定性。</a:t>
            </a:r>
          </a:p>
          <a:p>
            <a:pPr algn="l"/>
            <a:r>
              <a:rPr lang="zh-CN" altLang="en-US" b="1" i="0" dirty="0">
                <a:solidFill>
                  <a:srgbClr val="0D0D0D"/>
                </a:solidFill>
                <a:effectLst/>
                <a:latin typeface="Söhne"/>
              </a:rPr>
              <a:t>时间步归一化和标准化注意力机制：</a:t>
            </a:r>
            <a:r>
              <a:rPr lang="zh-CN" altLang="en-US" b="0" i="0" dirty="0">
                <a:solidFill>
                  <a:srgbClr val="0D0D0D"/>
                </a:solidFill>
                <a:effectLst/>
                <a:latin typeface="Söhne"/>
              </a:rPr>
              <a:t> 这两种技术都是为了优化模型在处理长序列时的表现。时间步归一化通过对每个时间步内的特征执行归一化操作，减少训练过程中的不稳定因素。标准化注意力机制则通过调整注意力分数的计算方式，降低模型在长序列处理时的复杂性和资源消耗。</a:t>
            </a:r>
            <a:endParaRPr lang="en-US" altLang="zh-CN" b="0" i="0" dirty="0">
              <a:solidFill>
                <a:srgbClr val="0D0D0D"/>
              </a:solidFill>
              <a:effectLst/>
              <a:latin typeface="Söhne"/>
            </a:endParaRPr>
          </a:p>
          <a:p>
            <a:r>
              <a:rPr lang="zh-CN" altLang="en-US" b="1" i="0" dirty="0">
                <a:solidFill>
                  <a:srgbClr val="0D0D0D"/>
                </a:solidFill>
                <a:effectLst/>
                <a:latin typeface="Söhne"/>
              </a:rPr>
              <a:t>分块输入序列</a:t>
            </a:r>
            <a:r>
              <a:rPr lang="zh-CN" altLang="en-US" b="0" i="0" dirty="0">
                <a:solidFill>
                  <a:srgbClr val="0D0D0D"/>
                </a:solidFill>
                <a:effectLst/>
                <a:latin typeface="Söhne"/>
              </a:rPr>
              <a:t>：</a:t>
            </a:r>
            <a:r>
              <a:rPr lang="en-US" altLang="zh-CN" b="0" i="0" dirty="0">
                <a:solidFill>
                  <a:srgbClr val="0D0D0D"/>
                </a:solidFill>
                <a:effectLst/>
                <a:latin typeface="Söhne"/>
              </a:rPr>
              <a:t>Megalodon</a:t>
            </a:r>
            <a:r>
              <a:rPr lang="zh-CN" altLang="en-US" b="0" i="0" dirty="0">
                <a:solidFill>
                  <a:srgbClr val="0D0D0D"/>
                </a:solidFill>
                <a:effectLst/>
                <a:latin typeface="Söhne"/>
              </a:rPr>
              <a:t>通过将长输入序列分割成较短的块来处理，每块独立处理但保留在块之间的依赖关系。这种方法不仅降低了处理长序列的内存需求，还保持了处理速度，因为模型不需要一次性加载整个长序列到内存中。</a:t>
            </a:r>
          </a:p>
          <a:p>
            <a:r>
              <a:rPr lang="zh-CN" altLang="en-US" b="1" i="0" dirty="0">
                <a:solidFill>
                  <a:srgbClr val="0D0D0D"/>
                </a:solidFill>
                <a:effectLst/>
                <a:latin typeface="Söhne"/>
              </a:rPr>
              <a:t>标准化注意力机制和双跳残差配置</a:t>
            </a:r>
            <a:r>
              <a:rPr lang="zh-CN" altLang="en-US" b="0" i="0" dirty="0">
                <a:solidFill>
                  <a:srgbClr val="0D0D0D"/>
                </a:solidFill>
                <a:effectLst/>
                <a:latin typeface="Söhne"/>
              </a:rPr>
              <a:t>：标准化的注意力机制可以优化注意力计算过程，减少计算资源的消耗，同时双跳残差配置增加了信息在模型中流动的路径，提高了模型对长距离依赖的捕捉能力。</a:t>
            </a:r>
          </a:p>
        </p:txBody>
      </p:sp>
      <p:sp>
        <p:nvSpPr>
          <p:cNvPr id="4" name="Slide Number Placeholder 3">
            <a:extLst>
              <a:ext uri="{FF2B5EF4-FFF2-40B4-BE49-F238E27FC236}">
                <a16:creationId xmlns:a16="http://schemas.microsoft.com/office/drawing/2014/main" id="{3DEE3EDC-AFCD-BF7E-F645-45CCAD824201}"/>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85542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B5CC-C0E6-0694-7C0A-AB3212C6FF93}"/>
              </a:ext>
            </a:extLst>
          </p:cNvPr>
          <p:cNvSpPr>
            <a:spLocks noGrp="1"/>
          </p:cNvSpPr>
          <p:nvPr>
            <p:ph type="title"/>
          </p:nvPr>
        </p:nvSpPr>
        <p:spPr/>
        <p:txBody>
          <a:bodyPr/>
          <a:lstStyle/>
          <a:p>
            <a:r>
              <a:rPr lang="zh-CN" altLang="en-US" b="1" i="0" dirty="0">
                <a:solidFill>
                  <a:srgbClr val="0D0D0D"/>
                </a:solidFill>
                <a:effectLst/>
                <a:latin typeface="Söhne"/>
              </a:rPr>
              <a:t>技术优势</a:t>
            </a:r>
            <a:endParaRPr lang="en-US" dirty="0"/>
          </a:p>
        </p:txBody>
      </p:sp>
      <p:sp>
        <p:nvSpPr>
          <p:cNvPr id="3" name="Content Placeholder 2">
            <a:extLst>
              <a:ext uri="{FF2B5EF4-FFF2-40B4-BE49-F238E27FC236}">
                <a16:creationId xmlns:a16="http://schemas.microsoft.com/office/drawing/2014/main" id="{727FC599-69C8-0CE1-E28B-6CAA66B7A6A1}"/>
              </a:ext>
            </a:extLst>
          </p:cNvPr>
          <p:cNvSpPr>
            <a:spLocks noGrp="1"/>
          </p:cNvSpPr>
          <p:nvPr>
            <p:ph idx="1"/>
          </p:nvPr>
        </p:nvSpPr>
        <p:spPr/>
        <p:txBody>
          <a:bodyPr/>
          <a:lstStyle/>
          <a:p>
            <a:pPr algn="l">
              <a:buFont typeface="+mj-lt"/>
              <a:buAutoNum type="arabicPeriod"/>
            </a:pPr>
            <a:r>
              <a:rPr lang="zh-CN" altLang="en-US" b="1" i="0" dirty="0">
                <a:solidFill>
                  <a:srgbClr val="0D0D0D"/>
                </a:solidFill>
                <a:effectLst/>
                <a:latin typeface="Söhne"/>
              </a:rPr>
              <a:t>效率提升：</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在相同的参数规模和数据量下，相较于传统的</a:t>
            </a:r>
            <a:r>
              <a:rPr lang="en-US" altLang="zh-CN" b="0" i="0" dirty="0">
                <a:solidFill>
                  <a:srgbClr val="0D0D0D"/>
                </a:solidFill>
                <a:effectLst/>
                <a:latin typeface="Söhne"/>
              </a:rPr>
              <a:t>Transformer</a:t>
            </a:r>
            <a:r>
              <a:rPr lang="zh-CN" altLang="en-US" b="0" i="0" dirty="0">
                <a:solidFill>
                  <a:srgbClr val="0D0D0D"/>
                </a:solidFill>
                <a:effectLst/>
                <a:latin typeface="Söhne"/>
              </a:rPr>
              <a:t>架构，显示出更高的训练效率和更低的训练损失。</a:t>
            </a:r>
          </a:p>
          <a:p>
            <a:pPr algn="l">
              <a:buFont typeface="+mj-lt"/>
              <a:buAutoNum type="arabicPeriod"/>
            </a:pPr>
            <a:r>
              <a:rPr lang="zh-CN" altLang="en-US" b="1" i="0" dirty="0">
                <a:solidFill>
                  <a:srgbClr val="0D0D0D"/>
                </a:solidFill>
                <a:effectLst/>
                <a:latin typeface="Söhne"/>
              </a:rPr>
              <a:t>扩展性：</a:t>
            </a:r>
            <a:r>
              <a:rPr lang="zh-CN" altLang="en-US" b="0" i="0" dirty="0">
                <a:solidFill>
                  <a:srgbClr val="0D0D0D"/>
                </a:solidFill>
                <a:effectLst/>
                <a:latin typeface="Söhne"/>
              </a:rPr>
              <a:t> 通过简单的输入序列分块，</a:t>
            </a:r>
            <a:r>
              <a:rPr lang="en-US" altLang="zh-CN" b="0" i="0" dirty="0">
                <a:solidFill>
                  <a:srgbClr val="0D0D0D"/>
                </a:solidFill>
                <a:effectLst/>
                <a:latin typeface="Söhne"/>
              </a:rPr>
              <a:t>Megalodon</a:t>
            </a:r>
            <a:r>
              <a:rPr lang="zh-CN" altLang="en-US" b="0" i="0" dirty="0">
                <a:solidFill>
                  <a:srgbClr val="0D0D0D"/>
                </a:solidFill>
                <a:effectLst/>
                <a:latin typeface="Söhne"/>
              </a:rPr>
              <a:t>实现了线性的计算和内存复杂度，极大地提高了模型在大规模数据集上的扩展性。</a:t>
            </a:r>
          </a:p>
          <a:p>
            <a:pPr algn="l">
              <a:buFont typeface="+mj-lt"/>
              <a:buAutoNum type="arabicPeriod"/>
            </a:pPr>
            <a:r>
              <a:rPr lang="zh-CN" altLang="en-US" b="1" i="0" dirty="0">
                <a:solidFill>
                  <a:srgbClr val="0D0D0D"/>
                </a:solidFill>
                <a:effectLst/>
                <a:latin typeface="Söhne"/>
              </a:rPr>
              <a:t>多模态和多任务适应性：</a:t>
            </a:r>
            <a:r>
              <a:rPr lang="zh-CN" altLang="en-US" b="0" i="0" dirty="0">
                <a:solidFill>
                  <a:srgbClr val="0D0D0D"/>
                </a:solidFill>
                <a:effectLst/>
                <a:latin typeface="Söhne"/>
              </a:rPr>
              <a:t> 实验结果显示，</a:t>
            </a:r>
            <a:r>
              <a:rPr lang="en-US" altLang="zh-CN" b="0" i="0" dirty="0">
                <a:solidFill>
                  <a:srgbClr val="0D0D0D"/>
                </a:solidFill>
                <a:effectLst/>
                <a:latin typeface="Söhne"/>
              </a:rPr>
              <a:t>Megalodon</a:t>
            </a:r>
            <a:r>
              <a:rPr lang="zh-CN" altLang="en-US" b="0" i="0" dirty="0">
                <a:solidFill>
                  <a:srgbClr val="0D0D0D"/>
                </a:solidFill>
                <a:effectLst/>
                <a:latin typeface="Söhne"/>
              </a:rPr>
              <a:t>在多种语言模型规模和下游特定领域任务中均表现出色，证明了其作为通用架构的潜力。</a:t>
            </a:r>
          </a:p>
          <a:p>
            <a:pPr algn="l">
              <a:buFont typeface="+mj-lt"/>
              <a:buAutoNum type="arabicPeriod"/>
            </a:pPr>
            <a:r>
              <a:rPr lang="zh-CN" altLang="en-US" b="1" i="0" dirty="0">
                <a:solidFill>
                  <a:srgbClr val="0D0D0D"/>
                </a:solidFill>
                <a:effectLst/>
                <a:latin typeface="Söhne"/>
              </a:rPr>
              <a:t>长序列建模能力：</a:t>
            </a:r>
            <a:r>
              <a:rPr lang="zh-CN" altLang="en-US" b="0" i="0" dirty="0">
                <a:solidFill>
                  <a:srgbClr val="0D0D0D"/>
                </a:solidFill>
                <a:effectLst/>
                <a:latin typeface="Söhne"/>
              </a:rPr>
              <a:t> </a:t>
            </a:r>
            <a:r>
              <a:rPr lang="en-US" altLang="zh-CN" b="0" i="0" dirty="0">
                <a:solidFill>
                  <a:srgbClr val="0D0D0D"/>
                </a:solidFill>
                <a:effectLst/>
                <a:latin typeface="Söhne"/>
              </a:rPr>
              <a:t>Megalodon</a:t>
            </a:r>
            <a:r>
              <a:rPr lang="zh-CN" altLang="en-US" b="0" i="0" dirty="0">
                <a:solidFill>
                  <a:srgbClr val="0D0D0D"/>
                </a:solidFill>
                <a:effectLst/>
                <a:latin typeface="Söhne"/>
              </a:rPr>
              <a:t>特别适合长序列的建模，能有效处理长达数百万字符的文本，这在传统模型中是难以实现的。</a:t>
            </a:r>
          </a:p>
          <a:p>
            <a:pPr marL="0" indent="0">
              <a:buNone/>
            </a:pPr>
            <a:endParaRPr lang="en-US" dirty="0"/>
          </a:p>
        </p:txBody>
      </p:sp>
      <p:sp>
        <p:nvSpPr>
          <p:cNvPr id="4" name="Slide Number Placeholder 3">
            <a:extLst>
              <a:ext uri="{FF2B5EF4-FFF2-40B4-BE49-F238E27FC236}">
                <a16:creationId xmlns:a16="http://schemas.microsoft.com/office/drawing/2014/main" id="{709CCFC5-D86D-7666-8EB8-F11C2A218D08}"/>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95137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F9F-6E3C-0BE4-0E93-B4EDEF0E672E}"/>
              </a:ext>
            </a:extLst>
          </p:cNvPr>
          <p:cNvSpPr>
            <a:spLocks noGrp="1"/>
          </p:cNvSpPr>
          <p:nvPr>
            <p:ph type="title"/>
          </p:nvPr>
        </p:nvSpPr>
        <p:spPr/>
        <p:txBody>
          <a:bodyPr/>
          <a:lstStyle/>
          <a:p>
            <a:r>
              <a:rPr lang="en-US" altLang="zh-CN" dirty="0"/>
              <a:t>Megalodon</a:t>
            </a:r>
            <a:r>
              <a:rPr lang="zh-CN" altLang="en-US" dirty="0"/>
              <a:t>有待改进的地方</a:t>
            </a:r>
            <a:endParaRPr lang="en-US" dirty="0"/>
          </a:p>
        </p:txBody>
      </p:sp>
      <p:sp>
        <p:nvSpPr>
          <p:cNvPr id="3" name="Content Placeholder 2">
            <a:extLst>
              <a:ext uri="{FF2B5EF4-FFF2-40B4-BE49-F238E27FC236}">
                <a16:creationId xmlns:a16="http://schemas.microsoft.com/office/drawing/2014/main" id="{7141B6CD-5555-C6A1-F992-6F0EF230876C}"/>
              </a:ext>
            </a:extLst>
          </p:cNvPr>
          <p:cNvSpPr>
            <a:spLocks noGrp="1"/>
          </p:cNvSpPr>
          <p:nvPr>
            <p:ph idx="1"/>
          </p:nvPr>
        </p:nvSpPr>
        <p:spPr>
          <a:xfrm>
            <a:off x="719667" y="1961091"/>
            <a:ext cx="10515600" cy="4084108"/>
          </a:xfrm>
        </p:spPr>
        <p:txBody>
          <a:bodyPr>
            <a:normAutofit fontScale="62500" lnSpcReduction="20000"/>
          </a:bodyPr>
          <a:lstStyle/>
          <a:p>
            <a:pPr algn="l">
              <a:buFont typeface="+mj-lt"/>
              <a:buAutoNum type="arabicPeriod"/>
            </a:pPr>
            <a:r>
              <a:rPr lang="zh-CN" altLang="en-US" b="1" i="0" dirty="0">
                <a:solidFill>
                  <a:srgbClr val="0D0D0D"/>
                </a:solidFill>
                <a:effectLst/>
                <a:latin typeface="Söhne"/>
              </a:rPr>
              <a:t>计算资源需求</a:t>
            </a:r>
            <a:r>
              <a:rPr lang="zh-CN" altLang="en-US" b="0" i="0" dirty="0">
                <a:solidFill>
                  <a:srgbClr val="0D0D0D"/>
                </a:solidFill>
                <a:effectLst/>
                <a:latin typeface="Söhne"/>
              </a:rPr>
              <a:t>：虽然</a:t>
            </a:r>
            <a:r>
              <a:rPr lang="en-US" altLang="zh-CN" b="0" i="0" dirty="0">
                <a:solidFill>
                  <a:srgbClr val="0D0D0D"/>
                </a:solidFill>
                <a:effectLst/>
                <a:latin typeface="Söhne"/>
              </a:rPr>
              <a:t>Megalodon</a:t>
            </a:r>
            <a:r>
              <a:rPr lang="zh-CN" altLang="en-US" b="0" i="0" dirty="0">
                <a:solidFill>
                  <a:srgbClr val="0D0D0D"/>
                </a:solidFill>
                <a:effectLst/>
                <a:latin typeface="Söhne"/>
              </a:rPr>
              <a:t>通过多种技术优化了计算效率，降低了内存使用，但对于极大规模数据集和极长的输入序列，其训练仍然可能需要大量的计算资源。进一步优化其算法以降低对硬件资源的依赖，可能是未来研究的一个方向。</a:t>
            </a:r>
          </a:p>
          <a:p>
            <a:pPr algn="l">
              <a:buFont typeface="+mj-lt"/>
              <a:buAutoNum type="arabicPeriod"/>
            </a:pPr>
            <a:r>
              <a:rPr lang="zh-CN" altLang="en-US" b="1" i="0" dirty="0">
                <a:solidFill>
                  <a:srgbClr val="0D0D0D"/>
                </a:solidFill>
                <a:effectLst/>
                <a:latin typeface="Söhne"/>
              </a:rPr>
              <a:t>泛化能力</a:t>
            </a:r>
            <a:r>
              <a:rPr lang="zh-CN" altLang="en-US" b="0" i="0" dirty="0">
                <a:solidFill>
                  <a:srgbClr val="0D0D0D"/>
                </a:solidFill>
                <a:effectLst/>
                <a:latin typeface="Söhne"/>
              </a:rPr>
              <a:t>：虽然</a:t>
            </a:r>
            <a:r>
              <a:rPr lang="en-US" altLang="zh-CN" b="0" i="0" dirty="0">
                <a:solidFill>
                  <a:srgbClr val="0D0D0D"/>
                </a:solidFill>
                <a:effectLst/>
                <a:latin typeface="Söhne"/>
              </a:rPr>
              <a:t>Megalodon</a:t>
            </a:r>
            <a:r>
              <a:rPr lang="zh-CN" altLang="en-US" b="0" i="0" dirty="0">
                <a:solidFill>
                  <a:srgbClr val="0D0D0D"/>
                </a:solidFill>
                <a:effectLst/>
                <a:latin typeface="Söhne"/>
              </a:rPr>
              <a:t>在多个任务和数据集上表现良好，但其在不同类型的自然语言处理任务上的泛化能力仍有待验证。例如，在一些需要高度语义理解的复杂任务上，如幽默识别、讽刺理解等，模型的表现可能需要进一步提高。</a:t>
            </a:r>
          </a:p>
          <a:p>
            <a:pPr algn="l">
              <a:buFont typeface="+mj-lt"/>
              <a:buAutoNum type="arabicPeriod"/>
            </a:pPr>
            <a:r>
              <a:rPr lang="zh-CN" altLang="en-US" b="1" i="0" dirty="0">
                <a:solidFill>
                  <a:srgbClr val="0D0D0D"/>
                </a:solidFill>
                <a:effectLst/>
                <a:latin typeface="Söhne"/>
              </a:rPr>
              <a:t>长序列的有效性验证</a:t>
            </a:r>
            <a:r>
              <a:rPr lang="zh-CN" altLang="en-US" b="0" i="0" dirty="0">
                <a:solidFill>
                  <a:srgbClr val="0D0D0D"/>
                </a:solidFill>
                <a:effectLst/>
                <a:latin typeface="Söhne"/>
              </a:rPr>
              <a:t>：虽然理论上</a:t>
            </a:r>
            <a:r>
              <a:rPr lang="en-US" altLang="zh-CN" b="0" i="0" dirty="0">
                <a:solidFill>
                  <a:srgbClr val="0D0D0D"/>
                </a:solidFill>
                <a:effectLst/>
                <a:latin typeface="Söhne"/>
              </a:rPr>
              <a:t>Megalodon</a:t>
            </a:r>
            <a:r>
              <a:rPr lang="zh-CN" altLang="en-US" b="0" i="0" dirty="0">
                <a:solidFill>
                  <a:srgbClr val="0D0D0D"/>
                </a:solidFill>
                <a:effectLst/>
                <a:latin typeface="Söhne"/>
              </a:rPr>
              <a:t>能够处理无限长的序列，但在实际应用中，如何有效地从这些长序列中提取有用信息，以及如何保证模型不会因序列过长而导致信息丢失或注意力稀释，是一个有待进一步研究的问题。</a:t>
            </a:r>
          </a:p>
          <a:p>
            <a:pPr algn="l">
              <a:buFont typeface="+mj-lt"/>
              <a:buAutoNum type="arabicPeriod"/>
            </a:pPr>
            <a:r>
              <a:rPr lang="zh-CN" altLang="en-US" b="1" i="0" dirty="0">
                <a:solidFill>
                  <a:srgbClr val="0D0D0D"/>
                </a:solidFill>
                <a:effectLst/>
                <a:latin typeface="Söhne"/>
              </a:rPr>
              <a:t>训练时间和成本</a:t>
            </a:r>
            <a:r>
              <a:rPr lang="zh-CN" altLang="en-US" b="0" i="0" dirty="0">
                <a:solidFill>
                  <a:srgbClr val="0D0D0D"/>
                </a:solidFill>
                <a:effectLst/>
                <a:latin typeface="Söhne"/>
              </a:rPr>
              <a:t>：由于采用了复数域的计算和其他高级功能，</a:t>
            </a:r>
            <a:r>
              <a:rPr lang="en-US" altLang="zh-CN" b="0" i="0" dirty="0">
                <a:solidFill>
                  <a:srgbClr val="0D0D0D"/>
                </a:solidFill>
                <a:effectLst/>
                <a:latin typeface="Söhne"/>
              </a:rPr>
              <a:t>Megalodon</a:t>
            </a:r>
            <a:r>
              <a:rPr lang="zh-CN" altLang="en-US" b="0" i="0" dirty="0">
                <a:solidFill>
                  <a:srgbClr val="0D0D0D"/>
                </a:solidFill>
                <a:effectLst/>
                <a:latin typeface="Söhne"/>
              </a:rPr>
              <a:t>的训练过程可能比传统模型更为复杂和耗时。研究更高效的训练算法或者利用更先进的硬件加速技术可以是解决方案。</a:t>
            </a:r>
          </a:p>
          <a:p>
            <a:pPr algn="l">
              <a:buFont typeface="+mj-lt"/>
              <a:buAutoNum type="arabicPeriod"/>
            </a:pPr>
            <a:r>
              <a:rPr lang="zh-CN" altLang="en-US" b="1" i="0" dirty="0">
                <a:solidFill>
                  <a:srgbClr val="0D0D0D"/>
                </a:solidFill>
                <a:effectLst/>
                <a:latin typeface="Söhne"/>
              </a:rPr>
              <a:t>模型解释性和可调控性</a:t>
            </a:r>
            <a:r>
              <a:rPr lang="zh-CN" altLang="en-US" b="0" i="0" dirty="0">
                <a:solidFill>
                  <a:srgbClr val="0D0D0D"/>
                </a:solidFill>
                <a:effectLst/>
                <a:latin typeface="Söhne"/>
              </a:rPr>
              <a:t>：如同许多大型语言模型一样，</a:t>
            </a:r>
            <a:r>
              <a:rPr lang="en-US" altLang="zh-CN" b="0" i="0" dirty="0">
                <a:solidFill>
                  <a:srgbClr val="0D0D0D"/>
                </a:solidFill>
                <a:effectLst/>
                <a:latin typeface="Söhne"/>
              </a:rPr>
              <a:t>Megalodon</a:t>
            </a:r>
            <a:r>
              <a:rPr lang="zh-CN" altLang="en-US" b="0" i="0" dirty="0">
                <a:solidFill>
                  <a:srgbClr val="0D0D0D"/>
                </a:solidFill>
                <a:effectLst/>
                <a:latin typeface="Söhne"/>
              </a:rPr>
              <a:t>在模型透明度和解释性方面可能也面临挑战。改进模型的解释性，使研究人员和开发者能更好地理解和控制模型的行为，是另一个重要的研究方向。</a:t>
            </a:r>
          </a:p>
          <a:p>
            <a:pPr algn="l">
              <a:buFont typeface="+mj-lt"/>
              <a:buAutoNum type="arabicPeriod"/>
            </a:pPr>
            <a:r>
              <a:rPr lang="zh-CN" altLang="en-US" b="1" i="0" dirty="0">
                <a:solidFill>
                  <a:srgbClr val="0D0D0D"/>
                </a:solidFill>
                <a:effectLst/>
                <a:latin typeface="Söhne"/>
              </a:rPr>
              <a:t>适应性和灵活性的提升</a:t>
            </a:r>
            <a:r>
              <a:rPr lang="zh-CN" altLang="en-US" b="0" i="0" dirty="0">
                <a:solidFill>
                  <a:srgbClr val="0D0D0D"/>
                </a:solidFill>
                <a:effectLst/>
                <a:latin typeface="Söhne"/>
              </a:rPr>
              <a:t>：尽管</a:t>
            </a:r>
            <a:r>
              <a:rPr lang="en-US" altLang="zh-CN" b="0" i="0" dirty="0">
                <a:solidFill>
                  <a:srgbClr val="0D0D0D"/>
                </a:solidFill>
                <a:effectLst/>
                <a:latin typeface="Söhne"/>
              </a:rPr>
              <a:t>Megalodon</a:t>
            </a:r>
            <a:r>
              <a:rPr lang="zh-CN" altLang="en-US" b="0" i="0" dirty="0">
                <a:solidFill>
                  <a:srgbClr val="0D0D0D"/>
                </a:solidFill>
                <a:effectLst/>
                <a:latin typeface="Söhne"/>
              </a:rPr>
              <a:t>已经支持多种数据类型和任务，但进一步提升其在特定领域（如低资源语言或特定专业领域）的适应性和灵活性也是未来可能的改进方向。</a:t>
            </a:r>
          </a:p>
        </p:txBody>
      </p:sp>
      <p:sp>
        <p:nvSpPr>
          <p:cNvPr id="4" name="Slide Number Placeholder 3">
            <a:extLst>
              <a:ext uri="{FF2B5EF4-FFF2-40B4-BE49-F238E27FC236}">
                <a16:creationId xmlns:a16="http://schemas.microsoft.com/office/drawing/2014/main" id="{229B7CFF-9B9D-7E52-0EBE-2D80730A0C19}"/>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160207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3596-778C-B895-F2A4-C018455C823D}"/>
              </a:ext>
            </a:extLst>
          </p:cNvPr>
          <p:cNvSpPr>
            <a:spLocks noGrp="1"/>
          </p:cNvSpPr>
          <p:nvPr>
            <p:ph type="title"/>
          </p:nvPr>
        </p:nvSpPr>
        <p:spPr/>
        <p:txBody>
          <a:bodyPr/>
          <a:lstStyle/>
          <a:p>
            <a:r>
              <a:rPr lang="en-US" altLang="zh-CN" dirty="0"/>
              <a:t>LLM</a:t>
            </a:r>
            <a:r>
              <a:rPr lang="zh-CN" altLang="en-US" dirty="0"/>
              <a:t>超长上下文的优缺点</a:t>
            </a:r>
            <a:endParaRPr lang="en-US" dirty="0"/>
          </a:p>
        </p:txBody>
      </p:sp>
      <p:sp>
        <p:nvSpPr>
          <p:cNvPr id="3" name="Content Placeholder 2">
            <a:extLst>
              <a:ext uri="{FF2B5EF4-FFF2-40B4-BE49-F238E27FC236}">
                <a16:creationId xmlns:a16="http://schemas.microsoft.com/office/drawing/2014/main" id="{286D079B-65C0-8301-AAF8-F39F9A1D8490}"/>
              </a:ext>
            </a:extLst>
          </p:cNvPr>
          <p:cNvSpPr>
            <a:spLocks noGrp="1"/>
          </p:cNvSpPr>
          <p:nvPr>
            <p:ph idx="1"/>
          </p:nvPr>
        </p:nvSpPr>
        <p:spPr>
          <a:xfrm>
            <a:off x="508000" y="1515533"/>
            <a:ext cx="11252200" cy="4840818"/>
          </a:xfrm>
        </p:spPr>
        <p:txBody>
          <a:bodyPr>
            <a:normAutofit fontScale="70000" lnSpcReduction="20000"/>
          </a:bodyPr>
          <a:lstStyle/>
          <a:p>
            <a:pPr algn="l"/>
            <a:r>
              <a:rPr lang="zh-CN" altLang="en-US" i="0" dirty="0">
                <a:solidFill>
                  <a:srgbClr val="0D0D0D"/>
                </a:solidFill>
                <a:effectLst/>
                <a:latin typeface="Söhne"/>
              </a:rPr>
              <a:t>优点：</a:t>
            </a:r>
          </a:p>
          <a:p>
            <a:pPr algn="l">
              <a:buFont typeface="+mj-lt"/>
              <a:buAutoNum type="arabicPeriod"/>
            </a:pPr>
            <a:r>
              <a:rPr lang="zh-CN" altLang="en-US" b="1" i="0" dirty="0">
                <a:solidFill>
                  <a:srgbClr val="0D0D0D"/>
                </a:solidFill>
                <a:effectLst/>
                <a:latin typeface="Söhne"/>
              </a:rPr>
              <a:t>更好的理解能力</a:t>
            </a:r>
            <a:r>
              <a:rPr lang="zh-CN" altLang="en-US" b="0" i="0" dirty="0">
                <a:solidFill>
                  <a:srgbClr val="0D0D0D"/>
                </a:solidFill>
                <a:effectLst/>
                <a:latin typeface="Söhne"/>
              </a:rPr>
              <a:t>：如果模型能处理无限长度的上下文，它能够考虑到所有以前的交流内容，从而更好地理解上下文和背景。</a:t>
            </a:r>
          </a:p>
          <a:p>
            <a:pPr algn="l">
              <a:buFont typeface="+mj-lt"/>
              <a:buAutoNum type="arabicPeriod"/>
            </a:pPr>
            <a:r>
              <a:rPr lang="zh-CN" altLang="en-US" b="1" i="0" dirty="0">
                <a:solidFill>
                  <a:srgbClr val="0D0D0D"/>
                </a:solidFill>
                <a:effectLst/>
                <a:latin typeface="Söhne"/>
              </a:rPr>
              <a:t>连贯性和一致性</a:t>
            </a:r>
            <a:r>
              <a:rPr lang="zh-CN" altLang="en-US" b="0" i="0" dirty="0">
                <a:solidFill>
                  <a:srgbClr val="0D0D0D"/>
                </a:solidFill>
                <a:effectLst/>
                <a:latin typeface="Söhne"/>
              </a:rPr>
              <a:t>：无限上下文可以帮助模型维持对话的连贯性，使得长对话中的每一部分都能紧密相连，减少重复或相互矛盾的信息。</a:t>
            </a:r>
          </a:p>
          <a:p>
            <a:pPr algn="l">
              <a:buFont typeface="+mj-lt"/>
              <a:buAutoNum type="arabicPeriod"/>
            </a:pPr>
            <a:r>
              <a:rPr lang="zh-CN" altLang="en-US" b="1" i="0" dirty="0">
                <a:solidFill>
                  <a:srgbClr val="0D0D0D"/>
                </a:solidFill>
                <a:effectLst/>
                <a:latin typeface="Söhne"/>
              </a:rPr>
              <a:t>个性化和深度学习</a:t>
            </a:r>
            <a:r>
              <a:rPr lang="zh-CN" altLang="en-US" b="0" i="0" dirty="0">
                <a:solidFill>
                  <a:srgbClr val="0D0D0D"/>
                </a:solidFill>
                <a:effectLst/>
                <a:latin typeface="Söhne"/>
              </a:rPr>
              <a:t>：通过长时间累积的数据，模型可以更好地适应用户的特定需求和偏好，进行个性化的响应。</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r>
              <a:rPr lang="zh-CN" altLang="en-US" i="0" dirty="0">
                <a:solidFill>
                  <a:srgbClr val="0D0D0D"/>
                </a:solidFill>
                <a:effectLst/>
                <a:latin typeface="Söhne"/>
              </a:rPr>
              <a:t>缺点：</a:t>
            </a:r>
          </a:p>
          <a:p>
            <a:pPr algn="l">
              <a:buFont typeface="+mj-lt"/>
              <a:buAutoNum type="arabicPeriod"/>
            </a:pPr>
            <a:r>
              <a:rPr lang="zh-CN" altLang="en-US" b="1" i="0" dirty="0">
                <a:solidFill>
                  <a:srgbClr val="0D0D0D"/>
                </a:solidFill>
                <a:effectLst/>
                <a:latin typeface="Söhne"/>
              </a:rPr>
              <a:t>计算成本高</a:t>
            </a:r>
            <a:r>
              <a:rPr lang="zh-CN" altLang="en-US" b="0" i="0" dirty="0">
                <a:solidFill>
                  <a:srgbClr val="0D0D0D"/>
                </a:solidFill>
                <a:effectLst/>
                <a:latin typeface="Söhne"/>
              </a:rPr>
              <a:t>：处理和存储大量数据需要大量的计算资源和存储空间，这会导致运行成本显著增加。</a:t>
            </a:r>
          </a:p>
          <a:p>
            <a:pPr algn="l">
              <a:buFont typeface="+mj-lt"/>
              <a:buAutoNum type="arabicPeriod"/>
            </a:pPr>
            <a:r>
              <a:rPr lang="zh-CN" altLang="en-US" b="1" i="0" dirty="0">
                <a:solidFill>
                  <a:srgbClr val="0D0D0D"/>
                </a:solidFill>
                <a:effectLst/>
                <a:latin typeface="Söhne"/>
              </a:rPr>
              <a:t>信息管理挑战</a:t>
            </a:r>
            <a:r>
              <a:rPr lang="zh-CN" altLang="en-US" b="0" i="0" dirty="0">
                <a:solidFill>
                  <a:srgbClr val="0D0D0D"/>
                </a:solidFill>
                <a:effectLst/>
                <a:latin typeface="Söhne"/>
              </a:rPr>
              <a:t>：随着上下文长度的增加，有效管理和检索相关信息变得更加困难。信息可能变得杂乱无章，使得模型难以找到最关键的信息。</a:t>
            </a:r>
          </a:p>
          <a:p>
            <a:pPr algn="l">
              <a:buFont typeface="+mj-lt"/>
              <a:buAutoNum type="arabicPeriod"/>
            </a:pPr>
            <a:r>
              <a:rPr lang="zh-CN" altLang="en-US" b="1" i="0" dirty="0">
                <a:solidFill>
                  <a:srgbClr val="0D0D0D"/>
                </a:solidFill>
                <a:effectLst/>
                <a:latin typeface="Söhne"/>
              </a:rPr>
              <a:t>隐私和安全问题</a:t>
            </a:r>
            <a:r>
              <a:rPr lang="zh-CN" altLang="en-US" b="0" i="0" dirty="0">
                <a:solidFill>
                  <a:srgbClr val="0D0D0D"/>
                </a:solidFill>
                <a:effectLst/>
                <a:latin typeface="Söhne"/>
              </a:rPr>
              <a:t>：长时间存储大量个人信息可能引发隐私保护和数据安全的问题。</a:t>
            </a:r>
          </a:p>
          <a:p>
            <a:pPr algn="l">
              <a:buFont typeface="+mj-lt"/>
              <a:buAutoNum type="arabicPeriod"/>
            </a:pPr>
            <a:r>
              <a:rPr lang="zh-CN" altLang="en-US" b="1" i="0" dirty="0">
                <a:solidFill>
                  <a:srgbClr val="0D0D0D"/>
                </a:solidFill>
                <a:effectLst/>
                <a:latin typeface="Söhne"/>
              </a:rPr>
              <a:t>更新和遗忘的问题</a:t>
            </a:r>
            <a:r>
              <a:rPr lang="zh-CN" altLang="en-US" b="0" i="0" dirty="0">
                <a:solidFill>
                  <a:srgbClr val="0D0D0D"/>
                </a:solidFill>
                <a:effectLst/>
                <a:latin typeface="Söhne"/>
              </a:rPr>
              <a:t>：在不断变化的对话中，一些信息可能过时或不再相关，但模型仍需要处理这些信息，可能导致效率降低。</a:t>
            </a:r>
          </a:p>
        </p:txBody>
      </p:sp>
      <p:sp>
        <p:nvSpPr>
          <p:cNvPr id="4" name="Slide Number Placeholder 3">
            <a:extLst>
              <a:ext uri="{FF2B5EF4-FFF2-40B4-BE49-F238E27FC236}">
                <a16:creationId xmlns:a16="http://schemas.microsoft.com/office/drawing/2014/main" id="{E6CBFED3-A809-6719-42C5-6347DE47E408}"/>
              </a:ext>
            </a:extLst>
          </p:cNvPr>
          <p:cNvSpPr>
            <a:spLocks noGrp="1"/>
          </p:cNvSpPr>
          <p:nvPr>
            <p:ph type="sldNum" sz="quarter" idx="12"/>
          </p:nvPr>
        </p:nvSpPr>
        <p:spPr/>
        <p:txBody>
          <a:bodyPr/>
          <a:lstStyle/>
          <a:p>
            <a:fld id="{04C7A8A5-AA52-4E0A-A12D-317CCC0F8090}" type="slidenum">
              <a:rPr lang="en-US" smtClean="0"/>
              <a:t>7</a:t>
            </a:fld>
            <a:endParaRPr lang="en-US"/>
          </a:p>
        </p:txBody>
      </p:sp>
    </p:spTree>
    <p:extLst>
      <p:ext uri="{BB962C8B-B14F-4D97-AF65-F5344CB8AC3E}">
        <p14:creationId xmlns:p14="http://schemas.microsoft.com/office/powerpoint/2010/main" val="207241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E539-289E-0F1B-8879-621ABB732EC3}"/>
              </a:ext>
            </a:extLst>
          </p:cNvPr>
          <p:cNvSpPr>
            <a:spLocks noGrp="1"/>
          </p:cNvSpPr>
          <p:nvPr>
            <p:ph type="title"/>
          </p:nvPr>
        </p:nvSpPr>
        <p:spPr/>
        <p:txBody>
          <a:bodyPr/>
          <a:lstStyle/>
          <a:p>
            <a:r>
              <a:rPr lang="zh-CN" altLang="en-US" dirty="0"/>
              <a:t>模型越大越好吗？</a:t>
            </a:r>
            <a:endParaRPr lang="en-US" dirty="0"/>
          </a:p>
        </p:txBody>
      </p:sp>
      <p:sp>
        <p:nvSpPr>
          <p:cNvPr id="3" name="Content Placeholder 2">
            <a:extLst>
              <a:ext uri="{FF2B5EF4-FFF2-40B4-BE49-F238E27FC236}">
                <a16:creationId xmlns:a16="http://schemas.microsoft.com/office/drawing/2014/main" id="{E753CA1C-8589-FF57-A087-77D167143801}"/>
              </a:ext>
            </a:extLst>
          </p:cNvPr>
          <p:cNvSpPr>
            <a:spLocks noGrp="1"/>
          </p:cNvSpPr>
          <p:nvPr>
            <p:ph idx="1"/>
          </p:nvPr>
        </p:nvSpPr>
        <p:spPr>
          <a:xfrm>
            <a:off x="474133" y="1825624"/>
            <a:ext cx="10879667" cy="4530725"/>
          </a:xfrm>
        </p:spPr>
        <p:txBody>
          <a:bodyPr>
            <a:normAutofit fontScale="70000" lnSpcReduction="20000"/>
          </a:bodyPr>
          <a:lstStyle/>
          <a:p>
            <a:r>
              <a:rPr lang="zh-CN" altLang="en-US" i="0" dirty="0">
                <a:solidFill>
                  <a:srgbClr val="0D0D0D"/>
                </a:solidFill>
                <a:effectLst/>
                <a:latin typeface="Söhne"/>
              </a:rPr>
              <a:t>大模型的优势：</a:t>
            </a:r>
            <a:endParaRPr lang="en-US" altLang="zh-CN"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提高理解能力</a:t>
            </a:r>
            <a:r>
              <a:rPr lang="zh-CN" altLang="en-US" b="0" i="0" dirty="0">
                <a:solidFill>
                  <a:srgbClr val="0D0D0D"/>
                </a:solidFill>
                <a:effectLst/>
                <a:latin typeface="Söhne"/>
              </a:rPr>
              <a:t>：更大的模型通常能够存储更多的信息和学习更复杂的模式，从而提高对语言的理解能力。</a:t>
            </a:r>
          </a:p>
          <a:p>
            <a:pPr algn="l">
              <a:buFont typeface="+mj-lt"/>
              <a:buAutoNum type="arabicPeriod"/>
            </a:pPr>
            <a:r>
              <a:rPr lang="zh-CN" altLang="en-US" b="1" i="0" dirty="0">
                <a:solidFill>
                  <a:srgbClr val="0D0D0D"/>
                </a:solidFill>
                <a:effectLst/>
                <a:latin typeface="Söhne"/>
              </a:rPr>
              <a:t>更强的泛化能力</a:t>
            </a:r>
            <a:r>
              <a:rPr lang="zh-CN" altLang="en-US" b="0" i="0" dirty="0">
                <a:solidFill>
                  <a:srgbClr val="0D0D0D"/>
                </a:solidFill>
                <a:effectLst/>
                <a:latin typeface="Söhne"/>
              </a:rPr>
              <a:t>：大模型通常能在多样的任务上表现出更好的泛化能力，因为它们可以从大量数据中学习到更多的概括性知识。</a:t>
            </a:r>
          </a:p>
          <a:p>
            <a:pPr algn="l">
              <a:buFont typeface="+mj-lt"/>
              <a:buAutoNum type="arabicPeriod"/>
            </a:pPr>
            <a:r>
              <a:rPr lang="zh-CN" altLang="en-US" b="1" i="0" dirty="0">
                <a:solidFill>
                  <a:srgbClr val="0D0D0D"/>
                </a:solidFill>
                <a:effectLst/>
                <a:latin typeface="Söhne"/>
              </a:rPr>
              <a:t>更好的细节处理</a:t>
            </a:r>
            <a:r>
              <a:rPr lang="zh-CN" altLang="en-US" b="0" i="0" dirty="0">
                <a:solidFill>
                  <a:srgbClr val="0D0D0D"/>
                </a:solidFill>
                <a:effectLst/>
                <a:latin typeface="Söhne"/>
              </a:rPr>
              <a:t>：大模型能够更精确地捕捉语言中的微妙差异，如语言风格、行话等，这在小模型中可能难以做到。</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r>
              <a:rPr lang="zh-CN" altLang="en-US" i="0" dirty="0">
                <a:solidFill>
                  <a:srgbClr val="0D0D0D"/>
                </a:solidFill>
                <a:effectLst/>
                <a:latin typeface="Söhne"/>
              </a:rPr>
              <a:t>为什么模型不一定越大越好：</a:t>
            </a:r>
          </a:p>
          <a:p>
            <a:pPr algn="l">
              <a:buFont typeface="+mj-lt"/>
              <a:buAutoNum type="arabicPeriod"/>
            </a:pPr>
            <a:r>
              <a:rPr lang="zh-CN" altLang="en-US" b="1" i="0" dirty="0">
                <a:solidFill>
                  <a:srgbClr val="0D0D0D"/>
                </a:solidFill>
                <a:effectLst/>
                <a:latin typeface="Söhne"/>
              </a:rPr>
              <a:t>计算成本</a:t>
            </a:r>
            <a:r>
              <a:rPr lang="zh-CN" altLang="en-US" b="0" i="0" dirty="0">
                <a:solidFill>
                  <a:srgbClr val="0D0D0D"/>
                </a:solidFill>
                <a:effectLst/>
                <a:latin typeface="Söhne"/>
              </a:rPr>
              <a:t>：更大的模型需要更多的计算资源来训练和运行，这会导致成本显著增加。</a:t>
            </a:r>
          </a:p>
          <a:p>
            <a:pPr algn="l">
              <a:buFont typeface="+mj-lt"/>
              <a:buAutoNum type="arabicPeriod"/>
            </a:pPr>
            <a:r>
              <a:rPr lang="zh-CN" altLang="en-US" b="1" i="0" dirty="0">
                <a:solidFill>
                  <a:srgbClr val="0D0D0D"/>
                </a:solidFill>
                <a:effectLst/>
                <a:latin typeface="Söhne"/>
              </a:rPr>
              <a:t>维护和更新困难</a:t>
            </a:r>
            <a:r>
              <a:rPr lang="zh-CN" altLang="en-US" b="0" i="0" dirty="0">
                <a:solidFill>
                  <a:srgbClr val="0D0D0D"/>
                </a:solidFill>
                <a:effectLst/>
                <a:latin typeface="Söhne"/>
              </a:rPr>
              <a:t>：大模型的维护和更新成本也相对更高，需要更多的数据和计算资源。</a:t>
            </a:r>
          </a:p>
          <a:p>
            <a:pPr algn="l">
              <a:buFont typeface="+mj-lt"/>
              <a:buAutoNum type="arabicPeriod"/>
            </a:pPr>
            <a:r>
              <a:rPr lang="zh-CN" altLang="en-US" b="1" i="0" dirty="0">
                <a:solidFill>
                  <a:srgbClr val="0D0D0D"/>
                </a:solidFill>
                <a:effectLst/>
                <a:latin typeface="Söhne"/>
              </a:rPr>
              <a:t>维度诅咒</a:t>
            </a:r>
            <a:r>
              <a:rPr lang="zh-CN" altLang="en-US" b="0" i="0" dirty="0">
                <a:solidFill>
                  <a:srgbClr val="0D0D0D"/>
                </a:solidFill>
                <a:effectLst/>
                <a:latin typeface="Söhne"/>
              </a:rPr>
              <a:t>：在某些情况下，模型规模的增加可能带来性能的边际递减，尤其是在可用数据量有限的情况下。</a:t>
            </a:r>
          </a:p>
          <a:p>
            <a:pPr algn="l">
              <a:buFont typeface="+mj-lt"/>
              <a:buAutoNum type="arabicPeriod"/>
            </a:pPr>
            <a:r>
              <a:rPr lang="zh-CN" altLang="en-US" b="1" i="0" dirty="0">
                <a:solidFill>
                  <a:srgbClr val="0D0D0D"/>
                </a:solidFill>
                <a:effectLst/>
                <a:latin typeface="Söhne"/>
              </a:rPr>
              <a:t>过拟合的风险</a:t>
            </a:r>
            <a:r>
              <a:rPr lang="zh-CN" altLang="en-US" b="0" i="0" dirty="0">
                <a:solidFill>
                  <a:srgbClr val="0D0D0D"/>
                </a:solidFill>
                <a:effectLst/>
                <a:latin typeface="Söhne"/>
              </a:rPr>
              <a:t>：在数据量不足以支撑模型规模时，过大的模型可能会过拟合（</a:t>
            </a:r>
            <a:r>
              <a:rPr lang="en-US" altLang="zh-CN" b="0" i="0" dirty="0">
                <a:solidFill>
                  <a:srgbClr val="0D0D0D"/>
                </a:solidFill>
                <a:effectLst/>
                <a:latin typeface="Söhne"/>
              </a:rPr>
              <a:t>over fitting</a:t>
            </a:r>
            <a:r>
              <a:rPr lang="zh-CN" altLang="en-US" b="0" i="0" dirty="0">
                <a:solidFill>
                  <a:srgbClr val="0D0D0D"/>
                </a:solidFill>
                <a:effectLst/>
                <a:latin typeface="Söhne"/>
              </a:rPr>
              <a:t>），即学习数据中的噪声而不是其背后的真实模式。</a:t>
            </a:r>
          </a:p>
        </p:txBody>
      </p:sp>
      <p:sp>
        <p:nvSpPr>
          <p:cNvPr id="4" name="Slide Number Placeholder 3">
            <a:extLst>
              <a:ext uri="{FF2B5EF4-FFF2-40B4-BE49-F238E27FC236}">
                <a16:creationId xmlns:a16="http://schemas.microsoft.com/office/drawing/2014/main" id="{3F4CE705-F538-EE93-3414-C2B8E35D9194}"/>
              </a:ext>
            </a:extLst>
          </p:cNvPr>
          <p:cNvSpPr>
            <a:spLocks noGrp="1"/>
          </p:cNvSpPr>
          <p:nvPr>
            <p:ph type="sldNum" sz="quarter" idx="12"/>
          </p:nvPr>
        </p:nvSpPr>
        <p:spPr/>
        <p:txBody>
          <a:bodyPr/>
          <a:lstStyle/>
          <a:p>
            <a:fld id="{04C7A8A5-AA52-4E0A-A12D-317CCC0F8090}" type="slidenum">
              <a:rPr lang="en-US" smtClean="0"/>
              <a:t>8</a:t>
            </a:fld>
            <a:endParaRPr lang="en-US"/>
          </a:p>
        </p:txBody>
      </p:sp>
    </p:spTree>
    <p:extLst>
      <p:ext uri="{BB962C8B-B14F-4D97-AF65-F5344CB8AC3E}">
        <p14:creationId xmlns:p14="http://schemas.microsoft.com/office/powerpoint/2010/main" val="154887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0BB6-852F-E3F8-7248-C6C0DE0ACE50}"/>
              </a:ext>
            </a:extLst>
          </p:cNvPr>
          <p:cNvSpPr>
            <a:spLocks noGrp="1"/>
          </p:cNvSpPr>
          <p:nvPr>
            <p:ph type="title"/>
          </p:nvPr>
        </p:nvSpPr>
        <p:spPr/>
        <p:txBody>
          <a:bodyPr/>
          <a:lstStyle/>
          <a:p>
            <a:r>
              <a:rPr lang="zh-CN" altLang="en-US" dirty="0"/>
              <a:t>大模型与小模型共存</a:t>
            </a:r>
            <a:endParaRPr lang="en-US" dirty="0"/>
          </a:p>
        </p:txBody>
      </p:sp>
      <p:sp>
        <p:nvSpPr>
          <p:cNvPr id="3" name="Content Placeholder 2">
            <a:extLst>
              <a:ext uri="{FF2B5EF4-FFF2-40B4-BE49-F238E27FC236}">
                <a16:creationId xmlns:a16="http://schemas.microsoft.com/office/drawing/2014/main" id="{E2D21BCF-F74C-48A7-942A-FD395A1ED9B4}"/>
              </a:ext>
            </a:extLst>
          </p:cNvPr>
          <p:cNvSpPr>
            <a:spLocks noGrp="1"/>
          </p:cNvSpPr>
          <p:nvPr>
            <p:ph idx="1"/>
          </p:nvPr>
        </p:nvSpPr>
        <p:spPr>
          <a:xfrm>
            <a:off x="482599" y="1825625"/>
            <a:ext cx="11116733" cy="4351338"/>
          </a:xfrm>
        </p:spPr>
        <p:txBody>
          <a:bodyPr>
            <a:normAutofit fontScale="77500" lnSpcReduction="20000"/>
          </a:bodyPr>
          <a:lstStyle/>
          <a:p>
            <a:pPr marL="0" indent="0" algn="l">
              <a:buNone/>
            </a:pPr>
            <a:r>
              <a:rPr lang="zh-CN" altLang="en-US" b="0" i="0" dirty="0">
                <a:solidFill>
                  <a:srgbClr val="0D0D0D"/>
                </a:solidFill>
                <a:effectLst/>
                <a:latin typeface="Söhne"/>
              </a:rPr>
              <a:t>未来机器学习模型的发展方向可能会包括大模型和小模型两种趋势，并且这两者可能会并存，因为它们各自在不同的应用场景和需求下具有优势。</a:t>
            </a:r>
          </a:p>
          <a:p>
            <a:pPr algn="l">
              <a:buFont typeface="+mj-lt"/>
              <a:buAutoNum type="arabicPeriod"/>
            </a:pPr>
            <a:r>
              <a:rPr lang="zh-CN" altLang="en-US" b="1" i="0" dirty="0">
                <a:solidFill>
                  <a:srgbClr val="0D0D0D"/>
                </a:solidFill>
                <a:effectLst/>
                <a:latin typeface="Söhne"/>
              </a:rPr>
              <a:t>大模型的优势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强大的泛化能力</a:t>
            </a:r>
            <a:r>
              <a:rPr lang="zh-CN" altLang="en-US" b="0" i="0" dirty="0">
                <a:solidFill>
                  <a:srgbClr val="0D0D0D"/>
                </a:solidFill>
                <a:effectLst/>
                <a:latin typeface="Söhne"/>
              </a:rPr>
              <a:t>：大模型如</a:t>
            </a:r>
            <a:r>
              <a:rPr lang="en-US" altLang="zh-CN" b="0" i="0" dirty="0">
                <a:solidFill>
                  <a:srgbClr val="0D0D0D"/>
                </a:solidFill>
                <a:effectLst/>
                <a:latin typeface="Söhne"/>
              </a:rPr>
              <a:t>GPT</a:t>
            </a:r>
            <a:r>
              <a:rPr lang="zh-CN" altLang="en-US" b="0" i="0" dirty="0">
                <a:solidFill>
                  <a:srgbClr val="0D0D0D"/>
                </a:solidFill>
                <a:effectLst/>
                <a:latin typeface="Söhne"/>
              </a:rPr>
              <a:t>和</a:t>
            </a:r>
            <a:r>
              <a:rPr lang="en-US" altLang="zh-CN" b="0" i="0" dirty="0">
                <a:solidFill>
                  <a:srgbClr val="0D0D0D"/>
                </a:solidFill>
                <a:effectLst/>
                <a:latin typeface="Söhne"/>
              </a:rPr>
              <a:t>BERT</a:t>
            </a:r>
            <a:r>
              <a:rPr lang="zh-CN" altLang="en-US" b="0" i="0" dirty="0">
                <a:solidFill>
                  <a:srgbClr val="0D0D0D"/>
                </a:solidFill>
                <a:effectLst/>
                <a:latin typeface="Söhne"/>
              </a:rPr>
              <a:t>表明，更大的模型往往能够捕捉更复杂的数据模式，具备更强的泛化能力和处理更广泛任务的能力。</a:t>
            </a:r>
          </a:p>
          <a:p>
            <a:pPr marL="742950" lvl="1" indent="-285750" algn="l">
              <a:buFont typeface="+mj-lt"/>
              <a:buAutoNum type="arabicPeriod"/>
            </a:pPr>
            <a:r>
              <a:rPr lang="zh-CN" altLang="en-US" b="1" i="0" dirty="0">
                <a:solidFill>
                  <a:srgbClr val="0D0D0D"/>
                </a:solidFill>
                <a:effectLst/>
                <a:latin typeface="Söhne"/>
              </a:rPr>
              <a:t>知识积累与迁移学习</a:t>
            </a:r>
            <a:r>
              <a:rPr lang="zh-CN" altLang="en-US" b="0" i="0" dirty="0">
                <a:solidFill>
                  <a:srgbClr val="0D0D0D"/>
                </a:solidFill>
                <a:effectLst/>
                <a:latin typeface="Söhne"/>
              </a:rPr>
              <a:t>：大模型可以在多个任务上进行训练，学到的知识可以迁移到新的任务上，减少针对特定任务的训练需求。</a:t>
            </a:r>
          </a:p>
          <a:p>
            <a:pPr algn="l">
              <a:buFont typeface="+mj-lt"/>
              <a:buAutoNum type="arabicPeriod"/>
            </a:pPr>
            <a:r>
              <a:rPr lang="zh-CN" altLang="en-US" b="1" i="0" dirty="0">
                <a:solidFill>
                  <a:srgbClr val="0D0D0D"/>
                </a:solidFill>
                <a:effectLst/>
                <a:latin typeface="Söhne"/>
              </a:rPr>
              <a:t>小模型的优势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资源效率</a:t>
            </a:r>
            <a:r>
              <a:rPr lang="zh-CN" altLang="en-US" b="0" i="0" dirty="0">
                <a:solidFill>
                  <a:srgbClr val="0D0D0D"/>
                </a:solidFill>
                <a:effectLst/>
                <a:latin typeface="Söhne"/>
              </a:rPr>
              <a:t>：小模型通常需要的计算资源较少，部署成本低，更适合资源受限的环境。</a:t>
            </a:r>
          </a:p>
          <a:p>
            <a:pPr marL="742950" lvl="1" indent="-285750" algn="l">
              <a:buFont typeface="+mj-lt"/>
              <a:buAutoNum type="arabicPeriod"/>
            </a:pPr>
            <a:r>
              <a:rPr lang="zh-CN" altLang="en-US" b="1" i="0" dirty="0">
                <a:solidFill>
                  <a:srgbClr val="0D0D0D"/>
                </a:solidFill>
                <a:effectLst/>
                <a:latin typeface="Söhne"/>
              </a:rPr>
              <a:t>实时性与隐私</a:t>
            </a:r>
            <a:r>
              <a:rPr lang="zh-CN" altLang="en-US" b="0" i="0" dirty="0">
                <a:solidFill>
                  <a:srgbClr val="0D0D0D"/>
                </a:solidFill>
                <a:effectLst/>
                <a:latin typeface="Söhne"/>
              </a:rPr>
              <a:t>：在需要快速响应或更注重隐私的应用场景中，小模型可以在用户设备上直接运行，减少数据传输和处理延迟。</a:t>
            </a:r>
          </a:p>
          <a:p>
            <a:pPr algn="l">
              <a:buFont typeface="+mj-lt"/>
              <a:buAutoNum type="arabicPeriod"/>
            </a:pPr>
            <a:r>
              <a:rPr lang="zh-CN" altLang="en-US" b="1" i="0" dirty="0">
                <a:solidFill>
                  <a:srgbClr val="0D0D0D"/>
                </a:solidFill>
                <a:effectLst/>
                <a:latin typeface="Söhne"/>
              </a:rPr>
              <a:t>未来的发展趋势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模型压缩和蒸馏</a:t>
            </a:r>
            <a:r>
              <a:rPr lang="zh-CN" altLang="en-US" b="0" i="0" dirty="0">
                <a:solidFill>
                  <a:srgbClr val="0D0D0D"/>
                </a:solidFill>
                <a:effectLst/>
                <a:latin typeface="Söhne"/>
              </a:rPr>
              <a:t>：技术的进步使得大模型可以通过技术如模型压缩和知识蒸馏转换成高效的小模型，结合两者的优势。</a:t>
            </a:r>
          </a:p>
          <a:p>
            <a:pPr marL="742950" lvl="1" indent="-285750" algn="l">
              <a:buFont typeface="+mj-lt"/>
              <a:buAutoNum type="arabicPeriod"/>
            </a:pPr>
            <a:r>
              <a:rPr lang="zh-CN" altLang="en-US" b="1" i="0" dirty="0">
                <a:solidFill>
                  <a:srgbClr val="0D0D0D"/>
                </a:solidFill>
                <a:effectLst/>
                <a:latin typeface="Söhne"/>
              </a:rPr>
              <a:t>自适应模型</a:t>
            </a:r>
            <a:r>
              <a:rPr lang="zh-CN" altLang="en-US" b="0" i="0" dirty="0">
                <a:solidFill>
                  <a:srgbClr val="0D0D0D"/>
                </a:solidFill>
                <a:effectLst/>
                <a:latin typeface="Söhne"/>
              </a:rPr>
              <a:t>：研发能够根据任务需求动态调整大小和复杂度的模型，以适应不同的应用场景和资源限制。</a:t>
            </a:r>
          </a:p>
          <a:p>
            <a:endParaRPr lang="en-US" dirty="0"/>
          </a:p>
        </p:txBody>
      </p:sp>
      <p:sp>
        <p:nvSpPr>
          <p:cNvPr id="4" name="Slide Number Placeholder 3">
            <a:extLst>
              <a:ext uri="{FF2B5EF4-FFF2-40B4-BE49-F238E27FC236}">
                <a16:creationId xmlns:a16="http://schemas.microsoft.com/office/drawing/2014/main" id="{4A0CE738-89B0-69BD-8970-5CD0098928D7}"/>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246246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3067</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Söhne</vt:lpstr>
      <vt:lpstr>Arial</vt:lpstr>
      <vt:lpstr>Calibri</vt:lpstr>
      <vt:lpstr>Calibri Light</vt:lpstr>
      <vt:lpstr>Office Theme</vt:lpstr>
      <vt:lpstr>LLM技术洞察 01</vt:lpstr>
      <vt:lpstr>Megalodon的技术洞察</vt:lpstr>
      <vt:lpstr>技术特点</vt:lpstr>
      <vt:lpstr>主要算法解释</vt:lpstr>
      <vt:lpstr>技术优势</vt:lpstr>
      <vt:lpstr>Megalodon有待改进的地方</vt:lpstr>
      <vt:lpstr>LLM超长上下文的优缺点</vt:lpstr>
      <vt:lpstr>模型越大越好吗？</vt:lpstr>
      <vt:lpstr>大模型与小模型共存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127</cp:revision>
  <dcterms:created xsi:type="dcterms:W3CDTF">2024-01-12T17:59:13Z</dcterms:created>
  <dcterms:modified xsi:type="dcterms:W3CDTF">2024-05-08T00:57:42Z</dcterms:modified>
</cp:coreProperties>
</file>