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4" r:id="rId6"/>
    <p:sldId id="263" r:id="rId7"/>
    <p:sldId id="259" r:id="rId8"/>
    <p:sldId id="261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333" autoAdjust="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CFBA-2B97-4A17-9C57-1F7133B3DB0B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BEEFF-BF17-4F00-B487-FE66AF534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BEEFF-BF17-4F00-B487-FE66AF534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BEEFF-BF17-4F00-B487-FE66AF534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Taper the precision to increase information-per-bit.</a:t>
            </a:r>
          </a:p>
          <a:p>
            <a:r>
              <a:rPr lang="en-US" dirty="0"/>
              <a:t>Simplify exceptions, rounding, unused features.</a:t>
            </a:r>
          </a:p>
          <a:p>
            <a:r>
              <a:rPr lang="en-US" dirty="0"/>
              <a:t>Match dynamic range to application needs.</a:t>
            </a:r>
          </a:p>
          <a:p>
            <a:r>
              <a:rPr lang="en-US" dirty="0"/>
              <a:t>Make the exact dot product practical.</a:t>
            </a:r>
          </a:p>
          <a:p>
            <a:r>
              <a:rPr lang="en-US" dirty="0"/>
              <a:t>Restore associative, distributive laws.</a:t>
            </a:r>
          </a:p>
          <a:p>
            <a:r>
              <a:rPr lang="en-US"/>
              <a:t>Make calculations bitwise-reproducible.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BEEFF-BF17-4F00-B487-FE66AF534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9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ED19-E426-ADD7-1B00-4738613AC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1843C-B898-8C43-B991-DF5C6F79D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AD7A-3564-BBAD-03FB-D7A517F0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D97D-DCAD-4A64-9251-0A38A78429E2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11F6D-5E29-3FC0-3E0B-7ECF76FA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018D4-9A43-E6BE-6CF6-7421D72E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E246-61BE-E4B4-B474-46C7536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A711F-4A96-81D6-CD66-99053E50D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0EB0-7FD8-6095-2D37-D9EFA0B8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F252-CCB8-4E42-8BBE-E9D30BD4C290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E34EB-534F-989A-3F2E-B7D4A525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B342-0DBB-5DFC-05EF-7637FE69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B3B41-3075-3D58-E09C-FD4DF063D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874C2-032F-35AD-3FF3-AE07C80B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B4EC-047C-FA04-435F-E026F9E4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633D-CDC1-457D-B8F0-E5976D3E7445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00CDB-8816-AEAD-B29D-C304853F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CFA2-FBE0-0B19-FCB9-3C3D9555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F5B4-93C5-950E-A9DF-6572A403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402E-6B2B-6FF8-104E-E23164EA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F8837-D1AF-CA1F-ED00-AC92241E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AA8BA-C512-4BE6-958A-7F4F58AE15CC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D34D-1D12-CDBA-F8DF-73BE2B96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56AA-2DDE-D575-B53A-8CAB9FF6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9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B72A-16D2-58D3-0350-2D36C699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9F6D2-FA56-ACB3-6287-FDD894E8A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816B-6B16-468D-0F5A-7B171550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13CB-F4F1-4256-88D6-8BC121D2C507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C4761-DCB0-1554-AFC6-7EDC4618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BD117-099B-6076-1005-A0032B8D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BB87-F133-972D-11B3-2A02354F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EAB1-F3C1-A050-7D68-A5D766E2E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B3724-D14F-8A59-046B-6D85731F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C87B6-85F5-0A5C-82BD-6C27CB5F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9E88-538C-446D-97BD-AE590CBF5CF2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BA95F-B5A2-6D4A-8908-82B19734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3817B-BE8E-4969-5C89-6E7D5A79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2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8280-C6D8-9A57-4CBE-2158F6DB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0D9F-0CE4-D66B-20D3-A4DDB9387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122C5-480D-F456-65C5-A78F1620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A9ADF-CF76-26F6-7FA3-69A6D5B70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32CF1-D728-7E22-0599-2D93330F7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9D350-692B-E966-89DC-8672A213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7CE10-CC6C-48AD-B1E8-D9708A1C50F7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1B356-3AE7-584D-60A0-7C9EFE46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7BD83-D93F-4336-79CF-7BCA438F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73EF-46C4-B49C-8241-16583CDE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4DF5B-2A19-747E-3016-E7FD684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90076-3AF2-4696-BDCB-445E8D6B7A3B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A4813-3B04-B538-734A-7A89980A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8DC34-9937-B13A-464F-D0800875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7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96A0C-CEC6-9878-125A-4F61E474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B905-1241-4C97-881A-BA762FB2EC50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61B5B-61BF-1644-E9F3-BDBA3AE8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B091F-509C-0547-6A73-E1BBEBA9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7368-81B3-5D0E-B1D5-A02B027C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43E7-1E40-37E7-0FDB-CA536DBE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4D7B4-14F6-A687-50D5-9959EB868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F51B2-C7D5-1F6D-15A1-20DB7C8B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08A5-7D4F-4590-9117-FB15EE97364E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4ECF9-4DEA-B20E-2C3D-879629A3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8BBE7-B9AD-D3F6-1DD9-44E5BA09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9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CAD3-6193-3193-9D94-D128465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E8F2A-F963-CD01-73E3-C86340D2B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6516-E54C-CBB0-9718-78034652B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A609E-B3F1-6B89-2CB2-FF117EF0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774BC-05D5-4184-B827-59A44E282D43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45E06-0709-D427-5A9A-E6BDA4BA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B8FB0-4F2A-0854-C1AC-DDE7F97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1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556D2-2B74-0A7C-C08F-44688BC3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CB5C3-CEF5-3765-3E5C-14CE5B2B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2FC4-3658-CE04-F441-BCC80E37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3787-88E5-408E-A6A1-9FF1FD55FBD7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8D82-DEDC-8484-6539-3AF942BB5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017F-E82F-2E0F-7EFA-F8A0FE0F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7A8A5-AA52-4E0A-A12D-317CCC0F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77B4-3561-6EFF-ED38-69E022888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低位精度技术洞察 </a:t>
            </a:r>
            <a:r>
              <a:rPr lang="en-US" altLang="zh-CN" dirty="0"/>
              <a:t>03</a:t>
            </a:r>
            <a:br>
              <a:rPr lang="en-US" altLang="zh-CN" dirty="0"/>
            </a:br>
            <a:r>
              <a:rPr lang="en-US" altLang="zh-CN" dirty="0"/>
              <a:t>POSIT</a:t>
            </a:r>
            <a:r>
              <a:rPr lang="zh-CN" altLang="en-US" dirty="0"/>
              <a:t>编码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B051-D27C-FCDE-4D64-11FCC95EB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1474"/>
            <a:ext cx="9144000" cy="1076325"/>
          </a:xfrm>
        </p:spPr>
        <p:txBody>
          <a:bodyPr/>
          <a:lstStyle/>
          <a:p>
            <a:r>
              <a:rPr lang="en-US" dirty="0"/>
              <a:t>Jiangsheng Yu</a:t>
            </a:r>
          </a:p>
          <a:p>
            <a:r>
              <a:rPr lang="en-US" dirty="0"/>
              <a:t>06/01/2024</a:t>
            </a:r>
          </a:p>
        </p:txBody>
      </p:sp>
    </p:spTree>
    <p:extLst>
      <p:ext uri="{BB962C8B-B14F-4D97-AF65-F5344CB8AC3E}">
        <p14:creationId xmlns:p14="http://schemas.microsoft.com/office/powerpoint/2010/main" val="244909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5CF8-82FE-D4CD-6C2F-39865F34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28A8-371A-39ED-CE62-E0C18A86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Beating Floating Point at its Own Game: Posit Arithmetic</a:t>
            </a:r>
            <a:r>
              <a:rPr lang="zh-CN" altLang="en-US" dirty="0"/>
              <a:t>（</a:t>
            </a:r>
            <a:r>
              <a:rPr lang="en-US" altLang="zh-CN" dirty="0"/>
              <a:t>2017</a:t>
            </a:r>
            <a:r>
              <a:rPr lang="zh-CN" altLang="en-US" dirty="0"/>
              <a:t>年）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DD424-43D4-CC79-2F2E-CF35EAF3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7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C5B9-422D-FCA8-BC9F-527428A1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 754</a:t>
            </a:r>
            <a:r>
              <a:rPr lang="zh-CN" altLang="en-US" dirty="0"/>
              <a:t>标准的不足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870D-E65B-A2F6-9EFD-B10840302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690688"/>
            <a:ext cx="10659534" cy="4665662"/>
          </a:xfrm>
        </p:spPr>
        <p:txBody>
          <a:bodyPr>
            <a:normAutofit/>
          </a:bodyPr>
          <a:lstStyle/>
          <a:p>
            <a:r>
              <a:rPr lang="zh-CN" altLang="en-US" dirty="0"/>
              <a:t>导致大多数用浮点运算的线性代数都不是稳定的。例如，考虑两个向量 </a:t>
            </a:r>
            <a:r>
              <a:rPr lang="en-US" altLang="zh-CN" dirty="0"/>
              <a:t>a=(3.2e7, 1 , -1, 8.0e7) </a:t>
            </a:r>
            <a:r>
              <a:rPr lang="zh-CN" altLang="en-US" dirty="0"/>
              <a:t>和 </a:t>
            </a:r>
            <a:r>
              <a:rPr lang="en-US" altLang="zh-CN" dirty="0"/>
              <a:t>b=(4.0e7, 1, -1, -1.6e7) </a:t>
            </a:r>
            <a:r>
              <a:rPr lang="zh-CN" altLang="en-US" dirty="0"/>
              <a:t>在不同精度下的点积：</a:t>
            </a:r>
            <a:endParaRPr lang="en-US" altLang="zh-CN" dirty="0"/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/>
              <a:t>单精度（</a:t>
            </a:r>
            <a:r>
              <a:rPr lang="en-US" altLang="zh-CN" dirty="0"/>
              <a:t>32bits</a:t>
            </a:r>
            <a:r>
              <a:rPr lang="zh-CN" altLang="en-US" dirty="0"/>
              <a:t>）：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&gt;=0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/>
              <a:t>双精度（</a:t>
            </a:r>
            <a:r>
              <a:rPr lang="en-US" altLang="zh-CN" dirty="0"/>
              <a:t>64bits</a:t>
            </a:r>
            <a:r>
              <a:rPr lang="zh-CN" altLang="en-US" dirty="0"/>
              <a:t>）：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&gt;=0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CN" altLang="en-US" dirty="0"/>
              <a:t>正确答案：</a:t>
            </a:r>
            <a:r>
              <a:rPr lang="en-US" altLang="zh-CN" dirty="0"/>
              <a:t>&lt;</a:t>
            </a:r>
            <a:r>
              <a:rPr lang="en-US" altLang="zh-CN" dirty="0" err="1"/>
              <a:t>a,b</a:t>
            </a:r>
            <a:r>
              <a:rPr lang="en-US" altLang="zh-CN" dirty="0"/>
              <a:t>&gt;=2</a:t>
            </a:r>
          </a:p>
          <a:p>
            <a:r>
              <a:rPr lang="zh-CN" altLang="en-US" dirty="0"/>
              <a:t>破坏了代数定律，如 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)+c=a+(</a:t>
            </a:r>
            <a:r>
              <a:rPr lang="en-US" altLang="zh-CN" dirty="0" err="1"/>
              <a:t>b+c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上溢到无穷，下溢至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跨系统无法保证得到统一的答案</a:t>
            </a:r>
            <a:endParaRPr lang="en-US" altLang="zh-CN" dirty="0"/>
          </a:p>
          <a:p>
            <a:r>
              <a:rPr lang="zh-CN" altLang="en-US" dirty="0"/>
              <a:t>不可见的</a:t>
            </a:r>
            <a:r>
              <a:rPr lang="en-US" altLang="zh-CN" dirty="0"/>
              <a:t>rounding</a:t>
            </a:r>
            <a:r>
              <a:rPr lang="zh-CN" altLang="en-US" dirty="0"/>
              <a:t>错误等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7737-FE09-1B88-6B3F-409ADD51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156A4-912A-AFEA-538C-2437EA8D7D3A}"/>
              </a:ext>
            </a:extLst>
          </p:cNvPr>
          <p:cNvSpPr txBox="1"/>
          <p:nvPr/>
        </p:nvSpPr>
        <p:spPr>
          <a:xfrm>
            <a:off x="7476068" y="3259667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IEEE</a:t>
            </a:r>
            <a:r>
              <a:rPr lang="zh-CN" altLang="en-US" dirty="0"/>
              <a:t>需要</a:t>
            </a:r>
            <a:r>
              <a:rPr lang="en-US" altLang="zh-CN" dirty="0"/>
              <a:t>80</a:t>
            </a:r>
            <a:r>
              <a:rPr lang="zh-CN" altLang="en-US" dirty="0"/>
              <a:t>位精度得到正确答案，而</a:t>
            </a:r>
            <a:r>
              <a:rPr lang="en-US" altLang="zh-CN" dirty="0"/>
              <a:t>posit</a:t>
            </a:r>
            <a:r>
              <a:rPr lang="zh-CN" altLang="en-US" dirty="0"/>
              <a:t>（</a:t>
            </a:r>
            <a:r>
              <a:rPr lang="en-US" altLang="zh-CN" dirty="0"/>
              <a:t>es=3</a:t>
            </a:r>
            <a:r>
              <a:rPr lang="zh-CN" altLang="en-US" dirty="0"/>
              <a:t>）仅需要</a:t>
            </a:r>
            <a:r>
              <a:rPr lang="en-US" altLang="zh-CN" dirty="0"/>
              <a:t>25</a:t>
            </a:r>
            <a:r>
              <a:rPr lang="zh-CN" altLang="en-US" dirty="0"/>
              <a:t>位精度！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35DA7BD-FE6C-35FD-FC3E-32D21DE7FB88}"/>
              </a:ext>
            </a:extLst>
          </p:cNvPr>
          <p:cNvSpPr/>
          <p:nvPr/>
        </p:nvSpPr>
        <p:spPr>
          <a:xfrm>
            <a:off x="6375400" y="3344334"/>
            <a:ext cx="905934" cy="3161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0F80-CC92-CFDD-FDCC-B91F8942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</a:t>
            </a:r>
            <a:r>
              <a:rPr lang="zh-CN" altLang="en-US" dirty="0"/>
              <a:t>编码提出者的简介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83EC-816B-4030-F3DA-928B22FC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John L. Gustafson</a:t>
            </a:r>
            <a:r>
              <a:rPr lang="zh-CN" altLang="en-US" dirty="0"/>
              <a:t>博士是一位应用物理学家和数学家。他是英特尔实验室前总监和 </a:t>
            </a:r>
            <a:r>
              <a:rPr lang="en-US" altLang="zh-CN" dirty="0"/>
              <a:t>AMD </a:t>
            </a:r>
            <a:r>
              <a:rPr lang="zh-CN" altLang="en-US" dirty="0"/>
              <a:t>前首席产品架构师。作为高性能计算领域的先驱，他于 </a:t>
            </a:r>
            <a:r>
              <a:rPr lang="en-US" altLang="zh-CN" dirty="0"/>
              <a:t>1985 </a:t>
            </a:r>
            <a:r>
              <a:rPr lang="zh-CN" altLang="en-US" dirty="0"/>
              <a:t>年引入了集群计算，并于 </a:t>
            </a:r>
            <a:r>
              <a:rPr lang="en-US" altLang="zh-CN" dirty="0"/>
              <a:t>1988 </a:t>
            </a:r>
            <a:r>
              <a:rPr lang="zh-CN" altLang="en-US" dirty="0"/>
              <a:t>年首次在实际应用中展示了可扩展的大规模并行性能。这被称为</a:t>
            </a:r>
            <a:r>
              <a:rPr lang="en-US" altLang="zh-CN" dirty="0"/>
              <a:t>Gustafson</a:t>
            </a:r>
            <a:r>
              <a:rPr lang="zh-CN" altLang="en-US" dirty="0"/>
              <a:t>定律，他因此赢得了首届 </a:t>
            </a:r>
            <a:r>
              <a:rPr lang="en-US" altLang="zh-CN" dirty="0"/>
              <a:t>ACM </a:t>
            </a:r>
            <a:r>
              <a:rPr lang="zh-CN" altLang="en-US" dirty="0"/>
              <a:t>戈登贝尔奖（</a:t>
            </a:r>
            <a:r>
              <a:rPr lang="en-US" altLang="zh-CN" dirty="0"/>
              <a:t>Gordon Bell Prize</a:t>
            </a:r>
            <a:r>
              <a:rPr lang="zh-CN" altLang="en-US" dirty="0"/>
              <a:t>，</a:t>
            </a:r>
            <a:r>
              <a:rPr lang="en-US" altLang="zh-CN" dirty="0"/>
              <a:t>1988</a:t>
            </a:r>
            <a:r>
              <a:rPr lang="zh-CN" altLang="en-US" dirty="0"/>
              <a:t>）。他还是</a:t>
            </a:r>
            <a:r>
              <a:rPr lang="zh-CN" altLang="en-US" b="0" i="0" dirty="0">
                <a:effectLst/>
                <a:latin typeface="RokkittRegular"/>
              </a:rPr>
              <a:t>国际阿纳索夫奖（</a:t>
            </a:r>
            <a:r>
              <a:rPr lang="en-US" b="0" i="0" dirty="0">
                <a:effectLst/>
                <a:latin typeface="RokkittRegular"/>
              </a:rPr>
              <a:t>International </a:t>
            </a:r>
            <a:r>
              <a:rPr lang="en-US" b="0" i="0" dirty="0" err="1">
                <a:effectLst/>
                <a:latin typeface="RokkittRegular"/>
              </a:rPr>
              <a:t>Anasoff</a:t>
            </a:r>
            <a:r>
              <a:rPr lang="en-US" b="0" i="0" dirty="0">
                <a:effectLst/>
                <a:latin typeface="RokkittRegular"/>
              </a:rPr>
              <a:t> Award</a:t>
            </a:r>
            <a:r>
              <a:rPr lang="zh-CN" altLang="en-US" b="0" i="0" dirty="0">
                <a:effectLst/>
                <a:latin typeface="RokkittRegular"/>
              </a:rPr>
              <a:t>，</a:t>
            </a:r>
            <a:r>
              <a:rPr lang="en-US" altLang="zh-CN" b="0" i="0" dirty="0">
                <a:effectLst/>
                <a:latin typeface="RokkittRegular"/>
              </a:rPr>
              <a:t>2006</a:t>
            </a:r>
            <a:r>
              <a:rPr lang="zh-CN" altLang="en-US" b="0" i="0" dirty="0">
                <a:effectLst/>
                <a:latin typeface="RokkittRegular"/>
              </a:rPr>
              <a:t>）、</a:t>
            </a:r>
            <a:r>
              <a:rPr lang="en-US" altLang="zh-CN" dirty="0"/>
              <a:t>IEEE </a:t>
            </a:r>
            <a:r>
              <a:rPr lang="zh-CN" altLang="en-US" dirty="0"/>
              <a:t>计算机协会金核奖（</a:t>
            </a:r>
            <a:r>
              <a:rPr lang="en-US" altLang="zh-CN" dirty="0"/>
              <a:t>Golden Core Award</a:t>
            </a:r>
            <a:r>
              <a:rPr lang="zh-CN" altLang="en-US" dirty="0"/>
              <a:t>，</a:t>
            </a:r>
            <a:r>
              <a:rPr lang="en-US" altLang="zh-CN" dirty="0"/>
              <a:t>2007</a:t>
            </a:r>
            <a:r>
              <a:rPr lang="zh-CN" altLang="en-US" dirty="0"/>
              <a:t>）的获得者。他</a:t>
            </a:r>
            <a:r>
              <a:rPr lang="zh-CN" altLang="en-US" b="0" i="0" dirty="0">
                <a:effectLst/>
                <a:latin typeface="RokkittRegular"/>
              </a:rPr>
              <a:t>还于 </a:t>
            </a:r>
            <a:r>
              <a:rPr lang="en-US" altLang="zh-CN" b="0" i="0" dirty="0">
                <a:effectLst/>
                <a:latin typeface="RokkittRegular"/>
              </a:rPr>
              <a:t>2012 </a:t>
            </a:r>
            <a:r>
              <a:rPr lang="zh-CN" altLang="en-US" b="0" i="0" dirty="0">
                <a:effectLst/>
                <a:latin typeface="RokkittRegular"/>
              </a:rPr>
              <a:t>年获得了著名的英特尔内部技术战略长期计划 </a:t>
            </a:r>
            <a:r>
              <a:rPr lang="en-US" altLang="zh-CN" b="0" i="0" dirty="0">
                <a:effectLst/>
                <a:latin typeface="RokkittRegular"/>
              </a:rPr>
              <a:t>(TSLRP) </a:t>
            </a:r>
            <a:r>
              <a:rPr lang="zh-CN" altLang="en-US" b="0" i="0" dirty="0">
                <a:effectLst/>
                <a:latin typeface="RokkittRegular"/>
              </a:rPr>
              <a:t>奖。</a:t>
            </a:r>
            <a:endParaRPr lang="en-US" altLang="zh-CN" b="0" i="0" dirty="0">
              <a:effectLst/>
              <a:latin typeface="RokkittRegular"/>
            </a:endParaRPr>
          </a:p>
          <a:p>
            <a:r>
              <a:rPr lang="en-US" altLang="zh-CN" dirty="0"/>
              <a:t>Gustafson</a:t>
            </a:r>
            <a:r>
              <a:rPr lang="zh-CN" altLang="en-US" dirty="0"/>
              <a:t>博士是 </a:t>
            </a:r>
            <a:r>
              <a:rPr lang="en-US" altLang="zh-CN" dirty="0">
                <a:latin typeface="RokkittRegular"/>
              </a:rPr>
              <a:t>U</a:t>
            </a:r>
            <a:r>
              <a:rPr lang="en-US" b="0" i="0" dirty="0">
                <a:effectLst/>
                <a:latin typeface="RokkittRegular"/>
              </a:rPr>
              <a:t>num </a:t>
            </a:r>
            <a:r>
              <a:rPr lang="zh-CN" altLang="en-US" b="0" i="0" dirty="0">
                <a:effectLst/>
                <a:latin typeface="RokkittRegular"/>
              </a:rPr>
              <a:t>和 </a:t>
            </a:r>
            <a:r>
              <a:rPr lang="en-US" altLang="zh-CN" dirty="0">
                <a:latin typeface="RokkittRegular"/>
              </a:rPr>
              <a:t>P</a:t>
            </a:r>
            <a:r>
              <a:rPr lang="en-US" b="0" i="0" dirty="0">
                <a:effectLst/>
                <a:latin typeface="RokkittRegular"/>
              </a:rPr>
              <a:t>osit </a:t>
            </a:r>
            <a:r>
              <a:rPr lang="zh-CN" altLang="en-US" dirty="0">
                <a:latin typeface="RokkittRegular"/>
              </a:rPr>
              <a:t>数字格式的提出者，试图替换 </a:t>
            </a:r>
            <a:r>
              <a:rPr lang="en-US" altLang="zh-CN" dirty="0">
                <a:latin typeface="RokkittRegular"/>
              </a:rPr>
              <a:t>IEEE 754 </a:t>
            </a:r>
            <a:r>
              <a:rPr lang="zh-CN" altLang="en-US" dirty="0">
                <a:latin typeface="RokkittRegular"/>
              </a:rPr>
              <a:t>浮点标准。</a:t>
            </a:r>
            <a:endParaRPr lang="en-US" altLang="zh-CN" dirty="0"/>
          </a:p>
          <a:p>
            <a:r>
              <a:rPr lang="zh-CN" altLang="en-US" dirty="0"/>
              <a:t>著作：</a:t>
            </a:r>
            <a:r>
              <a:rPr lang="en-US" altLang="zh-CN" dirty="0"/>
              <a:t> The End of Error: Unum Computing</a:t>
            </a:r>
            <a:r>
              <a:rPr lang="zh-CN" altLang="en-US" dirty="0"/>
              <a:t> （</a:t>
            </a:r>
            <a:r>
              <a:rPr lang="en-US" altLang="zh-CN" dirty="0"/>
              <a:t>2015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49A66-683C-7CF6-D99C-B13035E6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B98E-D79A-E9E4-B0C1-8106D23D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</a:t>
            </a:r>
            <a:r>
              <a:rPr lang="zh-CN" altLang="en-US" dirty="0"/>
              <a:t>编码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6B9BE-540C-C84C-2D93-A6A1728B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8F6C8-FA94-C471-85B3-B4C60D89A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27" y="1883235"/>
            <a:ext cx="6438900" cy="1718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8A0A8-E026-F525-A15B-B7AD392CD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02" y="3794160"/>
            <a:ext cx="9940146" cy="1421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0FEF2E-B6C0-F912-D9C3-D31056CEE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724" y="5491974"/>
            <a:ext cx="5525510" cy="10469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BBF6FC-F97E-A3E0-5FB4-E5D1A0BF8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624" y="2391183"/>
            <a:ext cx="4182702" cy="5239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F96954-BE50-F6F9-B02F-D692E965C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533" y="2887350"/>
            <a:ext cx="185763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4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698D-823F-A80E-0F02-3F73B540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动态范围的比较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B14B1-DA48-B5A8-5D3C-817E3C22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71BE3-639B-9B1E-5C3F-049D6109E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92" y="4096612"/>
            <a:ext cx="8820420" cy="2624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13598B-F8EB-2AA0-8405-5C97EF27D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98" y="1443619"/>
            <a:ext cx="8606656" cy="257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D00C4E-7918-7C0B-678E-4E7D392E022E}"/>
              </a:ext>
            </a:extLst>
          </p:cNvPr>
          <p:cNvSpPr txBox="1"/>
          <p:nvPr/>
        </p:nvSpPr>
        <p:spPr>
          <a:xfrm>
            <a:off x="550186" y="2765694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Posit(8,1)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9811B-03A7-BD32-AF55-90D4B07473B8}"/>
              </a:ext>
            </a:extLst>
          </p:cNvPr>
          <p:cNvSpPr/>
          <p:nvPr/>
        </p:nvSpPr>
        <p:spPr>
          <a:xfrm>
            <a:off x="1640146" y="2900785"/>
            <a:ext cx="628650" cy="2342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AF0F-0DBB-205B-6095-D049809B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</a:t>
            </a:r>
            <a:r>
              <a:rPr lang="zh-CN" altLang="en-US" dirty="0"/>
              <a:t>位格式的精确数字的比较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884A2-F7A4-BCC8-D9CF-0DB2091B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401E6-96E3-CC01-6A17-382AE6B9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841" y="2139605"/>
            <a:ext cx="7468309" cy="45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83A9-A453-FD4E-4722-08238FA4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</a:t>
            </a:r>
            <a:r>
              <a:rPr lang="zh-CN" altLang="en-US" dirty="0"/>
              <a:t>的优势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428A-5FDB-3DE1-B4C8-934E9FB2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1825625"/>
            <a:ext cx="11260666" cy="435133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POSIT</a:t>
            </a:r>
            <a:r>
              <a:rPr lang="zh-CN" altLang="en-US" dirty="0"/>
              <a:t>数据类型旨在直接替换 </a:t>
            </a:r>
            <a:r>
              <a:rPr lang="en-US" altLang="zh-CN" dirty="0"/>
              <a:t>IEEE </a:t>
            </a:r>
            <a:r>
              <a:rPr lang="zh-CN" altLang="en-US" dirty="0"/>
              <a:t>标准 </a:t>
            </a:r>
            <a:r>
              <a:rPr lang="en-US" altLang="zh-CN" dirty="0"/>
              <a:t>754 </a:t>
            </a:r>
            <a:r>
              <a:rPr lang="zh-CN" altLang="en-US" dirty="0"/>
              <a:t>浮点数。与 </a:t>
            </a:r>
            <a:r>
              <a:rPr lang="en-US" altLang="zh-CN" dirty="0"/>
              <a:t>unum </a:t>
            </a:r>
            <a:r>
              <a:rPr lang="zh-CN" altLang="en-US" dirty="0"/>
              <a:t>算术不同，</a:t>
            </a:r>
            <a:r>
              <a:rPr lang="en-US" altLang="zh-CN" dirty="0"/>
              <a:t>posits </a:t>
            </a:r>
            <a:r>
              <a:rPr lang="zh-CN" altLang="en-US" dirty="0"/>
              <a:t>不需要区间类型的数学或可变大小的操作数。如果答案不精确，它们就会四舍五入，就像浮点数一样。然而，与浮点数相比，它们具有引人注目的优势，包括更简单的硬件实现，可以从少至两位操作数扩展到数千位。</a:t>
            </a:r>
            <a:endParaRPr lang="en-US" altLang="zh-CN" dirty="0"/>
          </a:p>
          <a:p>
            <a:r>
              <a:rPr lang="zh-CN" altLang="en-US" dirty="0"/>
              <a:t>对于任何位宽，它们都具有更大的动态范围、更高的精度、算术运算下更好的封闭性以及更简单的异常处理。例如，</a:t>
            </a:r>
            <a:r>
              <a:rPr lang="en-US" altLang="zh-CN" dirty="0"/>
              <a:t>posits </a:t>
            </a:r>
            <a:r>
              <a:rPr lang="zh-CN" altLang="en-US" dirty="0"/>
              <a:t>永远不会上溢到无穷大或下溢到零，并且不存在“非数字”</a:t>
            </a:r>
            <a:r>
              <a:rPr lang="en-US" altLang="zh-CN" dirty="0"/>
              <a:t>(</a:t>
            </a:r>
            <a:r>
              <a:rPr lang="en-US" altLang="zh-CN" dirty="0" err="1"/>
              <a:t>NaN</a:t>
            </a:r>
            <a:r>
              <a:rPr lang="en-US" altLang="zh-CN" dirty="0"/>
              <a:t>) </a:t>
            </a:r>
            <a:r>
              <a:rPr lang="zh-CN" altLang="en-US" dirty="0"/>
              <a:t>值。</a:t>
            </a:r>
            <a:endParaRPr lang="en-US" altLang="zh-CN" dirty="0"/>
          </a:p>
          <a:p>
            <a:r>
              <a:rPr lang="zh-CN" altLang="en-US" dirty="0"/>
              <a:t>与相同大小的 </a:t>
            </a:r>
            <a:r>
              <a:rPr lang="en-US" altLang="zh-CN" dirty="0"/>
              <a:t>IEEE </a:t>
            </a:r>
            <a:r>
              <a:rPr lang="zh-CN" altLang="en-US" dirty="0"/>
              <a:t>浮点数相比，</a:t>
            </a:r>
            <a:r>
              <a:rPr lang="en-US" altLang="zh-CN" dirty="0"/>
              <a:t>posit</a:t>
            </a:r>
            <a:r>
              <a:rPr lang="zh-CN" altLang="en-US" dirty="0"/>
              <a:t>在实现时占用的空间更少。由于每次操作的门延迟更少以及芯片占用空间更低，芯片支持的每秒</a:t>
            </a:r>
            <a:r>
              <a:rPr lang="en-US" altLang="zh-CN" dirty="0"/>
              <a:t>posit</a:t>
            </a:r>
            <a:r>
              <a:rPr lang="zh-CN" altLang="en-US" dirty="0"/>
              <a:t>操作数 </a:t>
            </a:r>
            <a:r>
              <a:rPr lang="en-US" altLang="zh-CN" dirty="0"/>
              <a:t>(POPS) </a:t>
            </a:r>
            <a:r>
              <a:rPr lang="zh-CN" altLang="en-US" dirty="0"/>
              <a:t>可以明显高于使用类似硬件资源的 </a:t>
            </a:r>
            <a:r>
              <a:rPr lang="en-US" altLang="zh-CN" dirty="0"/>
              <a:t>FLOP</a:t>
            </a:r>
            <a:r>
              <a:rPr lang="zh-CN" altLang="en-US" dirty="0"/>
              <a:t>。特别是 </a:t>
            </a:r>
            <a:r>
              <a:rPr lang="en-US" altLang="zh-CN" dirty="0"/>
              <a:t>GPU </a:t>
            </a:r>
            <a:r>
              <a:rPr lang="zh-CN" altLang="en-US" dirty="0"/>
              <a:t>加速器，每瓦特和每美元可以执行更多的算术，同时提供卓越的精度质量。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5070C-D912-9B9A-9534-E12BD5CF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5E5F-012E-B2C3-B533-16FF8BD7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学界和工业界对</a:t>
            </a:r>
            <a:r>
              <a:rPr lang="en-US" altLang="zh-CN" dirty="0"/>
              <a:t>POSIT</a:t>
            </a:r>
            <a:r>
              <a:rPr lang="zh-CN" altLang="en-US" dirty="0"/>
              <a:t>的兴趣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72F49-F24C-0407-6A43-22E3E6BE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4E6E78-ACA7-0814-E5D8-645B33E08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0" y="1933575"/>
            <a:ext cx="11219420" cy="41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2E0C-B29F-570A-06CF-9C3C3D61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</a:t>
            </a:r>
            <a:r>
              <a:rPr lang="zh-CN" altLang="en-US" dirty="0"/>
              <a:t>的优势和劣势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5388E-286F-9476-4005-989A0EF27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25625"/>
            <a:ext cx="10769600" cy="430424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优势</a:t>
            </a:r>
            <a:endParaRPr lang="en-US" altLang="zh-CN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性能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：由于固定大小表示，通常更快且资源占用更少。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2"/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渐变精度以增加每比特的信息。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2"/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简化例外、舍入和未使用的特征。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2"/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将动态范围与应用程序需求相匹配。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准确性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：比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754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提供更好的数值范围内的准确性。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2"/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使精确的点积变得实用。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2"/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恢复结合律、分配律。</a:t>
            </a:r>
            <a:endParaRPr lang="en-US" altLang="zh-CN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2"/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使计算可按位重现。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劣势</a:t>
            </a:r>
            <a:endParaRPr lang="en-US" altLang="zh-CN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采用率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尚未在行业内广泛采用，可能存在兼容性和集成问题。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CN" altLang="en-US" b="1" i="0" dirty="0">
                <a:solidFill>
                  <a:srgbClr val="0D0D0D"/>
                </a:solidFill>
                <a:effectLst/>
                <a:latin typeface="Söhne"/>
              </a:rPr>
              <a:t>软件支持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：相比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IEEE 754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浮点数，现有的软件库和工具对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Posit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的支持有限。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E32CC-CD02-9C8A-DE02-68FDD881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7A8A5-AA52-4E0A-A12D-317CCC0F80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9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1069</Words>
  <Application>Microsoft Office PowerPoint</Application>
  <PresentationFormat>Widescreen</PresentationFormat>
  <Paragraphs>60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RokkittRegular</vt:lpstr>
      <vt:lpstr>Söhne</vt:lpstr>
      <vt:lpstr>Arial</vt:lpstr>
      <vt:lpstr>Calibri</vt:lpstr>
      <vt:lpstr>Calibri Light</vt:lpstr>
      <vt:lpstr>Office Theme</vt:lpstr>
      <vt:lpstr>低位精度技术洞察 03 POSIT编码</vt:lpstr>
      <vt:lpstr>IEEE 754标准的不足</vt:lpstr>
      <vt:lpstr>POSIT编码提出者的简介</vt:lpstr>
      <vt:lpstr>POSIT编码</vt:lpstr>
      <vt:lpstr>动态范围的比较</vt:lpstr>
      <vt:lpstr>32位格式的精确数字的比较</vt:lpstr>
      <vt:lpstr>POSIT的优势</vt:lpstr>
      <vt:lpstr>学界和工业界对POSIT的兴趣</vt:lpstr>
      <vt:lpstr>POSIT的优势和劣势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数据底座洞察</dc:title>
  <dc:creator>Jiangsheng Yu</dc:creator>
  <cp:lastModifiedBy>Jiangsheng Yu</cp:lastModifiedBy>
  <cp:revision>204</cp:revision>
  <dcterms:created xsi:type="dcterms:W3CDTF">2024-01-12T17:59:13Z</dcterms:created>
  <dcterms:modified xsi:type="dcterms:W3CDTF">2024-05-28T00:40:09Z</dcterms:modified>
</cp:coreProperties>
</file>