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61" r:id="rId3"/>
    <p:sldId id="258" r:id="rId4"/>
    <p:sldId id="259" r:id="rId5"/>
    <p:sldId id="257" r:id="rId6"/>
    <p:sldId id="260" r:id="rId7"/>
    <p:sldId id="262" r:id="rId8"/>
    <p:sldId id="263" r:id="rId9"/>
    <p:sldId id="265" r:id="rId10"/>
    <p:sldId id="266" r:id="rId11"/>
    <p:sldId id="268" r:id="rId12"/>
    <p:sldId id="269" r:id="rId13"/>
    <p:sldId id="264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3934" autoAdjust="0"/>
  </p:normalViewPr>
  <p:slideViewPr>
    <p:cSldViewPr snapToGrid="0">
      <p:cViewPr varScale="1">
        <p:scale>
          <a:sx n="109" d="100"/>
          <a:sy n="109" d="100"/>
        </p:scale>
        <p:origin x="4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E83678-07DF-490D-97B2-0024DAB3536C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DDB01-9D91-4F1B-8EC0-FC15EC8F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29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ADDB01-9D91-4F1B-8EC0-FC15EC8F85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02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5D586-2285-DA73-5FAB-13811637F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505125-9C1A-D7F9-B7F4-806717CB2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EF770-2E43-114D-3871-D1D3A09C3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197B-F797-4F44-854E-7EC5E7EA2796}" type="datetime1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2D8E1-15A3-1E71-960E-2228A95E8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5B2F3-6853-09D9-903B-45A326AC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2E49-7317-4DE0-B6C0-99C447C4B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84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95338-F316-E377-3ED1-DC3323D11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3D031-7B19-D5FC-7B01-EFB61D253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F4107-2F77-50E0-493E-0C06FD712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177DD-6309-42F1-8DEF-6521B1D47EEE}" type="datetime1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0EA5B-51EF-2FC7-6D35-03683A52D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C47ED-E9C9-8AF5-2D2C-9DD935A5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2E49-7317-4DE0-B6C0-99C447C4B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55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79C43B-C68D-A79D-987F-BEC3880FC3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B7BEA9-1C7B-A471-AF6C-4AEBE4022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66-63FC-827D-E8E9-10A9F1FFD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6DB2-C2DC-44DD-B887-EBA7A42BBEAB}" type="datetime1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B5748-37ED-0E58-99F3-079C9853F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5AD20-4382-90CA-CE21-A75CDA095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2E49-7317-4DE0-B6C0-99C447C4B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0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DC171-1431-8FAD-4AD0-981F19D7E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4F6C1-1901-2786-E16E-C9F41BE31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7DE3A-2627-98FC-3010-CF664EB0E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FF56-334C-4FCD-8323-143C66F593CA}" type="datetime1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CEE8E-88D4-13B0-A49D-82B9490E6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D6B1A-8683-8A89-C9CE-39412D46F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2E49-7317-4DE0-B6C0-99C447C4B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A901F-90D4-EC4A-E147-BDDEA1A5F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8B6F1-4A5F-0457-219D-97946A65C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99851-8F04-68F0-372A-9BD86F1E1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D31D-D262-4062-A76C-CFB4BAAAB69E}" type="datetime1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1EAC1-0F92-7135-3BC5-F2CBC040B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E40FF-A07F-A486-8E2E-146E82829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2E49-7317-4DE0-B6C0-99C447C4B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01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A4E28-B338-8907-9EF6-9E088FB0A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2E46A-907D-C8C7-83F8-DC160BB71E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2BD88-2973-87C0-281C-B570AC26E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D7BB3-9482-35D6-EF0D-949BBEB5C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361A-ABCB-4553-B2CD-97166691D9A4}" type="datetime1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B3042-5896-F98C-A23C-04D803629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62D6D-50E1-7E49-6DD5-5BF9958E7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2E49-7317-4DE0-B6C0-99C447C4B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27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64806-E8B6-5102-BCC5-23C148330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B5EB8-1574-0A80-2ED8-413B19953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B4D7C8-3C0B-3C3C-476B-161E21797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C36126-5540-99DA-FDB1-486E1547A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760B7D-5C72-5232-BC7E-0E5DE9D03F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EBE2CC-F056-F871-D57C-A7BDDEC9D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FDB02-7132-4B8B-9D7E-FBC630A0F569}" type="datetime1">
              <a:rPr lang="en-US" smtClean="0"/>
              <a:t>6/19/2024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BBD75E-2405-16F6-CFD6-D1B76D668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E67BB7-6C1B-70C8-B2B2-E8F651DED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2E49-7317-4DE0-B6C0-99C447C4B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12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991DB-97DC-2155-515D-495CE6E78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A3ADCC-509C-CBB4-0E24-E5E03C0DF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7F198-9A03-4D72-9E40-D36C28FF5AD4}" type="datetime1">
              <a:rPr lang="en-US" smtClean="0"/>
              <a:t>6/19/2024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D807BD-0B44-D645-3AFA-E32B2211C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40DA1-0EA5-DE54-E8B0-57E10B343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2E49-7317-4DE0-B6C0-99C447C4B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15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D44B53-D04D-449A-92F9-14F8E3A5A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A24EF-64B0-4B06-A1FA-2B3E2CA28340}" type="datetime1">
              <a:rPr lang="en-US" smtClean="0"/>
              <a:t>6/19/2024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6F96E3-B186-32EF-2144-1794EEB4E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65EF1-75BF-B5C3-8136-A7B67F9E8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2E49-7317-4DE0-B6C0-99C447C4B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2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B4EB3-E469-183F-EA13-6C422DCA9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4BCD9-FA4C-F645-AA47-B8C84995F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448113-5CDF-FFF3-62DC-B2CDB9609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BA59A-355C-7A74-9707-4ABD9E99F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25F5-6C69-46CB-8DEC-E8DCC394B1AD}" type="datetime1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C430B-C9C2-8972-C4AD-5C11C1CB9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8A1C4-B3D8-1CF3-B9EF-836D5019E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2E49-7317-4DE0-B6C0-99C447C4B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24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41749-4595-C08E-0DB9-62A00BECC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D2A62F-5468-8029-40AC-D526224F2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57430A-8A62-39E2-616C-3BC8BA740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7270C-2BEC-5C16-652B-1E1140579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13D4-B4EF-44C4-921C-96F958B9B26B}" type="datetime1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A09EF-E246-957B-F49C-F2BE8982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2C430-69C3-1F32-40F7-67D6210D2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2E49-7317-4DE0-B6C0-99C447C4B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58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4EDF65-4654-BF14-A8E3-76D8EAE96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FC9D9-DA71-ED67-1AB1-052293E33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2B914-4FBB-67DB-BA77-E3CE3763F4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6A4DF-0922-40F9-A10D-15212E117AE2}" type="datetime1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31026-3A0E-795D-6FAC-E1394153C1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71D58-193D-47AD-9E80-09E7A917AB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52E49-7317-4DE0-B6C0-99C447C4B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72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A4204-F19D-3D8C-E6AB-991EDC4204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Databricks Summit 2024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61DD18-F33C-EE00-537E-92F5BFBD7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0500"/>
            <a:ext cx="9144000" cy="1257300"/>
          </a:xfrm>
        </p:spPr>
        <p:txBody>
          <a:bodyPr/>
          <a:lstStyle/>
          <a:p>
            <a:r>
              <a:rPr lang="en-US" altLang="zh-CN" dirty="0"/>
              <a:t>Jiangsheng Yu</a:t>
            </a:r>
          </a:p>
          <a:p>
            <a:r>
              <a:rPr lang="en-US" dirty="0"/>
              <a:t>06/15/2024</a:t>
            </a:r>
          </a:p>
        </p:txBody>
      </p:sp>
    </p:spTree>
    <p:extLst>
      <p:ext uri="{BB962C8B-B14F-4D97-AF65-F5344CB8AC3E}">
        <p14:creationId xmlns:p14="http://schemas.microsoft.com/office/powerpoint/2010/main" val="2661839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9B601-97E7-B9F9-9395-0557B68AF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MosaicAI</a:t>
            </a:r>
            <a:r>
              <a:rPr lang="zh-CN" altLang="en-US" dirty="0"/>
              <a:t>的一般工作流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2F60B-E075-0E7A-3A25-2402932A0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2E49-7317-4DE0-B6C0-99C447C4BA9D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229856E-8536-1C31-E9AD-3E4C5C6E77D6}"/>
              </a:ext>
            </a:extLst>
          </p:cNvPr>
          <p:cNvSpPr/>
          <p:nvPr/>
        </p:nvSpPr>
        <p:spPr>
          <a:xfrm>
            <a:off x="483577" y="2550351"/>
            <a:ext cx="2025161" cy="6506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Delta  Live Tables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CC8B01-B319-A88F-90B9-7D817DA3E95E}"/>
              </a:ext>
            </a:extLst>
          </p:cNvPr>
          <p:cNvCxnSpPr>
            <a:cxnSpLocks/>
          </p:cNvCxnSpPr>
          <p:nvPr/>
        </p:nvCxnSpPr>
        <p:spPr>
          <a:xfrm flipV="1">
            <a:off x="2508738" y="2875667"/>
            <a:ext cx="69459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Cylinder 6">
            <a:extLst>
              <a:ext uri="{FF2B5EF4-FFF2-40B4-BE49-F238E27FC236}">
                <a16:creationId xmlns:a16="http://schemas.microsoft.com/office/drawing/2014/main" id="{21DEA1B8-F24C-0F24-0E3D-D43DFE3DD824}"/>
              </a:ext>
            </a:extLst>
          </p:cNvPr>
          <p:cNvSpPr/>
          <p:nvPr/>
        </p:nvSpPr>
        <p:spPr>
          <a:xfrm>
            <a:off x="3203330" y="2167885"/>
            <a:ext cx="1767255" cy="141556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Feature Store</a:t>
            </a:r>
            <a:endParaRPr lang="en-US" dirty="0"/>
          </a:p>
        </p:txBody>
      </p:sp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79C42708-729E-5970-11FB-C108B3660315}"/>
              </a:ext>
            </a:extLst>
          </p:cNvPr>
          <p:cNvSpPr/>
          <p:nvPr/>
        </p:nvSpPr>
        <p:spPr>
          <a:xfrm>
            <a:off x="5934808" y="3583446"/>
            <a:ext cx="1573824" cy="1415561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Unity Catalog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8D7A99E-DD7C-A834-A3BD-44978C156CBE}"/>
              </a:ext>
            </a:extLst>
          </p:cNvPr>
          <p:cNvSpPr/>
          <p:nvPr/>
        </p:nvSpPr>
        <p:spPr>
          <a:xfrm>
            <a:off x="5934807" y="1842569"/>
            <a:ext cx="1767255" cy="6506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AutoML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A7B5A7-8F3E-6CA8-D0DA-7E9A7B808FFA}"/>
              </a:ext>
            </a:extLst>
          </p:cNvPr>
          <p:cNvSpPr/>
          <p:nvPr/>
        </p:nvSpPr>
        <p:spPr>
          <a:xfrm>
            <a:off x="8883161" y="1287739"/>
            <a:ext cx="1940170" cy="6506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Evaluation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8DF7ACA-0BE6-F7F9-13AC-9F61C731A355}"/>
              </a:ext>
            </a:extLst>
          </p:cNvPr>
          <p:cNvSpPr/>
          <p:nvPr/>
        </p:nvSpPr>
        <p:spPr>
          <a:xfrm>
            <a:off x="8883161" y="3743723"/>
            <a:ext cx="1940170" cy="6506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Registry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2BF5D06-B4B1-6112-C8AE-E0D72D8C1BA4}"/>
              </a:ext>
            </a:extLst>
          </p:cNvPr>
          <p:cNvCxnSpPr>
            <a:cxnSpLocks/>
          </p:cNvCxnSpPr>
          <p:nvPr/>
        </p:nvCxnSpPr>
        <p:spPr>
          <a:xfrm flipV="1">
            <a:off x="4970585" y="2139309"/>
            <a:ext cx="964222" cy="54512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FF7BA10-ED82-1FC1-7D8C-DF488A9093E1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rot="16200000" flipH="1">
            <a:off x="4656993" y="3013411"/>
            <a:ext cx="707781" cy="184785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0900167-06BF-B78A-5327-60C3E820DAEE}"/>
              </a:ext>
            </a:extLst>
          </p:cNvPr>
          <p:cNvCxnSpPr>
            <a:cxnSpLocks/>
            <a:endCxn id="5" idx="2"/>
          </p:cNvCxnSpPr>
          <p:nvPr/>
        </p:nvCxnSpPr>
        <p:spPr>
          <a:xfrm rot="10800000">
            <a:off x="1496159" y="3200983"/>
            <a:ext cx="4438651" cy="142875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1DFF771-9B39-B5C0-B8D2-E10B25D08125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7702062" y="1613055"/>
            <a:ext cx="1181099" cy="52625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91F9EB22-5FC5-8C31-0982-4E6203AAE010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713618" y="2328162"/>
            <a:ext cx="2139628" cy="141556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96491A-4B7B-DBB4-E2E1-085CFFBC901B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6818435" y="2493200"/>
            <a:ext cx="11558" cy="1090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39A1F82-D684-093D-BAEC-B7E4EB1BC99E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7508632" y="4069039"/>
            <a:ext cx="13745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32D3A22-D027-9BA7-8027-02CCA4C1F51C}"/>
              </a:ext>
            </a:extLst>
          </p:cNvPr>
          <p:cNvSpPr/>
          <p:nvPr/>
        </p:nvSpPr>
        <p:spPr>
          <a:xfrm>
            <a:off x="5946365" y="5673453"/>
            <a:ext cx="1767255" cy="6506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MLOps</a:t>
            </a:r>
            <a:r>
              <a:rPr lang="en-US" dirty="0"/>
              <a:t> Stack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D61CC1-9ABA-C9E4-29D0-BAE9928A539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612281" y="4945399"/>
            <a:ext cx="0" cy="7280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DD747AF-6197-F00F-0533-13924717EE45}"/>
              </a:ext>
            </a:extLst>
          </p:cNvPr>
          <p:cNvCxnSpPr>
            <a:cxnSpLocks/>
            <a:stCxn id="11" idx="2"/>
            <a:endCxn id="35" idx="3"/>
          </p:cNvCxnSpPr>
          <p:nvPr/>
        </p:nvCxnSpPr>
        <p:spPr>
          <a:xfrm rot="5400000">
            <a:off x="7981226" y="4126748"/>
            <a:ext cx="1604415" cy="213962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D0028E3-F2AB-643C-86B3-A02FA2C16450}"/>
              </a:ext>
            </a:extLst>
          </p:cNvPr>
          <p:cNvSpPr txBox="1"/>
          <p:nvPr/>
        </p:nvSpPr>
        <p:spPr>
          <a:xfrm>
            <a:off x="606248" y="5062670"/>
            <a:ext cx="39356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Data+AI</a:t>
            </a:r>
            <a:r>
              <a:rPr lang="en-US" altLang="zh-CN" dirty="0"/>
              <a:t> </a:t>
            </a:r>
            <a:r>
              <a:rPr lang="zh-CN" altLang="en-US" dirty="0"/>
              <a:t>的优势：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所有部分都在治理之下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充分利用元数据实现简化和自动化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数据目录</a:t>
            </a:r>
            <a:r>
              <a:rPr lang="en-US" altLang="zh-CN" dirty="0"/>
              <a:t> = feature store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随心所欲地构建</a:t>
            </a:r>
            <a:r>
              <a:rPr lang="en-US" altLang="zh-CN" dirty="0"/>
              <a:t>ML</a:t>
            </a:r>
            <a:r>
              <a:rPr lang="zh-CN" altLang="en-US" dirty="0"/>
              <a:t>模型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497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7299A6F-070F-4D9B-2D58-E0AFC0735EEA}"/>
              </a:ext>
            </a:extLst>
          </p:cNvPr>
          <p:cNvSpPr/>
          <p:nvPr/>
        </p:nvSpPr>
        <p:spPr>
          <a:xfrm>
            <a:off x="838200" y="1565031"/>
            <a:ext cx="7772400" cy="1332236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461575E-C139-CB01-4E73-4B7D6DBFEA9B}"/>
              </a:ext>
            </a:extLst>
          </p:cNvPr>
          <p:cNvSpPr/>
          <p:nvPr/>
        </p:nvSpPr>
        <p:spPr>
          <a:xfrm>
            <a:off x="838200" y="3508131"/>
            <a:ext cx="10794023" cy="2693487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D2075D-4EB4-6D17-3279-00C59587D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MLOps</a:t>
            </a:r>
            <a:r>
              <a:rPr lang="en-US" dirty="0"/>
              <a:t> 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2E2FD-32A5-28F6-82AB-0AB055C52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2E49-7317-4DE0-B6C0-99C447C4BA9D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0DEF364-547E-1A65-B971-3170E284F5CA}"/>
              </a:ext>
            </a:extLst>
          </p:cNvPr>
          <p:cNvSpPr/>
          <p:nvPr/>
        </p:nvSpPr>
        <p:spPr>
          <a:xfrm>
            <a:off x="1019907" y="1717405"/>
            <a:ext cx="2145323" cy="6506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Engineering Pipeline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3EA0ADC-08E2-BA63-A6F2-16ED5E52E984}"/>
              </a:ext>
            </a:extLst>
          </p:cNvPr>
          <p:cNvSpPr/>
          <p:nvPr/>
        </p:nvSpPr>
        <p:spPr>
          <a:xfrm>
            <a:off x="4004895" y="1717402"/>
            <a:ext cx="1439008" cy="6506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Pipeline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5A6D57E-5A60-1B83-E769-7733B4544B62}"/>
              </a:ext>
            </a:extLst>
          </p:cNvPr>
          <p:cNvSpPr/>
          <p:nvPr/>
        </p:nvSpPr>
        <p:spPr>
          <a:xfrm>
            <a:off x="6283568" y="1717403"/>
            <a:ext cx="2033954" cy="6506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Pipeline Testing &amp; Deployment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13EF126-AD76-5C2D-2241-35AD81192215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3165230" y="2042718"/>
            <a:ext cx="839665" cy="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80D4F8-4174-5DA9-8955-4175FC7D7D38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5443903" y="2042718"/>
            <a:ext cx="83966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Cylinder 13">
            <a:extLst>
              <a:ext uri="{FF2B5EF4-FFF2-40B4-BE49-F238E27FC236}">
                <a16:creationId xmlns:a16="http://schemas.microsoft.com/office/drawing/2014/main" id="{3E76D2FF-6DB2-DE40-BCA5-43CC12E85D97}"/>
              </a:ext>
            </a:extLst>
          </p:cNvPr>
          <p:cNvSpPr/>
          <p:nvPr/>
        </p:nvSpPr>
        <p:spPr>
          <a:xfrm>
            <a:off x="1208940" y="3686064"/>
            <a:ext cx="1767255" cy="141051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Feature Store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C9AD4C5-A332-1990-643F-0EBAE8D176FD}"/>
              </a:ext>
            </a:extLst>
          </p:cNvPr>
          <p:cNvCxnSpPr>
            <a:cxnSpLocks/>
            <a:stCxn id="14" idx="1"/>
            <a:endCxn id="7" idx="2"/>
          </p:cNvCxnSpPr>
          <p:nvPr/>
        </p:nvCxnSpPr>
        <p:spPr>
          <a:xfrm flipV="1">
            <a:off x="2092568" y="2368036"/>
            <a:ext cx="1" cy="13180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299EED8-C099-F591-B568-47C6313873B2}"/>
              </a:ext>
            </a:extLst>
          </p:cNvPr>
          <p:cNvSpPr/>
          <p:nvPr/>
        </p:nvSpPr>
        <p:spPr>
          <a:xfrm>
            <a:off x="3566750" y="3997609"/>
            <a:ext cx="1439008" cy="6506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Pipeline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FDED553-CA04-F7EB-DB43-D38A4417CEA4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2976195" y="4322925"/>
            <a:ext cx="5905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77DF774-9E4F-BCAF-A1F9-742943F33AAB}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>
          <a:xfrm rot="5400000">
            <a:off x="4978613" y="1675676"/>
            <a:ext cx="1629575" cy="301429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873818-6C37-9CE2-9B7B-9AB2CC53D0AC}"/>
              </a:ext>
            </a:extLst>
          </p:cNvPr>
          <p:cNvSpPr/>
          <p:nvPr/>
        </p:nvSpPr>
        <p:spPr>
          <a:xfrm>
            <a:off x="7741624" y="3995625"/>
            <a:ext cx="2033954" cy="6506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Validation &amp; Deployment</a:t>
            </a:r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4BD5F57C-6AED-24F5-C9D8-C769CD4848A7}"/>
              </a:ext>
            </a:extLst>
          </p:cNvPr>
          <p:cNvSpPr/>
          <p:nvPr/>
        </p:nvSpPr>
        <p:spPr>
          <a:xfrm>
            <a:off x="5785337" y="3987122"/>
            <a:ext cx="1295399" cy="667638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MLFlow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5484DF1-DC10-5BF0-4486-7C062BD4CB23}"/>
              </a:ext>
            </a:extLst>
          </p:cNvPr>
          <p:cNvCxnSpPr>
            <a:cxnSpLocks/>
            <a:stCxn id="26" idx="4"/>
            <a:endCxn id="23" idx="1"/>
          </p:cNvCxnSpPr>
          <p:nvPr/>
        </p:nvCxnSpPr>
        <p:spPr>
          <a:xfrm>
            <a:off x="7080736" y="4320941"/>
            <a:ext cx="6608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03EB787-25D9-5240-01F5-A6F4F77695E4}"/>
              </a:ext>
            </a:extLst>
          </p:cNvPr>
          <p:cNvCxnSpPr>
            <a:cxnSpLocks/>
            <a:stCxn id="17" idx="3"/>
            <a:endCxn id="26" idx="2"/>
          </p:cNvCxnSpPr>
          <p:nvPr/>
        </p:nvCxnSpPr>
        <p:spPr>
          <a:xfrm flipV="1">
            <a:off x="5005758" y="4320941"/>
            <a:ext cx="779579" cy="1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8E5582A-4133-99D8-8BD3-6BA41FFB9AC5}"/>
              </a:ext>
            </a:extLst>
          </p:cNvPr>
          <p:cNvCxnSpPr>
            <a:cxnSpLocks/>
            <a:stCxn id="14" idx="3"/>
            <a:endCxn id="23" idx="2"/>
          </p:cNvCxnSpPr>
          <p:nvPr/>
        </p:nvCxnSpPr>
        <p:spPr>
          <a:xfrm rot="5400000" flipH="1" flipV="1">
            <a:off x="5200422" y="1538401"/>
            <a:ext cx="450323" cy="6666033"/>
          </a:xfrm>
          <a:prstGeom prst="bentConnector3">
            <a:avLst>
              <a:gd name="adj1" fmla="val -19915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C3174FE-52BD-98B6-F1C0-7C7135197C42}"/>
              </a:ext>
            </a:extLst>
          </p:cNvPr>
          <p:cNvSpPr/>
          <p:nvPr/>
        </p:nvSpPr>
        <p:spPr>
          <a:xfrm>
            <a:off x="5713533" y="5096580"/>
            <a:ext cx="1439008" cy="6506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Monitoring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906BAEB-704A-BA55-C699-5B4477D22EEB}"/>
              </a:ext>
            </a:extLst>
          </p:cNvPr>
          <p:cNvCxnSpPr>
            <a:stCxn id="39" idx="1"/>
            <a:endCxn id="17" idx="2"/>
          </p:cNvCxnSpPr>
          <p:nvPr/>
        </p:nvCxnSpPr>
        <p:spPr>
          <a:xfrm rot="10800000">
            <a:off x="4286255" y="4648240"/>
            <a:ext cx="1427279" cy="7736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A68552B-502A-371F-AA4A-211DAB4D9E6B}"/>
              </a:ext>
            </a:extLst>
          </p:cNvPr>
          <p:cNvCxnSpPr>
            <a:cxnSpLocks/>
            <a:endCxn id="39" idx="3"/>
          </p:cNvCxnSpPr>
          <p:nvPr/>
        </p:nvCxnSpPr>
        <p:spPr>
          <a:xfrm flipH="1">
            <a:off x="7152541" y="5419910"/>
            <a:ext cx="1606059" cy="1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A0E7150-5BD4-E463-DEEA-078EC81AF9C4}"/>
              </a:ext>
            </a:extLst>
          </p:cNvPr>
          <p:cNvSpPr txBox="1"/>
          <p:nvPr/>
        </p:nvSpPr>
        <p:spPr>
          <a:xfrm>
            <a:off x="945571" y="2479486"/>
            <a:ext cx="545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8B11911-B5DB-1BAD-E145-38FA81677A78}"/>
              </a:ext>
            </a:extLst>
          </p:cNvPr>
          <p:cNvSpPr txBox="1"/>
          <p:nvPr/>
        </p:nvSpPr>
        <p:spPr>
          <a:xfrm>
            <a:off x="1019907" y="5832286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FE1F2940-6BD8-D956-1D78-2B294CB86D90}"/>
              </a:ext>
            </a:extLst>
          </p:cNvPr>
          <p:cNvSpPr/>
          <p:nvPr/>
        </p:nvSpPr>
        <p:spPr>
          <a:xfrm>
            <a:off x="10273810" y="3968234"/>
            <a:ext cx="1079990" cy="6506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Serving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7476BB7-1AAB-D57A-A4AE-AA00957BBD56}"/>
              </a:ext>
            </a:extLst>
          </p:cNvPr>
          <p:cNvCxnSpPr>
            <a:cxnSpLocks/>
          </p:cNvCxnSpPr>
          <p:nvPr/>
        </p:nvCxnSpPr>
        <p:spPr>
          <a:xfrm>
            <a:off x="9775578" y="4320940"/>
            <a:ext cx="4982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604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EAAFA-8627-3228-F111-624A82B04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数据质量的三个等级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62986-629E-23FB-BA5F-4F334AC16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462" y="1825625"/>
            <a:ext cx="11201400" cy="4351338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铜级：原始数据（表格、视图、函数、模型等）。</a:t>
            </a:r>
            <a:endParaRPr lang="en-US" altLang="zh-CN" dirty="0"/>
          </a:p>
          <a:p>
            <a:r>
              <a:rPr lang="zh-CN" altLang="en-US" dirty="0"/>
              <a:t>银级：物化视图（</a:t>
            </a:r>
            <a:r>
              <a:rPr lang="en-US" altLang="zh-CN" dirty="0"/>
              <a:t>materialized views</a:t>
            </a:r>
            <a:r>
              <a:rPr lang="zh-CN" altLang="en-US" dirty="0"/>
              <a:t>）简化</a:t>
            </a:r>
            <a:r>
              <a:rPr lang="en-US" altLang="zh-CN" dirty="0"/>
              <a:t>ETL</a:t>
            </a:r>
            <a:r>
              <a:rPr lang="zh-CN" altLang="en-US" dirty="0"/>
              <a:t>并加速</a:t>
            </a:r>
            <a:r>
              <a:rPr lang="en-US" altLang="zh-CN" dirty="0"/>
              <a:t>BI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金级：含额外或衍生价值的数据，如向量索引、在线表格（特征服务）等。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zh-CN" altLang="en-US" dirty="0"/>
              <a:t>后续，</a:t>
            </a:r>
            <a:r>
              <a:rPr lang="en-US" altLang="zh-CN" dirty="0"/>
              <a:t>Databricks </a:t>
            </a:r>
            <a:r>
              <a:rPr lang="zh-CN" altLang="en-US" dirty="0"/>
              <a:t>将引入度量指标（</a:t>
            </a:r>
            <a:r>
              <a:rPr lang="en-US" altLang="zh-CN" dirty="0"/>
              <a:t>metrics</a:t>
            </a:r>
            <a:r>
              <a:rPr lang="zh-CN" altLang="en-US" dirty="0"/>
              <a:t>），它是一类新的</a:t>
            </a:r>
            <a:r>
              <a:rPr lang="en-US" altLang="zh-CN" dirty="0"/>
              <a:t>UC</a:t>
            </a:r>
            <a:r>
              <a:rPr lang="zh-CN" altLang="en-US" dirty="0"/>
              <a:t>资产类型，满足以下特点：</a:t>
            </a:r>
            <a:endParaRPr lang="en-US" altLang="zh-CN" dirty="0"/>
          </a:p>
          <a:p>
            <a:pPr marL="514350" indent="-514350">
              <a:buFont typeface="+mj-lt"/>
              <a:buAutoNum type="arabicParenR"/>
            </a:pPr>
            <a:r>
              <a:rPr lang="zh-CN" altLang="en-US" dirty="0"/>
              <a:t>可发现并可治理，</a:t>
            </a:r>
            <a:endParaRPr lang="en-US" altLang="zh-CN" dirty="0"/>
          </a:p>
          <a:p>
            <a:pPr marL="514350" indent="-514350">
              <a:buFont typeface="+mj-lt"/>
              <a:buAutoNum type="arabicParenR"/>
            </a:pPr>
            <a:r>
              <a:rPr lang="zh-CN" altLang="en-US" dirty="0"/>
              <a:t>完整的血统可见性，</a:t>
            </a:r>
            <a:endParaRPr lang="en-US" altLang="zh-CN" dirty="0"/>
          </a:p>
          <a:p>
            <a:pPr marL="514350" indent="-514350">
              <a:buFont typeface="+mj-lt"/>
              <a:buAutoNum type="arabicParenR"/>
            </a:pPr>
            <a:r>
              <a:rPr lang="zh-CN" altLang="en-US" dirty="0"/>
              <a:t>易于在所有编写界面使用。</a:t>
            </a: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41649F-B6CB-0B61-43E9-B1D86A7FC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2E49-7317-4DE0-B6C0-99C447C4BA9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26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19D6E-7CC4-A60C-1D5D-A36A8F7D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数据标注工作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384FF-9FD8-CE78-6345-0C9587123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以下标注工作耗费大量人力、物力和时间，利用</a:t>
            </a:r>
            <a:r>
              <a:rPr lang="en-US" altLang="zh-CN" dirty="0"/>
              <a:t>AI/ML</a:t>
            </a:r>
            <a:r>
              <a:rPr lang="zh-CN" altLang="en-US" dirty="0"/>
              <a:t>技术，特别是</a:t>
            </a:r>
            <a:r>
              <a:rPr lang="en-US" altLang="zh-CN" dirty="0"/>
              <a:t>LLM</a:t>
            </a:r>
            <a:r>
              <a:rPr lang="zh-CN" altLang="en-US" dirty="0"/>
              <a:t>来自动完成它们，将大大促进</a:t>
            </a:r>
            <a:r>
              <a:rPr lang="en-US" altLang="zh-CN" dirty="0"/>
              <a:t>AI/ML</a:t>
            </a:r>
            <a:r>
              <a:rPr lang="zh-CN" altLang="en-US" dirty="0"/>
              <a:t>的发展。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图像注释：对象检测与分割。</a:t>
            </a:r>
            <a:endParaRPr lang="en-US" altLang="zh-CN" dirty="0"/>
          </a:p>
          <a:p>
            <a:r>
              <a:rPr lang="zh-CN" altLang="en-US" dirty="0"/>
              <a:t>视频注释：逐帧注释以丰富视频理解。</a:t>
            </a:r>
            <a:endParaRPr lang="en-US" altLang="zh-CN" dirty="0"/>
          </a:p>
          <a:p>
            <a:r>
              <a:rPr lang="zh-CN" altLang="en-US" dirty="0"/>
              <a:t>文本注释：命名实体识别、情绪分析等。</a:t>
            </a:r>
            <a:endParaRPr lang="en-US" altLang="zh-CN" dirty="0"/>
          </a:p>
          <a:p>
            <a:r>
              <a:rPr lang="zh-CN" altLang="en-US" dirty="0"/>
              <a:t>音频注释：文本转录、对话分析等。</a:t>
            </a:r>
            <a:endParaRPr lang="en-US" altLang="zh-CN" dirty="0"/>
          </a:p>
          <a:p>
            <a:r>
              <a:rPr lang="zh-CN" altLang="en-US" dirty="0"/>
              <a:t>自定义工作流程：精心设计的解决方案。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C4389-55BC-7026-22A7-EAD315903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2E49-7317-4DE0-B6C0-99C447C4BA9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52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9C6C5-8B91-F171-E8B2-0BEE68D00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B4567-37C9-8FB9-3B53-EFE5DC6AF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Databricks Summit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A772B-87B1-C6A6-7879-E03FA2AB9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2E49-7317-4DE0-B6C0-99C447C4BA9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11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99291-3886-A1E6-3505-F05D2433F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Keynote</a:t>
            </a:r>
            <a:r>
              <a:rPr lang="zh-CN" altLang="en-US" dirty="0"/>
              <a:t>总结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6C665-D1D5-3111-4782-A301A9778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423" y="1825625"/>
            <a:ext cx="10694377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16000</a:t>
            </a:r>
            <a:r>
              <a:rPr lang="zh-CN" altLang="en-US" dirty="0"/>
              <a:t>人参加了</a:t>
            </a:r>
            <a:r>
              <a:rPr lang="en-US" altLang="zh-CN" dirty="0"/>
              <a:t>Databricks Summit 2024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dirty="0"/>
              <a:t>Databricks CEO Ali </a:t>
            </a:r>
            <a:r>
              <a:rPr lang="en-US" dirty="0" err="1"/>
              <a:t>Ghodsi</a:t>
            </a:r>
            <a:r>
              <a:rPr lang="zh-CN" altLang="en-US" dirty="0"/>
              <a:t>的主要观点（数据智能）：</a:t>
            </a:r>
            <a:endParaRPr lang="en-US" altLang="zh-CN" dirty="0"/>
          </a:p>
          <a:p>
            <a:pPr marL="914400" lvl="1" indent="-457200">
              <a:buFont typeface="+mj-lt"/>
              <a:buAutoNum type="arabicParenR"/>
            </a:pPr>
            <a:r>
              <a:rPr lang="en-US" altLang="zh-CN" dirty="0"/>
              <a:t>AI</a:t>
            </a:r>
            <a:r>
              <a:rPr lang="zh-CN" altLang="en-US" dirty="0"/>
              <a:t>落地变现问题：</a:t>
            </a:r>
            <a:r>
              <a:rPr lang="en-US" altLang="zh-CN" dirty="0"/>
              <a:t>85%</a:t>
            </a:r>
            <a:r>
              <a:rPr lang="zh-CN" altLang="en-US" dirty="0"/>
              <a:t>的</a:t>
            </a:r>
            <a:r>
              <a:rPr lang="en-US" altLang="zh-CN" dirty="0"/>
              <a:t>AI</a:t>
            </a:r>
            <a:r>
              <a:rPr lang="zh-CN" altLang="en-US" dirty="0"/>
              <a:t>应用场景尚未进入生产阶段。利用</a:t>
            </a:r>
            <a:r>
              <a:rPr lang="en-US" altLang="zh-CN" dirty="0"/>
              <a:t>Mosaic AI</a:t>
            </a:r>
            <a:r>
              <a:rPr lang="zh-CN" altLang="en-US" dirty="0"/>
              <a:t>与</a:t>
            </a:r>
            <a:r>
              <a:rPr lang="en-US" altLang="zh-CN" dirty="0"/>
              <a:t>Lakehouse</a:t>
            </a:r>
            <a:r>
              <a:rPr lang="zh-CN" altLang="en-US" dirty="0"/>
              <a:t>平台的结合，针对每个客户的数据进行“</a:t>
            </a:r>
            <a:r>
              <a:rPr lang="zh-CN" altLang="en-US" b="1" dirty="0">
                <a:solidFill>
                  <a:srgbClr val="C00000"/>
                </a:solidFill>
              </a:rPr>
              <a:t>数据智能</a:t>
            </a:r>
            <a:r>
              <a:rPr lang="zh-CN" altLang="en-US" dirty="0"/>
              <a:t>”的服务，将之变为洞察、预测、分析、应用、行动等（即</a:t>
            </a:r>
            <a:r>
              <a:rPr lang="zh-CN" altLang="en-US" b="1" dirty="0">
                <a:solidFill>
                  <a:srgbClr val="C00000"/>
                </a:solidFill>
              </a:rPr>
              <a:t>利用</a:t>
            </a:r>
            <a:r>
              <a:rPr lang="en-US" altLang="zh-CN" b="1" dirty="0">
                <a:solidFill>
                  <a:srgbClr val="C00000"/>
                </a:solidFill>
              </a:rPr>
              <a:t>AI</a:t>
            </a:r>
            <a:r>
              <a:rPr lang="zh-CN" altLang="en-US" b="1" dirty="0">
                <a:solidFill>
                  <a:srgbClr val="C00000"/>
                </a:solidFill>
              </a:rPr>
              <a:t>挖掘数据价值</a:t>
            </a:r>
            <a:r>
              <a:rPr lang="zh-CN" altLang="en-US" dirty="0"/>
              <a:t>）。便捷的无服务器模式，降低了用户的使用门槛。</a:t>
            </a:r>
            <a:endParaRPr lang="en-US" altLang="zh-CN" dirty="0"/>
          </a:p>
          <a:p>
            <a:pPr marL="914400" lvl="1" indent="-457200">
              <a:buFont typeface="+mj-lt"/>
              <a:buAutoNum type="arabicParenR"/>
            </a:pPr>
            <a:r>
              <a:rPr lang="en-US" altLang="zh-CN" dirty="0"/>
              <a:t>AI</a:t>
            </a:r>
            <a:r>
              <a:rPr lang="zh-CN" altLang="en-US" dirty="0"/>
              <a:t>和数据的隐私与安全问题：利用开源的</a:t>
            </a:r>
            <a:r>
              <a:rPr lang="en-US" altLang="zh-CN" dirty="0"/>
              <a:t>Unity Catalog</a:t>
            </a:r>
            <a:r>
              <a:rPr lang="zh-CN" altLang="en-US" dirty="0"/>
              <a:t>（</a:t>
            </a:r>
            <a:r>
              <a:rPr lang="en-US" altLang="zh-CN" dirty="0"/>
              <a:t>UC</a:t>
            </a:r>
            <a:r>
              <a:rPr lang="zh-CN" altLang="en-US" dirty="0"/>
              <a:t>）</a:t>
            </a:r>
            <a:r>
              <a:rPr lang="zh-CN" altLang="en-US" b="1" dirty="0">
                <a:solidFill>
                  <a:srgbClr val="C00000"/>
                </a:solidFill>
              </a:rPr>
              <a:t>治理数据</a:t>
            </a:r>
            <a:r>
              <a:rPr lang="zh-CN" altLang="en-US" dirty="0"/>
              <a:t>，包括各种类型的数据的状态（基于</a:t>
            </a:r>
            <a:r>
              <a:rPr lang="en-US" altLang="zh-CN" dirty="0"/>
              <a:t>NLU</a:t>
            </a:r>
            <a:r>
              <a:rPr lang="zh-CN" altLang="en-US" dirty="0"/>
              <a:t>的数据发现、访问控制、质量评估、谱系追踪、审计等），以及</a:t>
            </a:r>
            <a:r>
              <a:rPr lang="en-US" altLang="zh-CN" dirty="0"/>
              <a:t>AI/ML</a:t>
            </a:r>
            <a:r>
              <a:rPr lang="zh-CN" altLang="en-US" dirty="0"/>
              <a:t>模型的监控和评估等。</a:t>
            </a:r>
            <a:endParaRPr lang="en-US" altLang="zh-CN" dirty="0"/>
          </a:p>
          <a:p>
            <a:pPr marL="914400" lvl="1" indent="-457200">
              <a:buFont typeface="+mj-lt"/>
              <a:buAutoNum type="arabicParenR"/>
            </a:pPr>
            <a:r>
              <a:rPr lang="zh-CN" altLang="en-US" dirty="0"/>
              <a:t>数据分散、碎片化的问题：到处都是数据孤岛，虽然我们有很多数据分析平台。</a:t>
            </a:r>
            <a:r>
              <a:rPr lang="en-US" altLang="zh-CN" dirty="0"/>
              <a:t>Databricks</a:t>
            </a:r>
            <a:r>
              <a:rPr lang="zh-CN" altLang="en-US" dirty="0"/>
              <a:t>开源了</a:t>
            </a:r>
            <a:r>
              <a:rPr lang="en-US" altLang="zh-CN" dirty="0"/>
              <a:t>Delta Lake</a:t>
            </a:r>
            <a:r>
              <a:rPr lang="zh-CN" altLang="en-US" dirty="0"/>
              <a:t>，想用统一的数据格式一统江湖。他们刚收购了</a:t>
            </a:r>
            <a:r>
              <a:rPr lang="en-US" altLang="zh-CN" dirty="0"/>
              <a:t>Tabular</a:t>
            </a:r>
            <a:r>
              <a:rPr lang="zh-CN" altLang="en-US" dirty="0"/>
              <a:t>，吃下了使用</a:t>
            </a:r>
            <a:r>
              <a:rPr lang="en-US" altLang="zh-CN" dirty="0"/>
              <a:t>Apache Iceberg</a:t>
            </a:r>
            <a:r>
              <a:rPr lang="zh-CN" altLang="en-US" dirty="0"/>
              <a:t>格式的用户。</a:t>
            </a:r>
            <a:r>
              <a:rPr lang="en-US" altLang="zh-CN" dirty="0"/>
              <a:t>Unity</a:t>
            </a:r>
            <a:r>
              <a:rPr lang="zh-CN" altLang="en-US" dirty="0"/>
              <a:t>项目将打通这两种格式，让它们具有互操作性。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15CAB-9A53-8A16-76C3-5C05A9EF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2E49-7317-4DE0-B6C0-99C447C4BA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83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3A05C-FED9-82F8-4040-8FBC66D76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Data+AI</a:t>
            </a:r>
            <a:r>
              <a:rPr lang="zh-CN" altLang="en-US" dirty="0"/>
              <a:t>的目的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5C135-90EF-A04E-68B7-856D0DC53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__basierCircleFont_0c41ff"/>
              </a:rPr>
              <a:t>提高效率、控制成本和降低数据风险。</a:t>
            </a:r>
            <a:endParaRPr lang="en-US" altLang="zh-CN" b="0" i="0" dirty="0">
              <a:solidFill>
                <a:srgbClr val="000000"/>
              </a:solidFill>
              <a:effectLst/>
              <a:latin typeface="__basierCircleFont_0c41ff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__basierCircleFont_0c41ff"/>
              </a:rPr>
              <a:t>加速模型的生产化、提高生产力、降低风险并提高新模型的投资回报率</a:t>
            </a:r>
            <a:r>
              <a:rPr lang="zh-CN" altLang="en-US" dirty="0">
                <a:solidFill>
                  <a:srgbClr val="000000"/>
                </a:solidFill>
                <a:latin typeface="__basierCircleFont_0c41ff"/>
              </a:rPr>
              <a:t>。</a:t>
            </a:r>
            <a:endParaRPr lang="en-US" altLang="zh-CN" dirty="0">
              <a:solidFill>
                <a:srgbClr val="000000"/>
              </a:solidFill>
              <a:latin typeface="__basierCircleFont_0c41ff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__basierCircleFont_0c41ff"/>
              </a:rPr>
              <a:t>数据智能平台可以在一个数据副本上实现所有分析和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__basierCircleFont_0c41ff"/>
              </a:rPr>
              <a:t>AI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__basierCircleFont_0c41ff"/>
              </a:rPr>
              <a:t>，满足各种数据类型的需求，同时确保整个组织的安全性和治理，使整个组织能够有效地利用数据和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__basierCircleFont_0c41ff"/>
              </a:rPr>
              <a:t>AI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__basierCircleFont_0c41ff"/>
              </a:rPr>
              <a:t>。</a:t>
            </a:r>
            <a:endParaRPr lang="en-US" altLang="zh-CN" b="0" i="0" dirty="0">
              <a:solidFill>
                <a:srgbClr val="000000"/>
              </a:solidFill>
              <a:effectLst/>
              <a:latin typeface="__basierCircleFont_0c41ff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__basierCircleFont_0c41ff"/>
              </a:rPr>
              <a:t>Databricks</a:t>
            </a:r>
            <a:r>
              <a:rPr lang="zh-CN" altLang="en-US" dirty="0">
                <a:solidFill>
                  <a:srgbClr val="000000"/>
                </a:solidFill>
                <a:latin typeface="__basierCircleFont_0c41ff"/>
              </a:rPr>
              <a:t>的发展经历了从</a:t>
            </a:r>
            <a:r>
              <a:rPr lang="en-US" altLang="zh-CN" dirty="0">
                <a:solidFill>
                  <a:srgbClr val="000000"/>
                </a:solidFill>
                <a:latin typeface="__basierCircleFont_0c41ff"/>
              </a:rPr>
              <a:t>data warehouse for BI</a:t>
            </a:r>
            <a:r>
              <a:rPr lang="zh-CN" altLang="en-US" dirty="0">
                <a:solidFill>
                  <a:srgbClr val="000000"/>
                </a:solidFill>
                <a:latin typeface="__basierCircleFont_0c41ff"/>
              </a:rPr>
              <a:t>到</a:t>
            </a:r>
            <a:r>
              <a:rPr lang="en-US" altLang="zh-CN" dirty="0">
                <a:solidFill>
                  <a:srgbClr val="000000"/>
                </a:solidFill>
                <a:latin typeface="__basierCircleFont_0c41ff"/>
              </a:rPr>
              <a:t>data lake for AI</a:t>
            </a:r>
            <a:r>
              <a:rPr lang="zh-CN" altLang="en-US" dirty="0">
                <a:solidFill>
                  <a:srgbClr val="000000"/>
                </a:solidFill>
                <a:latin typeface="__basierCircleFont_0c41ff"/>
              </a:rPr>
              <a:t>的过程。其最终目标是自动的统计分析与决策，帮助客户挖掘垂域数据价值，而非为了通用人工智能。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397AD-AB9A-AB1E-9883-00640C039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2E49-7317-4DE0-B6C0-99C447C4BA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41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2B8F4-475A-60BE-0E8D-EF29D421B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大会的前沿内容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2A45B-FF9E-2DF0-63C4-864658E75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数据工程与流式传输</a:t>
            </a:r>
          </a:p>
          <a:p>
            <a:r>
              <a:rPr lang="zh-CN" altLang="en-US" dirty="0"/>
              <a:t>数据治理</a:t>
            </a:r>
          </a:p>
          <a:p>
            <a:r>
              <a:rPr lang="zh-CN" altLang="en-US" dirty="0"/>
              <a:t>数据湖架构</a:t>
            </a:r>
          </a:p>
          <a:p>
            <a:r>
              <a:rPr lang="zh-CN" altLang="en-US" dirty="0"/>
              <a:t>数据策略与</a:t>
            </a:r>
            <a:r>
              <a:rPr lang="en-US" altLang="zh-CN" dirty="0"/>
              <a:t>Lakehouse</a:t>
            </a:r>
            <a:r>
              <a:rPr lang="zh-CN" altLang="en-US" dirty="0"/>
              <a:t>实施</a:t>
            </a:r>
          </a:p>
          <a:p>
            <a:r>
              <a:rPr lang="zh-CN" altLang="en-US" dirty="0"/>
              <a:t>数据仓库、分析和 </a:t>
            </a:r>
            <a:r>
              <a:rPr lang="en-US" altLang="zh-CN" dirty="0"/>
              <a:t>BI</a:t>
            </a:r>
          </a:p>
          <a:p>
            <a:r>
              <a:rPr lang="zh-CN" altLang="en-US" dirty="0"/>
              <a:t>数据科学与机器学习</a:t>
            </a:r>
          </a:p>
          <a:p>
            <a:r>
              <a:rPr lang="zh-CN" altLang="en-US" dirty="0"/>
              <a:t>生成式人工智能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3785D-7A3B-9CDA-1C97-08D19EB2B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2E49-7317-4DE0-B6C0-99C447C4BA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84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C5128-A753-4164-ABF6-DCFB4FECC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Data+AI</a:t>
            </a:r>
            <a:r>
              <a:rPr lang="zh-CN" altLang="en-US" dirty="0"/>
              <a:t>的一些应用场景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7A811-BCCA-1430-DD23-BAC91F855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8607"/>
            <a:ext cx="10515600" cy="4128355"/>
          </a:xfrm>
        </p:spPr>
        <p:txBody>
          <a:bodyPr/>
          <a:lstStyle/>
          <a:p>
            <a:r>
              <a:rPr lang="zh-CN" altLang="en-US" dirty="0"/>
              <a:t>金融服务</a:t>
            </a:r>
          </a:p>
          <a:p>
            <a:r>
              <a:rPr lang="zh-CN" altLang="en-US" dirty="0"/>
              <a:t>医疗保健和生命科学</a:t>
            </a:r>
          </a:p>
          <a:p>
            <a:r>
              <a:rPr lang="zh-CN" altLang="en-US" dirty="0"/>
              <a:t>工业和制造业</a:t>
            </a:r>
          </a:p>
          <a:p>
            <a:r>
              <a:rPr lang="zh-CN" altLang="en-US" dirty="0"/>
              <a:t>通讯、媒体和娱乐</a:t>
            </a:r>
          </a:p>
          <a:p>
            <a:r>
              <a:rPr lang="zh-CN" altLang="en-US" dirty="0"/>
              <a:t>政府和公共部门</a:t>
            </a:r>
          </a:p>
          <a:p>
            <a:r>
              <a:rPr lang="zh-CN" altLang="en-US" dirty="0"/>
              <a:t>零售和消费品</a:t>
            </a:r>
            <a:endParaRPr lang="en-US" altLang="zh-CN" dirty="0"/>
          </a:p>
          <a:p>
            <a:r>
              <a:rPr lang="zh-CN" altLang="en-US" dirty="0"/>
              <a:t>供应链</a:t>
            </a:r>
            <a:endParaRPr lang="en-US" altLang="zh-CN" dirty="0"/>
          </a:p>
          <a:p>
            <a:r>
              <a:rPr lang="zh-CN" altLang="en-US" dirty="0"/>
              <a:t>广告与市场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81F88-F011-85C0-C15B-A9387AF1B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2E49-7317-4DE0-B6C0-99C447C4BA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63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21118-352D-11F0-6D62-4BAC41F59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数据血统（</a:t>
            </a:r>
            <a:r>
              <a:rPr lang="en-US" altLang="zh-CN" dirty="0"/>
              <a:t>data lineage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A8791-719D-5E6D-C129-C21EC313A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523" y="1825625"/>
            <a:ext cx="11324492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zh-CN" altLang="en-US" dirty="0"/>
              <a:t>数据血统是确保数据分析过程透明、可靠和高效的重要工具，对数据的可信性和可用性具有重要影响。</a:t>
            </a:r>
            <a:endParaRPr lang="en-US" altLang="zh-CN" dirty="0"/>
          </a:p>
          <a:p>
            <a:r>
              <a:rPr lang="zh-CN" altLang="en-US" dirty="0"/>
              <a:t>数据溯源：数据血统可以帮助追踪数据的来源，从原始数据到最终分析结果的整个路径。这对于理解数据的准确性和可靠性至关重要。通过数据血统，分析人员可以知道每个数据点是如何生成的、经过了哪些处理步骤以及哪些数据源对其有影响。</a:t>
            </a:r>
          </a:p>
          <a:p>
            <a:r>
              <a:rPr lang="zh-CN" altLang="en-US" dirty="0"/>
              <a:t>数据质量控制：数据血统有助于识别和解决数据质量问题。如果分析结果出现问题，数据血统可以帮助快速定位问题的根源。例如，如果某一步的数据处理出现错误，数据血统可以追踪到具体的步骤和相关数据，从而便于纠正。</a:t>
            </a:r>
          </a:p>
          <a:p>
            <a:r>
              <a:rPr lang="zh-CN" altLang="en-US" dirty="0"/>
              <a:t>数据再利用：数据血统可以记录数据的处理步骤和方法，使得相同的数据处理过程可以重复使用。这样可以提高数据分析的效率，减少重复劳动，并确保不同分析之间的一致性。</a:t>
            </a:r>
          </a:p>
          <a:p>
            <a:r>
              <a:rPr lang="zh-CN" altLang="en-US" dirty="0"/>
              <a:t>协作和沟通：在团队合作中，数据血统可以帮助团队成员理解数据的处理流程和决策依据。它提供了一种透明的方式，使得团队中的每个人都可以看到数据的生成和处理过程，从而更好地沟通和协作。</a:t>
            </a:r>
          </a:p>
          <a:p>
            <a:r>
              <a:rPr lang="zh-CN" altLang="en-US" dirty="0"/>
              <a:t>优化数据流程：通过分析数据血统，可以发现数据处理流程中的瓶颈和低效之处，从而进行优化和改进。这有助于提高整个数据分析流程的效率和效果。</a:t>
            </a:r>
            <a:endParaRPr lang="en-US" altLang="zh-CN" dirty="0"/>
          </a:p>
          <a:p>
            <a:r>
              <a:rPr lang="zh-CN" altLang="en-US" dirty="0"/>
              <a:t>合规性和审计：在许多行业中，数据的使用需要遵循严格的法规和审计要求。数据血统能够提供完整的操作记录，显示数据在整个生命周期中的变化和处理过程。这对于确保数据处理符合法律和行业标准非常重要。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DF0AC-3033-AC49-0391-DECFEE200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2E49-7317-4DE0-B6C0-99C447C4BA9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962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9B0C7-7F2F-6E7D-69E9-AB6CE9B52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数据生成的一般模式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698325-4EAD-8D88-A5B7-77497ED6B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2E49-7317-4DE0-B6C0-99C447C4BA9D}" type="slidenum">
              <a:rPr lang="en-US" smtClean="0"/>
              <a:t>7</a:t>
            </a:fld>
            <a:endParaRPr lang="en-US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E109FA27-2483-C39A-DEBF-48252137760E}"/>
              </a:ext>
            </a:extLst>
          </p:cNvPr>
          <p:cNvSpPr/>
          <p:nvPr/>
        </p:nvSpPr>
        <p:spPr>
          <a:xfrm>
            <a:off x="633046" y="3121269"/>
            <a:ext cx="1767255" cy="141556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产生训练数据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D8AF25-C3E5-3B46-122D-389135F61290}"/>
              </a:ext>
            </a:extLst>
          </p:cNvPr>
          <p:cNvSpPr/>
          <p:nvPr/>
        </p:nvSpPr>
        <p:spPr>
          <a:xfrm>
            <a:off x="3094893" y="3503733"/>
            <a:ext cx="1485899" cy="6506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模型训练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7CFFCA-85D3-C2B5-1F59-B26DB31808E6}"/>
              </a:ext>
            </a:extLst>
          </p:cNvPr>
          <p:cNvCxnSpPr>
            <a:cxnSpLocks/>
            <a:stCxn id="5" idx="4"/>
            <a:endCxn id="6" idx="1"/>
          </p:cNvCxnSpPr>
          <p:nvPr/>
        </p:nvCxnSpPr>
        <p:spPr>
          <a:xfrm flipV="1">
            <a:off x="2400301" y="3829049"/>
            <a:ext cx="69459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560DFF1-C2E4-3D0C-3973-378CF35DAEE3}"/>
              </a:ext>
            </a:extLst>
          </p:cNvPr>
          <p:cNvSpPr/>
          <p:nvPr/>
        </p:nvSpPr>
        <p:spPr>
          <a:xfrm>
            <a:off x="5275384" y="3503733"/>
            <a:ext cx="1485899" cy="6506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基于</a:t>
            </a:r>
            <a:r>
              <a:rPr lang="en-US" altLang="zh-CN" dirty="0"/>
              <a:t>LLM</a:t>
            </a:r>
            <a:r>
              <a:rPr lang="zh-CN" altLang="en-US" dirty="0"/>
              <a:t>的综合评估器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0A032B-14BB-6B27-5700-42CFEEC25BD6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4580792" y="3829049"/>
            <a:ext cx="69459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E44DE19-BA81-6A0F-9135-7F33F9C6746C}"/>
              </a:ext>
            </a:extLst>
          </p:cNvPr>
          <p:cNvSpPr/>
          <p:nvPr/>
        </p:nvSpPr>
        <p:spPr>
          <a:xfrm>
            <a:off x="7455875" y="3503733"/>
            <a:ext cx="1485899" cy="6506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内部部署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BDD903-3AF7-C90B-5C71-10ED8CBC4F1C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6761283" y="3829049"/>
            <a:ext cx="69459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C776977-49AF-A6DF-A240-62B84AB98B73}"/>
              </a:ext>
            </a:extLst>
          </p:cNvPr>
          <p:cNvSpPr/>
          <p:nvPr/>
        </p:nvSpPr>
        <p:spPr>
          <a:xfrm>
            <a:off x="9636366" y="3503733"/>
            <a:ext cx="1485899" cy="6506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用户反馈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31985A5-53CE-CFBB-4C62-49945F02606F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8941774" y="3829049"/>
            <a:ext cx="69459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4A9DB0A-F009-BF5B-FDDF-C307B0F399B0}"/>
              </a:ext>
            </a:extLst>
          </p:cNvPr>
          <p:cNvCxnSpPr>
            <a:cxnSpLocks/>
            <a:endCxn id="5" idx="1"/>
          </p:cNvCxnSpPr>
          <p:nvPr/>
        </p:nvCxnSpPr>
        <p:spPr>
          <a:xfrm rot="10800000" flipV="1">
            <a:off x="1516674" y="2365131"/>
            <a:ext cx="4501660" cy="75613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095BE0C-E252-88D8-CBEE-4A66282629CB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6018334" y="2365131"/>
            <a:ext cx="0" cy="11386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6C76FDC-1AF9-3AAB-68A9-6022D49047E3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51332" y="2743200"/>
            <a:ext cx="4127983" cy="763828"/>
          </a:xfrm>
          <a:prstGeom prst="bentConnector3">
            <a:avLst>
              <a:gd name="adj1" fmla="val 10026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D965EF9-12E5-0F61-C6B2-627BD08FA9FB}"/>
              </a:ext>
            </a:extLst>
          </p:cNvPr>
          <p:cNvCxnSpPr>
            <a:stCxn id="15" idx="0"/>
          </p:cNvCxnSpPr>
          <p:nvPr/>
        </p:nvCxnSpPr>
        <p:spPr>
          <a:xfrm flipH="1" flipV="1">
            <a:off x="10379315" y="2743200"/>
            <a:ext cx="1" cy="7605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807F180-E9E3-3CCE-D065-C6F954B23A9A}"/>
              </a:ext>
            </a:extLst>
          </p:cNvPr>
          <p:cNvSpPr txBox="1"/>
          <p:nvPr/>
        </p:nvSpPr>
        <p:spPr>
          <a:xfrm>
            <a:off x="2642144" y="4862143"/>
            <a:ext cx="69942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难点：</a:t>
            </a:r>
            <a:endParaRPr lang="en-US" altLang="zh-CN" dirty="0"/>
          </a:p>
          <a:p>
            <a:pPr marL="342900" indent="-342900">
              <a:buFont typeface="+mj-lt"/>
              <a:buAutoNum type="arabicParenR"/>
            </a:pPr>
            <a:r>
              <a:rPr lang="zh-CN" altLang="en-US" dirty="0"/>
              <a:t>全栈的应用利用不同的语言、工具、框架，不单纯是数据工程。</a:t>
            </a:r>
            <a:endParaRPr lang="en-US" altLang="zh-CN" dirty="0"/>
          </a:p>
          <a:p>
            <a:pPr marL="342900" indent="-342900">
              <a:buFont typeface="+mj-lt"/>
              <a:buAutoNum type="arabicParenR"/>
            </a:pPr>
            <a:r>
              <a:rPr lang="zh-CN" altLang="en-US" dirty="0"/>
              <a:t>不同的数据团队，对数据有着不同的诉求。</a:t>
            </a:r>
            <a:endParaRPr lang="en-US" altLang="zh-CN" dirty="0"/>
          </a:p>
          <a:p>
            <a:pPr marL="342900" indent="-342900">
              <a:buFont typeface="+mj-lt"/>
              <a:buAutoNum type="arabicParenR"/>
            </a:pPr>
            <a:r>
              <a:rPr lang="zh-CN" altLang="en-US" dirty="0"/>
              <a:t>数据分析的工作流有着复杂的状态和逻辑。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354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D2910-703F-C7FC-DC40-07694ECB6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Databricks</a:t>
            </a:r>
            <a:r>
              <a:rPr lang="zh-CN" altLang="en-US" dirty="0"/>
              <a:t>数据智能平台的架构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EDE25-BBCA-5015-3360-9710045A5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2E49-7317-4DE0-B6C0-99C447C4BA9D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D4088FB-EB21-A5F5-EBBD-85502D038B05}"/>
              </a:ext>
            </a:extLst>
          </p:cNvPr>
          <p:cNvSpPr/>
          <p:nvPr/>
        </p:nvSpPr>
        <p:spPr>
          <a:xfrm>
            <a:off x="615461" y="4422042"/>
            <a:ext cx="7746023" cy="6330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Delta Lake </a:t>
            </a:r>
            <a:r>
              <a:rPr lang="en-US" altLang="zh-CN" dirty="0" err="1"/>
              <a:t>UniForm</a:t>
            </a:r>
            <a:endParaRPr lang="en-US" altLang="zh-CN" dirty="0"/>
          </a:p>
          <a:p>
            <a:pPr algn="ctr"/>
            <a:r>
              <a:rPr lang="zh-CN" altLang="en-US" dirty="0"/>
              <a:t>根据使用模式自动优化数据布局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876A1F3-3888-99E9-2EAB-9C66C1930C9C}"/>
              </a:ext>
            </a:extLst>
          </p:cNvPr>
          <p:cNvSpPr/>
          <p:nvPr/>
        </p:nvSpPr>
        <p:spPr>
          <a:xfrm>
            <a:off x="615460" y="3661752"/>
            <a:ext cx="7746024" cy="6330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Unity Catalog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E9E5D43-E4AA-F113-F8AA-16BC7C7EF113}"/>
              </a:ext>
            </a:extLst>
          </p:cNvPr>
          <p:cNvSpPr/>
          <p:nvPr/>
        </p:nvSpPr>
        <p:spPr>
          <a:xfrm>
            <a:off x="615459" y="2901462"/>
            <a:ext cx="7746025" cy="6330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DatabricksIQ</a:t>
            </a:r>
            <a:endParaRPr lang="en-US" altLang="zh-CN" dirty="0"/>
          </a:p>
          <a:p>
            <a:pPr algn="ctr"/>
            <a:r>
              <a:rPr lang="zh-CN" altLang="en-US" dirty="0"/>
              <a:t>利用</a:t>
            </a:r>
            <a:r>
              <a:rPr lang="en-US" altLang="zh-CN" dirty="0" err="1"/>
              <a:t>GenAI</a:t>
            </a:r>
            <a:r>
              <a:rPr lang="zh-CN" altLang="en-US" dirty="0"/>
              <a:t>理解用户数据的语义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308DD4F-9466-9ACF-2F8A-E2ED222A19AC}"/>
              </a:ext>
            </a:extLst>
          </p:cNvPr>
          <p:cNvSpPr/>
          <p:nvPr/>
        </p:nvSpPr>
        <p:spPr>
          <a:xfrm>
            <a:off x="615459" y="2029803"/>
            <a:ext cx="1503488" cy="6330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MosaicAI</a:t>
            </a:r>
            <a:endParaRPr lang="en-US" altLang="zh-CN" dirty="0"/>
          </a:p>
          <a:p>
            <a:pPr algn="ctr"/>
            <a:r>
              <a:rPr lang="zh-CN" altLang="en-US" dirty="0"/>
              <a:t>数据科学</a:t>
            </a:r>
            <a:r>
              <a:rPr lang="en-US" altLang="zh-CN" dirty="0"/>
              <a:t>+AI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36D2AF5-FB86-248A-AC3E-32C1B12C223A}"/>
              </a:ext>
            </a:extLst>
          </p:cNvPr>
          <p:cNvSpPr/>
          <p:nvPr/>
        </p:nvSpPr>
        <p:spPr>
          <a:xfrm>
            <a:off x="2312372" y="2013805"/>
            <a:ext cx="1943104" cy="6330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Delta Live Tables</a:t>
            </a:r>
          </a:p>
          <a:p>
            <a:pPr algn="ctr"/>
            <a:r>
              <a:rPr lang="en-US" dirty="0"/>
              <a:t>ETL&amp;</a:t>
            </a:r>
            <a:r>
              <a:rPr lang="zh-CN" altLang="en-US" dirty="0"/>
              <a:t>实时分析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FA77AE-32AD-A35F-D587-A13089EB9263}"/>
              </a:ext>
            </a:extLst>
          </p:cNvPr>
          <p:cNvSpPr/>
          <p:nvPr/>
        </p:nvSpPr>
        <p:spPr>
          <a:xfrm>
            <a:off x="4448901" y="2013805"/>
            <a:ext cx="1503488" cy="6330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工作流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60693E-C751-2EE9-9BD5-2D02FDE6921D}"/>
              </a:ext>
            </a:extLst>
          </p:cNvPr>
          <p:cNvSpPr/>
          <p:nvPr/>
        </p:nvSpPr>
        <p:spPr>
          <a:xfrm>
            <a:off x="6145814" y="2011364"/>
            <a:ext cx="2215670" cy="6330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Databricks SQL</a:t>
            </a:r>
          </a:p>
          <a:p>
            <a:pPr algn="ctr"/>
            <a:r>
              <a:rPr lang="en-US" dirty="0"/>
              <a:t>Data Warehousing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0F788F2-62DF-B020-5618-922703A6187A}"/>
              </a:ext>
            </a:extLst>
          </p:cNvPr>
          <p:cNvSpPr/>
          <p:nvPr/>
        </p:nvSpPr>
        <p:spPr>
          <a:xfrm>
            <a:off x="615461" y="5233011"/>
            <a:ext cx="7746023" cy="6330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Open Data Lake</a:t>
            </a:r>
          </a:p>
          <a:p>
            <a:pPr algn="ctr"/>
            <a:r>
              <a:rPr lang="zh-CN" altLang="en-US" dirty="0"/>
              <a:t>所有原始数据（</a:t>
            </a:r>
            <a:r>
              <a:rPr lang="en-US" altLang="zh-CN" dirty="0"/>
              <a:t>logs</a:t>
            </a:r>
            <a:r>
              <a:rPr lang="zh-CN" altLang="en-US" dirty="0"/>
              <a:t>，文本，音频、图片、视频等）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B8F7D2-A3A9-9CCC-992D-CAF1D3B3F753}"/>
              </a:ext>
            </a:extLst>
          </p:cNvPr>
          <p:cNvSpPr txBox="1"/>
          <p:nvPr/>
        </p:nvSpPr>
        <p:spPr>
          <a:xfrm>
            <a:off x="8783517" y="3261237"/>
            <a:ext cx="3182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数据智能平台的目标：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按统一的方式共享数据</a:t>
            </a:r>
            <a:r>
              <a:rPr lang="en-US" altLang="zh-CN" dirty="0"/>
              <a:t>+AI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大规模搜索的开放生态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保证安全和隐私的合作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64120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A1238-93AC-39E2-D02D-4D0128483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DatabricksIQ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07267B-B487-0E79-98CE-146698F0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2E49-7317-4DE0-B6C0-99C447C4BA9D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8727CCD-FC65-E541-889E-46CC57C74200}"/>
              </a:ext>
            </a:extLst>
          </p:cNvPr>
          <p:cNvSpPr/>
          <p:nvPr/>
        </p:nvSpPr>
        <p:spPr>
          <a:xfrm>
            <a:off x="609601" y="3710354"/>
            <a:ext cx="11069517" cy="6330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DatabricksIQ</a:t>
            </a:r>
            <a:endParaRPr lang="en-US" altLang="zh-CN" dirty="0"/>
          </a:p>
          <a:p>
            <a:pPr algn="ctr"/>
            <a:r>
              <a:rPr lang="zh-CN" altLang="en-US" dirty="0"/>
              <a:t>利用</a:t>
            </a:r>
            <a:r>
              <a:rPr lang="en-US" altLang="zh-CN" dirty="0" err="1"/>
              <a:t>GenAI</a:t>
            </a:r>
            <a:r>
              <a:rPr lang="zh-CN" altLang="en-US" dirty="0"/>
              <a:t>理解用户数据的语义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2A27090-DEC8-788C-9551-B2513CD74AE9}"/>
              </a:ext>
            </a:extLst>
          </p:cNvPr>
          <p:cNvSpPr/>
          <p:nvPr/>
        </p:nvSpPr>
        <p:spPr>
          <a:xfrm>
            <a:off x="609601" y="2343457"/>
            <a:ext cx="2532187" cy="6330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自然语言交互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50DC49B-ED1D-4AD5-1589-AAE95AD36FD8}"/>
              </a:ext>
            </a:extLst>
          </p:cNvPr>
          <p:cNvSpPr/>
          <p:nvPr/>
        </p:nvSpPr>
        <p:spPr>
          <a:xfrm>
            <a:off x="3374778" y="2343457"/>
            <a:ext cx="2366605" cy="6330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智能搜索与发现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F73A811-4C7A-CBB9-10EA-A7F0274462C1}"/>
              </a:ext>
            </a:extLst>
          </p:cNvPr>
          <p:cNvSpPr/>
          <p:nvPr/>
        </p:nvSpPr>
        <p:spPr>
          <a:xfrm>
            <a:off x="5934807" y="2343457"/>
            <a:ext cx="1790705" cy="6330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AI</a:t>
            </a:r>
            <a:r>
              <a:rPr lang="zh-CN" altLang="en-US" dirty="0"/>
              <a:t>治理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013FC7B-3262-8CA2-4840-F2707ABA94E0}"/>
              </a:ext>
            </a:extLst>
          </p:cNvPr>
          <p:cNvSpPr/>
          <p:nvPr/>
        </p:nvSpPr>
        <p:spPr>
          <a:xfrm>
            <a:off x="7886701" y="2341016"/>
            <a:ext cx="3792416" cy="6330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简化的管理与维护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CD1107C-2B47-E861-40D3-9BF0A713BBEE}"/>
              </a:ext>
            </a:extLst>
          </p:cNvPr>
          <p:cNvSpPr/>
          <p:nvPr/>
        </p:nvSpPr>
        <p:spPr>
          <a:xfrm>
            <a:off x="609601" y="5110041"/>
            <a:ext cx="1503488" cy="6330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Unity Catalog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1AC99F0-6483-4E62-C53D-5497E6EF2CF4}"/>
              </a:ext>
            </a:extLst>
          </p:cNvPr>
          <p:cNvSpPr/>
          <p:nvPr/>
        </p:nvSpPr>
        <p:spPr>
          <a:xfrm>
            <a:off x="2306514" y="5094043"/>
            <a:ext cx="835274" cy="6330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D7D6F57-E416-DC4A-B9BE-080717276E26}"/>
              </a:ext>
            </a:extLst>
          </p:cNvPr>
          <p:cNvSpPr/>
          <p:nvPr/>
        </p:nvSpPr>
        <p:spPr>
          <a:xfrm>
            <a:off x="3374778" y="5091602"/>
            <a:ext cx="1437549" cy="6330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Dashboards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96358D5-71C5-488E-5FBD-18BC904E6C73}"/>
              </a:ext>
            </a:extLst>
          </p:cNvPr>
          <p:cNvSpPr/>
          <p:nvPr/>
        </p:nvSpPr>
        <p:spPr>
          <a:xfrm>
            <a:off x="6617678" y="5104545"/>
            <a:ext cx="1107835" cy="6330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Recents</a:t>
            </a:r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3AE7A08-4C5F-46E1-603F-85CE89A95852}"/>
              </a:ext>
            </a:extLst>
          </p:cNvPr>
          <p:cNvSpPr/>
          <p:nvPr/>
        </p:nvSpPr>
        <p:spPr>
          <a:xfrm>
            <a:off x="5045317" y="5091602"/>
            <a:ext cx="1327648" cy="6330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Notebooks</a:t>
            </a:r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DADEACD-6BBF-DAA8-73CD-A9CDD8BD29C4}"/>
              </a:ext>
            </a:extLst>
          </p:cNvPr>
          <p:cNvSpPr/>
          <p:nvPr/>
        </p:nvSpPr>
        <p:spPr>
          <a:xfrm>
            <a:off x="7886701" y="5104545"/>
            <a:ext cx="1216272" cy="6330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Popularity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885F70B-083B-9E62-C61B-36EE175D4FA9}"/>
              </a:ext>
            </a:extLst>
          </p:cNvPr>
          <p:cNvSpPr/>
          <p:nvPr/>
        </p:nvSpPr>
        <p:spPr>
          <a:xfrm>
            <a:off x="9294937" y="5091602"/>
            <a:ext cx="1107835" cy="6330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Lineages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230075C-AFA3-E6A0-1888-83DA8796A908}"/>
              </a:ext>
            </a:extLst>
          </p:cNvPr>
          <p:cNvSpPr/>
          <p:nvPr/>
        </p:nvSpPr>
        <p:spPr>
          <a:xfrm>
            <a:off x="10571283" y="5104545"/>
            <a:ext cx="1107835" cy="6330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queries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C1ABE08-BC32-7D1E-67FE-D8EC2DD9AF8B}"/>
              </a:ext>
            </a:extLst>
          </p:cNvPr>
          <p:cNvCxnSpPr>
            <a:stCxn id="13" idx="0"/>
          </p:cNvCxnSpPr>
          <p:nvPr/>
        </p:nvCxnSpPr>
        <p:spPr>
          <a:xfrm flipV="1">
            <a:off x="1361345" y="4343400"/>
            <a:ext cx="1463" cy="7666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390C312-D19D-580F-33A7-FC715344EFA3}"/>
              </a:ext>
            </a:extLst>
          </p:cNvPr>
          <p:cNvCxnSpPr/>
          <p:nvPr/>
        </p:nvCxnSpPr>
        <p:spPr>
          <a:xfrm flipV="1">
            <a:off x="2724151" y="4324961"/>
            <a:ext cx="1463" cy="7666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556A7BF-3494-4E80-3B49-07331F088EF5}"/>
              </a:ext>
            </a:extLst>
          </p:cNvPr>
          <p:cNvCxnSpPr/>
          <p:nvPr/>
        </p:nvCxnSpPr>
        <p:spPr>
          <a:xfrm flipV="1">
            <a:off x="4084031" y="4324960"/>
            <a:ext cx="1463" cy="7666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0E5CDC1-78E2-75B5-E0F8-8B1B5D94873A}"/>
              </a:ext>
            </a:extLst>
          </p:cNvPr>
          <p:cNvCxnSpPr/>
          <p:nvPr/>
        </p:nvCxnSpPr>
        <p:spPr>
          <a:xfrm flipV="1">
            <a:off x="5707678" y="4343399"/>
            <a:ext cx="1463" cy="7666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B11F37B-D4D3-1FF8-2E89-88CE3FCDCD76}"/>
              </a:ext>
            </a:extLst>
          </p:cNvPr>
          <p:cNvCxnSpPr/>
          <p:nvPr/>
        </p:nvCxnSpPr>
        <p:spPr>
          <a:xfrm flipV="1">
            <a:off x="7150352" y="4343398"/>
            <a:ext cx="1463" cy="7666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AC801F-ABD9-910A-BD3A-44586852B12C}"/>
              </a:ext>
            </a:extLst>
          </p:cNvPr>
          <p:cNvCxnSpPr/>
          <p:nvPr/>
        </p:nvCxnSpPr>
        <p:spPr>
          <a:xfrm flipV="1">
            <a:off x="8458938" y="4343397"/>
            <a:ext cx="1463" cy="7666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CAC704F-2EFB-659A-F9C4-BE8E295AFA82}"/>
              </a:ext>
            </a:extLst>
          </p:cNvPr>
          <p:cNvCxnSpPr/>
          <p:nvPr/>
        </p:nvCxnSpPr>
        <p:spPr>
          <a:xfrm flipV="1">
            <a:off x="9847391" y="4318793"/>
            <a:ext cx="1463" cy="7666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B54B5DD-BFDE-F8BB-E220-69BEE5DD3B11}"/>
              </a:ext>
            </a:extLst>
          </p:cNvPr>
          <p:cNvCxnSpPr/>
          <p:nvPr/>
        </p:nvCxnSpPr>
        <p:spPr>
          <a:xfrm flipV="1">
            <a:off x="11123737" y="4327402"/>
            <a:ext cx="1463" cy="7666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61BBC69-B5C7-52C7-95E6-496E4730CFE2}"/>
              </a:ext>
            </a:extLst>
          </p:cNvPr>
          <p:cNvCxnSpPr>
            <a:cxnSpLocks/>
          </p:cNvCxnSpPr>
          <p:nvPr/>
        </p:nvCxnSpPr>
        <p:spPr>
          <a:xfrm flipV="1">
            <a:off x="1814146" y="2976503"/>
            <a:ext cx="0" cy="7338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07B4D91-4F31-8427-B7DB-9E92F3E1AFFD}"/>
              </a:ext>
            </a:extLst>
          </p:cNvPr>
          <p:cNvCxnSpPr>
            <a:cxnSpLocks/>
          </p:cNvCxnSpPr>
          <p:nvPr/>
        </p:nvCxnSpPr>
        <p:spPr>
          <a:xfrm flipV="1">
            <a:off x="4558080" y="2976503"/>
            <a:ext cx="0" cy="7338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47D40AA-5CD2-4E8D-2647-16D5B0D83836}"/>
              </a:ext>
            </a:extLst>
          </p:cNvPr>
          <p:cNvCxnSpPr>
            <a:cxnSpLocks/>
          </p:cNvCxnSpPr>
          <p:nvPr/>
        </p:nvCxnSpPr>
        <p:spPr>
          <a:xfrm flipV="1">
            <a:off x="6749561" y="2974062"/>
            <a:ext cx="0" cy="7338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460193F-90DE-DA39-9CC2-BCFD038C4816}"/>
              </a:ext>
            </a:extLst>
          </p:cNvPr>
          <p:cNvCxnSpPr>
            <a:cxnSpLocks/>
          </p:cNvCxnSpPr>
          <p:nvPr/>
        </p:nvCxnSpPr>
        <p:spPr>
          <a:xfrm flipV="1">
            <a:off x="9847391" y="2974062"/>
            <a:ext cx="0" cy="7338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074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1210</TotalTime>
  <Words>1901</Words>
  <Application>Microsoft Office PowerPoint</Application>
  <PresentationFormat>Widescreen</PresentationFormat>
  <Paragraphs>142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__basierCircleFont_0c41ff</vt:lpstr>
      <vt:lpstr>Arial</vt:lpstr>
      <vt:lpstr>Calibri</vt:lpstr>
      <vt:lpstr>Calibri Light</vt:lpstr>
      <vt:lpstr>Office Theme</vt:lpstr>
      <vt:lpstr>Databricks Summit 2024</vt:lpstr>
      <vt:lpstr>Keynote总结</vt:lpstr>
      <vt:lpstr>Data+AI的目的</vt:lpstr>
      <vt:lpstr>大会的前沿内容</vt:lpstr>
      <vt:lpstr>Data+AI的一些应用场景</vt:lpstr>
      <vt:lpstr>数据血统（data lineage）</vt:lpstr>
      <vt:lpstr>数据生成的一般模式</vt:lpstr>
      <vt:lpstr>Databricks数据智能平台的架构</vt:lpstr>
      <vt:lpstr>DatabricksIQ</vt:lpstr>
      <vt:lpstr>MosaicAI的一般工作流</vt:lpstr>
      <vt:lpstr>MLOps Stack</vt:lpstr>
      <vt:lpstr>数据质量的三个等级</vt:lpstr>
      <vt:lpstr>数据标注工作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Jiangsheng Yu</dc:creator>
  <cp:lastModifiedBy>Jiangsheng Yu</cp:lastModifiedBy>
  <cp:revision>138</cp:revision>
  <dcterms:created xsi:type="dcterms:W3CDTF">2024-05-27T23:58:46Z</dcterms:created>
  <dcterms:modified xsi:type="dcterms:W3CDTF">2024-06-20T01:01:20Z</dcterms:modified>
</cp:coreProperties>
</file>