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7" r:id="rId4"/>
    <p:sldId id="268" r:id="rId5"/>
    <p:sldId id="269" r:id="rId6"/>
    <p:sldId id="270" r:id="rId7"/>
    <p:sldId id="282" r:id="rId8"/>
    <p:sldId id="271" r:id="rId9"/>
    <p:sldId id="273" r:id="rId10"/>
    <p:sldId id="274" r:id="rId11"/>
    <p:sldId id="272" r:id="rId12"/>
    <p:sldId id="277" r:id="rId13"/>
    <p:sldId id="279" r:id="rId14"/>
    <p:sldId id="278" r:id="rId15"/>
    <p:sldId id="276" r:id="rId16"/>
    <p:sldId id="275" r:id="rId17"/>
    <p:sldId id="266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44" autoAdjust="0"/>
  </p:normalViewPr>
  <p:slideViewPr>
    <p:cSldViewPr snapToGrid="0">
      <p:cViewPr varScale="1">
        <p:scale>
          <a:sx n="105" d="100"/>
          <a:sy n="105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CFBA-2B97-4A17-9C57-1F7133B3DB0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BEEFF-BF17-4F00-B487-FE66AF53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D19-E426-ADD7-1B00-4738613A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1843C-B898-8C43-B991-DF5C6F79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AD7A-3564-BBAD-03FB-D7A517F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D97D-DCAD-4A64-9251-0A38A78429E2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F6D-5E29-3FC0-3E0B-7ECF76FA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18D4-9A43-E6BE-6CF6-7421D72E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246-61BE-E4B4-B474-46C7536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711F-4A96-81D6-CD66-99053E50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0EB0-7FD8-6095-2D37-D9EFA0B8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F252-CCB8-4E42-8BBE-E9D30BD4C290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34EB-534F-989A-3F2E-B7D4A525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B342-0DBB-5DFC-05EF-7637FE69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B3B41-3075-3D58-E09C-FD4DF063D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74C2-032F-35AD-3FF3-AE07C80B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B4EC-047C-FA04-435F-E026F9E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633D-CDC1-457D-B8F0-E5976D3E7445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0CDB-8816-AEAD-B29D-C304853F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CFA2-FBE0-0B19-FCB9-3C3D9555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F5B4-93C5-950E-A9DF-6572A403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402E-6B2B-6FF8-104E-E23164EA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8837-D1AF-CA1F-ED00-AC92241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A8BA-C512-4BE6-958A-7F4F58AE15CC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D34D-1D12-CDBA-F8DF-73BE2B96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56AA-2DDE-D575-B53A-8CAB9FF6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72A-16D2-58D3-0350-2D36C699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F6D2-FA56-ACB3-6287-FDD894E8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816B-6B16-468D-0F5A-7B17155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13CB-F4F1-4256-88D6-8BC121D2C507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761-DCB0-1554-AFC6-7EDC4618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D117-099B-6076-1005-A0032B8D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BB87-F133-972D-11B3-2A02354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AB1-F3C1-A050-7D68-A5D766E2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3724-D14F-8A59-046B-6D85731F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87B6-85F5-0A5C-82BD-6C27CB5F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9E88-538C-446D-97BD-AE590CBF5CF2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A95F-B5A2-6D4A-8908-82B1973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817B-BE8E-4969-5C89-6E7D5A7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8280-C6D8-9A57-4CBE-2158F6DB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0D9F-0CE4-D66B-20D3-A4DDB93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22C5-480D-F456-65C5-A78F1620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9ADF-CF76-26F6-7FA3-69A6D5B70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32CF1-D728-7E22-0599-2D93330F7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9D350-692B-E966-89DC-8672A213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CE10-CC6C-48AD-B1E8-D9708A1C50F7}" type="datetime1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1B356-3AE7-584D-60A0-7C9EFE46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7BD83-D93F-4336-79CF-7BCA438F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73EF-46C4-B49C-8241-16583CDE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4DF5B-2A19-747E-3016-E7FD684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076-3AF2-4696-BDCB-445E8D6B7A3B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A4813-3B04-B538-734A-7A89980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DC34-9937-B13A-464F-D080087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6A0C-CEC6-9878-125A-4F61E474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905-1241-4C97-881A-BA762FB2EC50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1B5B-61BF-1644-E9F3-BDBA3AE8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091F-509C-0547-6A73-E1BBEBA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7368-81B3-5D0E-B1D5-A02B027C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43E7-1E40-37E7-0FDB-CA536DBE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4D7B4-14F6-A687-50D5-9959EB86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51B2-C7D5-1F6D-15A1-20DB7C8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08A5-7D4F-4590-9117-FB15EE97364E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4ECF9-4DEA-B20E-2C3D-879629A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BE7-B9AD-D3F6-1DD9-44E5BA0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CAD3-6193-3193-9D94-D128465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8F2A-F963-CD01-73E3-C86340D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6516-E54C-CBB0-9718-7803465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A609E-B3F1-6B89-2CB2-FF117EF0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74BC-05D5-4184-B827-59A44E282D43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5E06-0709-D427-5A9A-E6BDA4BA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8FB0-4F2A-0854-C1AC-DDE7F97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556D2-2B74-0A7C-C08F-44688BC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B5C3-CEF5-3765-3E5C-14CE5B2B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2FC4-3658-CE04-F441-BCC80E37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3787-88E5-408E-A6A1-9FF1FD55FBD7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8D82-DEDC-8484-6539-3AF942BB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017F-E82F-2E0F-7EFA-F8A0FE0F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77B4-3561-6EFF-ED38-69E022888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数据底座洞察 </a:t>
            </a:r>
            <a:r>
              <a:rPr lang="en-US" altLang="zh-CN" dirty="0"/>
              <a:t>03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B051-D27C-FCDE-4D64-11FCC95E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474"/>
            <a:ext cx="9144000" cy="1076325"/>
          </a:xfrm>
        </p:spPr>
        <p:txBody>
          <a:bodyPr/>
          <a:lstStyle/>
          <a:p>
            <a:r>
              <a:rPr lang="en-US" dirty="0"/>
              <a:t>Jiangsheng Yu</a:t>
            </a:r>
          </a:p>
          <a:p>
            <a:r>
              <a:rPr lang="en-US" dirty="0"/>
              <a:t>03/05/2024</a:t>
            </a:r>
          </a:p>
        </p:txBody>
      </p:sp>
    </p:spTree>
    <p:extLst>
      <p:ext uri="{BB962C8B-B14F-4D97-AF65-F5344CB8AC3E}">
        <p14:creationId xmlns:p14="http://schemas.microsoft.com/office/powerpoint/2010/main" val="244909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EDB4-9F8F-7FE0-F190-B7B1C069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 </a:t>
            </a:r>
            <a:r>
              <a:rPr lang="zh-CN" altLang="en-US" dirty="0"/>
              <a:t>并⾏训练强化学习策略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9400-7040-1271-DADB-844272D7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383F4-7E19-3ECB-1C3F-CC7DC426E417}"/>
              </a:ext>
            </a:extLst>
          </p:cNvPr>
          <p:cNvSpPr txBox="1"/>
          <p:nvPr/>
        </p:nvSpPr>
        <p:spPr>
          <a:xfrm>
            <a:off x="338328" y="2165342"/>
            <a:ext cx="65943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train_policy_parallel</a:t>
            </a:r>
            <a:r>
              <a:rPr lang="zh-CN" altLang="en-US" sz="2000" dirty="0"/>
              <a:t>函数创建多个</a:t>
            </a:r>
            <a:r>
              <a:rPr lang="en-US" sz="2000" dirty="0" err="1"/>
              <a:t>SimulationActor</a:t>
            </a:r>
            <a:r>
              <a:rPr lang="zh-CN" altLang="en-US" sz="2000" dirty="0"/>
              <a:t>，以及带有</a:t>
            </a:r>
            <a:r>
              <a:rPr lang="en-US" sz="2000" dirty="0" err="1"/>
              <a:t>create_policy</a:t>
            </a:r>
            <a:r>
              <a:rPr lang="en-US" sz="2000" dirty="0"/>
              <a:t> </a:t>
            </a:r>
            <a:r>
              <a:rPr lang="zh-CN" altLang="en-US" sz="2000" dirty="0"/>
              <a:t>的策略。将策略放⼊对象存储中。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模拟参与者根据策略创建部署，从⽽收集经验，</a:t>
            </a:r>
            <a:r>
              <a:rPr lang="en-US" sz="2000" dirty="0" err="1"/>
              <a:t>update_policy⽤于更新策略</a:t>
            </a:r>
            <a:r>
              <a:rPr lang="en-US" sz="2000" dirty="0"/>
              <a:t> 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由于更新策略的设计⽅式，这种⽅法有效。如果经验是通过⼀次或多次模拟收集的也没问题。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持续推出和更新，直到满足条件，然后返回最终的</a:t>
            </a:r>
            <a:r>
              <a:rPr lang="en-US" sz="2000" dirty="0" err="1"/>
              <a:t>trained_policy</a:t>
            </a:r>
            <a:r>
              <a:rPr lang="en-US" sz="2000" dirty="0"/>
              <a:t> 。</a:t>
            </a:r>
            <a:r>
              <a:rPr lang="zh-CN" altLang="en-US" sz="2000" dirty="0"/>
              <a:t>可以从对象存储中检索已完成的部署并⽤于更新策略。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本质上，并⾏化训练过程所需要做的就是以合适的⽅式在类上使⽤</a:t>
            </a:r>
            <a:r>
              <a:rPr lang="en-US" altLang="zh-CN" sz="2000" dirty="0" err="1"/>
              <a:t>ray.remote</a:t>
            </a:r>
            <a:r>
              <a:rPr lang="zh-CN" altLang="en-US" sz="2000" dirty="0"/>
              <a:t>，然后使⽤正确的远程调⽤。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2BBDE-7A1A-47F1-777E-74564097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90" y="1352165"/>
            <a:ext cx="4968251" cy="48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0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0CB6-9083-C013-ADA6-1E820517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CN" dirty="0"/>
              <a:t>Ray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的对比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F839-15A2-06FC-8983-6642C86F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close-up of a list of words&#10;&#10;Description automatically generated">
            <a:extLst>
              <a:ext uri="{FF2B5EF4-FFF2-40B4-BE49-F238E27FC236}">
                <a16:creationId xmlns:a16="http://schemas.microsoft.com/office/drawing/2014/main" id="{B9616B24-FE91-1363-1E42-720D45FA6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4" y="1462088"/>
            <a:ext cx="10374181" cy="51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8497-11C0-7F71-81F9-07A5D357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：引入变换，深挖关联性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275C-EAF7-FCAC-669A-347AACDA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4A58B-F1C4-C93B-2369-E1909A29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40" y="1690688"/>
            <a:ext cx="3077004" cy="4877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22FF9-D1E7-E3CC-5451-91E56FDDE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6" y="2362241"/>
            <a:ext cx="2235254" cy="3972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9F5DD-B895-C969-AB8D-DE25E46C3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33741"/>
            <a:ext cx="5963721" cy="30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CA8E-9C34-B814-6A9B-99F7A1EC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的架构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7036-697F-DF8D-AA1E-F66E1B84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485CA-7932-2A11-FD68-2861401D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479207"/>
            <a:ext cx="8068407" cy="52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3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BAF3-58B7-2A11-0FB7-64220E97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扩散模型：生成图片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667F-54D2-1175-635F-CD89ED6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B065A-B859-2D57-D5FB-2963F10A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94" y="3990575"/>
            <a:ext cx="7544853" cy="286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3EE7F-9DFD-2A0C-2245-A1502418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87" y="1818925"/>
            <a:ext cx="1124106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23D3-2BFA-5E8A-E095-A602A4E6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Sora=</a:t>
            </a:r>
            <a:r>
              <a:rPr lang="en-US" dirty="0" err="1"/>
              <a:t>Diffusion+Transformer</a:t>
            </a:r>
            <a:r>
              <a:rPr lang="zh-CN" altLang="en-US" dirty="0"/>
              <a:t>：还是关联性！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59FC-30F2-4014-388A-36A547A5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E8BAD-49E1-EC1B-596A-66BE57BF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" y="2131094"/>
            <a:ext cx="7473696" cy="1713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A490A-9182-FD31-E1CD-B0CA7B1639F6}"/>
              </a:ext>
            </a:extLst>
          </p:cNvPr>
          <p:cNvSpPr txBox="1"/>
          <p:nvPr/>
        </p:nvSpPr>
        <p:spPr>
          <a:xfrm>
            <a:off x="7805387" y="2592358"/>
            <a:ext cx="41696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Signifier"/>
              </a:rPr>
              <a:t>作为模拟器，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ignifier"/>
              </a:rPr>
              <a:t>Sora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gnifier"/>
              </a:rPr>
              <a:t>目前表现出许多局限性。例如，它不能准确地模拟许多基本相互作用的物理过程，例如玻璃破碎。其他交互（例如吃食物）并不总是会产生对象状态的正确变化。视频生成面临的一个重大挑战是在采样长视频时保持时间一致性。</a:t>
            </a:r>
            <a:endParaRPr lang="en-US" altLang="zh-CN" b="0" i="0" dirty="0">
              <a:solidFill>
                <a:srgbClr val="000000"/>
              </a:solidFill>
              <a:effectLst/>
              <a:latin typeface="Signifier"/>
            </a:endParaRPr>
          </a:p>
          <a:p>
            <a:endParaRPr lang="en-US" dirty="0">
              <a:solidFill>
                <a:srgbClr val="000000"/>
              </a:solidFill>
              <a:latin typeface="Signifie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Signifier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Signifier"/>
              </a:rPr>
              <a:t>Sora</a:t>
            </a:r>
            <a:r>
              <a:rPr lang="zh-CN" altLang="en-US" dirty="0">
                <a:solidFill>
                  <a:srgbClr val="000000"/>
                </a:solidFill>
                <a:latin typeface="Signifier"/>
              </a:rPr>
              <a:t>能否充当世界模拟器，学术界还有争议。见</a:t>
            </a:r>
            <a:r>
              <a:rPr lang="en-US" altLang="zh-CN" dirty="0">
                <a:solidFill>
                  <a:srgbClr val="000000"/>
                </a:solidFill>
                <a:latin typeface="Signifier"/>
              </a:rPr>
              <a:t>Yann </a:t>
            </a:r>
            <a:r>
              <a:rPr lang="en-US" altLang="zh-CN" dirty="0" err="1">
                <a:solidFill>
                  <a:srgbClr val="000000"/>
                </a:solidFill>
                <a:latin typeface="Signifier"/>
              </a:rPr>
              <a:t>LeCun</a:t>
            </a:r>
            <a:r>
              <a:rPr lang="zh-CN" altLang="en-US" dirty="0">
                <a:solidFill>
                  <a:srgbClr val="000000"/>
                </a:solidFill>
                <a:latin typeface="Signifier"/>
              </a:rPr>
              <a:t>的观点。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004A5-B195-AFDD-CEDB-379E8231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" y="4672042"/>
            <a:ext cx="7746140" cy="16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0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D638-3FC5-BE14-29F9-C176D3A9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Sora</a:t>
            </a:r>
            <a:r>
              <a:rPr lang="zh-CN" altLang="en-US" dirty="0"/>
              <a:t>将带来视频革命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09FB-D7E0-FAA6-3545-B1AE8B1B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OpenAI</a:t>
            </a:r>
            <a:r>
              <a:rPr lang="zh-CN" altLang="en-US" dirty="0"/>
              <a:t>的</a:t>
            </a:r>
            <a:r>
              <a:rPr lang="en-US" altLang="zh-CN" dirty="0"/>
              <a:t>Sora</a:t>
            </a:r>
            <a:r>
              <a:rPr lang="zh-CN" altLang="en-US" dirty="0"/>
              <a:t>将改变视频产业。</a:t>
            </a:r>
            <a:r>
              <a:rPr lang="en-US" altLang="zh-CN" dirty="0" err="1"/>
              <a:t>Youtube</a:t>
            </a:r>
            <a:r>
              <a:rPr lang="zh-CN" altLang="en-US" dirty="0"/>
              <a:t>、字节、</a:t>
            </a:r>
            <a:r>
              <a:rPr lang="en-US" altLang="zh-CN" dirty="0"/>
              <a:t>Meta</a:t>
            </a:r>
            <a:r>
              <a:rPr lang="zh-CN" altLang="en-US" dirty="0"/>
              <a:t>等拥有视频大数据的公司将产生激烈竞争。</a:t>
            </a:r>
            <a:endParaRPr lang="en-US" altLang="zh-CN" dirty="0"/>
          </a:p>
          <a:p>
            <a:r>
              <a:rPr lang="zh-CN" altLang="en-US" dirty="0"/>
              <a:t>自动驾驶将因为视频理解能力的提升而跃迁至</a:t>
            </a:r>
            <a:r>
              <a:rPr lang="en-US" altLang="zh-CN" dirty="0"/>
              <a:t>L5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深伪技术将变得更加泛滥而难以控制。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游戏、电影、视频加工等产业将重新定义。</a:t>
            </a:r>
            <a:endParaRPr lang="en-US" altLang="zh-CN" dirty="0"/>
          </a:p>
          <a:p>
            <a:r>
              <a:rPr lang="zh-CN" altLang="en-US" dirty="0"/>
              <a:t>机器数据将发生大爆炸。将会产生一些专门生成数据的新兴产业。</a:t>
            </a:r>
            <a:endParaRPr lang="en-US" altLang="zh-CN" dirty="0"/>
          </a:p>
          <a:p>
            <a:r>
              <a:rPr lang="zh-CN" altLang="en-US" dirty="0"/>
              <a:t>算力诉求变得更加急迫。</a:t>
            </a:r>
            <a:endParaRPr lang="en-US" altLang="zh-CN" dirty="0"/>
          </a:p>
          <a:p>
            <a:r>
              <a:rPr lang="zh-CN" altLang="en-US" dirty="0"/>
              <a:t>高质量的数据和关键算法成为难得一求的商品。</a:t>
            </a:r>
            <a:endParaRPr lang="en-US" altLang="zh-CN" dirty="0"/>
          </a:p>
          <a:p>
            <a:r>
              <a:rPr lang="zh-CN" altLang="en-US" dirty="0"/>
              <a:t>轻量模型的挑战日趋尖锐。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FBDA6-62D6-1841-2105-04E1E1F4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481B-2192-AF6B-798F-D3481F07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大语言模型存在的问题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C215-611D-ED76-5964-66934C32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尽管</a:t>
            </a:r>
            <a:r>
              <a:rPr lang="en-US" sz="3200" kern="100" dirty="0">
                <a:effectLst/>
                <a:latin typeface="+mn-ea"/>
                <a:cs typeface="Times New Roman" panose="02020603050405020304" pitchFamily="18" charset="0"/>
              </a:rPr>
              <a:t>LLM </a:t>
            </a:r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的性能令人印象深刻，但它们仍然存在一些问题，例如：它们经常自信地给出问题的错误答案（即</a:t>
            </a:r>
            <a:r>
              <a:rPr lang="en-US" sz="3200" kern="100" dirty="0">
                <a:effectLst/>
                <a:latin typeface="+mn-ea"/>
                <a:cs typeface="Calibri" panose="020F0502020204030204" pitchFamily="34" charset="0"/>
              </a:rPr>
              <a:t>“</a:t>
            </a:r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幻觉</a:t>
            </a:r>
            <a:r>
              <a:rPr lang="en-US" sz="3200" kern="100" dirty="0">
                <a:effectLst/>
                <a:latin typeface="+mn-ea"/>
                <a:cs typeface="Calibri" panose="020F0502020204030204" pitchFamily="34" charset="0"/>
              </a:rPr>
              <a:t>”</a:t>
            </a:r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）。它们可以产生有偏差的输出。</a:t>
            </a:r>
            <a:endParaRPr lang="en-US" altLang="zh-CN" sz="3200" kern="100" dirty="0">
              <a:effectLst/>
              <a:latin typeface="+mn-ea"/>
              <a:cs typeface="Microsoft YaHei" panose="020B0503020204020204" pitchFamily="34" charset="-122"/>
            </a:endParaRPr>
          </a:p>
          <a:p>
            <a:r>
              <a:rPr lang="en-US" sz="3200" kern="100" dirty="0">
                <a:effectLst/>
                <a:latin typeface="+mn-ea"/>
                <a:cs typeface="Times New Roman" panose="02020603050405020304" pitchFamily="18" charset="0"/>
              </a:rPr>
              <a:t>LLM </a:t>
            </a:r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背后的基本思想非常简单（即自回归</a:t>
            </a:r>
            <a:r>
              <a:rPr lang="en-US" sz="3200" kern="100" dirty="0">
                <a:effectLst/>
                <a:latin typeface="+mn-ea"/>
                <a:cs typeface="Times New Roman" panose="02020603050405020304" pitchFamily="18" charset="0"/>
              </a:rPr>
              <a:t>transformer</a:t>
            </a:r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的最大似然训练），并且可以用大约</a:t>
            </a:r>
            <a:r>
              <a:rPr lang="en-US" sz="3200" kern="100" dirty="0">
                <a:effectLst/>
                <a:latin typeface="+mn-ea"/>
                <a:cs typeface="Times New Roman" panose="02020603050405020304" pitchFamily="18" charset="0"/>
              </a:rPr>
              <a:t> 300 </a:t>
            </a:r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行代码来实现。仅通过扩大模型和训练数据，似乎就会有质的飞跃。</a:t>
            </a:r>
            <a:endParaRPr lang="en-US" altLang="zh-CN" sz="3200" kern="100" dirty="0">
              <a:effectLst/>
              <a:latin typeface="+mn-ea"/>
              <a:cs typeface="Microsoft YaHei" panose="020B0503020204020204" pitchFamily="34" charset="-122"/>
            </a:endParaRPr>
          </a:p>
          <a:p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然而，我们尚不清楚这种学习能力足够撑起</a:t>
            </a:r>
            <a:r>
              <a:rPr lang="en-US" sz="3200" kern="100" dirty="0">
                <a:effectLst/>
                <a:latin typeface="+mn-ea"/>
                <a:cs typeface="Times New Roman" panose="02020603050405020304" pitchFamily="18" charset="0"/>
              </a:rPr>
              <a:t>AGI</a:t>
            </a:r>
            <a:r>
              <a:rPr lang="zh-CN" sz="3200" kern="100" dirty="0">
                <a:effectLst/>
                <a:latin typeface="+mn-ea"/>
                <a:cs typeface="Microsoft YaHei" panose="020B0503020204020204" pitchFamily="34" charset="-122"/>
              </a:rPr>
              <a:t>，机器需要从经验中衍生出对世界更深入的、非语言的理解。</a:t>
            </a:r>
            <a:endParaRPr lang="en-US" sz="32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AFA7-5DFA-B330-6017-15C61195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66D1-1688-0878-0EFD-3DA91FDB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</a:t>
            </a:r>
            <a:r>
              <a:rPr lang="en-US" altLang="zh-CN" dirty="0"/>
              <a:t>ML</a:t>
            </a:r>
            <a:r>
              <a:rPr lang="zh-CN" altLang="en-US" dirty="0"/>
              <a:t>训练和推理的成本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9D28-D234-6773-75FE-C101A5BE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918"/>
            <a:ext cx="5091497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矩阵的符号计算和微分计算</a:t>
            </a:r>
            <a:endParaRPr lang="en-US" altLang="zh-CN" dirty="0"/>
          </a:p>
          <a:p>
            <a:r>
              <a:rPr lang="zh-CN" altLang="en-US" dirty="0"/>
              <a:t>用变分法解决最优化问题（例如最速降线，在函数空间里搜索最优解）。参考 </a:t>
            </a:r>
            <a:r>
              <a:rPr lang="en-US" altLang="zh-CN" dirty="0"/>
              <a:t>M. Jordan</a:t>
            </a:r>
            <a:r>
              <a:rPr lang="zh-CN" altLang="en-US" dirty="0"/>
              <a:t>团队的工作。</a:t>
            </a:r>
            <a:endParaRPr lang="en-US" altLang="zh-CN" dirty="0"/>
          </a:p>
          <a:p>
            <a:r>
              <a:rPr lang="zh-CN" altLang="en-US" dirty="0"/>
              <a:t>深度神经网络的蒸馏</a:t>
            </a:r>
            <a:endParaRPr lang="en-US" altLang="zh-CN" dirty="0"/>
          </a:p>
          <a:p>
            <a:r>
              <a:rPr lang="zh-CN" altLang="en-US" dirty="0"/>
              <a:t>蒙特卡罗方法（我在写一本书）</a:t>
            </a:r>
            <a:endParaRPr lang="en-US" altLang="zh-CN" dirty="0"/>
          </a:p>
          <a:p>
            <a:r>
              <a:rPr lang="zh-CN" altLang="en-US" dirty="0"/>
              <a:t>联邦学习</a:t>
            </a:r>
            <a:endParaRPr lang="en-US" altLang="zh-CN" dirty="0"/>
          </a:p>
          <a:p>
            <a:r>
              <a:rPr lang="zh-CN" altLang="en-US" dirty="0"/>
              <a:t>大模型的趋势：引入更多更合理的潜在变量增强对关联性（甚至因果性）的描述能力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251DB-A374-BF13-A9E4-136260C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941A2-E33A-AB25-D816-95E10391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188" y="1690687"/>
            <a:ext cx="6032553" cy="4262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C725CC-F6A1-5AB7-30B6-6203D33677B0}"/>
              </a:ext>
            </a:extLst>
          </p:cNvPr>
          <p:cNvSpPr txBox="1"/>
          <p:nvPr/>
        </p:nvSpPr>
        <p:spPr>
          <a:xfrm>
            <a:off x="5943600" y="5992590"/>
            <a:ext cx="581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 a denoising diffusion probabilistic model (DDPM)</a:t>
            </a:r>
          </a:p>
        </p:txBody>
      </p:sp>
    </p:spTree>
    <p:extLst>
      <p:ext uri="{BB962C8B-B14F-4D97-AF65-F5344CB8AC3E}">
        <p14:creationId xmlns:p14="http://schemas.microsoft.com/office/powerpoint/2010/main" val="428932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643F-0CA7-3736-0E24-2E4D9B3E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有关关联性的理论研究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689-84E6-131B-E188-E542473A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大矩阵计算中的基本算子的优化与实现。</a:t>
            </a:r>
            <a:endParaRPr lang="en-US" altLang="zh-CN" dirty="0"/>
          </a:p>
          <a:p>
            <a:r>
              <a:rPr lang="zh-CN" altLang="en-US" dirty="0"/>
              <a:t>大算力之下的数值分析和变分优化理论。</a:t>
            </a:r>
            <a:endParaRPr lang="en-US" altLang="zh-CN" dirty="0"/>
          </a:p>
          <a:p>
            <a:r>
              <a:rPr lang="zh-CN" altLang="en-US" dirty="0"/>
              <a:t>随机模拟技术：在近似计算中的应用、构建世界模型等。</a:t>
            </a:r>
            <a:endParaRPr lang="en-US" altLang="zh-CN" dirty="0"/>
          </a:p>
          <a:p>
            <a:r>
              <a:rPr lang="zh-CN" altLang="en-US" dirty="0"/>
              <a:t>元学习（</a:t>
            </a:r>
            <a:r>
              <a:rPr lang="en-US" altLang="zh-CN" dirty="0"/>
              <a:t>meta learning</a:t>
            </a:r>
            <a:r>
              <a:rPr lang="zh-CN" altLang="en-US" dirty="0"/>
              <a:t>）方法。</a:t>
            </a:r>
            <a:endParaRPr lang="en-US" altLang="zh-CN" dirty="0"/>
          </a:p>
          <a:p>
            <a:r>
              <a:rPr lang="zh-CN" altLang="en-US" dirty="0"/>
              <a:t>过程类、算法类数据的收集与研究。</a:t>
            </a:r>
            <a:endParaRPr lang="en-US" altLang="zh-CN" dirty="0"/>
          </a:p>
          <a:p>
            <a:r>
              <a:rPr lang="zh-CN" altLang="en-US" dirty="0"/>
              <a:t>从观测到知识表示：因果推断。</a:t>
            </a:r>
            <a:endParaRPr lang="en-US" altLang="zh-CN" dirty="0"/>
          </a:p>
          <a:p>
            <a:r>
              <a:rPr lang="zh-CN" altLang="en-US" dirty="0"/>
              <a:t>生成式</a:t>
            </a:r>
            <a:r>
              <a:rPr lang="en-US" altLang="zh-CN" dirty="0"/>
              <a:t>AI</a:t>
            </a:r>
            <a:r>
              <a:rPr lang="zh-CN" altLang="en-US" dirty="0"/>
              <a:t>的统计方法、连接主义方法等。</a:t>
            </a:r>
            <a:endParaRPr lang="en-US" altLang="zh-CN" dirty="0"/>
          </a:p>
          <a:p>
            <a:r>
              <a:rPr lang="zh-CN" altLang="en-US" dirty="0"/>
              <a:t>高维数据分析，包括特征工程。</a:t>
            </a:r>
            <a:endParaRPr lang="en-US" altLang="zh-CN" dirty="0"/>
          </a:p>
          <a:p>
            <a:r>
              <a:rPr lang="zh-CN" altLang="en-US" dirty="0"/>
              <a:t>基于生成式</a:t>
            </a:r>
            <a:r>
              <a:rPr lang="en-US" altLang="zh-CN" dirty="0"/>
              <a:t>AI</a:t>
            </a:r>
            <a:r>
              <a:rPr lang="zh-CN" altLang="en-US" dirty="0"/>
              <a:t>的自动推理技术。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ECDB-17BE-C83F-14EA-9AD1096B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3A1-C24C-BABD-25C4-59EE2688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三个主要问题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B910-4B75-65C7-AF25-CFFCB371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39CF7-212D-536D-3C26-08DDDA92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数据的转化率：数据质量的评判标准是什么？如何控制数据质量？面对数据荒，如何解决这个问题？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迁移学习：中小型公司缺少数据，如何让它们用起</a:t>
            </a:r>
            <a:r>
              <a:rPr lang="en-US" altLang="zh-CN" dirty="0"/>
              <a:t>LLM</a:t>
            </a:r>
            <a:r>
              <a:rPr lang="zh-CN" altLang="en-US" dirty="0"/>
              <a:t>形成闭环？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分布式计算：</a:t>
            </a:r>
            <a:r>
              <a:rPr lang="en-US" altLang="zh-CN" dirty="0" err="1"/>
              <a:t>Anyscale</a:t>
            </a:r>
            <a:r>
              <a:rPr lang="en-US" altLang="zh-CN" dirty="0"/>
              <a:t> </a:t>
            </a:r>
            <a:r>
              <a:rPr lang="zh-CN" altLang="en-US" dirty="0"/>
              <a:t>公司的核心技术？</a:t>
            </a:r>
            <a:r>
              <a:rPr lang="en-US" altLang="zh-CN" dirty="0" err="1"/>
              <a:t>MosaicML</a:t>
            </a:r>
            <a:r>
              <a:rPr lang="zh-CN" altLang="en-US" dirty="0"/>
              <a:t>如何大幅度降低机器学习的成本？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0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7BB0-B0CC-5886-90D7-D826960A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数据质量的评判标准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5684-D139-8093-58DF-C69ADB8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690688"/>
            <a:ext cx="11027664" cy="5030787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准确性（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Accuracy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：数据与真实情况的一致程度。准确的数据能够反映实际情况，有助于做出正确的决策。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完整性（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Completeness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：数据集中是否包含了所有相关信息，是否缺少重要的数据记录或字段。完整的数据能够提供全面的信息支持。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一致性（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Consistency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：数据在不同数据源、不同时间点或不同系统中的一致性。数据应该保持一致，避免出现矛盾或冲突。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及时性（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Timeliness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：数据的更新频率和及时程度。及时的数据能够反映当前的情况，对实时决策和监控至关重要。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唯一性（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Uniqueness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：数据集中是否存在重复记录，以及如何处理这些重复记录。确保数据唯一性可以避免数据冗余和混淆。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合法性（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Legitimacy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：数据的来源合法、采集过程合规，并符合相关法律法规和策略要求。合法的数据能够保证数据的可信度。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有效性（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Validity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：数据是否符合预期的使用目的，并能够提供有用的信息。有效的数据能够支持业务需求和决策。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AF63-D42C-C02E-BC47-CD2C746D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96E8-D19D-FB2D-4B44-35C0E029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如何控制数据的质量？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29A9-6B1B-7E90-80E3-9ABFBB03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825625"/>
            <a:ext cx="11329416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数据标准化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：确保数据按照一致的标准进行录入和存储，包括数据格式、单位、命名规范等。这有助于提高数据的可比性和可理解性。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数据采集和验证</a:t>
            </a:r>
            <a:r>
              <a:rPr lang="zh-CN" altLang="en-US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：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为数据处理人员提供培训，使他们了解数据质量的重要性，并掌握相应的数据处理技能和最佳实践。在数据采集和录入阶段，实施验证措施以确保数据的准确性。这包括验证数据格式、范围、唯一性等。建立数据审查和验证流程，确保数据在不同阶段经过审查和验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数据清洗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：清洗数据是指识别和纠正数据中的错误、缺失、重复或不一致的部分。使用数据清洗工具和算法可以自动化这一过程。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建立数据质量度量指标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：制定适当的数据质量度量指标，以评估数据的准确性、完整性、一致性、及时性等方面。这些指标可以用于监控数据质量，并识别潜在的问题。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建立数据质量管理团队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：建立专门的团队或角色负责数据质量管理，监督数据质量相关的工作，并及时处理数据质量问题。定期评估和审查数据质量控制措施的有效性，并根据反馈和经验不断改进和优化这些措施。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C7141-A0DA-03CD-E727-F75CA4B1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3B4-797D-8169-1023-327E5ECC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如何解决数据荒？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C45-F408-E265-78F0-429535CE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2118233"/>
            <a:ext cx="11466576" cy="364248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数据采集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：扩大数据获取渠道，包括积极收集内部数据、利用外部数据源、合作伙伴数据共享等方式获取更多的（垂域）数据。可以考虑利用网络爬虫、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API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接口、数据交换协议等技术手段获取外部数据。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数据填充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：利用数据合成技术，通过模型估算或者插值方法填充缺失的数据，以提高数据的完整性。这包括利用机器学习模型、时间序列模型等方法来估计出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öhne"/>
              </a:rPr>
              <a:t>缺失数据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数据生成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：利用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öhne"/>
              </a:rPr>
              <a:t>生成式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Söhne"/>
              </a:rPr>
              <a:t>AI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的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新技术来解决数据荒问题，如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GAN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VAE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diffusion model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flow-based methods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等。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BBAEE-B2A6-484A-A3BC-D310398B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5D7-85C9-0269-419D-0F6A004C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Anyscale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公司的核心技术：</a:t>
            </a:r>
            <a:r>
              <a:rPr lang="zh-CN" altLang="en-US" dirty="0"/>
              <a:t>分布式计算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2AB3-E583-8EEF-672F-2B89E4C0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825625"/>
            <a:ext cx="1127455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Anyscale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公司专注于为开发人员提供用于构建、部署和管理分布式应用程序的工具和平台。其中，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Anyscale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最著名的核心技术之一是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是一个高性能分布式执行框架，旨在简化分布式应用程序的开发过程，并提供可扩展的、高效的分布式计算能力。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提供了一个简单而灵活的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API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，可以用于构建各种类型的分布式应用程序，包括机器学习训练、流式数据处理等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D0D0D"/>
                </a:solidFill>
                <a:latin typeface="Söhne"/>
              </a:rPr>
              <a:t>下一跳：</a:t>
            </a:r>
            <a:r>
              <a:rPr lang="zh-CN" altLang="en-US" b="1" dirty="0">
                <a:solidFill>
                  <a:srgbClr val="FF0000"/>
                </a:solidFill>
                <a:latin typeface="Söhne"/>
              </a:rPr>
              <a:t>去中心化的分布式算力众筹</a:t>
            </a:r>
            <a:r>
              <a:rPr lang="en-US" altLang="zh-CN" dirty="0">
                <a:solidFill>
                  <a:srgbClr val="FF0000"/>
                </a:solidFill>
                <a:latin typeface="Söhne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Söhne"/>
              </a:rPr>
              <a:t>区块链</a:t>
            </a:r>
            <a:r>
              <a:rPr lang="en-US" altLang="zh-CN" b="1" dirty="0">
                <a:solidFill>
                  <a:srgbClr val="FF0000"/>
                </a:solidFill>
                <a:latin typeface="Söhne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Söhne"/>
              </a:rPr>
              <a:t>可信计算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。让计算资源被充分利用，实现共赢。即所谓“我为人人，人人为我”。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806A7-AA31-9737-EFC6-96AB9F38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2FDA-FA3F-6C9A-B959-FCF1D226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去中心化的算力众筹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201E-2A06-C1E6-D00A-C8BBCC4B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1. Origins of Blockchain Technology - Mastering Blockchain [Book]">
            <a:extLst>
              <a:ext uri="{FF2B5EF4-FFF2-40B4-BE49-F238E27FC236}">
                <a16:creationId xmlns:a16="http://schemas.microsoft.com/office/drawing/2014/main" id="{3764CBAF-B5C1-0A65-8EE1-DB58878D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2181225"/>
            <a:ext cx="5972319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FE218-E2EF-2C7C-2150-8427A210C146}"/>
              </a:ext>
            </a:extLst>
          </p:cNvPr>
          <p:cNvSpPr txBox="1"/>
          <p:nvPr/>
        </p:nvSpPr>
        <p:spPr>
          <a:xfrm>
            <a:off x="6791325" y="2090386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分布式计算的摩尔定律：每</a:t>
            </a:r>
            <a:r>
              <a:rPr lang="en-US" altLang="zh-CN" dirty="0"/>
              <a:t>18</a:t>
            </a:r>
            <a:r>
              <a:rPr lang="zh-CN" altLang="en-US" dirty="0"/>
              <a:t>个月，“算力”提升</a:t>
            </a:r>
            <a:r>
              <a:rPr lang="en-US" altLang="zh-CN" dirty="0"/>
              <a:t>10</a:t>
            </a:r>
            <a:r>
              <a:rPr lang="zh-CN" altLang="en-US" dirty="0"/>
              <a:t>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算力不应该被集中到少数大厂，而应该变得更加亲民才有可能让</a:t>
            </a:r>
            <a:r>
              <a:rPr lang="en-US" altLang="zh-CN" dirty="0"/>
              <a:t>AI</a:t>
            </a:r>
            <a:r>
              <a:rPr lang="zh-CN" altLang="en-US" dirty="0"/>
              <a:t>得以蓬勃发展。</a:t>
            </a:r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6DF30-0656-6536-C6F2-7816447A1EBF}"/>
              </a:ext>
            </a:extLst>
          </p:cNvPr>
          <p:cNvSpPr txBox="1"/>
          <p:nvPr/>
        </p:nvSpPr>
        <p:spPr>
          <a:xfrm>
            <a:off x="6791325" y="3771027"/>
            <a:ext cx="514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CN" altLang="en-US" dirty="0"/>
              <a:t>每个节点都可以发起计算任务，在计算网络中通过“资源账本”将任务分发下去。</a:t>
            </a:r>
            <a:endParaRPr lang="en-US" altLang="zh-CN" dirty="0"/>
          </a:p>
          <a:p>
            <a:pPr marL="342900" indent="-342900">
              <a:buFont typeface="+mj-lt"/>
              <a:buAutoNum type="arabicParenR"/>
            </a:pPr>
            <a:r>
              <a:rPr lang="zh-CN" altLang="en-US" dirty="0"/>
              <a:t>计算网络是动态的，节点将闲置算力释放给网络，也可以从网络中得到“奖励”。</a:t>
            </a:r>
            <a:endParaRPr lang="en-US" altLang="zh-CN" dirty="0"/>
          </a:p>
          <a:p>
            <a:pPr marL="342900" indent="-342900">
              <a:buFont typeface="+mj-lt"/>
              <a:buAutoNum type="arabicParenR"/>
            </a:pPr>
            <a:r>
              <a:rPr lang="zh-CN" altLang="en-US" dirty="0"/>
              <a:t>借助网络通讯的进步，让算力在网络中流动变得更加智能化、自动化，提升大模型的训练效果，同时降低训练成本。</a:t>
            </a:r>
            <a:endParaRPr lang="en-US" altLang="zh-CN" dirty="0"/>
          </a:p>
          <a:p>
            <a:pPr marL="342900" indent="-342900">
              <a:buFont typeface="+mj-lt"/>
              <a:buAutoNum type="arabicParenR"/>
            </a:pPr>
            <a:r>
              <a:rPr lang="zh-CN" altLang="en-US" dirty="0"/>
              <a:t>算力众筹的平台可以形成共赢的生态。优化公司内部的算力成本。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8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CA5-4DAD-F592-7909-EC4A08FE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</a:t>
            </a:r>
            <a:r>
              <a:rPr lang="zh-CN" altLang="en-US" dirty="0"/>
              <a:t>的功能和特性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3474-E9DA-C251-1833-0A62DF84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917065"/>
            <a:ext cx="11055096" cy="4351338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分布式任务调度和执行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提供了分布式任务调度和执行的能力，可以自动将任务分配到可用的计算资源，并管理任务的执行过程。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弹性扩展和容错处理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支持弹性扩展和容错处理，可以根据需求动态扩展计算资源，并在节点故障时自动进行容错处理。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分布式状态管理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提供了分布式状态管理的能力，允许用户在分布式任务之间共享和管理状态信息。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高性能和低延迟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针对分布式计算场景进行了优化，具有高性能和低延迟的特点，能够在大规模数据和计算量下保持高效率。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生态系统支持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Ray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生态系统提供了丰富的工具和库，支持机器学习（包括强化学习、深度学习）、流式数据处理等多种应用场景。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23670-F8C9-DC12-3FC3-36C3B13A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A6B51-43ED-6E8C-E68D-3A563F16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77" y="1149349"/>
            <a:ext cx="6467475" cy="5389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22FF3-9D8B-D3B8-D5E4-49183949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</a:t>
            </a:r>
            <a:r>
              <a:rPr lang="zh-CN" altLang="en-US" dirty="0"/>
              <a:t>的架构组件概述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00933-EAAE-4EBC-AE92-6A1345AE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69399-8728-F03A-CB86-51589EABADC9}"/>
              </a:ext>
            </a:extLst>
          </p:cNvPr>
          <p:cNvSpPr txBox="1"/>
          <p:nvPr/>
        </p:nvSpPr>
        <p:spPr>
          <a:xfrm>
            <a:off x="155448" y="2286683"/>
            <a:ext cx="53309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每个 </a:t>
            </a:r>
            <a:r>
              <a:rPr lang="en-US" altLang="zh-CN" sz="2000" dirty="0"/>
              <a:t>Ray </a:t>
            </a:r>
            <a:r>
              <a:rPr lang="zh-CN" altLang="en-US" sz="2000" dirty="0"/>
              <a:t>集群都有⼀个特殊的节点，称为头节点。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头节点还带有⼀个称为全局控制存储（</a:t>
            </a:r>
            <a:r>
              <a:rPr lang="en-US" altLang="zh-CN" sz="2000" dirty="0"/>
              <a:t>GCS</a:t>
            </a:r>
            <a:r>
              <a:rPr lang="zh-CN" altLang="en-US" sz="2000" dirty="0"/>
              <a:t>）的组件。 </a:t>
            </a:r>
            <a:r>
              <a:rPr lang="en-US" altLang="zh-CN" sz="2000" dirty="0"/>
              <a:t>GCS </a:t>
            </a:r>
            <a:r>
              <a:rPr lang="zh-CN" altLang="en-US" sz="2000" dirty="0"/>
              <a:t>是⽬前在 </a:t>
            </a:r>
            <a:r>
              <a:rPr lang="en-US" altLang="zh-CN" sz="2000" dirty="0"/>
              <a:t>Redis </a:t>
            </a:r>
            <a:r>
              <a:rPr lang="zh-CN" altLang="en-US" sz="2000" dirty="0"/>
              <a:t>中实现的键 值存储。它是⼀个重要的组件，承载有关集群的全局信息，例如系统级元数据。例如，它有⼀个表， 其中包含每个 </a:t>
            </a:r>
            <a:r>
              <a:rPr lang="en-US" altLang="zh-CN" sz="2000" dirty="0" err="1"/>
              <a:t>Raylet</a:t>
            </a:r>
            <a:r>
              <a:rPr lang="en-US" altLang="zh-CN" sz="2000" dirty="0"/>
              <a:t> </a:t>
            </a:r>
            <a:r>
              <a:rPr lang="zh-CN" altLang="en-US" sz="2000" dirty="0"/>
              <a:t>的⼼跳信号，以确保它们仍然可达。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Raylet</a:t>
            </a:r>
            <a:r>
              <a:rPr lang="en-US" altLang="zh-CN" sz="2000" dirty="0"/>
              <a:t> </a:t>
            </a:r>
            <a:r>
              <a:rPr lang="zh-CN" altLang="en-US" sz="2000" dirty="0"/>
              <a:t>反过来向 </a:t>
            </a:r>
            <a:r>
              <a:rPr lang="en-US" altLang="zh-CN" sz="2000" dirty="0"/>
              <a:t>GCS </a:t>
            </a:r>
            <a:r>
              <a:rPr lang="zh-CN" altLang="en-US" sz="2000" dirty="0"/>
              <a:t>发送⼼跳信号 以表明它们还活着。 </a:t>
            </a:r>
            <a:r>
              <a:rPr lang="en-US" altLang="zh-CN" sz="2000" dirty="0"/>
              <a:t>GCS</a:t>
            </a:r>
            <a:r>
              <a:rPr lang="zh-CN" altLang="en-US" sz="2000" dirty="0"/>
              <a:t>还将</a:t>
            </a:r>
            <a:r>
              <a:rPr lang="en-US" altLang="zh-CN" sz="2000" dirty="0"/>
              <a:t>Ray actor</a:t>
            </a:r>
            <a:r>
              <a:rPr lang="zh-CN" altLang="en-US" sz="2000" dirty="0"/>
              <a:t>和⼤对象的位置存储在各⾃的表中，并了解对象之间的 依赖关系。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92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3085</Words>
  <Application>Microsoft Office PowerPoint</Application>
  <PresentationFormat>Widescreen</PresentationFormat>
  <Paragraphs>116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Signifier</vt:lpstr>
      <vt:lpstr>Söhne</vt:lpstr>
      <vt:lpstr>Arial</vt:lpstr>
      <vt:lpstr>Calibri</vt:lpstr>
      <vt:lpstr>Calibri Light</vt:lpstr>
      <vt:lpstr>Office Theme</vt:lpstr>
      <vt:lpstr>数据底座洞察 03</vt:lpstr>
      <vt:lpstr>三个主要问题</vt:lpstr>
      <vt:lpstr>数据质量的评判标准</vt:lpstr>
      <vt:lpstr>如何控制数据的质量？</vt:lpstr>
      <vt:lpstr>如何解决数据荒？</vt:lpstr>
      <vt:lpstr>Anyscale 公司的核心技术：分布式计算</vt:lpstr>
      <vt:lpstr>去中心化的算力众筹</vt:lpstr>
      <vt:lpstr>Ray的功能和特性</vt:lpstr>
      <vt:lpstr>Ray 的架构组件概述</vt:lpstr>
      <vt:lpstr>Ray 并⾏训练强化学习策略</vt:lpstr>
      <vt:lpstr>Ray与Spark的对比</vt:lpstr>
      <vt:lpstr>Transformer：引入变换，深挖关联性</vt:lpstr>
      <vt:lpstr>Transformer的架构</vt:lpstr>
      <vt:lpstr>扩散模型：生成图片</vt:lpstr>
      <vt:lpstr>Sora=Diffusion+Transformer：还是关联性！</vt:lpstr>
      <vt:lpstr>Sora将带来视频革命</vt:lpstr>
      <vt:lpstr>大语言模型存在的问题</vt:lpstr>
      <vt:lpstr>降低ML训练和推理的成本</vt:lpstr>
      <vt:lpstr>有关关联性的理论研究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数据底座洞察</dc:title>
  <dc:creator>Jiangsheng Yu</dc:creator>
  <cp:lastModifiedBy>Jiangsheng Yu</cp:lastModifiedBy>
  <cp:revision>105</cp:revision>
  <dcterms:created xsi:type="dcterms:W3CDTF">2024-01-12T17:59:13Z</dcterms:created>
  <dcterms:modified xsi:type="dcterms:W3CDTF">2024-02-29T22:07:24Z</dcterms:modified>
</cp:coreProperties>
</file>