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2" r:id="rId3"/>
    <p:sldId id="257" r:id="rId4"/>
    <p:sldId id="258" r:id="rId5"/>
    <p:sldId id="261" r:id="rId6"/>
    <p:sldId id="259" r:id="rId7"/>
    <p:sldId id="263" r:id="rId8"/>
    <p:sldId id="260" r:id="rId9"/>
    <p:sldId id="265" r:id="rId10"/>
    <p:sldId id="264" r:id="rId11"/>
    <p:sldId id="267" r:id="rId12"/>
    <p:sldId id="269" r:id="rId13"/>
    <p:sldId id="266" r:id="rId14"/>
    <p:sldId id="268" r:id="rId15"/>
    <p:sldId id="270" r:id="rId16"/>
    <p:sldId id="276" r:id="rId17"/>
    <p:sldId id="271" r:id="rId18"/>
    <p:sldId id="278" r:id="rId19"/>
    <p:sldId id="272" r:id="rId20"/>
    <p:sldId id="273"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812" autoAdjust="0"/>
  </p:normalViewPr>
  <p:slideViewPr>
    <p:cSldViewPr snapToGrid="0">
      <p:cViewPr varScale="1">
        <p:scale>
          <a:sx n="95" d="100"/>
          <a:sy n="9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E04E-DA16-4D4F-8607-F2E82BEAE733}"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428C-C905-45C2-ACBD-730D07ECC2BC}" type="slidenum">
              <a:rPr lang="en-US" smtClean="0"/>
              <a:t>‹#›</a:t>
            </a:fld>
            <a:endParaRPr lang="en-US"/>
          </a:p>
        </p:txBody>
      </p:sp>
    </p:spTree>
    <p:extLst>
      <p:ext uri="{BB962C8B-B14F-4D97-AF65-F5344CB8AC3E}">
        <p14:creationId xmlns:p14="http://schemas.microsoft.com/office/powerpoint/2010/main" val="56051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2017 </a:t>
            </a:r>
            <a:r>
              <a:rPr lang="zh-CN" altLang="en-US" dirty="0"/>
              <a:t>年 </a:t>
            </a:r>
            <a:r>
              <a:rPr lang="en-US" altLang="zh-CN" dirty="0"/>
              <a:t>11 </a:t>
            </a:r>
            <a:r>
              <a:rPr lang="zh-CN" altLang="en-US" dirty="0"/>
              <a:t>月，该公司宣布通过集成 </a:t>
            </a:r>
            <a:r>
              <a:rPr lang="en-US" altLang="zh-CN" dirty="0"/>
              <a:t>Azure Databricks </a:t>
            </a:r>
            <a:r>
              <a:rPr lang="zh-CN" altLang="en-US" dirty="0"/>
              <a:t>成为</a:t>
            </a:r>
            <a:r>
              <a:rPr lang="en-US" altLang="zh-CN" dirty="0"/>
              <a:t>Microsoft Azure</a:t>
            </a:r>
            <a:r>
              <a:rPr lang="zh-CN" altLang="en-US" dirty="0"/>
              <a:t>上的第一方服务。</a:t>
            </a:r>
          </a:p>
          <a:p>
            <a:endParaRPr lang="zh-CN" altLang="en-US" dirty="0"/>
          </a:p>
          <a:p>
            <a:r>
              <a:rPr lang="en-US" altLang="zh-CN" dirty="0"/>
              <a:t>2020 </a:t>
            </a:r>
            <a:r>
              <a:rPr lang="zh-CN" altLang="en-US" dirty="0"/>
              <a:t>年 </a:t>
            </a:r>
            <a:r>
              <a:rPr lang="en-US" altLang="zh-CN" dirty="0"/>
              <a:t>6 </a:t>
            </a:r>
            <a:r>
              <a:rPr lang="zh-CN" altLang="en-US" dirty="0"/>
              <a:t>月，</a:t>
            </a:r>
            <a:r>
              <a:rPr lang="en-US" altLang="zh-CN" dirty="0"/>
              <a:t>Databricks </a:t>
            </a:r>
            <a:r>
              <a:rPr lang="zh-CN" altLang="en-US" dirty="0"/>
              <a:t>收购了 </a:t>
            </a:r>
            <a:r>
              <a:rPr lang="en-US" altLang="zh-CN" dirty="0" err="1"/>
              <a:t>Redash</a:t>
            </a:r>
            <a:r>
              <a:rPr lang="zh-CN" altLang="en-US" dirty="0"/>
              <a:t>，这是一款开源工具，旨在帮助数据科学家和分析师可视化并构建数据的交互式面板。</a:t>
            </a:r>
          </a:p>
          <a:p>
            <a:endParaRPr lang="zh-CN" altLang="en-US" dirty="0"/>
          </a:p>
          <a:p>
            <a:r>
              <a:rPr lang="en-US" altLang="zh-CN" dirty="0"/>
              <a:t>2021 </a:t>
            </a:r>
            <a:r>
              <a:rPr lang="zh-CN" altLang="en-US" dirty="0"/>
              <a:t>年 </a:t>
            </a:r>
            <a:r>
              <a:rPr lang="en-US" altLang="zh-CN" dirty="0"/>
              <a:t>2 </a:t>
            </a:r>
            <a:r>
              <a:rPr lang="zh-CN" altLang="en-US" dirty="0"/>
              <a:t>月，</a:t>
            </a:r>
            <a:r>
              <a:rPr lang="en-US" altLang="zh-CN" dirty="0"/>
              <a:t>Databricks </a:t>
            </a:r>
            <a:r>
              <a:rPr lang="zh-CN" altLang="en-US" dirty="0"/>
              <a:t>与</a:t>
            </a:r>
            <a:r>
              <a:rPr lang="en-US" altLang="zh-CN" dirty="0"/>
              <a:t>Google Cloud</a:t>
            </a:r>
            <a:r>
              <a:rPr lang="zh-CN" altLang="en-US" dirty="0"/>
              <a:t>一起提供了与 </a:t>
            </a:r>
            <a:r>
              <a:rPr lang="en-US" altLang="zh-CN" dirty="0"/>
              <a:t>Google Kubernetes Engine </a:t>
            </a:r>
            <a:r>
              <a:rPr lang="zh-CN" altLang="en-US" dirty="0"/>
              <a:t>和 </a:t>
            </a:r>
            <a:r>
              <a:rPr lang="en-US" altLang="zh-CN" dirty="0"/>
              <a:t>Google </a:t>
            </a:r>
            <a:r>
              <a:rPr lang="en-US" altLang="zh-CN" dirty="0" err="1"/>
              <a:t>BigQuery</a:t>
            </a:r>
            <a:r>
              <a:rPr lang="zh-CN" altLang="en-US" dirty="0"/>
              <a:t>平台的集成。</a:t>
            </a:r>
            <a:r>
              <a:rPr lang="en-US" altLang="zh-CN" dirty="0"/>
              <a:t>《</a:t>
            </a:r>
            <a:r>
              <a:rPr lang="zh-CN" altLang="en-US" dirty="0"/>
              <a:t>财富</a:t>
            </a:r>
            <a:r>
              <a:rPr lang="en-US" altLang="zh-CN" dirty="0"/>
              <a:t>》</a:t>
            </a:r>
            <a:r>
              <a:rPr lang="zh-CN" altLang="en-US" dirty="0"/>
              <a:t>将 </a:t>
            </a:r>
            <a:r>
              <a:rPr lang="en-US" altLang="zh-CN" dirty="0"/>
              <a:t>Databricks </a:t>
            </a:r>
            <a:r>
              <a:rPr lang="zh-CN" altLang="en-US" dirty="0"/>
              <a:t>评为 </a:t>
            </a:r>
            <a:r>
              <a:rPr lang="en-US" altLang="zh-CN" dirty="0"/>
              <a:t>2021 </a:t>
            </a:r>
            <a:r>
              <a:rPr lang="zh-CN" altLang="en-US" dirty="0"/>
              <a:t>年最佳大型“千禧一代工作场所”之一。当时，该公司表示有超过 </a:t>
            </a:r>
            <a:r>
              <a:rPr lang="en-US" altLang="zh-CN" dirty="0"/>
              <a:t>5,000 </a:t>
            </a:r>
            <a:r>
              <a:rPr lang="zh-CN" altLang="en-US" dirty="0"/>
              <a:t>个组织使用其产品。</a:t>
            </a:r>
          </a:p>
          <a:p>
            <a:endParaRPr lang="zh-CN" altLang="en-US" dirty="0"/>
          </a:p>
          <a:p>
            <a:r>
              <a:rPr lang="en-US" altLang="zh-CN" dirty="0"/>
              <a:t>2021 </a:t>
            </a:r>
            <a:r>
              <a:rPr lang="zh-CN" altLang="en-US" dirty="0"/>
              <a:t>年 </a:t>
            </a:r>
            <a:r>
              <a:rPr lang="en-US" altLang="zh-CN" dirty="0"/>
              <a:t>8 </a:t>
            </a:r>
            <a:r>
              <a:rPr lang="zh-CN" altLang="en-US" dirty="0"/>
              <a:t>月，</a:t>
            </a:r>
            <a:r>
              <a:rPr lang="en-US" altLang="zh-CN" dirty="0"/>
              <a:t>Databricks </a:t>
            </a:r>
            <a:r>
              <a:rPr lang="zh-CN" altLang="en-US" dirty="0"/>
              <a:t>完成第八轮融资，融资 </a:t>
            </a:r>
            <a:r>
              <a:rPr lang="en-US" altLang="zh-CN" dirty="0"/>
              <a:t>16 </a:t>
            </a:r>
            <a:r>
              <a:rPr lang="zh-CN" altLang="en-US" dirty="0"/>
              <a:t>亿美元，公司估值达 </a:t>
            </a:r>
            <a:r>
              <a:rPr lang="en-US" altLang="zh-CN" dirty="0"/>
              <a:t>380 </a:t>
            </a:r>
            <a:r>
              <a:rPr lang="zh-CN" altLang="en-US" dirty="0"/>
              <a:t>亿美元。</a:t>
            </a:r>
          </a:p>
          <a:p>
            <a:endParaRPr lang="zh-CN" altLang="en-US" dirty="0"/>
          </a:p>
          <a:p>
            <a:r>
              <a:rPr lang="en-US" altLang="zh-CN" dirty="0"/>
              <a:t>2021 </a:t>
            </a:r>
            <a:r>
              <a:rPr lang="zh-CN" altLang="en-US" dirty="0"/>
              <a:t>年 </a:t>
            </a:r>
            <a:r>
              <a:rPr lang="en-US" altLang="zh-CN" dirty="0"/>
              <a:t>10 </a:t>
            </a:r>
            <a:r>
              <a:rPr lang="zh-CN" altLang="en-US" dirty="0"/>
              <a:t>月，</a:t>
            </a:r>
            <a:r>
              <a:rPr lang="en-US" altLang="zh-CN" dirty="0"/>
              <a:t>Databricks </a:t>
            </a:r>
            <a:r>
              <a:rPr lang="zh-CN" altLang="en-US" dirty="0"/>
              <a:t>第二次收购德国无代码公司 </a:t>
            </a:r>
            <a:r>
              <a:rPr lang="en-US" altLang="zh-CN" dirty="0"/>
              <a:t>8080 Labs</a:t>
            </a:r>
            <a:r>
              <a:rPr lang="zh-CN" altLang="en-US" dirty="0"/>
              <a:t>。</a:t>
            </a:r>
            <a:r>
              <a:rPr lang="en-US" altLang="zh-CN" dirty="0"/>
              <a:t>8080 Labs </a:t>
            </a:r>
            <a:r>
              <a:rPr lang="zh-CN" altLang="en-US" dirty="0"/>
              <a:t>制作了</a:t>
            </a:r>
            <a:r>
              <a:rPr lang="en-US" altLang="zh-CN" dirty="0" err="1"/>
              <a:t>bamboolib</a:t>
            </a:r>
            <a:r>
              <a:rPr lang="zh-CN" altLang="en-US" dirty="0"/>
              <a:t>，这是一个不需要编码即可使用的数据探索工具。</a:t>
            </a:r>
          </a:p>
          <a:p>
            <a:endParaRPr lang="zh-CN" altLang="en-US" dirty="0"/>
          </a:p>
          <a:p>
            <a:r>
              <a:rPr lang="zh-CN" altLang="en-US" dirty="0"/>
              <a:t>为了应对</a:t>
            </a:r>
            <a:r>
              <a:rPr lang="en-US" altLang="zh-CN" dirty="0" err="1"/>
              <a:t>OpenAI</a:t>
            </a:r>
            <a:r>
              <a:rPr lang="zh-CN" altLang="en-US" dirty="0"/>
              <a:t>的</a:t>
            </a:r>
            <a:r>
              <a:rPr lang="en-US" altLang="zh-CN" dirty="0" err="1"/>
              <a:t>ChatGPT</a:t>
            </a:r>
            <a:r>
              <a:rPr lang="zh-CN" altLang="en-US" dirty="0"/>
              <a:t>的流行，该公司于 </a:t>
            </a:r>
            <a:r>
              <a:rPr lang="en-US" altLang="zh-CN" dirty="0"/>
              <a:t>2023 </a:t>
            </a:r>
            <a:r>
              <a:rPr lang="zh-CN" altLang="en-US" dirty="0"/>
              <a:t>年 </a:t>
            </a:r>
            <a:r>
              <a:rPr lang="en-US" altLang="zh-CN" dirty="0"/>
              <a:t>3 </a:t>
            </a:r>
            <a:r>
              <a:rPr lang="zh-CN" altLang="en-US" dirty="0"/>
              <a:t>月推出了一种开源语言模型，以羊 </a:t>
            </a:r>
            <a:r>
              <a:rPr lang="en-US" altLang="zh-CN" dirty="0"/>
              <a:t>Dolly </a:t>
            </a:r>
            <a:r>
              <a:rPr lang="zh-CN" altLang="en-US" dirty="0"/>
              <a:t>的名字命名为 </a:t>
            </a:r>
            <a:r>
              <a:rPr lang="en-US" altLang="zh-CN" dirty="0"/>
              <a:t>Dolly </a:t>
            </a:r>
            <a:r>
              <a:rPr lang="zh-CN" altLang="en-US" dirty="0"/>
              <a:t>，开发人员可以用它来创建自己的聊天机器人。他们的模型使用更少的参数来产生与 </a:t>
            </a:r>
            <a:r>
              <a:rPr lang="en-US" altLang="zh-CN" dirty="0" err="1"/>
              <a:t>ChatGPT</a:t>
            </a:r>
            <a:r>
              <a:rPr lang="en-US" altLang="zh-CN" dirty="0"/>
              <a:t> </a:t>
            </a:r>
            <a:r>
              <a:rPr lang="zh-CN" altLang="en-US" dirty="0"/>
              <a:t>类似的结果，但 </a:t>
            </a:r>
            <a:r>
              <a:rPr lang="en-US" altLang="zh-CN" dirty="0"/>
              <a:t>Databricks </a:t>
            </a:r>
            <a:r>
              <a:rPr lang="zh-CN" altLang="en-US" dirty="0"/>
              <a:t>尚未发布正式的基准测试来显示其机器人是否确实与 </a:t>
            </a:r>
            <a:r>
              <a:rPr lang="en-US" altLang="zh-CN" dirty="0" err="1"/>
              <a:t>ChatGPT</a:t>
            </a:r>
            <a:r>
              <a:rPr lang="en-US" altLang="zh-CN" dirty="0"/>
              <a:t> </a:t>
            </a:r>
            <a:r>
              <a:rPr lang="zh-CN" altLang="en-US" dirty="0"/>
              <a:t>的性能相匹配。</a:t>
            </a:r>
          </a:p>
          <a:p>
            <a:endParaRPr lang="zh-CN" altLang="en-US" dirty="0"/>
          </a:p>
          <a:p>
            <a:r>
              <a:rPr lang="en-US" altLang="zh-CN" dirty="0"/>
              <a:t>Databricks </a:t>
            </a:r>
            <a:r>
              <a:rPr lang="zh-CN" altLang="en-US" dirty="0"/>
              <a:t>于 </a:t>
            </a:r>
            <a:r>
              <a:rPr lang="en-US" altLang="zh-CN" dirty="0"/>
              <a:t>2023 </a:t>
            </a:r>
            <a:r>
              <a:rPr lang="zh-CN" altLang="en-US" dirty="0"/>
              <a:t>年 </a:t>
            </a:r>
            <a:r>
              <a:rPr lang="en-US" altLang="zh-CN" dirty="0"/>
              <a:t>5 </a:t>
            </a:r>
            <a:r>
              <a:rPr lang="zh-CN" altLang="en-US" dirty="0"/>
              <a:t>月收购了数据安全初创公司 </a:t>
            </a:r>
            <a:r>
              <a:rPr lang="en-US" altLang="zh-CN" dirty="0" err="1"/>
              <a:t>Okera</a:t>
            </a:r>
            <a:r>
              <a:rPr lang="zh-CN" altLang="en-US" dirty="0"/>
              <a:t>，以扩展其数据治理能力。下个月，它以 </a:t>
            </a:r>
            <a:r>
              <a:rPr lang="en-US" altLang="zh-CN" dirty="0"/>
              <a:t>14 </a:t>
            </a:r>
            <a:r>
              <a:rPr lang="zh-CN" altLang="en-US" dirty="0"/>
              <a:t>亿美元收购了开源生成人工智能初创公司 </a:t>
            </a:r>
            <a:r>
              <a:rPr lang="en-US" altLang="zh-CN" dirty="0" err="1"/>
              <a:t>MosaicML</a:t>
            </a:r>
            <a:r>
              <a:rPr lang="zh-CN" altLang="en-US" dirty="0"/>
              <a:t>。</a:t>
            </a:r>
          </a:p>
          <a:p>
            <a:endParaRPr lang="zh-CN" altLang="en-US" dirty="0"/>
          </a:p>
          <a:p>
            <a:r>
              <a:rPr lang="en-US" altLang="zh-CN" dirty="0"/>
              <a:t>2023 </a:t>
            </a:r>
            <a:r>
              <a:rPr lang="zh-CN" altLang="en-US" dirty="0"/>
              <a:t>年 </a:t>
            </a:r>
            <a:r>
              <a:rPr lang="en-US" altLang="zh-CN" dirty="0"/>
              <a:t>10 </a:t>
            </a:r>
            <a:r>
              <a:rPr lang="zh-CN" altLang="en-US" dirty="0"/>
              <a:t>月，</a:t>
            </a:r>
            <a:r>
              <a:rPr lang="en-US" altLang="zh-CN" dirty="0"/>
              <a:t>Databricks </a:t>
            </a:r>
            <a:r>
              <a:rPr lang="zh-CN" altLang="en-US" dirty="0"/>
              <a:t>以 </a:t>
            </a:r>
            <a:r>
              <a:rPr lang="en-US" altLang="zh-CN" dirty="0"/>
              <a:t>1 </a:t>
            </a:r>
            <a:r>
              <a:rPr lang="zh-CN" altLang="en-US" dirty="0"/>
              <a:t>亿美元收购了数据复制初创公司 </a:t>
            </a:r>
            <a:r>
              <a:rPr lang="en-US" altLang="zh-CN" dirty="0" err="1"/>
              <a:t>Arcion</a:t>
            </a:r>
            <a:r>
              <a:rPr lang="zh-CN" altLang="en-US" dirty="0"/>
              <a:t>。</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a:t>
            </a:fld>
            <a:endParaRPr lang="en-US"/>
          </a:p>
        </p:txBody>
      </p:sp>
    </p:spTree>
    <p:extLst>
      <p:ext uri="{BB962C8B-B14F-4D97-AF65-F5344CB8AC3E}">
        <p14:creationId xmlns:p14="http://schemas.microsoft.com/office/powerpoint/2010/main" val="106525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Copilot</a:t>
            </a:r>
            <a:r>
              <a:rPr lang="zh-CN" altLang="en-US" dirty="0"/>
              <a:t>的</a:t>
            </a:r>
            <a:r>
              <a:rPr lang="en-US" altLang="zh-CN" dirty="0" err="1"/>
              <a:t>OpenAI</a:t>
            </a:r>
            <a:r>
              <a:rPr lang="en-US" altLang="zh-CN" dirty="0"/>
              <a:t> Codex</a:t>
            </a:r>
            <a:r>
              <a:rPr lang="zh-CN" altLang="en-US" dirty="0"/>
              <a:t>接受了</a:t>
            </a:r>
            <a:r>
              <a:rPr lang="en-US" altLang="zh-CN" dirty="0"/>
              <a:t>GitHub </a:t>
            </a:r>
            <a:r>
              <a:rPr lang="zh-CN" altLang="en-US" dirty="0"/>
              <a:t>存储库和其他公开可用源代码的训练。这包括来自 </a:t>
            </a:r>
            <a:r>
              <a:rPr lang="en-US" altLang="zh-CN" dirty="0"/>
              <a:t>5400 </a:t>
            </a:r>
            <a:r>
              <a:rPr lang="zh-CN" altLang="en-US" dirty="0"/>
              <a:t>万个公共 </a:t>
            </a:r>
            <a:r>
              <a:rPr lang="en-US" altLang="zh-CN" dirty="0"/>
              <a:t>GitHub </a:t>
            </a:r>
            <a:r>
              <a:rPr lang="zh-CN" altLang="en-US" dirty="0"/>
              <a:t>存储库的 </a:t>
            </a:r>
            <a:r>
              <a:rPr lang="en-US" altLang="zh-CN" dirty="0"/>
              <a:t>159 GB Python </a:t>
            </a:r>
            <a:r>
              <a:rPr lang="zh-CN" altLang="en-US" dirty="0"/>
              <a:t>代码的过滤数据集。</a:t>
            </a:r>
            <a:endParaRPr lang="en-US" altLang="zh-CN" dirty="0"/>
          </a:p>
          <a:p>
            <a:endParaRPr lang="en-US" altLang="zh-CN" dirty="0"/>
          </a:p>
          <a:p>
            <a:r>
              <a:rPr lang="zh-CN" altLang="en-US" dirty="0"/>
              <a:t>根据它的网站，</a:t>
            </a:r>
            <a:r>
              <a:rPr lang="en-US" altLang="zh-CN" dirty="0"/>
              <a:t>GitHub Copilot</a:t>
            </a:r>
            <a:r>
              <a:rPr lang="zh-CN" altLang="en-US" dirty="0"/>
              <a:t>包括协助程序员的功能，如从代码注释到可运行代码的转换，和自动补全代码块、重复的代码、以及整个方法或函数。</a:t>
            </a:r>
            <a:r>
              <a:rPr lang="en-US" altLang="zh-CN" dirty="0"/>
              <a:t>GitHub </a:t>
            </a:r>
            <a:r>
              <a:rPr lang="zh-CN" altLang="en-US" dirty="0"/>
              <a:t>报告称，</a:t>
            </a:r>
            <a:r>
              <a:rPr lang="en-US" altLang="zh-CN" dirty="0"/>
              <a:t>Copilot </a:t>
            </a:r>
            <a:r>
              <a:rPr lang="zh-CN" altLang="en-US" dirty="0"/>
              <a:t>的自动完成功能大约有一半时间是准确的。</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23</a:t>
            </a:fld>
            <a:endParaRPr lang="en-US"/>
          </a:p>
        </p:txBody>
      </p:sp>
    </p:spTree>
    <p:extLst>
      <p:ext uri="{BB962C8B-B14F-4D97-AF65-F5344CB8AC3E}">
        <p14:creationId xmlns:p14="http://schemas.microsoft.com/office/powerpoint/2010/main" val="85652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使用营销术语“</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lakehouse</a:t>
            </a:r>
            <a:r>
              <a:rPr lang="zh-CN" sz="1800" dirty="0">
                <a:effectLst/>
                <a:latin typeface="Calibri" panose="020F0502020204030204" pitchFamily="34" charset="0"/>
                <a:ea typeface="DengXian" panose="02010600030101010101" pitchFamily="2" charset="-122"/>
                <a:cs typeface="Times New Roman" panose="02020603050405020304" pitchFamily="18" charset="0"/>
              </a:rPr>
              <a:t>”开发和销售云数据平台，该术语是基于术语“数据仓库”和“数据湖”的合成词。</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基于开源</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Apache Spark</a:t>
            </a:r>
            <a:r>
              <a:rPr lang="zh-CN" sz="1800" dirty="0">
                <a:effectLst/>
                <a:latin typeface="Calibri" panose="020F0502020204030204" pitchFamily="34" charset="0"/>
                <a:ea typeface="DengXian" panose="02010600030101010101" pitchFamily="2" charset="-122"/>
                <a:cs typeface="Times New Roman" panose="02020603050405020304" pitchFamily="18" charset="0"/>
              </a:rPr>
              <a:t>框架，该框架允许在没有传统数据库模式的情况下对半结构化数据进行分析查询。</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2022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获得了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FedRAMP</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授权，可供美国联邦政府和承包商使用。</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Engine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6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月推出，作为一种新的查询引擎，它位于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之上，以提高查询性能。它与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Apache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兼容，这也是</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员工帮助创建的开源项目。</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11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推出了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SQL</a:t>
            </a:r>
            <a:r>
              <a:rPr lang="zh-CN" sz="1800" dirty="0">
                <a:effectLst/>
                <a:latin typeface="Calibri" panose="020F0502020204030204" pitchFamily="34" charset="0"/>
                <a:ea typeface="DengXian" panose="02010600030101010101" pitchFamily="2" charset="-122"/>
                <a:cs typeface="Times New Roman" panose="02020603050405020304" pitchFamily="18" charset="0"/>
              </a:rPr>
              <a:t>（以前称为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Analytics</a:t>
            </a:r>
            <a:r>
              <a:rPr lang="zh-CN" sz="1800" dirty="0">
                <a:effectLst/>
                <a:latin typeface="Calibri" panose="020F0502020204030204" pitchFamily="34" charset="0"/>
                <a:ea typeface="DengXian" panose="02010600030101010101" pitchFamily="2" charset="-122"/>
                <a:cs typeface="Times New Roman" panose="02020603050405020304" pitchFamily="18" charset="0"/>
              </a:rPr>
              <a:t>），用于在数据湖之上运行商业智能和分析报告。分析师可以直接使用标准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查询数据集，或使用产品连接器直接与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Tableau</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Qlik</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SigmaComputing</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Looker</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ThoughtSpot</a:t>
            </a:r>
            <a:r>
              <a:rPr lang="zh-CN" sz="1800" dirty="0">
                <a:effectLst/>
                <a:latin typeface="Calibri" panose="020F0502020204030204" pitchFamily="34" charset="0"/>
                <a:ea typeface="DengXian" panose="02010600030101010101" pitchFamily="2" charset="-122"/>
                <a:cs typeface="Times New Roman" panose="02020603050405020304" pitchFamily="18" charset="0"/>
              </a:rPr>
              <a:t>等商业智能工具集成。</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为其他工作负载提供平台，包括机器学习、数据存储和处理、流分析和商业智能。</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zh-CN" sz="1800" dirty="0">
                <a:effectLst/>
                <a:latin typeface="Calibri" panose="020F0502020204030204" pitchFamily="34" charset="0"/>
                <a:ea typeface="DengXian" panose="02010600030101010101" pitchFamily="2" charset="-122"/>
                <a:cs typeface="Times New Roman" panose="02020603050405020304" pitchFamily="18" charset="0"/>
              </a:rPr>
              <a:t>该公司还创建了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Koalas</a:t>
            </a:r>
            <a:r>
              <a:rPr lang="zh-CN" sz="1800" dirty="0">
                <a:effectLst/>
                <a:latin typeface="Calibri" panose="020F0502020204030204" pitchFamily="34" charset="0"/>
                <a:ea typeface="DengXian" panose="02010600030101010101" pitchFamily="2" charset="-122"/>
                <a:cs typeface="Times New Roman" panose="02020603050405020304" pitchFamily="18" charset="0"/>
              </a:rPr>
              <a:t>，这些开源项目涵盖数据工程、数据科学和机器学习。除了构建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平台外，该公司还共同组织了有关</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的大规模在线开放课程以及名为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 + AI Summit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社区会议，以前称为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Summit</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14</a:t>
            </a:fld>
            <a:endParaRPr lang="en-US"/>
          </a:p>
        </p:txBody>
      </p:sp>
    </p:spTree>
    <p:extLst>
      <p:ext uri="{BB962C8B-B14F-4D97-AF65-F5344CB8AC3E}">
        <p14:creationId xmlns:p14="http://schemas.microsoft.com/office/powerpoint/2010/main" val="3799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15</a:t>
            </a:fld>
            <a:endParaRPr lang="en-US"/>
          </a:p>
        </p:txBody>
      </p:sp>
    </p:spTree>
    <p:extLst>
      <p:ext uri="{BB962C8B-B14F-4D97-AF65-F5344CB8AC3E}">
        <p14:creationId xmlns:p14="http://schemas.microsoft.com/office/powerpoint/2010/main" val="20653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是一个生成式人工智能平台，使企业能够构建自己的人工智能。 我们的研究和工程团队利用尖端科学研究来开发产品，使其能够快速、经济高效且轻松地训练当今最流行的机器学习模型。 </a:t>
            </a:r>
            <a:r>
              <a:rPr lang="en-US" altLang="zh-CN" dirty="0" err="1"/>
              <a:t>MosaicML</a:t>
            </a:r>
            <a:r>
              <a:rPr lang="en-US" altLang="zh-CN" dirty="0"/>
              <a:t> </a:t>
            </a:r>
            <a:r>
              <a:rPr lang="zh-CN" altLang="en-US" dirty="0"/>
              <a:t>使开发人员能够保持对他们构建的 </a:t>
            </a:r>
            <a:r>
              <a:rPr lang="en-US" altLang="zh-CN" dirty="0"/>
              <a:t>AI </a:t>
            </a:r>
            <a:r>
              <a:rPr lang="zh-CN" altLang="en-US" dirty="0"/>
              <a:t>模型的完全控制，并将模型所有权和数据隐私内置于平台的设计中。</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17</a:t>
            </a:fld>
            <a:endParaRPr lang="en-US"/>
          </a:p>
        </p:txBody>
      </p:sp>
    </p:spTree>
    <p:extLst>
      <p:ext uri="{BB962C8B-B14F-4D97-AF65-F5344CB8AC3E}">
        <p14:creationId xmlns:p14="http://schemas.microsoft.com/office/powerpoint/2010/main" val="53944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可以轻松地在任意数量的 </a:t>
            </a:r>
            <a:r>
              <a:rPr lang="en-US" altLang="zh-CN" dirty="0"/>
              <a:t>GPU </a:t>
            </a:r>
            <a:r>
              <a:rPr lang="zh-CN" altLang="en-US" dirty="0"/>
              <a:t>上训练任意大小的模型。通过分布式训练方法，更快地获得更准确的结果并无缝地扩展您的工作负载。包括如何轻松运行和监控 </a:t>
            </a:r>
            <a:r>
              <a:rPr lang="en-US" altLang="zh-CN" dirty="0"/>
              <a:t>ML </a:t>
            </a:r>
            <a:r>
              <a:rPr lang="zh-CN" altLang="en-US" dirty="0"/>
              <a:t>训练作业，跨多个 </a:t>
            </a:r>
            <a:r>
              <a:rPr lang="en-US" altLang="zh-CN" dirty="0"/>
              <a:t>GPU </a:t>
            </a:r>
            <a:r>
              <a:rPr lang="zh-CN" altLang="en-US" dirty="0"/>
              <a:t>和多个节点扩展训练，最后通过算法和系统效率方法加速训练。</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18</a:t>
            </a:fld>
            <a:endParaRPr lang="en-US"/>
          </a:p>
        </p:txBody>
      </p:sp>
    </p:spTree>
    <p:extLst>
      <p:ext uri="{BB962C8B-B14F-4D97-AF65-F5344CB8AC3E}">
        <p14:creationId xmlns:p14="http://schemas.microsoft.com/office/powerpoint/2010/main" val="344242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19</a:t>
            </a:fld>
            <a:endParaRPr lang="en-US"/>
          </a:p>
        </p:txBody>
      </p:sp>
    </p:spTree>
    <p:extLst>
      <p:ext uri="{BB962C8B-B14F-4D97-AF65-F5344CB8AC3E}">
        <p14:creationId xmlns:p14="http://schemas.microsoft.com/office/powerpoint/2010/main" val="300918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20</a:t>
            </a:fld>
            <a:endParaRPr lang="en-US"/>
          </a:p>
        </p:txBody>
      </p:sp>
    </p:spTree>
    <p:extLst>
      <p:ext uri="{BB962C8B-B14F-4D97-AF65-F5344CB8AC3E}">
        <p14:creationId xmlns:p14="http://schemas.microsoft.com/office/powerpoint/2010/main" val="122778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21</a:t>
            </a:fld>
            <a:endParaRPr lang="en-US"/>
          </a:p>
        </p:txBody>
      </p:sp>
    </p:spTree>
    <p:extLst>
      <p:ext uri="{BB962C8B-B14F-4D97-AF65-F5344CB8AC3E}">
        <p14:creationId xmlns:p14="http://schemas.microsoft.com/office/powerpoint/2010/main" val="39179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22</a:t>
            </a:fld>
            <a:endParaRPr lang="en-US"/>
          </a:p>
        </p:txBody>
      </p:sp>
    </p:spTree>
    <p:extLst>
      <p:ext uri="{BB962C8B-B14F-4D97-AF65-F5344CB8AC3E}">
        <p14:creationId xmlns:p14="http://schemas.microsoft.com/office/powerpoint/2010/main" val="386667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A24-2391-1F75-8C87-AE84C6A3A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B961-95C8-E6D4-0609-6EA736E48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D1A9-C8CD-57CD-CA78-C4277E6A6CA0}"/>
              </a:ext>
            </a:extLst>
          </p:cNvPr>
          <p:cNvSpPr>
            <a:spLocks noGrp="1"/>
          </p:cNvSpPr>
          <p:nvPr>
            <p:ph type="dt" sz="half" idx="10"/>
          </p:nvPr>
        </p:nvSpPr>
        <p:spPr/>
        <p:txBody>
          <a:bodyPr/>
          <a:lstStyle/>
          <a:p>
            <a:fld id="{29DD9296-7E70-402A-822C-B2A5CDEB3C36}" type="datetime1">
              <a:rPr lang="en-US" smtClean="0"/>
              <a:t>1/4/2024</a:t>
            </a:fld>
            <a:endParaRPr lang="en-US"/>
          </a:p>
        </p:txBody>
      </p:sp>
      <p:sp>
        <p:nvSpPr>
          <p:cNvPr id="5" name="Footer Placeholder 4">
            <a:extLst>
              <a:ext uri="{FF2B5EF4-FFF2-40B4-BE49-F238E27FC236}">
                <a16:creationId xmlns:a16="http://schemas.microsoft.com/office/drawing/2014/main" id="{3A276CCA-110B-4AE0-663D-A0ED5AF8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534BD-CB3C-2CF5-4AAB-4CC80A2109C7}"/>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2958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0F1-04AE-87D0-EDD8-A5C3E06BF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179CE-BC94-1071-3F5F-CF9DF98B7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E141-F66D-7B12-CC2A-17598F407B37}"/>
              </a:ext>
            </a:extLst>
          </p:cNvPr>
          <p:cNvSpPr>
            <a:spLocks noGrp="1"/>
          </p:cNvSpPr>
          <p:nvPr>
            <p:ph type="dt" sz="half" idx="10"/>
          </p:nvPr>
        </p:nvSpPr>
        <p:spPr/>
        <p:txBody>
          <a:bodyPr/>
          <a:lstStyle/>
          <a:p>
            <a:fld id="{ACA56D90-3502-4394-AC76-6D193B4B48CA}" type="datetime1">
              <a:rPr lang="en-US" smtClean="0"/>
              <a:t>1/4/2024</a:t>
            </a:fld>
            <a:endParaRPr lang="en-US"/>
          </a:p>
        </p:txBody>
      </p:sp>
      <p:sp>
        <p:nvSpPr>
          <p:cNvPr id="5" name="Footer Placeholder 4">
            <a:extLst>
              <a:ext uri="{FF2B5EF4-FFF2-40B4-BE49-F238E27FC236}">
                <a16:creationId xmlns:a16="http://schemas.microsoft.com/office/drawing/2014/main" id="{F4AF5C18-59C7-E67A-518E-F24C153C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B98F-5869-8402-36B9-B8044EC8DF9A}"/>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3213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26692-86E2-F40D-9C87-26983CD87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FA24-2CA9-288C-F8FD-19DE3995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EC74-8499-385E-AFD9-C65FA28B19BD}"/>
              </a:ext>
            </a:extLst>
          </p:cNvPr>
          <p:cNvSpPr>
            <a:spLocks noGrp="1"/>
          </p:cNvSpPr>
          <p:nvPr>
            <p:ph type="dt" sz="half" idx="10"/>
          </p:nvPr>
        </p:nvSpPr>
        <p:spPr/>
        <p:txBody>
          <a:bodyPr/>
          <a:lstStyle/>
          <a:p>
            <a:fld id="{35DBAE1B-EF1F-46FA-A818-A735B7DBB0B3}" type="datetime1">
              <a:rPr lang="en-US" smtClean="0"/>
              <a:t>1/4/2024</a:t>
            </a:fld>
            <a:endParaRPr lang="en-US"/>
          </a:p>
        </p:txBody>
      </p:sp>
      <p:sp>
        <p:nvSpPr>
          <p:cNvPr id="5" name="Footer Placeholder 4">
            <a:extLst>
              <a:ext uri="{FF2B5EF4-FFF2-40B4-BE49-F238E27FC236}">
                <a16:creationId xmlns:a16="http://schemas.microsoft.com/office/drawing/2014/main" id="{2EC68FE7-28A6-7573-0B83-6A14A98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A93D-5F0C-B8F5-52A6-98E08F9A51E2}"/>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486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E25-1761-63EC-DA5F-5EBBC0D9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67AA-CCD5-925F-D835-384720BC7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78ED-A7B2-78C8-33B6-E2F52840ED76}"/>
              </a:ext>
            </a:extLst>
          </p:cNvPr>
          <p:cNvSpPr>
            <a:spLocks noGrp="1"/>
          </p:cNvSpPr>
          <p:nvPr>
            <p:ph type="dt" sz="half" idx="10"/>
          </p:nvPr>
        </p:nvSpPr>
        <p:spPr/>
        <p:txBody>
          <a:bodyPr/>
          <a:lstStyle/>
          <a:p>
            <a:fld id="{15F807DA-AC39-4644-8B75-A65C62FB0D2E}" type="datetime1">
              <a:rPr lang="en-US" smtClean="0"/>
              <a:t>1/4/2024</a:t>
            </a:fld>
            <a:endParaRPr lang="en-US"/>
          </a:p>
        </p:txBody>
      </p:sp>
      <p:sp>
        <p:nvSpPr>
          <p:cNvPr id="5" name="Footer Placeholder 4">
            <a:extLst>
              <a:ext uri="{FF2B5EF4-FFF2-40B4-BE49-F238E27FC236}">
                <a16:creationId xmlns:a16="http://schemas.microsoft.com/office/drawing/2014/main" id="{F26C9E1C-2076-64AB-D5E3-68AE9D91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08A3-602F-ACE3-E85E-ABAB2435CA2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4803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5814-061F-5EA0-80E7-7B47876A0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941F8-C76D-76EA-F239-443C2D34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8FC0D-0354-1204-693D-F2E126CB3D97}"/>
              </a:ext>
            </a:extLst>
          </p:cNvPr>
          <p:cNvSpPr>
            <a:spLocks noGrp="1"/>
          </p:cNvSpPr>
          <p:nvPr>
            <p:ph type="dt" sz="half" idx="10"/>
          </p:nvPr>
        </p:nvSpPr>
        <p:spPr/>
        <p:txBody>
          <a:bodyPr/>
          <a:lstStyle/>
          <a:p>
            <a:fld id="{A9105031-7E6B-4F28-B3B5-F07D751B899A}" type="datetime1">
              <a:rPr lang="en-US" smtClean="0"/>
              <a:t>1/4/2024</a:t>
            </a:fld>
            <a:endParaRPr lang="en-US"/>
          </a:p>
        </p:txBody>
      </p:sp>
      <p:sp>
        <p:nvSpPr>
          <p:cNvPr id="5" name="Footer Placeholder 4">
            <a:extLst>
              <a:ext uri="{FF2B5EF4-FFF2-40B4-BE49-F238E27FC236}">
                <a16:creationId xmlns:a16="http://schemas.microsoft.com/office/drawing/2014/main" id="{9D8388F0-890B-39B3-093A-09DB5E0A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B9ED-3B81-F133-71F8-7B36CBDD6D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42213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0D3-3D38-F102-81E8-F8ECDA4D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DF730-8518-86CA-00FE-0BB79FDF2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AECD-2A0E-A448-5308-B0585A931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A1CD-1E75-1ACC-1B24-3FC3D8D4CA6C}"/>
              </a:ext>
            </a:extLst>
          </p:cNvPr>
          <p:cNvSpPr>
            <a:spLocks noGrp="1"/>
          </p:cNvSpPr>
          <p:nvPr>
            <p:ph type="dt" sz="half" idx="10"/>
          </p:nvPr>
        </p:nvSpPr>
        <p:spPr/>
        <p:txBody>
          <a:bodyPr/>
          <a:lstStyle/>
          <a:p>
            <a:fld id="{615762AF-0DEC-441E-B7E5-AC6146E8A035}" type="datetime1">
              <a:rPr lang="en-US" smtClean="0"/>
              <a:t>1/4/2024</a:t>
            </a:fld>
            <a:endParaRPr lang="en-US"/>
          </a:p>
        </p:txBody>
      </p:sp>
      <p:sp>
        <p:nvSpPr>
          <p:cNvPr id="6" name="Footer Placeholder 5">
            <a:extLst>
              <a:ext uri="{FF2B5EF4-FFF2-40B4-BE49-F238E27FC236}">
                <a16:creationId xmlns:a16="http://schemas.microsoft.com/office/drawing/2014/main" id="{813C290A-C90D-B8B5-76E7-49A2A887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D5A89-8CB9-39A8-4E80-EFC7CC447BFD}"/>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245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026-8484-F19C-33A7-4CEDC8E4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F8B01-FD1F-6107-3123-BDA49A54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C91A6-D0AF-7247-138B-B70812F14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45065-65F7-C6FC-8139-5CFF0ACB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7B2F0-9858-4C7D-D478-345F04F0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7940-3DE7-9896-E269-2E816CB0F470}"/>
              </a:ext>
            </a:extLst>
          </p:cNvPr>
          <p:cNvSpPr>
            <a:spLocks noGrp="1"/>
          </p:cNvSpPr>
          <p:nvPr>
            <p:ph type="dt" sz="half" idx="10"/>
          </p:nvPr>
        </p:nvSpPr>
        <p:spPr/>
        <p:txBody>
          <a:bodyPr/>
          <a:lstStyle/>
          <a:p>
            <a:fld id="{AF956272-99CD-4AA6-8E33-B401761FB623}" type="datetime1">
              <a:rPr lang="en-US" smtClean="0"/>
              <a:t>1/4/2024</a:t>
            </a:fld>
            <a:endParaRPr lang="en-US"/>
          </a:p>
        </p:txBody>
      </p:sp>
      <p:sp>
        <p:nvSpPr>
          <p:cNvPr id="8" name="Footer Placeholder 7">
            <a:extLst>
              <a:ext uri="{FF2B5EF4-FFF2-40B4-BE49-F238E27FC236}">
                <a16:creationId xmlns:a16="http://schemas.microsoft.com/office/drawing/2014/main" id="{DDC1F9DF-A9E3-62AD-299F-55A046A5A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3EF72-B006-797B-0B4D-5872FCF98B1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2143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08F-89AF-0E47-15A0-9EA935712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32B62-D282-B7BC-3F1B-1F810007C740}"/>
              </a:ext>
            </a:extLst>
          </p:cNvPr>
          <p:cNvSpPr>
            <a:spLocks noGrp="1"/>
          </p:cNvSpPr>
          <p:nvPr>
            <p:ph type="dt" sz="half" idx="10"/>
          </p:nvPr>
        </p:nvSpPr>
        <p:spPr/>
        <p:txBody>
          <a:bodyPr/>
          <a:lstStyle/>
          <a:p>
            <a:fld id="{C5D3A2FF-AD64-4CF9-8D45-DC25AEE623B5}" type="datetime1">
              <a:rPr lang="en-US" smtClean="0"/>
              <a:t>1/4/2024</a:t>
            </a:fld>
            <a:endParaRPr lang="en-US"/>
          </a:p>
        </p:txBody>
      </p:sp>
      <p:sp>
        <p:nvSpPr>
          <p:cNvPr id="4" name="Footer Placeholder 3">
            <a:extLst>
              <a:ext uri="{FF2B5EF4-FFF2-40B4-BE49-F238E27FC236}">
                <a16:creationId xmlns:a16="http://schemas.microsoft.com/office/drawing/2014/main" id="{4A6CF4E9-291B-402A-5FB2-8BDF9F92C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77D25-5FA9-C535-F4AA-B5B223C34B5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3852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3417B-A6D9-EDF9-5E65-155F930D70AA}"/>
              </a:ext>
            </a:extLst>
          </p:cNvPr>
          <p:cNvSpPr>
            <a:spLocks noGrp="1"/>
          </p:cNvSpPr>
          <p:nvPr>
            <p:ph type="dt" sz="half" idx="10"/>
          </p:nvPr>
        </p:nvSpPr>
        <p:spPr/>
        <p:txBody>
          <a:bodyPr/>
          <a:lstStyle/>
          <a:p>
            <a:fld id="{CE9FF4F6-28F7-46BB-AA11-223298AD20A6}" type="datetime1">
              <a:rPr lang="en-US" smtClean="0"/>
              <a:t>1/4/2024</a:t>
            </a:fld>
            <a:endParaRPr lang="en-US"/>
          </a:p>
        </p:txBody>
      </p:sp>
      <p:sp>
        <p:nvSpPr>
          <p:cNvPr id="3" name="Footer Placeholder 2">
            <a:extLst>
              <a:ext uri="{FF2B5EF4-FFF2-40B4-BE49-F238E27FC236}">
                <a16:creationId xmlns:a16="http://schemas.microsoft.com/office/drawing/2014/main" id="{4ACDC15B-88FB-0CA9-048B-9B47BABDD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CF09-2DEA-78B3-3A93-06BDBBE213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14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6E8-4DDC-0A63-CA81-6BC0E0704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967F0-BF9B-7F6A-EB99-849A24355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186E5-720B-899B-BF74-E6C61001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AEC7-C6B0-9290-53BC-EB78CA8141A8}"/>
              </a:ext>
            </a:extLst>
          </p:cNvPr>
          <p:cNvSpPr>
            <a:spLocks noGrp="1"/>
          </p:cNvSpPr>
          <p:nvPr>
            <p:ph type="dt" sz="half" idx="10"/>
          </p:nvPr>
        </p:nvSpPr>
        <p:spPr/>
        <p:txBody>
          <a:bodyPr/>
          <a:lstStyle/>
          <a:p>
            <a:fld id="{30F3C05E-AB1F-48BB-B93F-5A8B568DA8A1}" type="datetime1">
              <a:rPr lang="en-US" smtClean="0"/>
              <a:t>1/4/2024</a:t>
            </a:fld>
            <a:endParaRPr lang="en-US"/>
          </a:p>
        </p:txBody>
      </p:sp>
      <p:sp>
        <p:nvSpPr>
          <p:cNvPr id="6" name="Footer Placeholder 5">
            <a:extLst>
              <a:ext uri="{FF2B5EF4-FFF2-40B4-BE49-F238E27FC236}">
                <a16:creationId xmlns:a16="http://schemas.microsoft.com/office/drawing/2014/main" id="{C0622B16-3D45-6B89-D2AB-A1077AD0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B97EF-3729-1FA1-1FB8-71577A17778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370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A6E-CDFB-9461-8955-D6AA185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AD48E-EF35-6ABC-97D9-0BE5E0535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3F175-202A-7385-58E5-1B17BDF7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481E-3BDC-D230-E2F2-CCA3A488EACB}"/>
              </a:ext>
            </a:extLst>
          </p:cNvPr>
          <p:cNvSpPr>
            <a:spLocks noGrp="1"/>
          </p:cNvSpPr>
          <p:nvPr>
            <p:ph type="dt" sz="half" idx="10"/>
          </p:nvPr>
        </p:nvSpPr>
        <p:spPr/>
        <p:txBody>
          <a:bodyPr/>
          <a:lstStyle/>
          <a:p>
            <a:fld id="{FBB3E8C2-92A6-4A7C-8428-9A1F3E5EC884}" type="datetime1">
              <a:rPr lang="en-US" smtClean="0"/>
              <a:t>1/4/2024</a:t>
            </a:fld>
            <a:endParaRPr lang="en-US"/>
          </a:p>
        </p:txBody>
      </p:sp>
      <p:sp>
        <p:nvSpPr>
          <p:cNvPr id="6" name="Footer Placeholder 5">
            <a:extLst>
              <a:ext uri="{FF2B5EF4-FFF2-40B4-BE49-F238E27FC236}">
                <a16:creationId xmlns:a16="http://schemas.microsoft.com/office/drawing/2014/main" id="{7E80A931-BD94-5A92-77F6-FB407C40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2B66-F6B5-A6D4-A030-DA3E79A7196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9051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0EDE-3705-1331-5854-41AF53227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C0C5C-0EE5-E007-DED0-0E2AFAE0D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1E3-1661-5C8A-2491-F0BEA8CB7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9D42-26F1-448B-B445-5AFF468A34CC}" type="datetime1">
              <a:rPr lang="en-US" smtClean="0"/>
              <a:t>1/4/2024</a:t>
            </a:fld>
            <a:endParaRPr lang="en-US"/>
          </a:p>
        </p:txBody>
      </p:sp>
      <p:sp>
        <p:nvSpPr>
          <p:cNvPr id="5" name="Footer Placeholder 4">
            <a:extLst>
              <a:ext uri="{FF2B5EF4-FFF2-40B4-BE49-F238E27FC236}">
                <a16:creationId xmlns:a16="http://schemas.microsoft.com/office/drawing/2014/main" id="{318E700E-7388-FFF5-0EC0-18189626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404B8-6BA1-730D-FBB2-10B691DF0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2FB0-E32D-4B9E-BE49-B61D21590BB5}" type="slidenum">
              <a:rPr lang="en-US" smtClean="0"/>
              <a:t>‹#›</a:t>
            </a:fld>
            <a:endParaRPr lang="en-US"/>
          </a:p>
        </p:txBody>
      </p:sp>
    </p:spTree>
    <p:extLst>
      <p:ext uri="{BB962C8B-B14F-4D97-AF65-F5344CB8AC3E}">
        <p14:creationId xmlns:p14="http://schemas.microsoft.com/office/powerpoint/2010/main" val="5587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41A-B588-8C66-8C9A-5A8145F36D25}"/>
              </a:ext>
            </a:extLst>
          </p:cNvPr>
          <p:cNvSpPr>
            <a:spLocks noGrp="1"/>
          </p:cNvSpPr>
          <p:nvPr>
            <p:ph type="ctrTitle"/>
          </p:nvPr>
        </p:nvSpPr>
        <p:spPr>
          <a:xfrm>
            <a:off x="417095" y="1122363"/>
            <a:ext cx="11446042" cy="2387600"/>
          </a:xfrm>
        </p:spPr>
        <p:txBody>
          <a:bodyPr/>
          <a:lstStyle/>
          <a:p>
            <a:r>
              <a:rPr lang="en-US" dirty="0"/>
              <a:t>2023 State of D</a:t>
            </a:r>
            <a:r>
              <a:rPr lang="en-US" altLang="zh-CN" dirty="0"/>
              <a:t>S</a:t>
            </a:r>
            <a:r>
              <a:rPr lang="en-US" dirty="0"/>
              <a:t> + AI by</a:t>
            </a:r>
            <a:r>
              <a:rPr lang="zh-CN" altLang="en-US" dirty="0"/>
              <a:t> </a:t>
            </a:r>
            <a:r>
              <a:rPr lang="en-US" altLang="zh-CN" dirty="0"/>
              <a:t>Databricks</a:t>
            </a:r>
            <a:endParaRPr lang="en-US" dirty="0"/>
          </a:p>
        </p:txBody>
      </p:sp>
      <p:sp>
        <p:nvSpPr>
          <p:cNvPr id="3" name="Subtitle 2">
            <a:extLst>
              <a:ext uri="{FF2B5EF4-FFF2-40B4-BE49-F238E27FC236}">
                <a16:creationId xmlns:a16="http://schemas.microsoft.com/office/drawing/2014/main" id="{F8E1D1AD-5F41-8C64-FEFD-E0FE8A168B8C}"/>
              </a:ext>
            </a:extLst>
          </p:cNvPr>
          <p:cNvSpPr>
            <a:spLocks noGrp="1"/>
          </p:cNvSpPr>
          <p:nvPr>
            <p:ph type="subTitle" idx="1"/>
          </p:nvPr>
        </p:nvSpPr>
        <p:spPr>
          <a:xfrm>
            <a:off x="1524000" y="4090736"/>
            <a:ext cx="9144000" cy="1167063"/>
          </a:xfrm>
        </p:spPr>
        <p:txBody>
          <a:bodyPr/>
          <a:lstStyle/>
          <a:p>
            <a:r>
              <a:rPr lang="en-US" dirty="0"/>
              <a:t>Jiangsheng Yu</a:t>
            </a:r>
          </a:p>
          <a:p>
            <a:r>
              <a:rPr lang="en-US" dirty="0"/>
              <a:t>01/03/2024</a:t>
            </a:r>
          </a:p>
        </p:txBody>
      </p:sp>
    </p:spTree>
    <p:extLst>
      <p:ext uri="{BB962C8B-B14F-4D97-AF65-F5344CB8AC3E}">
        <p14:creationId xmlns:p14="http://schemas.microsoft.com/office/powerpoint/2010/main" val="5529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2</a:t>
            </a:r>
            <a:r>
              <a:rPr lang="zh-CN" altLang="en-US" dirty="0"/>
              <a:t>：数据集成工具占主导地位</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10</a:t>
            </a:fld>
            <a:endParaRPr lang="en-US"/>
          </a:p>
        </p:txBody>
      </p:sp>
      <p:pic>
        <p:nvPicPr>
          <p:cNvPr id="7" name="Picture 6" descr="增长最快的-data-ai-2x-V2">
            <a:extLst>
              <a:ext uri="{FF2B5EF4-FFF2-40B4-BE49-F238E27FC236}">
                <a16:creationId xmlns:a16="http://schemas.microsoft.com/office/drawing/2014/main" id="{BC02E41A-8B32-3962-6D91-97722D37E7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27" y="1905000"/>
            <a:ext cx="11486948" cy="4451350"/>
          </a:xfrm>
          <a:prstGeom prst="rect">
            <a:avLst/>
          </a:prstGeom>
          <a:noFill/>
          <a:ln>
            <a:noFill/>
          </a:ln>
        </p:spPr>
      </p:pic>
    </p:spTree>
    <p:extLst>
      <p:ext uri="{BB962C8B-B14F-4D97-AF65-F5344CB8AC3E}">
        <p14:creationId xmlns:p14="http://schemas.microsoft.com/office/powerpoint/2010/main" val="2946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使用 </a:t>
            </a:r>
            <a:r>
              <a:rPr lang="en-US" altLang="zh-CN" dirty="0" err="1"/>
              <a:t>dbt</a:t>
            </a:r>
            <a:r>
              <a:rPr lang="en-US" altLang="zh-CN" dirty="0"/>
              <a:t> Cloud </a:t>
            </a:r>
            <a:r>
              <a:rPr lang="zh-CN" altLang="en-US" dirty="0"/>
              <a:t>增强 </a:t>
            </a:r>
            <a:r>
              <a:rPr lang="en-US" altLang="zh-CN" dirty="0"/>
              <a:t>Lakehouse </a:t>
            </a:r>
            <a:r>
              <a:rPr lang="zh-CN" altLang="en-US" dirty="0"/>
              <a:t>的能力</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381000" y="1628775"/>
            <a:ext cx="11430000" cy="4727575"/>
          </a:xfrm>
        </p:spPr>
        <p:txBody>
          <a:bodyPr>
            <a:noAutofit/>
          </a:bodyPr>
          <a:lstStyle/>
          <a:p>
            <a:pPr marL="0" indent="0">
              <a:buNone/>
            </a:pPr>
            <a:r>
              <a:rPr lang="en-US" altLang="zh-CN" dirty="0">
                <a:latin typeface="+mn-ea"/>
              </a:rPr>
              <a:t>Databricks</a:t>
            </a:r>
            <a:r>
              <a:rPr lang="zh-CN" altLang="en-US" dirty="0">
                <a:latin typeface="+mn-ea"/>
              </a:rPr>
              <a:t>分析了其生态系统内数百个合作伙伴的采用和增长，以便他们可以快速采取行动，利用数据开发更高级的用例。</a:t>
            </a:r>
            <a:r>
              <a:rPr lang="en-US" altLang="zh-CN" dirty="0" err="1">
                <a:latin typeface="+mn-ea"/>
              </a:rPr>
              <a:t>dbt</a:t>
            </a:r>
            <a:r>
              <a:rPr lang="en-US" altLang="zh-CN" dirty="0">
                <a:latin typeface="+mn-ea"/>
              </a:rPr>
              <a:t> </a:t>
            </a:r>
            <a:r>
              <a:rPr lang="zh-CN" altLang="en-US" dirty="0">
                <a:latin typeface="+mn-ea"/>
              </a:rPr>
              <a:t>的增长最快，客户数量同比增长 </a:t>
            </a:r>
            <a:r>
              <a:rPr lang="en-US" altLang="zh-CN" dirty="0">
                <a:latin typeface="+mn-ea"/>
              </a:rPr>
              <a:t>206%</a:t>
            </a:r>
            <a:r>
              <a:rPr lang="zh-CN" altLang="en-US" dirty="0">
                <a:latin typeface="+mn-ea"/>
              </a:rPr>
              <a:t>。</a:t>
            </a:r>
            <a:endParaRPr lang="en-US" altLang="zh-CN" dirty="0">
              <a:latin typeface="+mn-ea"/>
            </a:endParaRPr>
          </a:p>
          <a:p>
            <a:pPr marL="0" indent="0">
              <a:buNone/>
            </a:pPr>
            <a:endParaRPr lang="en-US" altLang="zh-CN" dirty="0">
              <a:latin typeface="+mn-ea"/>
            </a:endParaRPr>
          </a:p>
          <a:p>
            <a:pPr marL="0" indent="0">
              <a:buNone/>
            </a:pPr>
            <a:r>
              <a:rPr lang="en-US" altLang="zh-CN" dirty="0" err="1">
                <a:latin typeface="+mn-ea"/>
              </a:rPr>
              <a:t>dbt</a:t>
            </a:r>
            <a:r>
              <a:rPr lang="en-US" altLang="zh-CN" dirty="0">
                <a:latin typeface="+mn-ea"/>
              </a:rPr>
              <a:t> Cloud </a:t>
            </a:r>
            <a:r>
              <a:rPr lang="zh-CN" altLang="en-US" dirty="0">
                <a:latin typeface="+mn-ea"/>
              </a:rPr>
              <a:t>在 </a:t>
            </a:r>
            <a:r>
              <a:rPr lang="en-US" altLang="zh-CN" dirty="0">
                <a:latin typeface="+mn-ea"/>
              </a:rPr>
              <a:t>Databricks </a:t>
            </a:r>
            <a:r>
              <a:rPr lang="zh-CN" altLang="en-US" dirty="0">
                <a:latin typeface="+mn-ea"/>
              </a:rPr>
              <a:t>上实现更多可能：</a:t>
            </a:r>
            <a:endParaRPr lang="en-US" altLang="zh-CN" dirty="0">
              <a:latin typeface="+mn-ea"/>
            </a:endParaRPr>
          </a:p>
          <a:p>
            <a:r>
              <a:rPr lang="zh-CN" altLang="en-US" sz="2400" dirty="0">
                <a:latin typeface="+mn-ea"/>
              </a:rPr>
              <a:t>让数据分析师参与数据管道的开发：通过从开发到生产的指导工作流程，</a:t>
            </a:r>
            <a:r>
              <a:rPr lang="en-US" altLang="zh-CN" sz="2400" dirty="0" err="1">
                <a:latin typeface="+mn-ea"/>
              </a:rPr>
              <a:t>dbt</a:t>
            </a:r>
            <a:r>
              <a:rPr lang="en-US" altLang="zh-CN" sz="2400" dirty="0">
                <a:latin typeface="+mn-ea"/>
              </a:rPr>
              <a:t> Cloud </a:t>
            </a:r>
            <a:r>
              <a:rPr lang="zh-CN" altLang="en-US" sz="2400" dirty="0">
                <a:latin typeface="+mn-ea"/>
              </a:rPr>
              <a:t>使那些刚接触 </a:t>
            </a:r>
            <a:r>
              <a:rPr lang="en-US" altLang="zh-CN" sz="2400" dirty="0">
                <a:latin typeface="+mn-ea"/>
              </a:rPr>
              <a:t>git </a:t>
            </a:r>
            <a:r>
              <a:rPr lang="zh-CN" altLang="en-US" sz="2400" dirty="0">
                <a:latin typeface="+mn-ea"/>
              </a:rPr>
              <a:t>和软件开发标准的人可以使用 </a:t>
            </a:r>
            <a:r>
              <a:rPr lang="en-US" altLang="zh-CN" sz="2400" dirty="0">
                <a:latin typeface="+mn-ea"/>
              </a:rPr>
              <a:t>Lakehouse</a:t>
            </a:r>
            <a:r>
              <a:rPr lang="zh-CN" altLang="en-US" sz="2400" dirty="0">
                <a:latin typeface="+mn-ea"/>
              </a:rPr>
              <a:t>。</a:t>
            </a:r>
          </a:p>
          <a:p>
            <a:r>
              <a:rPr lang="zh-CN" altLang="en-US" sz="2400" dirty="0">
                <a:latin typeface="+mn-ea"/>
              </a:rPr>
              <a:t>简化团队之间的协作：将数据基础设施组织成模块化的 </a:t>
            </a:r>
            <a:r>
              <a:rPr lang="en-US" altLang="zh-CN" sz="2400" dirty="0">
                <a:latin typeface="+mn-ea"/>
              </a:rPr>
              <a:t>SQL </a:t>
            </a:r>
            <a:r>
              <a:rPr lang="zh-CN" altLang="en-US" sz="2400" dirty="0">
                <a:latin typeface="+mn-ea"/>
              </a:rPr>
              <a:t>查询或 </a:t>
            </a:r>
            <a:r>
              <a:rPr lang="en-US" altLang="zh-CN" sz="2400" dirty="0">
                <a:latin typeface="+mn-ea"/>
              </a:rPr>
              <a:t>Python </a:t>
            </a:r>
            <a:r>
              <a:rPr lang="zh-CN" altLang="en-US" sz="2400" dirty="0">
                <a:latin typeface="+mn-ea"/>
              </a:rPr>
              <a:t>函数，可以通过自动依赖性管理和运行排序更轻松地构建、维护和共享。</a:t>
            </a:r>
          </a:p>
          <a:p>
            <a:r>
              <a:rPr lang="zh-CN" altLang="en-US" sz="2400" dirty="0">
                <a:latin typeface="+mn-ea"/>
              </a:rPr>
              <a:t>让业务线团队能够理解数据：在编码时记录，并通过与流行的 </a:t>
            </a:r>
            <a:r>
              <a:rPr lang="en-US" altLang="zh-CN" sz="2400" dirty="0">
                <a:latin typeface="+mn-ea"/>
              </a:rPr>
              <a:t>BI </a:t>
            </a:r>
            <a:r>
              <a:rPr lang="zh-CN" altLang="en-US" sz="2400" dirty="0">
                <a:latin typeface="+mn-ea"/>
              </a:rPr>
              <a:t>和数据可发现性工具集成来访问沿袭、文档和元数据。</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11</a:t>
            </a:fld>
            <a:endParaRPr lang="en-US"/>
          </a:p>
        </p:txBody>
      </p:sp>
    </p:spTree>
    <p:extLst>
      <p:ext uri="{BB962C8B-B14F-4D97-AF65-F5344CB8AC3E}">
        <p14:creationId xmlns:p14="http://schemas.microsoft.com/office/powerpoint/2010/main" val="10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浅析</a:t>
            </a:r>
            <a:r>
              <a:rPr lang="en-US" altLang="zh-CN" dirty="0" err="1"/>
              <a:t>dbt</a:t>
            </a:r>
            <a:r>
              <a:rPr lang="zh-CN" altLang="en-US" dirty="0"/>
              <a:t>的优势</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581527" y="2061744"/>
            <a:ext cx="10848474" cy="3123364"/>
          </a:xfrm>
        </p:spPr>
        <p:txBody>
          <a:bodyPr>
            <a:noAutofit/>
          </a:bodyPr>
          <a:lstStyle/>
          <a:p>
            <a:r>
              <a:rPr lang="zh-CN" altLang="en-US" dirty="0">
                <a:latin typeface="+mn-ea"/>
              </a:rPr>
              <a:t>降低复杂性和成本：借助 </a:t>
            </a:r>
            <a:r>
              <a:rPr lang="en-US" altLang="zh-CN" dirty="0" err="1">
                <a:latin typeface="+mn-ea"/>
              </a:rPr>
              <a:t>dbt</a:t>
            </a:r>
            <a:r>
              <a:rPr lang="zh-CN" altLang="en-US" dirty="0">
                <a:latin typeface="+mn-ea"/>
              </a:rPr>
              <a:t>、</a:t>
            </a:r>
            <a:r>
              <a:rPr lang="en-US" altLang="zh-CN" dirty="0">
                <a:latin typeface="+mn-ea"/>
              </a:rPr>
              <a:t>Delta Lake </a:t>
            </a:r>
            <a:r>
              <a:rPr lang="zh-CN" altLang="en-US" dirty="0">
                <a:latin typeface="+mn-ea"/>
              </a:rPr>
              <a:t>和 </a:t>
            </a:r>
            <a:r>
              <a:rPr lang="en-US" altLang="zh-CN" dirty="0">
                <a:latin typeface="+mn-ea"/>
              </a:rPr>
              <a:t>Databricks SQL</a:t>
            </a:r>
            <a:r>
              <a:rPr lang="zh-CN" altLang="en-US" dirty="0">
                <a:latin typeface="+mn-ea"/>
              </a:rPr>
              <a:t>，整个数据团队可以在同一平台上工作，避免冗余成本并简化架构管理。</a:t>
            </a:r>
          </a:p>
          <a:p>
            <a:r>
              <a:rPr lang="zh-CN" altLang="en-US" dirty="0">
                <a:latin typeface="+mn-ea"/>
              </a:rPr>
              <a:t>扩大合作：</a:t>
            </a:r>
            <a:r>
              <a:rPr lang="en-US" altLang="zh-CN" dirty="0">
                <a:latin typeface="+mn-ea"/>
              </a:rPr>
              <a:t>Databricks </a:t>
            </a:r>
            <a:r>
              <a:rPr lang="zh-CN" altLang="en-US" dirty="0">
                <a:latin typeface="+mn-ea"/>
              </a:rPr>
              <a:t>上的 </a:t>
            </a:r>
            <a:r>
              <a:rPr lang="en-US" altLang="zh-CN" dirty="0" err="1">
                <a:latin typeface="+mn-ea"/>
              </a:rPr>
              <a:t>dbt</a:t>
            </a:r>
            <a:r>
              <a:rPr lang="en-US" altLang="zh-CN" dirty="0">
                <a:latin typeface="+mn-ea"/>
              </a:rPr>
              <a:t> </a:t>
            </a:r>
            <a:r>
              <a:rPr lang="zh-CN" altLang="en-US" dirty="0">
                <a:latin typeface="+mn-ea"/>
              </a:rPr>
              <a:t>为 </a:t>
            </a:r>
            <a:r>
              <a:rPr lang="en-US" altLang="zh-CN" dirty="0">
                <a:latin typeface="+mn-ea"/>
              </a:rPr>
              <a:t>Databricks </a:t>
            </a:r>
            <a:r>
              <a:rPr lang="zh-CN" altLang="en-US" dirty="0">
                <a:latin typeface="+mn-ea"/>
              </a:rPr>
              <a:t>用户带来了分析工程的最佳实践，而 </a:t>
            </a:r>
            <a:r>
              <a:rPr lang="en-US" altLang="zh-CN" dirty="0" err="1">
                <a:latin typeface="+mn-ea"/>
              </a:rPr>
              <a:t>dbt</a:t>
            </a:r>
            <a:r>
              <a:rPr lang="en-US" altLang="zh-CN" dirty="0">
                <a:latin typeface="+mn-ea"/>
              </a:rPr>
              <a:t> Cloud </a:t>
            </a:r>
            <a:r>
              <a:rPr lang="zh-CN" altLang="en-US" dirty="0">
                <a:latin typeface="+mn-ea"/>
              </a:rPr>
              <a:t>的 </a:t>
            </a:r>
            <a:r>
              <a:rPr lang="en-US" altLang="zh-CN" dirty="0">
                <a:latin typeface="+mn-ea"/>
              </a:rPr>
              <a:t>IDE </a:t>
            </a:r>
            <a:r>
              <a:rPr lang="zh-CN" altLang="en-US" dirty="0">
                <a:latin typeface="+mn-ea"/>
              </a:rPr>
              <a:t>使使用 </a:t>
            </a:r>
            <a:r>
              <a:rPr lang="en-US" altLang="zh-CN" dirty="0">
                <a:latin typeface="+mn-ea"/>
              </a:rPr>
              <a:t>SQL </a:t>
            </a:r>
            <a:r>
              <a:rPr lang="zh-CN" altLang="en-US" dirty="0">
                <a:latin typeface="+mn-ea"/>
              </a:rPr>
              <a:t>的分析师更容易访问 </a:t>
            </a:r>
            <a:r>
              <a:rPr lang="en-US" altLang="zh-CN" dirty="0">
                <a:latin typeface="+mn-ea"/>
              </a:rPr>
              <a:t>Lakehouse</a:t>
            </a:r>
            <a:r>
              <a:rPr lang="zh-CN" altLang="en-US" dirty="0">
                <a:latin typeface="+mn-ea"/>
              </a:rPr>
              <a:t>。</a:t>
            </a:r>
          </a:p>
          <a:p>
            <a:r>
              <a:rPr lang="zh-CN" altLang="en-US" dirty="0">
                <a:latin typeface="+mn-ea"/>
              </a:rPr>
              <a:t>改进数据发现和治理：</a:t>
            </a:r>
            <a:r>
              <a:rPr lang="en-US" altLang="zh-CN" dirty="0" err="1">
                <a:latin typeface="+mn-ea"/>
              </a:rPr>
              <a:t>dbt</a:t>
            </a:r>
            <a:r>
              <a:rPr lang="en-US" altLang="zh-CN" dirty="0">
                <a:latin typeface="+mn-ea"/>
              </a:rPr>
              <a:t> </a:t>
            </a:r>
            <a:r>
              <a:rPr lang="zh-CN" altLang="en-US" dirty="0">
                <a:latin typeface="+mn-ea"/>
              </a:rPr>
              <a:t>对 </a:t>
            </a:r>
            <a:r>
              <a:rPr lang="en-US" altLang="zh-CN" dirty="0">
                <a:latin typeface="+mn-ea"/>
              </a:rPr>
              <a:t>Unity Catalog </a:t>
            </a:r>
            <a:r>
              <a:rPr lang="zh-CN" altLang="en-US" dirty="0">
                <a:latin typeface="+mn-ea"/>
              </a:rPr>
              <a:t>的支持集中了整个工作流程的文档和管理。</a:t>
            </a:r>
            <a:endParaRPr lang="zh-CN" altLang="en-US" sz="2400" dirty="0">
              <a:latin typeface="+mn-ea"/>
            </a:endParaRP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12</a:t>
            </a:fld>
            <a:endParaRPr lang="en-US"/>
          </a:p>
        </p:txBody>
      </p:sp>
    </p:spTree>
    <p:extLst>
      <p:ext uri="{BB962C8B-B14F-4D97-AF65-F5344CB8AC3E}">
        <p14:creationId xmlns:p14="http://schemas.microsoft.com/office/powerpoint/2010/main" val="28706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发现</a:t>
            </a:r>
            <a:r>
              <a:rPr lang="en-US" altLang="zh-CN" dirty="0"/>
              <a:t>3</a:t>
            </a:r>
            <a:r>
              <a:rPr lang="zh-CN" altLang="en-US" dirty="0"/>
              <a:t>：在 </a:t>
            </a:r>
            <a:r>
              <a:rPr lang="en-US" altLang="zh-CN" dirty="0"/>
              <a:t>Lakehouse </a:t>
            </a:r>
            <a:r>
              <a:rPr lang="zh-CN" altLang="en-US" dirty="0"/>
              <a:t>上统一数据、分析和</a:t>
            </a:r>
            <a:r>
              <a:rPr lang="en-US" altLang="zh-CN" dirty="0"/>
              <a:t>AI</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13</a:t>
            </a:fld>
            <a:endParaRPr lang="en-US"/>
          </a:p>
        </p:txBody>
      </p:sp>
      <p:pic>
        <p:nvPicPr>
          <p:cNvPr id="3" name="Picture 2" descr="卷数据管理">
            <a:extLst>
              <a:ext uri="{FF2B5EF4-FFF2-40B4-BE49-F238E27FC236}">
                <a16:creationId xmlns:a16="http://schemas.microsoft.com/office/drawing/2014/main" id="{32AC6F66-844B-FF79-23DB-A0C17507E0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600201"/>
            <a:ext cx="10134601" cy="5029610"/>
          </a:xfrm>
          <a:prstGeom prst="rect">
            <a:avLst/>
          </a:prstGeom>
          <a:noFill/>
          <a:ln>
            <a:noFill/>
          </a:ln>
        </p:spPr>
      </p:pic>
    </p:spTree>
    <p:extLst>
      <p:ext uri="{BB962C8B-B14F-4D97-AF65-F5344CB8AC3E}">
        <p14:creationId xmlns:p14="http://schemas.microsoft.com/office/powerpoint/2010/main" val="28786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开源项目：</a:t>
            </a:r>
            <a:r>
              <a:rPr lang="en-US" altLang="zh-CN" dirty="0"/>
              <a:t>Delta Lake</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14</a:t>
            </a:fld>
            <a:endParaRPr lang="en-US"/>
          </a:p>
        </p:txBody>
      </p:sp>
      <p:sp>
        <p:nvSpPr>
          <p:cNvPr id="6" name="TextBox 5">
            <a:extLst>
              <a:ext uri="{FF2B5EF4-FFF2-40B4-BE49-F238E27FC236}">
                <a16:creationId xmlns:a16="http://schemas.microsoft.com/office/drawing/2014/main" id="{83081AC7-0C20-46CB-3FFB-5D97F27CD645}"/>
              </a:ext>
            </a:extLst>
          </p:cNvPr>
          <p:cNvSpPr txBox="1"/>
          <p:nvPr/>
        </p:nvSpPr>
        <p:spPr>
          <a:xfrm>
            <a:off x="336884" y="1952891"/>
            <a:ext cx="11464591" cy="3963329"/>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zh-CN" altLang="en-US" sz="2800" dirty="0">
                <a:effectLst/>
                <a:latin typeface="+mn-ea"/>
                <a:cs typeface="Times New Roman" panose="02020603050405020304" pitchFamily="18" charset="0"/>
              </a:rPr>
              <a:t>数据驱动的</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和生成式</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的刚需，对数据质量的要求不断增加。单靠特征工程已经无法满足要求。</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zh-CN" sz="2800" dirty="0">
                <a:effectLst/>
                <a:latin typeface="+mn-ea"/>
                <a:cs typeface="Times New Roman" panose="02020603050405020304" pitchFamily="18" charset="0"/>
              </a:rPr>
              <a:t>随着数据的爆炸式增长，非结构化和半结构化数据的数量不断增加，传统上需要多个平台来管理结构化数据。</a:t>
            </a:r>
            <a:r>
              <a:rPr lang="en-US" sz="2800" dirty="0">
                <a:effectLst/>
                <a:latin typeface="+mn-ea"/>
                <a:cs typeface="Times New Roman" panose="02020603050405020304" pitchFamily="18" charset="0"/>
              </a:rPr>
              <a:t>Lakehouse </a:t>
            </a:r>
            <a:r>
              <a:rPr lang="zh-CN" sz="2800" dirty="0">
                <a:effectLst/>
                <a:latin typeface="+mn-ea"/>
                <a:cs typeface="Times New Roman" panose="02020603050405020304" pitchFamily="18" charset="0"/>
              </a:rPr>
              <a:t>通过为所有数据类型和格式提供统一的平台来解决这个问题。</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是</a:t>
            </a:r>
            <a:r>
              <a:rPr lang="en-US" sz="2800" dirty="0">
                <a:effectLst/>
                <a:latin typeface="+mn-ea"/>
                <a:cs typeface="Times New Roman" panose="02020603050405020304" pitchFamily="18" charset="0"/>
              </a:rPr>
              <a:t> Lakehouse </a:t>
            </a:r>
            <a:r>
              <a:rPr lang="zh-CN" sz="2800" dirty="0">
                <a:effectLst/>
                <a:latin typeface="+mn-ea"/>
                <a:cs typeface="Times New Roman" panose="02020603050405020304" pitchFamily="18" charset="0"/>
              </a:rPr>
              <a:t>的基础。与其他存储格式（例如文本、</a:t>
            </a:r>
            <a:r>
              <a:rPr lang="en-US" sz="2800" dirty="0">
                <a:effectLst/>
                <a:latin typeface="+mn-ea"/>
                <a:cs typeface="Times New Roman" panose="02020603050405020304" pitchFamily="18" charset="0"/>
              </a:rPr>
              <a:t>JSON </a:t>
            </a:r>
            <a:r>
              <a:rPr lang="zh-CN" sz="2800" dirty="0">
                <a:effectLst/>
                <a:latin typeface="+mn-ea"/>
                <a:cs typeface="Times New Roman" panose="02020603050405020304" pitchFamily="18" charset="0"/>
              </a:rPr>
              <a:t>和</a:t>
            </a:r>
            <a:r>
              <a:rPr lang="en-US" sz="2800" dirty="0">
                <a:effectLst/>
                <a:latin typeface="+mn-ea"/>
                <a:cs typeface="Times New Roman" panose="02020603050405020304" pitchFamily="18" charset="0"/>
              </a:rPr>
              <a:t> CSV</a:t>
            </a:r>
            <a:r>
              <a:rPr lang="zh-CN" sz="2800" dirty="0">
                <a:effectLst/>
                <a:latin typeface="+mn-ea"/>
                <a:cs typeface="Times New Roman" panose="02020603050405020304" pitchFamily="18" charset="0"/>
              </a:rPr>
              <a:t>）稳定、持平或下降的增长相比，我们的数据显示，越来越多的组织正在转向</a:t>
            </a: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来管理其数据，同比增长</a:t>
            </a:r>
            <a:r>
              <a:rPr lang="en-US" sz="2800" dirty="0">
                <a:effectLst/>
                <a:latin typeface="+mn-ea"/>
                <a:cs typeface="Times New Roman" panose="02020603050405020304" pitchFamily="18" charset="0"/>
              </a:rPr>
              <a:t> 304%</a:t>
            </a:r>
            <a:r>
              <a:rPr lang="zh-CN" sz="2800" dirty="0">
                <a:effectLst/>
                <a:latin typeface="+mn-ea"/>
                <a:cs typeface="Times New Roman" panose="02020603050405020304" pitchFamily="18" charset="0"/>
              </a:rPr>
              <a:t>。</a:t>
            </a:r>
            <a:endParaRPr lang="en-US" altLang="zh-CN" sz="2800" dirty="0">
              <a:effectLst/>
              <a:latin typeface="+mn-ea"/>
              <a:cs typeface="Times New Roman" panose="02020603050405020304" pitchFamily="18" charset="0"/>
            </a:endParaRPr>
          </a:p>
        </p:txBody>
      </p:sp>
    </p:spTree>
    <p:extLst>
      <p:ext uri="{BB962C8B-B14F-4D97-AF65-F5344CB8AC3E}">
        <p14:creationId xmlns:p14="http://schemas.microsoft.com/office/powerpoint/2010/main" val="35202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4C4-904C-AA88-0721-6E4EC6F99655}"/>
              </a:ext>
            </a:extLst>
          </p:cNvPr>
          <p:cNvSpPr>
            <a:spLocks noGrp="1"/>
          </p:cNvSpPr>
          <p:nvPr>
            <p:ph type="title"/>
          </p:nvPr>
        </p:nvSpPr>
        <p:spPr/>
        <p:txBody>
          <a:bodyPr/>
          <a:lstStyle/>
          <a:p>
            <a:r>
              <a:rPr lang="zh-CN" altLang="en-US" dirty="0"/>
              <a:t>为什么需要拉通 </a:t>
            </a:r>
            <a:r>
              <a:rPr lang="en-US" altLang="zh-CN" dirty="0"/>
              <a:t>AI </a:t>
            </a:r>
            <a:r>
              <a:rPr lang="zh-CN" altLang="en-US" dirty="0"/>
              <a:t>和 </a:t>
            </a:r>
            <a:r>
              <a:rPr lang="en-US" altLang="zh-CN" dirty="0"/>
              <a:t>DS</a:t>
            </a:r>
            <a:r>
              <a:rPr lang="zh-CN" altLang="en-US" dirty="0"/>
              <a:t>？</a:t>
            </a:r>
            <a:endParaRPr lang="en-US" dirty="0"/>
          </a:p>
        </p:txBody>
      </p:sp>
      <p:sp>
        <p:nvSpPr>
          <p:cNvPr id="3" name="Content Placeholder 2">
            <a:extLst>
              <a:ext uri="{FF2B5EF4-FFF2-40B4-BE49-F238E27FC236}">
                <a16:creationId xmlns:a16="http://schemas.microsoft.com/office/drawing/2014/main" id="{A6C705A7-9314-F106-FB78-B8477867C9F6}"/>
              </a:ext>
            </a:extLst>
          </p:cNvPr>
          <p:cNvSpPr>
            <a:spLocks noGrp="1"/>
          </p:cNvSpPr>
          <p:nvPr>
            <p:ph idx="1"/>
          </p:nvPr>
        </p:nvSpPr>
        <p:spPr>
          <a:xfrm>
            <a:off x="200526" y="1554330"/>
            <a:ext cx="11742821" cy="4802020"/>
          </a:xfrm>
        </p:spPr>
        <p:txBody>
          <a:bodyPr>
            <a:normAutofit/>
          </a:bodyPr>
          <a:lstStyle/>
          <a:p>
            <a:pPr marL="0" indent="0">
              <a:buNone/>
            </a:pPr>
            <a:r>
              <a:rPr lang="zh-CN" altLang="en-US" dirty="0"/>
              <a:t>利用</a:t>
            </a:r>
            <a:r>
              <a:rPr lang="en-US" altLang="zh-CN" dirty="0"/>
              <a:t>AI</a:t>
            </a:r>
            <a:r>
              <a:rPr lang="zh-CN" altLang="en-US" dirty="0"/>
              <a:t>技术，从多个视角（如视觉、听觉、文本等）挖掘数据的</a:t>
            </a:r>
            <a:r>
              <a:rPr lang="zh-CN" altLang="en-US" b="1" dirty="0"/>
              <a:t>潜在语义</a:t>
            </a:r>
            <a:r>
              <a:rPr lang="zh-CN" altLang="en-US" dirty="0"/>
              <a:t>，增强数据的</a:t>
            </a:r>
            <a:r>
              <a:rPr lang="zh-CN" altLang="en-US" b="1" dirty="0"/>
              <a:t>关联性</a:t>
            </a:r>
            <a:r>
              <a:rPr lang="zh-CN" altLang="en-US" dirty="0"/>
              <a:t>，以便实现以下研究和应用的目标。</a:t>
            </a:r>
            <a:endParaRPr lang="en-US" altLang="zh-CN" dirty="0"/>
          </a:p>
          <a:p>
            <a:pPr marL="514350" indent="-514350">
              <a:buFont typeface="+mj-lt"/>
              <a:buAutoNum type="arabicParenR"/>
            </a:pPr>
            <a:r>
              <a:rPr lang="zh-CN" altLang="en-US" sz="2400" dirty="0"/>
              <a:t>检索和抽取：例如从交通监控视频中查找“交通事故”的视频片段。</a:t>
            </a:r>
            <a:endParaRPr lang="en-US" altLang="zh-CN" sz="2400" dirty="0"/>
          </a:p>
          <a:p>
            <a:pPr marL="514350" indent="-514350">
              <a:buFont typeface="+mj-lt"/>
              <a:buAutoNum type="arabicParenR"/>
            </a:pPr>
            <a:r>
              <a:rPr lang="zh-CN" altLang="en-US" sz="2400" dirty="0"/>
              <a:t>多模态机器学习</a:t>
            </a:r>
            <a:endParaRPr lang="en-US" altLang="zh-CN" sz="2400" dirty="0"/>
          </a:p>
          <a:p>
            <a:pPr marL="514350" indent="-514350">
              <a:buFont typeface="+mj-lt"/>
              <a:buAutoNum type="arabicParenR"/>
            </a:pPr>
            <a:r>
              <a:rPr lang="zh-CN" altLang="en-US" sz="2400" dirty="0"/>
              <a:t>丰富数据表示的层级性：数据、元数据、模型数据、算法数据等等。</a:t>
            </a:r>
            <a:endParaRPr lang="en-US" altLang="zh-CN" sz="2400" dirty="0"/>
          </a:p>
          <a:p>
            <a:pPr marL="514350" indent="-514350">
              <a:buFont typeface="+mj-lt"/>
              <a:buAutoNum type="arabicParenR"/>
            </a:pPr>
            <a:r>
              <a:rPr lang="zh-CN" altLang="en-US" sz="2400" dirty="0"/>
              <a:t>高效率自动建模：例如，将特征工程（通常占数据分析</a:t>
            </a:r>
            <a:r>
              <a:rPr lang="en-US" altLang="zh-CN" sz="2400" dirty="0"/>
              <a:t>70%</a:t>
            </a:r>
            <a:r>
              <a:rPr lang="zh-CN" altLang="en-US" sz="2400" dirty="0"/>
              <a:t>以上的工作量）自动化。通过</a:t>
            </a:r>
            <a:r>
              <a:rPr lang="en-US" altLang="zh-CN" sz="2400" dirty="0"/>
              <a:t>prompts</a:t>
            </a:r>
            <a:r>
              <a:rPr lang="zh-CN" altLang="en-US" sz="2400" dirty="0"/>
              <a:t>就能完成数据分析。</a:t>
            </a:r>
            <a:endParaRPr lang="en-US" altLang="zh-CN" sz="2400" dirty="0"/>
          </a:p>
          <a:p>
            <a:pPr marL="514350" indent="-514350">
              <a:buFont typeface="+mj-lt"/>
              <a:buAutoNum type="arabicParenR"/>
            </a:pPr>
            <a:r>
              <a:rPr lang="zh-CN" altLang="en-US" sz="2400" dirty="0"/>
              <a:t>高质量数据生成：例如在模拟器中产生大量“碰撞”数据，用于训练和测试自动驾驶模型，让机器有“自知之明”（知道自己擅长什么场景，不擅长什么场景）。</a:t>
            </a:r>
            <a:endParaRPr lang="en-US" altLang="zh-CN" sz="2400" dirty="0"/>
          </a:p>
          <a:p>
            <a:pPr marL="514350" indent="-514350">
              <a:buFont typeface="+mj-lt"/>
              <a:buAutoNum type="arabicParenR"/>
            </a:pPr>
            <a:r>
              <a:rPr lang="zh-CN" altLang="en-US" sz="2400" dirty="0"/>
              <a:t>连接主义和符号主义的融合：推理的连接主义方法。</a:t>
            </a:r>
            <a:endParaRPr lang="en-US" altLang="zh-CN" sz="2400" dirty="0"/>
          </a:p>
          <a:p>
            <a:pPr marL="514350" indent="-514350">
              <a:buFont typeface="+mj-lt"/>
              <a:buAutoNum type="arabicParenR"/>
            </a:pPr>
            <a:r>
              <a:rPr lang="zh-CN" altLang="en-US" sz="2400" dirty="0"/>
              <a:t>数据之间的形式变换：例如</a:t>
            </a:r>
            <a:r>
              <a:rPr lang="en-US" altLang="zh-CN" sz="2400" dirty="0"/>
              <a:t>word2vec</a:t>
            </a:r>
            <a:r>
              <a:rPr lang="zh-CN" altLang="en-US" sz="2400" dirty="0"/>
              <a:t>将符号表示为向量。</a:t>
            </a:r>
            <a:endParaRPr lang="en-US" sz="2400" dirty="0"/>
          </a:p>
        </p:txBody>
      </p:sp>
      <p:sp>
        <p:nvSpPr>
          <p:cNvPr id="4" name="Slide Number Placeholder 3">
            <a:extLst>
              <a:ext uri="{FF2B5EF4-FFF2-40B4-BE49-F238E27FC236}">
                <a16:creationId xmlns:a16="http://schemas.microsoft.com/office/drawing/2014/main" id="{89BA39AC-99EF-01B6-8A9E-FC0DFABD8394}"/>
              </a:ext>
            </a:extLst>
          </p:cNvPr>
          <p:cNvSpPr>
            <a:spLocks noGrp="1"/>
          </p:cNvSpPr>
          <p:nvPr>
            <p:ph type="sldNum" sz="quarter" idx="12"/>
          </p:nvPr>
        </p:nvSpPr>
        <p:spPr/>
        <p:txBody>
          <a:bodyPr/>
          <a:lstStyle/>
          <a:p>
            <a:fld id="{DA972FB0-E32D-4B9E-BE49-B61D21590BB5}" type="slidenum">
              <a:rPr lang="en-US" smtClean="0"/>
              <a:t>15</a:t>
            </a:fld>
            <a:endParaRPr lang="en-US"/>
          </a:p>
        </p:txBody>
      </p:sp>
    </p:spTree>
    <p:extLst>
      <p:ext uri="{BB962C8B-B14F-4D97-AF65-F5344CB8AC3E}">
        <p14:creationId xmlns:p14="http://schemas.microsoft.com/office/powerpoint/2010/main" val="7057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13EE-2FDE-2552-0170-EB14096704E4}"/>
              </a:ext>
            </a:extLst>
          </p:cNvPr>
          <p:cNvSpPr>
            <a:spLocks noGrp="1"/>
          </p:cNvSpPr>
          <p:nvPr>
            <p:ph type="title"/>
          </p:nvPr>
        </p:nvSpPr>
        <p:spPr/>
        <p:txBody>
          <a:bodyPr/>
          <a:lstStyle/>
          <a:p>
            <a:r>
              <a:rPr lang="en-US" altLang="zh-CN" dirty="0"/>
              <a:t>DS+AI </a:t>
            </a:r>
            <a:r>
              <a:rPr lang="zh-CN" altLang="en-US" dirty="0"/>
              <a:t>的必然趋势</a:t>
            </a:r>
            <a:endParaRPr lang="en-US" dirty="0"/>
          </a:p>
        </p:txBody>
      </p:sp>
      <p:sp>
        <p:nvSpPr>
          <p:cNvPr id="3" name="Content Placeholder 2">
            <a:extLst>
              <a:ext uri="{FF2B5EF4-FFF2-40B4-BE49-F238E27FC236}">
                <a16:creationId xmlns:a16="http://schemas.microsoft.com/office/drawing/2014/main" id="{B290D3CD-993E-863B-93F1-C9CB9206F0EA}"/>
              </a:ext>
            </a:extLst>
          </p:cNvPr>
          <p:cNvSpPr>
            <a:spLocks noGrp="1"/>
          </p:cNvSpPr>
          <p:nvPr>
            <p:ph idx="1"/>
          </p:nvPr>
        </p:nvSpPr>
        <p:spPr>
          <a:xfrm>
            <a:off x="231111" y="1825625"/>
            <a:ext cx="11696281" cy="4351338"/>
          </a:xfrm>
        </p:spPr>
        <p:txBody>
          <a:bodyPr>
            <a:normAutofit/>
          </a:bodyPr>
          <a:lstStyle/>
          <a:p>
            <a:r>
              <a:rPr lang="zh-CN" altLang="en-US" b="0" i="0" dirty="0">
                <a:solidFill>
                  <a:srgbClr val="202124"/>
                </a:solidFill>
                <a:effectLst/>
                <a:latin typeface="Google Sans"/>
              </a:rPr>
              <a:t>大数据指</a:t>
            </a:r>
            <a:r>
              <a:rPr lang="zh-CN" altLang="en-US" b="0" i="0" dirty="0">
                <a:solidFill>
                  <a:srgbClr val="040C28"/>
                </a:solidFill>
                <a:effectLst/>
                <a:latin typeface="Google Sans"/>
              </a:rPr>
              <a:t>高速</a:t>
            </a:r>
            <a:r>
              <a:rPr lang="en-US" altLang="zh-CN" b="0" i="0" dirty="0">
                <a:solidFill>
                  <a:srgbClr val="040C28"/>
                </a:solidFill>
                <a:effectLst/>
                <a:latin typeface="Google Sans"/>
              </a:rPr>
              <a:t>(Velocity) </a:t>
            </a:r>
            <a:r>
              <a:rPr lang="zh-CN" altLang="en-US" b="0" i="0" dirty="0">
                <a:solidFill>
                  <a:srgbClr val="040C28"/>
                </a:solidFill>
                <a:effectLst/>
                <a:latin typeface="Google Sans"/>
              </a:rPr>
              <a:t>涌现的大量</a:t>
            </a:r>
            <a:r>
              <a:rPr lang="en-US" altLang="zh-CN" b="0" i="0" dirty="0">
                <a:solidFill>
                  <a:srgbClr val="040C28"/>
                </a:solidFill>
                <a:effectLst/>
                <a:latin typeface="Google Sans"/>
              </a:rPr>
              <a:t>(Volume) </a:t>
            </a:r>
            <a:r>
              <a:rPr lang="zh-CN" altLang="en-US" b="0" i="0" dirty="0">
                <a:solidFill>
                  <a:srgbClr val="040C28"/>
                </a:solidFill>
                <a:effectLst/>
                <a:latin typeface="Google Sans"/>
              </a:rPr>
              <a:t>多样化</a:t>
            </a:r>
            <a:r>
              <a:rPr lang="en-US" altLang="zh-CN" b="0" i="0" dirty="0">
                <a:solidFill>
                  <a:srgbClr val="040C28"/>
                </a:solidFill>
                <a:effectLst/>
                <a:latin typeface="Google Sans"/>
              </a:rPr>
              <a:t>(Variety) </a:t>
            </a:r>
            <a:r>
              <a:rPr lang="zh-CN" altLang="en-US" b="0" i="0" dirty="0">
                <a:solidFill>
                  <a:srgbClr val="040C28"/>
                </a:solidFill>
                <a:effectLst/>
                <a:latin typeface="Google Sans"/>
              </a:rPr>
              <a:t>数据</a:t>
            </a:r>
            <a:r>
              <a:rPr lang="zh-CN" altLang="en-US" b="0" i="0" dirty="0">
                <a:solidFill>
                  <a:srgbClr val="202124"/>
                </a:solidFill>
                <a:effectLst/>
                <a:latin typeface="Google Sans"/>
              </a:rPr>
              <a:t>，其特性可简单概括为</a:t>
            </a:r>
            <a:r>
              <a:rPr lang="en-US" altLang="zh-CN" b="0" i="0" dirty="0">
                <a:solidFill>
                  <a:srgbClr val="202124"/>
                </a:solidFill>
                <a:effectLst/>
                <a:latin typeface="Google Sans"/>
              </a:rPr>
              <a:t>3V</a:t>
            </a:r>
            <a:r>
              <a:rPr lang="zh-CN" altLang="en-US" b="0" i="0" dirty="0">
                <a:solidFill>
                  <a:srgbClr val="202124"/>
                </a:solidFill>
                <a:effectLst/>
                <a:latin typeface="Google Sans"/>
              </a:rPr>
              <a:t>。 简而言之，大数据指非常庞大、复杂的数据集，特别是来自新数据源的数据集，其规模之大令传统数据处理软件束手无策，却能帮助我们解决</a:t>
            </a:r>
            <a:r>
              <a:rPr lang="zh-CN" altLang="en-US" b="1" i="0" dirty="0">
                <a:solidFill>
                  <a:srgbClr val="202124"/>
                </a:solidFill>
                <a:effectLst/>
                <a:latin typeface="Google Sans"/>
              </a:rPr>
              <a:t>互联网</a:t>
            </a:r>
            <a:r>
              <a:rPr lang="en-US" altLang="zh-CN" b="1" i="0" dirty="0">
                <a:solidFill>
                  <a:srgbClr val="202124"/>
                </a:solidFill>
                <a:effectLst/>
                <a:latin typeface="Google Sans"/>
              </a:rPr>
              <a:t>+</a:t>
            </a:r>
            <a:r>
              <a:rPr lang="zh-CN" altLang="en-US" b="1" i="0" dirty="0">
                <a:solidFill>
                  <a:srgbClr val="202124"/>
                </a:solidFill>
                <a:effectLst/>
                <a:latin typeface="Google Sans"/>
              </a:rPr>
              <a:t>物联网</a:t>
            </a:r>
            <a:r>
              <a:rPr lang="zh-CN" altLang="en-US" b="0" i="0" dirty="0">
                <a:solidFill>
                  <a:srgbClr val="202124"/>
                </a:solidFill>
                <a:effectLst/>
                <a:latin typeface="Google Sans"/>
              </a:rPr>
              <a:t>时代非常棘手的业务难题。</a:t>
            </a:r>
            <a:endParaRPr lang="en-US" altLang="zh-CN" b="0" i="0" dirty="0">
              <a:solidFill>
                <a:srgbClr val="202124"/>
              </a:solidFill>
              <a:effectLst/>
              <a:latin typeface="Google Sans"/>
            </a:endParaRPr>
          </a:p>
          <a:p>
            <a:r>
              <a:rPr lang="zh-CN" altLang="en-US" dirty="0"/>
              <a:t>来自</a:t>
            </a:r>
            <a:r>
              <a:rPr lang="en-US" altLang="zh-CN" dirty="0"/>
              <a:t>AI</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数据驱动的 </a:t>
            </a:r>
            <a:r>
              <a:rPr lang="en-US" altLang="zh-CN" dirty="0"/>
              <a:t>AI</a:t>
            </a:r>
            <a:r>
              <a:rPr lang="zh-CN" altLang="en-US" dirty="0"/>
              <a:t>（如深度学习、强化学习），（</a:t>
            </a:r>
            <a:r>
              <a:rPr lang="en-US" altLang="zh-CN" dirty="0"/>
              <a:t>2</a:t>
            </a:r>
            <a:r>
              <a:rPr lang="zh-CN" altLang="en-US" dirty="0"/>
              <a:t>）基于实时数据的智能决策（如自动驾驶等应用），（</a:t>
            </a:r>
            <a:r>
              <a:rPr lang="en-US" altLang="zh-CN" dirty="0"/>
              <a:t>3</a:t>
            </a:r>
            <a:r>
              <a:rPr lang="zh-CN" altLang="en-US" dirty="0"/>
              <a:t>）可解释性（如因果推断</a:t>
            </a:r>
            <a:r>
              <a:rPr lang="en-US" altLang="zh-CN" dirty="0"/>
              <a:t>/</a:t>
            </a:r>
            <a:r>
              <a:rPr lang="zh-CN" altLang="en-US" dirty="0"/>
              <a:t>分析）。</a:t>
            </a:r>
          </a:p>
          <a:p>
            <a:r>
              <a:rPr lang="zh-CN" altLang="en-US" dirty="0"/>
              <a:t>来自</a:t>
            </a:r>
            <a:r>
              <a:rPr lang="en-US" altLang="zh-CN" dirty="0"/>
              <a:t>DS</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特征提取和预处理（即借助</a:t>
            </a:r>
            <a:r>
              <a:rPr lang="en-US" altLang="zh-CN" dirty="0"/>
              <a:t>AI</a:t>
            </a:r>
            <a:r>
              <a:rPr lang="zh-CN" altLang="en-US" dirty="0"/>
              <a:t>丰富数据的语义），（</a:t>
            </a:r>
            <a:r>
              <a:rPr lang="en-US" altLang="zh-CN" dirty="0"/>
              <a:t>2</a:t>
            </a:r>
            <a:r>
              <a:rPr lang="zh-CN" altLang="en-US" dirty="0"/>
              <a:t>）数据处理和管理（如</a:t>
            </a:r>
            <a:r>
              <a:rPr lang="en-US" altLang="zh-CN" dirty="0"/>
              <a:t>AI</a:t>
            </a:r>
            <a:r>
              <a:rPr lang="zh-CN" altLang="en-US" dirty="0"/>
              <a:t>优化大数据处理、异常检测等）。</a:t>
            </a:r>
            <a:endParaRPr lang="en-US" dirty="0"/>
          </a:p>
        </p:txBody>
      </p:sp>
      <p:sp>
        <p:nvSpPr>
          <p:cNvPr id="4" name="Slide Number Placeholder 3">
            <a:extLst>
              <a:ext uri="{FF2B5EF4-FFF2-40B4-BE49-F238E27FC236}">
                <a16:creationId xmlns:a16="http://schemas.microsoft.com/office/drawing/2014/main" id="{D0372320-AF96-D8DA-6273-C9D8BEC6CD21}"/>
              </a:ext>
            </a:extLst>
          </p:cNvPr>
          <p:cNvSpPr>
            <a:spLocks noGrp="1"/>
          </p:cNvSpPr>
          <p:nvPr>
            <p:ph type="sldNum" sz="quarter" idx="12"/>
          </p:nvPr>
        </p:nvSpPr>
        <p:spPr/>
        <p:txBody>
          <a:bodyPr/>
          <a:lstStyle/>
          <a:p>
            <a:fld id="{DA972FB0-E32D-4B9E-BE49-B61D21590BB5}" type="slidenum">
              <a:rPr lang="en-US" smtClean="0"/>
              <a:t>16</a:t>
            </a:fld>
            <a:endParaRPr lang="en-US"/>
          </a:p>
        </p:txBody>
      </p:sp>
    </p:spTree>
    <p:extLst>
      <p:ext uri="{BB962C8B-B14F-4D97-AF65-F5344CB8AC3E}">
        <p14:creationId xmlns:p14="http://schemas.microsoft.com/office/powerpoint/2010/main" val="62559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CF89-6355-F8BB-ADB2-2ABD86403D8C}"/>
              </a:ext>
            </a:extLst>
          </p:cNvPr>
          <p:cNvSpPr>
            <a:spLocks noGrp="1"/>
          </p:cNvSpPr>
          <p:nvPr>
            <p:ph type="title"/>
          </p:nvPr>
        </p:nvSpPr>
        <p:spPr/>
        <p:txBody>
          <a:bodyPr/>
          <a:lstStyle/>
          <a:p>
            <a:r>
              <a:rPr lang="zh-CN" altLang="en-US" dirty="0"/>
              <a:t>生成式 </a:t>
            </a:r>
            <a:r>
              <a:rPr lang="en-US" altLang="zh-CN" dirty="0"/>
              <a:t>AI </a:t>
            </a:r>
            <a:r>
              <a:rPr lang="zh-CN" altLang="en-US" dirty="0"/>
              <a:t>对 </a:t>
            </a:r>
            <a:r>
              <a:rPr lang="en-US" altLang="zh-CN" dirty="0"/>
              <a:t>DS </a:t>
            </a:r>
            <a:r>
              <a:rPr lang="zh-CN" altLang="en-US" dirty="0"/>
              <a:t>的重要性</a:t>
            </a:r>
            <a:endParaRPr lang="en-US" dirty="0"/>
          </a:p>
        </p:txBody>
      </p:sp>
      <p:sp>
        <p:nvSpPr>
          <p:cNvPr id="3" name="Content Placeholder 2">
            <a:extLst>
              <a:ext uri="{FF2B5EF4-FFF2-40B4-BE49-F238E27FC236}">
                <a16:creationId xmlns:a16="http://schemas.microsoft.com/office/drawing/2014/main" id="{C110480D-877C-8E81-3424-F936649BDD25}"/>
              </a:ext>
            </a:extLst>
          </p:cNvPr>
          <p:cNvSpPr>
            <a:spLocks noGrp="1"/>
          </p:cNvSpPr>
          <p:nvPr>
            <p:ph idx="1"/>
          </p:nvPr>
        </p:nvSpPr>
        <p:spPr>
          <a:xfrm>
            <a:off x="341645" y="1825625"/>
            <a:ext cx="11605846" cy="4351338"/>
          </a:xfrm>
        </p:spPr>
        <p:txBody>
          <a:bodyPr>
            <a:normAutofit fontScale="92500" lnSpcReduction="10000"/>
          </a:bodyPr>
          <a:lstStyle/>
          <a:p>
            <a:pPr marL="0" indent="0">
              <a:buNone/>
            </a:pPr>
            <a:r>
              <a:rPr lang="en-US" altLang="zh-CN" dirty="0"/>
              <a:t>Databricks </a:t>
            </a:r>
            <a:r>
              <a:rPr lang="zh-CN" altLang="en-US" dirty="0"/>
              <a:t>于 </a:t>
            </a:r>
            <a:r>
              <a:rPr lang="en-US" altLang="zh-CN" dirty="0"/>
              <a:t>2023 </a:t>
            </a:r>
            <a:r>
              <a:rPr lang="zh-CN" altLang="en-US" dirty="0"/>
              <a:t>年 </a:t>
            </a:r>
            <a:r>
              <a:rPr lang="en-US" altLang="zh-CN" dirty="0"/>
              <a:t>6 </a:t>
            </a:r>
            <a:r>
              <a:rPr lang="zh-CN" altLang="en-US" dirty="0"/>
              <a:t>月以 </a:t>
            </a:r>
            <a:r>
              <a:rPr lang="en-US" altLang="zh-CN" dirty="0"/>
              <a:t>14 </a:t>
            </a:r>
            <a:r>
              <a:rPr lang="zh-CN" altLang="en-US" dirty="0"/>
              <a:t>亿美元收购了开源生成式人工智能初创公司 </a:t>
            </a:r>
            <a:r>
              <a:rPr lang="en-US" altLang="zh-CN" dirty="0" err="1"/>
              <a:t>MosaicML</a:t>
            </a:r>
            <a:r>
              <a:rPr lang="zh-CN" altLang="en-US" dirty="0"/>
              <a:t>。</a:t>
            </a:r>
            <a:r>
              <a:rPr lang="en-US" altLang="zh-CN" dirty="0" err="1"/>
              <a:t>MosaicML</a:t>
            </a:r>
            <a:r>
              <a:rPr lang="zh-CN" altLang="en-US" dirty="0"/>
              <a:t>的目标式在安全的环境中轻松地根据所提供的数据训练和部署生成式 </a:t>
            </a:r>
            <a:r>
              <a:rPr lang="en-US" altLang="zh-CN" dirty="0"/>
              <a:t>AI </a:t>
            </a:r>
            <a:r>
              <a:rPr lang="zh-CN" altLang="en-US" dirty="0"/>
              <a:t>模型，这正好补了</a:t>
            </a:r>
            <a:r>
              <a:rPr lang="en-US" altLang="zh-CN" dirty="0"/>
              <a:t>Databricks</a:t>
            </a:r>
            <a:r>
              <a:rPr lang="zh-CN" altLang="en-US" dirty="0"/>
              <a:t>的短板。</a:t>
            </a:r>
            <a:endParaRPr lang="en-US" altLang="zh-CN" dirty="0"/>
          </a:p>
          <a:p>
            <a:r>
              <a:rPr lang="zh-CN" altLang="en-US" dirty="0"/>
              <a:t>数据生成或数据增强利于模型训练与测试。</a:t>
            </a:r>
            <a:r>
              <a:rPr lang="zh-CN" altLang="en-US" b="0" i="0" dirty="0">
                <a:solidFill>
                  <a:srgbClr val="374151"/>
                </a:solidFill>
                <a:effectLst/>
                <a:latin typeface="Söhne"/>
              </a:rPr>
              <a:t>即通过生成新的样本来扩充训练集，提高模型的泛化能力。</a:t>
            </a:r>
            <a:endParaRPr lang="en-US" altLang="zh-CN" dirty="0"/>
          </a:p>
          <a:p>
            <a:r>
              <a:rPr lang="zh-CN" altLang="en-US" dirty="0"/>
              <a:t>所有的统计模型可分为判别模型 </a:t>
            </a:r>
            <a:r>
              <a:rPr lang="en-US" altLang="zh-CN" dirty="0"/>
              <a:t>(</a:t>
            </a:r>
            <a:r>
              <a:rPr lang="en-US" dirty="0"/>
              <a:t>discriminative model)</a:t>
            </a:r>
            <a:r>
              <a:rPr lang="zh-CN" altLang="en-US" dirty="0"/>
              <a:t>和生成模型 </a:t>
            </a:r>
            <a:r>
              <a:rPr lang="en-US" altLang="zh-CN" dirty="0"/>
              <a:t>(</a:t>
            </a:r>
            <a:r>
              <a:rPr lang="en-US" dirty="0"/>
              <a:t>generative model) </a:t>
            </a:r>
            <a:r>
              <a:rPr lang="zh-CN" altLang="en-US" dirty="0"/>
              <a:t>两大类。</a:t>
            </a:r>
            <a:r>
              <a:rPr lang="en-US" altLang="zh-CN" dirty="0"/>
              <a:t>AI</a:t>
            </a:r>
            <a:r>
              <a:rPr lang="zh-CN" altLang="en-US" dirty="0"/>
              <a:t>发展前期重点在判别模型，如今生成式 </a:t>
            </a:r>
            <a:r>
              <a:rPr lang="en-US" altLang="zh-CN" dirty="0"/>
              <a:t>AI </a:t>
            </a:r>
            <a:r>
              <a:rPr lang="zh-CN" altLang="en-US" dirty="0"/>
              <a:t>已成为发展趋势，大语言模型是其前奏。</a:t>
            </a:r>
            <a:endParaRPr lang="en-US" altLang="zh-CN" dirty="0"/>
          </a:p>
          <a:p>
            <a:r>
              <a:rPr lang="zh-CN" altLang="en-US" dirty="0"/>
              <a:t>统计学大师</a:t>
            </a:r>
            <a:r>
              <a:rPr lang="en-US" altLang="zh-CN" dirty="0"/>
              <a:t>R.</a:t>
            </a:r>
            <a:r>
              <a:rPr lang="zh-CN" altLang="en-US" dirty="0"/>
              <a:t> </a:t>
            </a:r>
            <a:r>
              <a:rPr lang="en-US" altLang="zh-CN" dirty="0"/>
              <a:t>A.</a:t>
            </a:r>
            <a:r>
              <a:rPr lang="zh-CN" altLang="en-US" dirty="0"/>
              <a:t> </a:t>
            </a:r>
            <a:r>
              <a:rPr lang="en-US" altLang="zh-CN" dirty="0"/>
              <a:t>Fisher</a:t>
            </a:r>
            <a:r>
              <a:rPr lang="zh-CN" altLang="en-US" dirty="0"/>
              <a:t>认为经典统计学的主要任务是：① 有关总体而非个体的研究；② 有关变异的研究；③ 有关数据简化（</a:t>
            </a:r>
            <a:r>
              <a:rPr lang="en-US" dirty="0"/>
              <a:t>reduction of data</a:t>
            </a:r>
            <a:r>
              <a:rPr lang="zh-CN" altLang="en-US" dirty="0"/>
              <a:t>）方法的研究。随着</a:t>
            </a:r>
            <a:r>
              <a:rPr lang="en-US" altLang="zh-CN" dirty="0"/>
              <a:t>AI</a:t>
            </a:r>
            <a:r>
              <a:rPr lang="zh-CN" altLang="en-US" dirty="0"/>
              <a:t>的发展，计算机科学（特别是</a:t>
            </a:r>
            <a:r>
              <a:rPr lang="en-US" altLang="zh-CN" dirty="0"/>
              <a:t>AI</a:t>
            </a:r>
            <a:r>
              <a:rPr lang="zh-CN" altLang="en-US" dirty="0"/>
              <a:t>）将彻底改变统计学的面貌。</a:t>
            </a:r>
            <a:endParaRPr lang="en-US" dirty="0"/>
          </a:p>
        </p:txBody>
      </p:sp>
      <p:sp>
        <p:nvSpPr>
          <p:cNvPr id="4" name="Slide Number Placeholder 3">
            <a:extLst>
              <a:ext uri="{FF2B5EF4-FFF2-40B4-BE49-F238E27FC236}">
                <a16:creationId xmlns:a16="http://schemas.microsoft.com/office/drawing/2014/main" id="{53FC7EFC-7A1A-FECD-4554-88F4C7130E04}"/>
              </a:ext>
            </a:extLst>
          </p:cNvPr>
          <p:cNvSpPr>
            <a:spLocks noGrp="1"/>
          </p:cNvSpPr>
          <p:nvPr>
            <p:ph type="sldNum" sz="quarter" idx="12"/>
          </p:nvPr>
        </p:nvSpPr>
        <p:spPr/>
        <p:txBody>
          <a:bodyPr/>
          <a:lstStyle/>
          <a:p>
            <a:fld id="{DA972FB0-E32D-4B9E-BE49-B61D21590BB5}" type="slidenum">
              <a:rPr lang="en-US" smtClean="0"/>
              <a:t>17</a:t>
            </a:fld>
            <a:endParaRPr lang="en-US"/>
          </a:p>
        </p:txBody>
      </p:sp>
    </p:spTree>
    <p:extLst>
      <p:ext uri="{BB962C8B-B14F-4D97-AF65-F5344CB8AC3E}">
        <p14:creationId xmlns:p14="http://schemas.microsoft.com/office/powerpoint/2010/main" val="27447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FC75-7FB3-3BD6-1E21-E37C531126BF}"/>
              </a:ext>
            </a:extLst>
          </p:cNvPr>
          <p:cNvSpPr>
            <a:spLocks noGrp="1"/>
          </p:cNvSpPr>
          <p:nvPr>
            <p:ph type="title"/>
          </p:nvPr>
        </p:nvSpPr>
        <p:spPr/>
        <p:txBody>
          <a:bodyPr/>
          <a:lstStyle/>
          <a:p>
            <a:r>
              <a:rPr lang="en-US" altLang="zh-CN" dirty="0" err="1"/>
              <a:t>MosaicML</a:t>
            </a:r>
            <a:r>
              <a:rPr lang="zh-CN" altLang="en-US" dirty="0"/>
              <a:t>：生成式 </a:t>
            </a:r>
            <a:r>
              <a:rPr lang="en-US" altLang="zh-CN" dirty="0"/>
              <a:t>AI </a:t>
            </a:r>
            <a:r>
              <a:rPr lang="zh-CN" altLang="en-US" dirty="0"/>
              <a:t>的软件基础设施</a:t>
            </a:r>
            <a:endParaRPr lang="en-US" dirty="0"/>
          </a:p>
        </p:txBody>
      </p:sp>
      <p:sp>
        <p:nvSpPr>
          <p:cNvPr id="3" name="Content Placeholder 2">
            <a:extLst>
              <a:ext uri="{FF2B5EF4-FFF2-40B4-BE49-F238E27FC236}">
                <a16:creationId xmlns:a16="http://schemas.microsoft.com/office/drawing/2014/main" id="{D7CA2EDA-543A-A2FE-C1C9-203FF913A8B5}"/>
              </a:ext>
            </a:extLst>
          </p:cNvPr>
          <p:cNvSpPr>
            <a:spLocks noGrp="1"/>
          </p:cNvSpPr>
          <p:nvPr>
            <p:ph idx="1"/>
          </p:nvPr>
        </p:nvSpPr>
        <p:spPr>
          <a:xfrm>
            <a:off x="763674" y="1584463"/>
            <a:ext cx="10872317" cy="4675659"/>
          </a:xfrm>
        </p:spPr>
        <p:txBody>
          <a:bodyPr>
            <a:normAutofit fontScale="92500" lnSpcReduction="10000"/>
          </a:bodyPr>
          <a:lstStyle/>
          <a:p>
            <a:r>
              <a:rPr lang="zh-CN" altLang="en-US" dirty="0"/>
              <a:t>使用 </a:t>
            </a:r>
            <a:r>
              <a:rPr lang="en-US" dirty="0" err="1"/>
              <a:t>MosaicML</a:t>
            </a:r>
            <a:r>
              <a:rPr lang="en-US" dirty="0"/>
              <a:t> Inference </a:t>
            </a:r>
            <a:r>
              <a:rPr lang="zh-CN" altLang="en-US" dirty="0"/>
              <a:t>和 </a:t>
            </a:r>
            <a:r>
              <a:rPr lang="en-US" dirty="0" err="1"/>
              <a:t>MLflow</a:t>
            </a:r>
            <a:r>
              <a:rPr lang="en-US" dirty="0"/>
              <a:t> AI Gateway，</a:t>
            </a:r>
            <a:r>
              <a:rPr lang="zh-CN" altLang="en-US" dirty="0"/>
              <a:t>通过简单的 </a:t>
            </a:r>
            <a:r>
              <a:rPr lang="en-US" dirty="0"/>
              <a:t>API </a:t>
            </a:r>
            <a:r>
              <a:rPr lang="zh-CN" altLang="en-US" dirty="0"/>
              <a:t>来利用</a:t>
            </a:r>
            <a:r>
              <a:rPr lang="en-US" dirty="0"/>
              <a:t>Llama2-70B-Chat</a:t>
            </a:r>
            <a:r>
              <a:rPr lang="zh-CN" altLang="en-US" dirty="0"/>
              <a:t>模型，并具有企业级可靠性、安全性和性能。</a:t>
            </a:r>
            <a:endParaRPr lang="en-US" altLang="zh-CN" dirty="0"/>
          </a:p>
          <a:p>
            <a:r>
              <a:rPr lang="zh-CN" altLang="en-US" dirty="0"/>
              <a:t>代码生成模型的端到端安全评估：借助 </a:t>
            </a:r>
            <a:r>
              <a:rPr lang="en-US" altLang="zh-CN" dirty="0" err="1"/>
              <a:t>MosaicML</a:t>
            </a:r>
            <a:r>
              <a:rPr lang="zh-CN" altLang="en-US" dirty="0"/>
              <a:t>，可以使用轻松的端到端安全代码评估框架来评估代码生成任务上的 </a:t>
            </a:r>
            <a:r>
              <a:rPr lang="en-US" altLang="zh-CN" dirty="0"/>
              <a:t>LLM </a:t>
            </a:r>
            <a:r>
              <a:rPr lang="zh-CN" altLang="en-US" dirty="0"/>
              <a:t>和代码生成模型。</a:t>
            </a:r>
            <a:endParaRPr lang="en-US" altLang="zh-CN" dirty="0"/>
          </a:p>
          <a:p>
            <a:r>
              <a:rPr lang="zh-CN" altLang="en-US" dirty="0"/>
              <a:t>使用 </a:t>
            </a:r>
            <a:r>
              <a:rPr lang="en-US" altLang="zh-CN" dirty="0" err="1"/>
              <a:t>MosaicML</a:t>
            </a:r>
            <a:r>
              <a:rPr lang="en-US" altLang="zh-CN" dirty="0"/>
              <a:t> </a:t>
            </a:r>
            <a:r>
              <a:rPr lang="zh-CN" altLang="en-US" dirty="0"/>
              <a:t>平台训练的 </a:t>
            </a:r>
            <a:r>
              <a:rPr lang="en-US" altLang="zh-CN" dirty="0"/>
              <a:t>7B </a:t>
            </a:r>
            <a:r>
              <a:rPr lang="zh-CN" altLang="en-US" dirty="0"/>
              <a:t>参数开源 </a:t>
            </a:r>
            <a:r>
              <a:rPr lang="en-US" altLang="zh-CN" dirty="0"/>
              <a:t>LLM</a:t>
            </a:r>
            <a:r>
              <a:rPr lang="zh-CN" altLang="en-US" dirty="0"/>
              <a:t>，具有 </a:t>
            </a:r>
            <a:r>
              <a:rPr lang="en-US" altLang="zh-CN" dirty="0"/>
              <a:t>8k </a:t>
            </a:r>
            <a:r>
              <a:rPr lang="zh-CN" altLang="en-US" dirty="0"/>
              <a:t>上下文长度。</a:t>
            </a:r>
            <a:endParaRPr lang="en-US" altLang="zh-CN" dirty="0"/>
          </a:p>
          <a:p>
            <a:r>
              <a:rPr lang="zh-CN" altLang="en-US" dirty="0"/>
              <a:t>使用 </a:t>
            </a:r>
            <a:r>
              <a:rPr lang="en-US" dirty="0" err="1"/>
              <a:t>MosaicML</a:t>
            </a:r>
            <a:r>
              <a:rPr lang="en-US" dirty="0"/>
              <a:t> </a:t>
            </a:r>
            <a:r>
              <a:rPr lang="zh-CN" altLang="en-US" dirty="0"/>
              <a:t>和 </a:t>
            </a:r>
            <a:r>
              <a:rPr lang="en-US" dirty="0"/>
              <a:t>Oracle </a:t>
            </a:r>
            <a:r>
              <a:rPr lang="zh-CN" altLang="en-US" dirty="0"/>
              <a:t>更快地训练和部署生成式 </a:t>
            </a:r>
            <a:r>
              <a:rPr lang="en-US" dirty="0"/>
              <a:t>AI</a:t>
            </a:r>
            <a:r>
              <a:rPr lang="zh-CN" altLang="en-US" dirty="0"/>
              <a:t>。</a:t>
            </a:r>
            <a:endParaRPr lang="en-US" altLang="zh-CN" dirty="0"/>
          </a:p>
          <a:p>
            <a:r>
              <a:rPr lang="zh-CN" altLang="en-US" dirty="0"/>
              <a:t>使用 </a:t>
            </a:r>
            <a:r>
              <a:rPr lang="en-US" altLang="zh-CN" dirty="0" err="1"/>
              <a:t>MosaicML</a:t>
            </a:r>
            <a:r>
              <a:rPr lang="en-US" altLang="zh-CN" dirty="0"/>
              <a:t> </a:t>
            </a:r>
            <a:r>
              <a:rPr lang="zh-CN" altLang="en-US" dirty="0"/>
              <a:t>低成本地从头开始​​训练</a:t>
            </a:r>
            <a:r>
              <a:rPr lang="en-US" altLang="zh-CN" dirty="0"/>
              <a:t>stable diffusion</a:t>
            </a:r>
            <a:r>
              <a:rPr lang="zh-CN" altLang="en-US" dirty="0"/>
              <a:t>、</a:t>
            </a:r>
            <a:r>
              <a:rPr lang="en-US" altLang="zh-CN" dirty="0"/>
              <a:t>BERT</a:t>
            </a:r>
            <a:r>
              <a:rPr lang="zh-CN" altLang="en-US" dirty="0"/>
              <a:t>模型等。</a:t>
            </a:r>
            <a:endParaRPr lang="en-US" altLang="zh-CN" dirty="0"/>
          </a:p>
          <a:p>
            <a:r>
              <a:rPr lang="zh-CN" altLang="en-US" dirty="0"/>
              <a:t>在安全环境中的任何云上构建 </a:t>
            </a:r>
            <a:r>
              <a:rPr lang="en-US" dirty="0"/>
              <a:t>AI </a:t>
            </a:r>
            <a:r>
              <a:rPr lang="zh-CN" altLang="en-US" dirty="0"/>
              <a:t>模型，例如用 </a:t>
            </a:r>
            <a:r>
              <a:rPr lang="en-US" altLang="zh-CN" dirty="0" err="1"/>
              <a:t>MosaicML</a:t>
            </a:r>
            <a:r>
              <a:rPr lang="en-US" altLang="zh-CN" dirty="0"/>
              <a:t> Composer </a:t>
            </a:r>
            <a:r>
              <a:rPr lang="zh-CN" altLang="en-US" dirty="0"/>
              <a:t>在 </a:t>
            </a:r>
            <a:r>
              <a:rPr lang="en-US" altLang="zh-CN" dirty="0"/>
              <a:t>AWS </a:t>
            </a:r>
            <a:r>
              <a:rPr lang="zh-CN" altLang="en-US" dirty="0"/>
              <a:t>上进行更快、更便宜的训练。</a:t>
            </a:r>
            <a:endParaRPr lang="en-US" altLang="zh-CN" dirty="0"/>
          </a:p>
          <a:p>
            <a:r>
              <a:rPr lang="en-US" altLang="zh-CN" dirty="0" err="1"/>
              <a:t>MosaicML</a:t>
            </a:r>
            <a:r>
              <a:rPr lang="zh-CN" altLang="en-US" dirty="0"/>
              <a:t>的使命是减少人工智能</a:t>
            </a:r>
            <a:r>
              <a:rPr lang="en-US" altLang="zh-CN" dirty="0"/>
              <a:t>/</a:t>
            </a:r>
            <a:r>
              <a:rPr lang="zh-CN" altLang="en-US" dirty="0"/>
              <a:t>机器学习训练的时间、成本、能源，让 </a:t>
            </a:r>
            <a:r>
              <a:rPr lang="en-US" altLang="zh-CN" dirty="0"/>
              <a:t>ML </a:t>
            </a:r>
            <a:r>
              <a:rPr lang="zh-CN" altLang="en-US" dirty="0"/>
              <a:t>训练变得高效、算法化，以便开发更好的人工智能模型和应用程序。</a:t>
            </a:r>
            <a:endParaRPr lang="en-US" dirty="0"/>
          </a:p>
        </p:txBody>
      </p:sp>
      <p:sp>
        <p:nvSpPr>
          <p:cNvPr id="4" name="Slide Number Placeholder 3">
            <a:extLst>
              <a:ext uri="{FF2B5EF4-FFF2-40B4-BE49-F238E27FC236}">
                <a16:creationId xmlns:a16="http://schemas.microsoft.com/office/drawing/2014/main" id="{EE4C962E-7C8C-179E-2C45-BB1ED87722F3}"/>
              </a:ext>
            </a:extLst>
          </p:cNvPr>
          <p:cNvSpPr>
            <a:spLocks noGrp="1"/>
          </p:cNvSpPr>
          <p:nvPr>
            <p:ph type="sldNum" sz="quarter" idx="12"/>
          </p:nvPr>
        </p:nvSpPr>
        <p:spPr/>
        <p:txBody>
          <a:bodyPr/>
          <a:lstStyle/>
          <a:p>
            <a:fld id="{DA972FB0-E32D-4B9E-BE49-B61D21590BB5}" type="slidenum">
              <a:rPr lang="en-US" smtClean="0"/>
              <a:t>18</a:t>
            </a:fld>
            <a:endParaRPr lang="en-US"/>
          </a:p>
        </p:txBody>
      </p:sp>
    </p:spTree>
    <p:extLst>
      <p:ext uri="{BB962C8B-B14F-4D97-AF65-F5344CB8AC3E}">
        <p14:creationId xmlns:p14="http://schemas.microsoft.com/office/powerpoint/2010/main" val="180858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D43-8CBE-310B-CBF9-92AF020BA382}"/>
              </a:ext>
            </a:extLst>
          </p:cNvPr>
          <p:cNvSpPr>
            <a:spLocks noGrp="1"/>
          </p:cNvSpPr>
          <p:nvPr>
            <p:ph type="title"/>
          </p:nvPr>
        </p:nvSpPr>
        <p:spPr/>
        <p:txBody>
          <a:bodyPr/>
          <a:lstStyle/>
          <a:p>
            <a:r>
              <a:rPr lang="zh-CN" altLang="en-US" dirty="0"/>
              <a:t>判别模型和生成模型</a:t>
            </a:r>
            <a:endParaRPr lang="en-US" dirty="0"/>
          </a:p>
        </p:txBody>
      </p:sp>
      <p:sp>
        <p:nvSpPr>
          <p:cNvPr id="4" name="Slide Number Placeholder 3">
            <a:extLst>
              <a:ext uri="{FF2B5EF4-FFF2-40B4-BE49-F238E27FC236}">
                <a16:creationId xmlns:a16="http://schemas.microsoft.com/office/drawing/2014/main" id="{CFDF6722-52AD-2E73-F3D0-FE8D5C8C0078}"/>
              </a:ext>
            </a:extLst>
          </p:cNvPr>
          <p:cNvSpPr>
            <a:spLocks noGrp="1"/>
          </p:cNvSpPr>
          <p:nvPr>
            <p:ph type="sldNum" sz="quarter" idx="12"/>
          </p:nvPr>
        </p:nvSpPr>
        <p:spPr/>
        <p:txBody>
          <a:bodyPr/>
          <a:lstStyle/>
          <a:p>
            <a:fld id="{DA972FB0-E32D-4B9E-BE49-B61D21590BB5}" type="slidenum">
              <a:rPr lang="en-US" smtClean="0"/>
              <a:t>19</a:t>
            </a:fld>
            <a:endParaRPr lang="en-US"/>
          </a:p>
        </p:txBody>
      </p:sp>
      <p:pic>
        <p:nvPicPr>
          <p:cNvPr id="5" name="Picture 4">
            <a:extLst>
              <a:ext uri="{FF2B5EF4-FFF2-40B4-BE49-F238E27FC236}">
                <a16:creationId xmlns:a16="http://schemas.microsoft.com/office/drawing/2014/main" id="{2F73934A-1442-82B5-8BC3-8C5BEB6126CA}"/>
              </a:ext>
            </a:extLst>
          </p:cNvPr>
          <p:cNvPicPr>
            <a:picLocks noChangeAspect="1"/>
          </p:cNvPicPr>
          <p:nvPr/>
        </p:nvPicPr>
        <p:blipFill>
          <a:blip r:embed="rId3"/>
          <a:stretch>
            <a:fillRect/>
          </a:stretch>
        </p:blipFill>
        <p:spPr>
          <a:xfrm>
            <a:off x="109537" y="1982037"/>
            <a:ext cx="11972925" cy="3657600"/>
          </a:xfrm>
          <a:prstGeom prst="rect">
            <a:avLst/>
          </a:prstGeom>
        </p:spPr>
      </p:pic>
    </p:spTree>
    <p:extLst>
      <p:ext uri="{BB962C8B-B14F-4D97-AF65-F5344CB8AC3E}">
        <p14:creationId xmlns:p14="http://schemas.microsoft.com/office/powerpoint/2010/main" val="26806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p:txBody>
          <a:bodyPr/>
          <a:lstStyle/>
          <a:p>
            <a:r>
              <a:rPr lang="en-US" altLang="zh-CN" dirty="0"/>
              <a:t>Databricks</a:t>
            </a:r>
            <a:r>
              <a:rPr lang="zh-CN" altLang="en-US" dirty="0"/>
              <a:t>公司</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41158" y="1690688"/>
            <a:ext cx="11137231" cy="4351338"/>
          </a:xfrm>
        </p:spPr>
        <p:txBody>
          <a:bodyPr>
            <a:normAutofit lnSpcReduction="10000"/>
          </a:bodyPr>
          <a:lstStyle/>
          <a:p>
            <a:r>
              <a:rPr lang="en-US" dirty="0">
                <a:latin typeface="+mn-ea"/>
              </a:rPr>
              <a:t>Databricks </a:t>
            </a:r>
            <a:r>
              <a:rPr lang="zh-CN" altLang="en-US" dirty="0">
                <a:latin typeface="+mn-ea"/>
              </a:rPr>
              <a:t>源于加州大学伯克利分校的</a:t>
            </a:r>
            <a:r>
              <a:rPr lang="en-US" dirty="0" err="1">
                <a:latin typeface="+mn-ea"/>
              </a:rPr>
              <a:t>AMPLab</a:t>
            </a:r>
            <a:r>
              <a:rPr lang="zh-CN" altLang="en-US" dirty="0">
                <a:latin typeface="+mn-ea"/>
              </a:rPr>
              <a:t>项目，该项目参与了</a:t>
            </a:r>
            <a:r>
              <a:rPr lang="en-US" dirty="0">
                <a:latin typeface="+mn-ea"/>
              </a:rPr>
              <a:t>Apache Spark </a:t>
            </a:r>
            <a:r>
              <a:rPr lang="zh-CN" altLang="en-US" dirty="0">
                <a:latin typeface="+mn-ea"/>
              </a:rPr>
              <a:t>的开发，这是一个构建在</a:t>
            </a:r>
            <a:r>
              <a:rPr lang="en-US" dirty="0">
                <a:latin typeface="+mn-ea"/>
              </a:rPr>
              <a:t>Scala</a:t>
            </a:r>
            <a:r>
              <a:rPr lang="zh-CN" altLang="en-US" dirty="0">
                <a:latin typeface="+mn-ea"/>
              </a:rPr>
              <a:t>之上的开源分布式计算框架。该公司由</a:t>
            </a:r>
            <a:r>
              <a:rPr lang="en-US" dirty="0">
                <a:latin typeface="+mn-ea"/>
              </a:rPr>
              <a:t>Ali </a:t>
            </a:r>
            <a:r>
              <a:rPr lang="en-US" dirty="0" err="1">
                <a:latin typeface="+mn-ea"/>
              </a:rPr>
              <a:t>Ghodsi、Andy</a:t>
            </a:r>
            <a:r>
              <a:rPr lang="en-US" dirty="0">
                <a:latin typeface="+mn-ea"/>
              </a:rPr>
              <a:t> </a:t>
            </a:r>
            <a:r>
              <a:rPr lang="en-US" dirty="0" err="1">
                <a:latin typeface="+mn-ea"/>
              </a:rPr>
              <a:t>Konwinski、Arsalan</a:t>
            </a:r>
            <a:r>
              <a:rPr lang="en-US" dirty="0">
                <a:latin typeface="+mn-ea"/>
              </a:rPr>
              <a:t> </a:t>
            </a:r>
            <a:r>
              <a:rPr lang="en-US" dirty="0" err="1">
                <a:latin typeface="+mn-ea"/>
              </a:rPr>
              <a:t>Tavakoli-Shiraji、Ion</a:t>
            </a:r>
            <a:r>
              <a:rPr lang="en-US" dirty="0">
                <a:latin typeface="+mn-ea"/>
              </a:rPr>
              <a:t> </a:t>
            </a:r>
            <a:r>
              <a:rPr lang="en-US" dirty="0" err="1">
                <a:latin typeface="+mn-ea"/>
              </a:rPr>
              <a:t>Stoica、Matei</a:t>
            </a:r>
            <a:r>
              <a:rPr lang="en-US" dirty="0">
                <a:latin typeface="+mn-ea"/>
              </a:rPr>
              <a:t> </a:t>
            </a:r>
            <a:r>
              <a:rPr lang="en-US" dirty="0" err="1">
                <a:latin typeface="+mn-ea"/>
              </a:rPr>
              <a:t>Zaharia、Patrick</a:t>
            </a:r>
            <a:r>
              <a:rPr lang="en-US" dirty="0">
                <a:latin typeface="+mn-ea"/>
              </a:rPr>
              <a:t> Wendell </a:t>
            </a:r>
            <a:r>
              <a:rPr lang="zh-CN" altLang="en-US" dirty="0">
                <a:latin typeface="+mn-ea"/>
              </a:rPr>
              <a:t>和</a:t>
            </a:r>
            <a:r>
              <a:rPr lang="en-US" dirty="0">
                <a:latin typeface="+mn-ea"/>
              </a:rPr>
              <a:t>Reynold Xin</a:t>
            </a:r>
            <a:r>
              <a:rPr lang="zh-CN" altLang="en-US" dirty="0">
                <a:latin typeface="+mn-ea"/>
              </a:rPr>
              <a:t>于</a:t>
            </a:r>
            <a:r>
              <a:rPr lang="en-US" altLang="zh-CN" dirty="0">
                <a:latin typeface="+mn-ea"/>
              </a:rPr>
              <a:t>2013</a:t>
            </a:r>
            <a:r>
              <a:rPr lang="zh-CN" altLang="en-US" dirty="0">
                <a:latin typeface="+mn-ea"/>
              </a:rPr>
              <a:t>年创立。</a:t>
            </a:r>
            <a:endParaRPr lang="en-US" dirty="0">
              <a:latin typeface="+mn-ea"/>
            </a:endParaRPr>
          </a:p>
          <a:p>
            <a:r>
              <a:rPr lang="en-US" dirty="0">
                <a:latin typeface="+mn-ea"/>
              </a:rPr>
              <a:t>Databricks </a:t>
            </a:r>
            <a:r>
              <a:rPr lang="zh-CN" altLang="en-US" dirty="0">
                <a:latin typeface="+mn-ea"/>
              </a:rPr>
              <a:t>是⼀家数据和⼈⼯智能公司。全球超过 </a:t>
            </a:r>
            <a:r>
              <a:rPr lang="en-US" altLang="zh-CN" dirty="0">
                <a:latin typeface="+mn-ea"/>
              </a:rPr>
              <a:t>9,000 </a:t>
            </a:r>
            <a:r>
              <a:rPr lang="zh-CN" altLang="en-US" dirty="0">
                <a:latin typeface="+mn-ea"/>
              </a:rPr>
              <a:t>家组织（包括 </a:t>
            </a:r>
            <a:r>
              <a:rPr lang="en-US" dirty="0" err="1">
                <a:latin typeface="+mn-ea"/>
              </a:rPr>
              <a:t>Comcast、Condé</a:t>
            </a:r>
            <a:r>
              <a:rPr lang="en-US" dirty="0">
                <a:latin typeface="+mn-ea"/>
              </a:rPr>
              <a:t> Nast </a:t>
            </a:r>
            <a:r>
              <a:rPr lang="zh-CN" altLang="en-US" dirty="0">
                <a:latin typeface="+mn-ea"/>
              </a:rPr>
              <a:t>以及超过 </a:t>
            </a:r>
            <a:r>
              <a:rPr lang="en-US" altLang="zh-CN" dirty="0">
                <a:latin typeface="+mn-ea"/>
              </a:rPr>
              <a:t>50% </a:t>
            </a:r>
            <a:r>
              <a:rPr lang="zh-CN" altLang="en-US" dirty="0">
                <a:latin typeface="+mn-ea"/>
              </a:rPr>
              <a:t>的财富 </a:t>
            </a:r>
            <a:r>
              <a:rPr lang="en-US" altLang="zh-CN" dirty="0">
                <a:latin typeface="+mn-ea"/>
              </a:rPr>
              <a:t>500 </a:t>
            </a:r>
            <a:r>
              <a:rPr lang="zh-CN" altLang="en-US" dirty="0">
                <a:latin typeface="+mn-ea"/>
              </a:rPr>
              <a:t>强企业）依靠 </a:t>
            </a:r>
            <a:r>
              <a:rPr lang="en-US" dirty="0">
                <a:latin typeface="+mn-ea"/>
              </a:rPr>
              <a:t>Databricks Lakehouse </a:t>
            </a:r>
            <a:r>
              <a:rPr lang="zh-CN" altLang="en-US" dirty="0">
                <a:latin typeface="+mn-ea"/>
              </a:rPr>
              <a:t>平台来统⼀其数据、分析和⼈⼯智能。</a:t>
            </a:r>
            <a:endParaRPr lang="en-US" altLang="zh-CN" dirty="0">
              <a:latin typeface="+mn-ea"/>
            </a:endParaRPr>
          </a:p>
          <a:p>
            <a:r>
              <a:rPr lang="zh-CN" altLang="en-US" dirty="0">
                <a:latin typeface="+mn-ea"/>
              </a:rPr>
              <a:t> </a:t>
            </a:r>
            <a:r>
              <a:rPr lang="en-US" dirty="0">
                <a:latin typeface="+mn-ea"/>
              </a:rPr>
              <a:t>Databricks </a:t>
            </a:r>
            <a:r>
              <a:rPr lang="zh-CN" altLang="en-US" dirty="0">
                <a:latin typeface="+mn-ea"/>
              </a:rPr>
              <a:t>总部位于旧⾦⼭，在全 球各地设有办事处。</a:t>
            </a:r>
            <a:r>
              <a:rPr lang="en-US" dirty="0">
                <a:latin typeface="+mn-ea"/>
              </a:rPr>
              <a:t>Databricks </a:t>
            </a:r>
            <a:r>
              <a:rPr lang="zh-CN" altLang="en-US" dirty="0">
                <a:latin typeface="+mn-ea"/>
              </a:rPr>
              <a:t>由 </a:t>
            </a:r>
            <a:r>
              <a:rPr lang="en-US" dirty="0">
                <a:latin typeface="+mn-ea"/>
              </a:rPr>
              <a:t>Apache Spark™、Delta Lake </a:t>
            </a:r>
            <a:r>
              <a:rPr lang="zh-CN" altLang="en-US" dirty="0">
                <a:latin typeface="+mn-ea"/>
              </a:rPr>
              <a:t>和 </a:t>
            </a:r>
            <a:r>
              <a:rPr lang="en-US" dirty="0" err="1">
                <a:latin typeface="+mn-ea"/>
              </a:rPr>
              <a:t>MLflow</a:t>
            </a:r>
            <a:r>
              <a:rPr lang="en-US" dirty="0">
                <a:latin typeface="+mn-ea"/>
              </a:rPr>
              <a:t> </a:t>
            </a:r>
            <a:r>
              <a:rPr lang="zh-CN" altLang="en-US" dirty="0">
                <a:latin typeface="+mn-ea"/>
              </a:rPr>
              <a:t>的原始创建者创⽴，其使命是帮助数据团队解决世界上最棘⼿的问题。</a:t>
            </a:r>
            <a:endParaRPr lang="en-US" altLang="zh-CN" dirty="0">
              <a:latin typeface="+mn-ea"/>
            </a:endParaRPr>
          </a:p>
        </p:txBody>
      </p:sp>
      <p:sp>
        <p:nvSpPr>
          <p:cNvPr id="4" name="Slide Number Placeholder 3">
            <a:extLst>
              <a:ext uri="{FF2B5EF4-FFF2-40B4-BE49-F238E27FC236}">
                <a16:creationId xmlns:a16="http://schemas.microsoft.com/office/drawing/2014/main" id="{4CA8CEF6-2CE0-049B-EC0E-9792A94A7ED7}"/>
              </a:ext>
            </a:extLst>
          </p:cNvPr>
          <p:cNvSpPr>
            <a:spLocks noGrp="1"/>
          </p:cNvSpPr>
          <p:nvPr>
            <p:ph type="sldNum" sz="quarter" idx="12"/>
          </p:nvPr>
        </p:nvSpPr>
        <p:spPr/>
        <p:txBody>
          <a:bodyPr/>
          <a:lstStyle/>
          <a:p>
            <a:fld id="{DA972FB0-E32D-4B9E-BE49-B61D21590BB5}" type="slidenum">
              <a:rPr lang="en-US" smtClean="0"/>
              <a:t>2</a:t>
            </a:fld>
            <a:endParaRPr lang="en-US"/>
          </a:p>
        </p:txBody>
      </p:sp>
    </p:spTree>
    <p:extLst>
      <p:ext uri="{BB962C8B-B14F-4D97-AF65-F5344CB8AC3E}">
        <p14:creationId xmlns:p14="http://schemas.microsoft.com/office/powerpoint/2010/main" val="112136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17-C9BD-3374-D75C-93553E2C34F1}"/>
              </a:ext>
            </a:extLst>
          </p:cNvPr>
          <p:cNvSpPr>
            <a:spLocks noGrp="1"/>
          </p:cNvSpPr>
          <p:nvPr>
            <p:ph type="title"/>
          </p:nvPr>
        </p:nvSpPr>
        <p:spPr/>
        <p:txBody>
          <a:bodyPr/>
          <a:lstStyle/>
          <a:p>
            <a:r>
              <a:rPr lang="zh-CN" altLang="en-US" dirty="0"/>
              <a:t>现代统计学的发展趋势</a:t>
            </a:r>
            <a:endParaRPr lang="en-US" dirty="0"/>
          </a:p>
        </p:txBody>
      </p:sp>
      <p:sp>
        <p:nvSpPr>
          <p:cNvPr id="3" name="Content Placeholder 2">
            <a:extLst>
              <a:ext uri="{FF2B5EF4-FFF2-40B4-BE49-F238E27FC236}">
                <a16:creationId xmlns:a16="http://schemas.microsoft.com/office/drawing/2014/main" id="{BBE6834B-EF89-0BB5-E2E6-8230B15B8212}"/>
              </a:ext>
            </a:extLst>
          </p:cNvPr>
          <p:cNvSpPr>
            <a:spLocks noGrp="1"/>
          </p:cNvSpPr>
          <p:nvPr>
            <p:ph idx="1"/>
          </p:nvPr>
        </p:nvSpPr>
        <p:spPr>
          <a:xfrm>
            <a:off x="112206" y="1564569"/>
            <a:ext cx="11967587" cy="4909387"/>
          </a:xfrm>
        </p:spPr>
        <p:txBody>
          <a:bodyPr>
            <a:noAutofit/>
          </a:bodyPr>
          <a:lstStyle/>
          <a:p>
            <a:r>
              <a:rPr lang="zh-CN" altLang="en-US" sz="2000" dirty="0">
                <a:latin typeface="+mn-ea"/>
              </a:rPr>
              <a:t>在生物学、医学、金融数学、经济学、社会学以及工程技术上的应用越来越普及，产生了一些新的应 用分支，如生物统计、抽样检验、统计质量管理、排队论、库存论、可靠性与生存分析等。</a:t>
            </a:r>
            <a:endParaRPr lang="en-US" altLang="zh-CN" sz="2000" dirty="0">
              <a:latin typeface="+mn-ea"/>
            </a:endParaRPr>
          </a:p>
          <a:p>
            <a:r>
              <a:rPr lang="zh-CN" altLang="en-US" sz="2000" dirty="0">
                <a:latin typeface="+mn-ea"/>
              </a:rPr>
              <a:t>非参数统计学的大样本理论得到发展，尤其是关于秩统计量和 </a:t>
            </a:r>
            <a:r>
              <a:rPr lang="en-US" altLang="zh-CN" sz="2000" dirty="0">
                <a:latin typeface="+mn-ea"/>
              </a:rPr>
              <a:t>U </a:t>
            </a:r>
            <a:r>
              <a:rPr lang="zh-CN" altLang="en-US" sz="2000" dirty="0">
                <a:latin typeface="+mn-ea"/>
              </a:rPr>
              <a:t>统计量的大样本理论。这部分内容还没有广泛地应用于机器学习、人工智能中。</a:t>
            </a:r>
            <a:endParaRPr lang="en-US" altLang="zh-CN" sz="2000" dirty="0">
              <a:latin typeface="+mn-ea"/>
            </a:endParaRPr>
          </a:p>
          <a:p>
            <a:r>
              <a:rPr lang="zh-CN" altLang="en-US" sz="2000" dirty="0">
                <a:latin typeface="+mn-ea"/>
              </a:rPr>
              <a:t>应小样本分析的需求，贝叶斯学派逐渐兴起，在很多具体应用上贝叶斯统计学已成为经典统计学的强有力的竞争者。</a:t>
            </a:r>
            <a:endParaRPr lang="en-US" altLang="zh-CN" sz="2000" dirty="0">
              <a:latin typeface="+mn-ea"/>
            </a:endParaRPr>
          </a:p>
          <a:p>
            <a:r>
              <a:rPr lang="zh-CN" altLang="en-US" sz="2000" dirty="0">
                <a:latin typeface="+mn-ea"/>
              </a:rPr>
              <a:t>随机模拟技术的发展令很多计算上的困难不复存在，一些复杂的抽样分布的推导变得不再需要，同时计算机处理海量数据的能力推动了理论模型的各种应用，也加剧了统计学中理论和应用逐渐分离 的趋势。 </a:t>
            </a:r>
            <a:endParaRPr lang="en-US" altLang="zh-CN" sz="2000" dirty="0">
              <a:latin typeface="+mn-ea"/>
            </a:endParaRPr>
          </a:p>
          <a:p>
            <a:r>
              <a:rPr lang="zh-CN" altLang="en-US" sz="2000" dirty="0">
                <a:latin typeface="+mn-ea"/>
              </a:rPr>
              <a:t>近半个世纪以来，计算和存储的成本越来越低，促进了统计学的发展。随着算力的不断提升和计算成本的大幅度降低，人工神经网络、模式识别、机器学习、数据挖掘等一些与数据分析和处理有关的边缘分支如雨后春笋般出现，它们模糊了统计学的边界。 </a:t>
            </a:r>
            <a:endParaRPr lang="en-US" altLang="zh-CN" sz="2000" dirty="0">
              <a:latin typeface="+mn-ea"/>
            </a:endParaRPr>
          </a:p>
          <a:p>
            <a:r>
              <a:rPr lang="zh-CN" altLang="en-US" sz="2000" dirty="0">
                <a:latin typeface="+mn-ea"/>
              </a:rPr>
              <a:t>各行各业对统计人员的需求越来越大，统计专业的教育和培训受到统计学发达国家的重视，甚至取得了与数学平起平坐的地位。统计分析人员（包括统计学家）必须熟练掌握统计计算软件（如 </a:t>
            </a:r>
            <a:r>
              <a:rPr lang="en-US" altLang="zh-CN" sz="2000" dirty="0">
                <a:latin typeface="+mn-ea"/>
              </a:rPr>
              <a:t>R </a:t>
            </a:r>
            <a:r>
              <a:rPr lang="zh-CN" altLang="en-US" sz="2000" dirty="0">
                <a:latin typeface="+mn-ea"/>
              </a:rPr>
              <a:t>语 言），很多经典的统计方法已经创建为开源的程序包，各种常见工具变得唾手可得。</a:t>
            </a:r>
            <a:endParaRPr lang="en-US" sz="2000" dirty="0">
              <a:latin typeface="+mn-ea"/>
            </a:endParaRPr>
          </a:p>
        </p:txBody>
      </p:sp>
      <p:sp>
        <p:nvSpPr>
          <p:cNvPr id="4" name="Slide Number Placeholder 3">
            <a:extLst>
              <a:ext uri="{FF2B5EF4-FFF2-40B4-BE49-F238E27FC236}">
                <a16:creationId xmlns:a16="http://schemas.microsoft.com/office/drawing/2014/main" id="{13B389BF-3545-32BD-F5D3-042B9CE751FD}"/>
              </a:ext>
            </a:extLst>
          </p:cNvPr>
          <p:cNvSpPr>
            <a:spLocks noGrp="1"/>
          </p:cNvSpPr>
          <p:nvPr>
            <p:ph type="sldNum" sz="quarter" idx="12"/>
          </p:nvPr>
        </p:nvSpPr>
        <p:spPr/>
        <p:txBody>
          <a:bodyPr/>
          <a:lstStyle/>
          <a:p>
            <a:fld id="{DA972FB0-E32D-4B9E-BE49-B61D21590BB5}" type="slidenum">
              <a:rPr lang="en-US" smtClean="0"/>
              <a:t>20</a:t>
            </a:fld>
            <a:endParaRPr lang="en-US"/>
          </a:p>
        </p:txBody>
      </p:sp>
    </p:spTree>
    <p:extLst>
      <p:ext uri="{BB962C8B-B14F-4D97-AF65-F5344CB8AC3E}">
        <p14:creationId xmlns:p14="http://schemas.microsoft.com/office/powerpoint/2010/main" val="320859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CA4-5556-5D03-CCDB-4A0B21A06E83}"/>
              </a:ext>
            </a:extLst>
          </p:cNvPr>
          <p:cNvSpPr>
            <a:spLocks noGrp="1"/>
          </p:cNvSpPr>
          <p:nvPr>
            <p:ph type="title"/>
          </p:nvPr>
        </p:nvSpPr>
        <p:spPr/>
        <p:txBody>
          <a:bodyPr/>
          <a:lstStyle/>
          <a:p>
            <a:r>
              <a:rPr lang="zh-CN" altLang="en-US" dirty="0"/>
              <a:t>两种统计建模文化</a:t>
            </a:r>
            <a:endParaRPr lang="en-US" dirty="0"/>
          </a:p>
        </p:txBody>
      </p:sp>
      <p:sp>
        <p:nvSpPr>
          <p:cNvPr id="3" name="Content Placeholder 2">
            <a:extLst>
              <a:ext uri="{FF2B5EF4-FFF2-40B4-BE49-F238E27FC236}">
                <a16:creationId xmlns:a16="http://schemas.microsoft.com/office/drawing/2014/main" id="{C664444B-D3F1-B1F7-5DFF-23A3710EB605}"/>
              </a:ext>
            </a:extLst>
          </p:cNvPr>
          <p:cNvSpPr>
            <a:spLocks noGrp="1"/>
          </p:cNvSpPr>
          <p:nvPr>
            <p:ph idx="1"/>
          </p:nvPr>
        </p:nvSpPr>
        <p:spPr/>
        <p:txBody>
          <a:bodyPr/>
          <a:lstStyle/>
          <a:p>
            <a:r>
              <a:rPr lang="en-US" altLang="zh-CN" dirty="0"/>
              <a:t>2001 </a:t>
            </a:r>
            <a:r>
              <a:rPr lang="zh-CN" altLang="en-US" dirty="0"/>
              <a:t>年，美国统计学家莱奥</a:t>
            </a:r>
            <a:r>
              <a:rPr lang="en-US" altLang="zh-CN" dirty="0"/>
              <a:t>·</a:t>
            </a:r>
            <a:r>
              <a:rPr lang="zh-CN" altLang="en-US" dirty="0"/>
              <a:t>布雷曼</a:t>
            </a:r>
            <a:r>
              <a:rPr lang="en-US" dirty="0"/>
              <a:t>(Leo </a:t>
            </a:r>
            <a:r>
              <a:rPr lang="en-US" dirty="0" err="1"/>
              <a:t>Breiman</a:t>
            </a:r>
            <a:r>
              <a:rPr lang="en-US" dirty="0"/>
              <a:t>, 1928—2005)</a:t>
            </a:r>
            <a:r>
              <a:rPr lang="zh-CN" altLang="en-US" dirty="0"/>
              <a:t>在论文</a:t>
            </a:r>
            <a:r>
              <a:rPr lang="en-US" altLang="zh-CN" dirty="0"/>
              <a:t>《</a:t>
            </a:r>
            <a:r>
              <a:rPr lang="zh-CN" altLang="en-US" dirty="0"/>
              <a:t>统计建模：两种文化</a:t>
            </a:r>
            <a:r>
              <a:rPr lang="en-US" altLang="zh-CN" dirty="0"/>
              <a:t>》</a:t>
            </a:r>
            <a:r>
              <a:rPr lang="zh-CN" altLang="en-US" dirty="0"/>
              <a:t>里概括了两种不同的统计建模文化：</a:t>
            </a:r>
            <a:endParaRPr lang="en-US" altLang="zh-CN" dirty="0"/>
          </a:p>
          <a:p>
            <a:pPr marL="971550" lvl="1" indent="-514350">
              <a:buFont typeface="+mj-lt"/>
              <a:buAutoNum type="arabicParenR"/>
            </a:pPr>
            <a:r>
              <a:rPr lang="zh-CN" altLang="en-US" dirty="0"/>
              <a:t>基于已有的经验或知识，假设了数据的产生机制（如线性回归）。</a:t>
            </a:r>
            <a:endParaRPr lang="en-US" altLang="zh-CN" dirty="0"/>
          </a:p>
          <a:p>
            <a:pPr marL="971550" lvl="1" indent="-514350">
              <a:buFont typeface="+mj-lt"/>
              <a:buAutoNum type="arabicParenR"/>
            </a:pPr>
            <a:r>
              <a:rPr lang="zh-CN" altLang="en-US" dirty="0"/>
              <a:t>对数据的产生机制一无所知（俗称“模型盲”），把它当作黑箱来模拟（如决策树、神经网络、各种聚类等）。</a:t>
            </a:r>
            <a:endParaRPr lang="en-US" altLang="zh-CN" dirty="0"/>
          </a:p>
          <a:p>
            <a:r>
              <a:rPr lang="zh-CN" altLang="en-US" dirty="0"/>
              <a:t>统计学将深受大数据和人工智能的影响，向应用和计算的方向发展。美国当代著名统计学家布拉德 利</a:t>
            </a:r>
            <a:r>
              <a:rPr lang="en-US" altLang="zh-CN" dirty="0"/>
              <a:t>·</a:t>
            </a:r>
            <a:r>
              <a:rPr lang="zh-CN" altLang="en-US" dirty="0"/>
              <a:t>艾弗隆 </a:t>
            </a:r>
            <a:r>
              <a:rPr lang="en-US" altLang="zh-CN" dirty="0"/>
              <a:t>(Bradley </a:t>
            </a:r>
            <a:r>
              <a:rPr lang="en-US" altLang="zh-CN" dirty="0" err="1"/>
              <a:t>Efron</a:t>
            </a:r>
            <a:r>
              <a:rPr lang="en-US" dirty="0"/>
              <a:t>, 1938—</a:t>
            </a:r>
            <a:r>
              <a:rPr lang="en-US" altLang="zh-CN" dirty="0"/>
              <a:t>) </a:t>
            </a:r>
            <a:r>
              <a:rPr lang="zh-CN" altLang="en-US" dirty="0"/>
              <a:t>一语道破，“</a:t>
            </a:r>
            <a:r>
              <a:rPr lang="en-US" altLang="zh-CN" dirty="0"/>
              <a:t>21 </a:t>
            </a:r>
            <a:r>
              <a:rPr lang="zh-CN" altLang="en-US" dirty="0"/>
              <a:t>世纪统计学中几乎所有的主题都是与计算机相关的。” 他的新作</a:t>
            </a:r>
            <a:r>
              <a:rPr lang="en-US" altLang="zh-CN" dirty="0"/>
              <a:t>《</a:t>
            </a:r>
            <a:r>
              <a:rPr lang="zh-CN" altLang="en-US" dirty="0"/>
              <a:t>计算机时代的统计推断</a:t>
            </a:r>
            <a:r>
              <a:rPr lang="en-US" altLang="zh-CN" dirty="0"/>
              <a:t>》</a:t>
            </a:r>
            <a:r>
              <a:rPr lang="zh-CN" altLang="en-US" dirty="0"/>
              <a:t>（</a:t>
            </a:r>
            <a:r>
              <a:rPr lang="en-US" altLang="zh-CN" dirty="0"/>
              <a:t>2016</a:t>
            </a:r>
            <a:r>
              <a:rPr lang="zh-CN" altLang="en-US" dirty="0"/>
              <a:t>年），恰逢其时地总结了这个趋势。 </a:t>
            </a:r>
            <a:endParaRPr lang="en-US" dirty="0"/>
          </a:p>
        </p:txBody>
      </p:sp>
      <p:sp>
        <p:nvSpPr>
          <p:cNvPr id="4" name="Slide Number Placeholder 3">
            <a:extLst>
              <a:ext uri="{FF2B5EF4-FFF2-40B4-BE49-F238E27FC236}">
                <a16:creationId xmlns:a16="http://schemas.microsoft.com/office/drawing/2014/main" id="{B3DB5CC7-067C-BFC3-764C-B23E124BCE7C}"/>
              </a:ext>
            </a:extLst>
          </p:cNvPr>
          <p:cNvSpPr>
            <a:spLocks noGrp="1"/>
          </p:cNvSpPr>
          <p:nvPr>
            <p:ph type="sldNum" sz="quarter" idx="12"/>
          </p:nvPr>
        </p:nvSpPr>
        <p:spPr/>
        <p:txBody>
          <a:bodyPr/>
          <a:lstStyle/>
          <a:p>
            <a:fld id="{DA972FB0-E32D-4B9E-BE49-B61D21590BB5}" type="slidenum">
              <a:rPr lang="en-US" smtClean="0"/>
              <a:t>21</a:t>
            </a:fld>
            <a:endParaRPr lang="en-US"/>
          </a:p>
        </p:txBody>
      </p:sp>
    </p:spTree>
    <p:extLst>
      <p:ext uri="{BB962C8B-B14F-4D97-AF65-F5344CB8AC3E}">
        <p14:creationId xmlns:p14="http://schemas.microsoft.com/office/powerpoint/2010/main" val="342619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29A-A397-83D9-BD72-2ACB19AB4AE8}"/>
              </a:ext>
            </a:extLst>
          </p:cNvPr>
          <p:cNvSpPr>
            <a:spLocks noGrp="1"/>
          </p:cNvSpPr>
          <p:nvPr>
            <p:ph type="title"/>
          </p:nvPr>
        </p:nvSpPr>
        <p:spPr/>
        <p:txBody>
          <a:bodyPr/>
          <a:lstStyle/>
          <a:p>
            <a:r>
              <a:rPr lang="zh-CN" altLang="en-US" dirty="0"/>
              <a:t>冷静看待 </a:t>
            </a:r>
            <a:r>
              <a:rPr lang="en-US" altLang="zh-CN" dirty="0"/>
              <a:t>AI </a:t>
            </a:r>
            <a:r>
              <a:rPr lang="zh-CN" altLang="en-US" dirty="0"/>
              <a:t>的进步</a:t>
            </a:r>
            <a:endParaRPr lang="en-US" dirty="0"/>
          </a:p>
        </p:txBody>
      </p:sp>
      <p:sp>
        <p:nvSpPr>
          <p:cNvPr id="3" name="Content Placeholder 2">
            <a:extLst>
              <a:ext uri="{FF2B5EF4-FFF2-40B4-BE49-F238E27FC236}">
                <a16:creationId xmlns:a16="http://schemas.microsoft.com/office/drawing/2014/main" id="{AFB537F3-301B-F176-B7E1-ACF3FE41E53B}"/>
              </a:ext>
            </a:extLst>
          </p:cNvPr>
          <p:cNvSpPr>
            <a:spLocks noGrp="1"/>
          </p:cNvSpPr>
          <p:nvPr>
            <p:ph idx="1"/>
          </p:nvPr>
        </p:nvSpPr>
        <p:spPr>
          <a:xfrm>
            <a:off x="368439" y="1847850"/>
            <a:ext cx="11455121" cy="4351338"/>
          </a:xfrm>
        </p:spPr>
        <p:txBody>
          <a:bodyPr>
            <a:normAutofit fontScale="92500" lnSpcReduction="10000"/>
          </a:bodyPr>
          <a:lstStyle/>
          <a:p>
            <a:r>
              <a:rPr lang="zh-CN" altLang="en-US" dirty="0"/>
              <a:t>不夸大：尽管统计机器学习和人工智能取得了长足的发展，特别在深度学习、强化学习等方面，</a:t>
            </a:r>
            <a:r>
              <a:rPr lang="zh-CN" altLang="en-US" b="1" dirty="0"/>
              <a:t>生成式 </a:t>
            </a:r>
            <a:r>
              <a:rPr lang="en-US" altLang="zh-CN" b="1" dirty="0"/>
              <a:t>AI</a:t>
            </a:r>
            <a:r>
              <a:rPr lang="zh-CN" altLang="en-US" dirty="0"/>
              <a:t>（如</a:t>
            </a:r>
            <a:r>
              <a:rPr lang="zh-CN" altLang="en-US" b="1" dirty="0"/>
              <a:t>生成对抗网络</a:t>
            </a:r>
            <a:r>
              <a:rPr lang="zh-CN" altLang="en-US" dirty="0"/>
              <a:t>、基于</a:t>
            </a:r>
            <a:r>
              <a:rPr lang="zh-CN" altLang="en-US" b="1" dirty="0"/>
              <a:t>生成式预训练转换器</a:t>
            </a:r>
            <a:r>
              <a:rPr lang="zh-CN" altLang="en-US" dirty="0"/>
              <a:t>的人机对话系统 </a:t>
            </a:r>
            <a:r>
              <a:rPr lang="en-US" altLang="zh-CN" dirty="0" err="1"/>
              <a:t>ChatGPT</a:t>
            </a:r>
            <a:r>
              <a:rPr lang="zh-CN" altLang="en-US" dirty="0"/>
              <a:t>）让人耳目一新，然而机器丝毫没有想象力、好奇心，更没有自我意识 </a:t>
            </a:r>
            <a:r>
              <a:rPr lang="en-US" altLang="zh-CN" dirty="0"/>
              <a:t>(self-consciousness)</a:t>
            </a:r>
            <a:r>
              <a:rPr lang="zh-CN" altLang="en-US" dirty="0"/>
              <a:t>。人工智能要达到甚至超越人类的智能，需要焕然一新的随机数学理论，来打通和融汇智能的不同层面。例如， </a:t>
            </a:r>
            <a:r>
              <a:rPr lang="en-US" altLang="zh-CN" dirty="0"/>
              <a:t>LLM</a:t>
            </a:r>
            <a:r>
              <a:rPr lang="zh-CN" altLang="en-US" dirty="0"/>
              <a:t>是大规模</a:t>
            </a:r>
            <a:r>
              <a:rPr lang="zh-CN" altLang="en-US" b="1" dirty="0"/>
              <a:t>关联性</a:t>
            </a:r>
            <a:r>
              <a:rPr lang="zh-CN" altLang="en-US" dirty="0"/>
              <a:t>（而非因果性）的胜利。</a:t>
            </a:r>
            <a:endParaRPr lang="en-US" altLang="zh-CN" dirty="0"/>
          </a:p>
          <a:p>
            <a:r>
              <a:rPr lang="zh-CN" altLang="en-US" dirty="0"/>
              <a:t>更重视：</a:t>
            </a:r>
            <a:r>
              <a:rPr lang="zh-CN" altLang="en-US" b="1" dirty="0"/>
              <a:t>生成式 </a:t>
            </a:r>
            <a:r>
              <a:rPr lang="en-US" altLang="zh-CN" b="1" dirty="0"/>
              <a:t>AI </a:t>
            </a:r>
            <a:r>
              <a:rPr lang="zh-CN" altLang="en-US" dirty="0"/>
              <a:t>有助于提高生产力（如代码和脚本的自动生成</a:t>
            </a:r>
            <a:r>
              <a:rPr lang="en-US" altLang="zh-CN" dirty="0"/>
              <a:t>/</a:t>
            </a:r>
            <a:r>
              <a:rPr lang="zh-CN" altLang="en-US" dirty="0"/>
              <a:t>补全</a:t>
            </a:r>
            <a:r>
              <a:rPr lang="en-US" altLang="zh-CN" dirty="0"/>
              <a:t>/</a:t>
            </a:r>
            <a:r>
              <a:rPr lang="zh-CN" altLang="en-US" dirty="0"/>
              <a:t>建议、产品设计、艺术创作、</a:t>
            </a:r>
            <a:r>
              <a:rPr lang="en-US" altLang="zh-CN" dirty="0"/>
              <a:t>AR/VR</a:t>
            </a:r>
            <a:r>
              <a:rPr lang="zh-CN" altLang="en-US" dirty="0"/>
              <a:t>等），有望产生断崖式的创新。</a:t>
            </a:r>
            <a:endParaRPr lang="en-US" altLang="zh-CN" dirty="0"/>
          </a:p>
          <a:p>
            <a:r>
              <a:rPr lang="zh-CN" altLang="en-US" dirty="0"/>
              <a:t>看重点：联邦学习、多模态、因果推断、可解释性、知识表示与推理、元学习（如迁移学习）、自动建模、量子机器学习等是未来希望。</a:t>
            </a:r>
            <a:endParaRPr lang="en-US" altLang="zh-CN" dirty="0"/>
          </a:p>
          <a:p>
            <a:r>
              <a:rPr lang="zh-CN" altLang="en-US" dirty="0"/>
              <a:t>要落地：把握 </a:t>
            </a:r>
            <a:r>
              <a:rPr lang="en-US" altLang="zh-CN" dirty="0"/>
              <a:t>AI </a:t>
            </a:r>
            <a:r>
              <a:rPr lang="zh-CN" altLang="en-US" dirty="0"/>
              <a:t>的四大要素，</a:t>
            </a:r>
            <a:r>
              <a:rPr lang="zh-CN" altLang="en-US" b="1" dirty="0"/>
              <a:t>数据</a:t>
            </a:r>
            <a:r>
              <a:rPr lang="en-US" altLang="zh-CN" b="1" dirty="0"/>
              <a:t>+</a:t>
            </a:r>
            <a:r>
              <a:rPr lang="zh-CN" altLang="en-US" b="1" dirty="0"/>
              <a:t>算力</a:t>
            </a:r>
            <a:r>
              <a:rPr lang="en-US" altLang="zh-CN" b="1" dirty="0"/>
              <a:t>+</a:t>
            </a:r>
            <a:r>
              <a:rPr lang="zh-CN" altLang="en-US" b="1" dirty="0"/>
              <a:t>算法</a:t>
            </a:r>
            <a:r>
              <a:rPr lang="en-US" altLang="zh-CN" b="1" dirty="0"/>
              <a:t>+</a:t>
            </a:r>
            <a:r>
              <a:rPr lang="zh-CN" altLang="en-US" b="1" dirty="0"/>
              <a:t>应用场景</a:t>
            </a:r>
            <a:r>
              <a:rPr lang="zh-CN" altLang="en-US" dirty="0"/>
              <a:t>。数据离不开统计分析工具（这是</a:t>
            </a:r>
            <a:r>
              <a:rPr lang="en-US" altLang="zh-CN" dirty="0"/>
              <a:t>AI</a:t>
            </a:r>
            <a:r>
              <a:rPr lang="zh-CN" altLang="en-US" dirty="0"/>
              <a:t>无法替代的）。</a:t>
            </a:r>
            <a:r>
              <a:rPr lang="zh-CN" altLang="en-US" b="1" dirty="0"/>
              <a:t>分布式边缘计算</a:t>
            </a:r>
            <a:r>
              <a:rPr lang="zh-CN" altLang="en-US" dirty="0"/>
              <a:t>有更多的应用场景。</a:t>
            </a:r>
            <a:endParaRPr lang="en-US" altLang="zh-CN" dirty="0"/>
          </a:p>
        </p:txBody>
      </p:sp>
      <p:sp>
        <p:nvSpPr>
          <p:cNvPr id="4" name="Slide Number Placeholder 3">
            <a:extLst>
              <a:ext uri="{FF2B5EF4-FFF2-40B4-BE49-F238E27FC236}">
                <a16:creationId xmlns:a16="http://schemas.microsoft.com/office/drawing/2014/main" id="{08705834-B961-99CC-8594-B43278818683}"/>
              </a:ext>
            </a:extLst>
          </p:cNvPr>
          <p:cNvSpPr>
            <a:spLocks noGrp="1"/>
          </p:cNvSpPr>
          <p:nvPr>
            <p:ph type="sldNum" sz="quarter" idx="12"/>
          </p:nvPr>
        </p:nvSpPr>
        <p:spPr/>
        <p:txBody>
          <a:bodyPr/>
          <a:lstStyle/>
          <a:p>
            <a:fld id="{DA972FB0-E32D-4B9E-BE49-B61D21590BB5}" type="slidenum">
              <a:rPr lang="en-US" smtClean="0"/>
              <a:t>22</a:t>
            </a:fld>
            <a:endParaRPr lang="en-US"/>
          </a:p>
        </p:txBody>
      </p:sp>
    </p:spTree>
    <p:extLst>
      <p:ext uri="{BB962C8B-B14F-4D97-AF65-F5344CB8AC3E}">
        <p14:creationId xmlns:p14="http://schemas.microsoft.com/office/powerpoint/2010/main" val="128013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D83-03C5-4F08-2B73-AF780E79E288}"/>
              </a:ext>
            </a:extLst>
          </p:cNvPr>
          <p:cNvSpPr>
            <a:spLocks noGrp="1"/>
          </p:cNvSpPr>
          <p:nvPr>
            <p:ph type="title"/>
          </p:nvPr>
        </p:nvSpPr>
        <p:spPr/>
        <p:txBody>
          <a:bodyPr/>
          <a:lstStyle/>
          <a:p>
            <a:r>
              <a:rPr lang="en-US" altLang="zh-CN" dirty="0"/>
              <a:t>LLM </a:t>
            </a:r>
            <a:r>
              <a:rPr lang="zh-CN" altLang="en-US" dirty="0"/>
              <a:t>的下一跳</a:t>
            </a:r>
            <a:endParaRPr lang="en-US" dirty="0"/>
          </a:p>
        </p:txBody>
      </p:sp>
      <p:sp>
        <p:nvSpPr>
          <p:cNvPr id="3" name="Content Placeholder 2">
            <a:extLst>
              <a:ext uri="{FF2B5EF4-FFF2-40B4-BE49-F238E27FC236}">
                <a16:creationId xmlns:a16="http://schemas.microsoft.com/office/drawing/2014/main" id="{F5C5C2CE-C42C-730A-CB9B-B94A7E284407}"/>
              </a:ext>
            </a:extLst>
          </p:cNvPr>
          <p:cNvSpPr>
            <a:spLocks noGrp="1"/>
          </p:cNvSpPr>
          <p:nvPr>
            <p:ph idx="1"/>
          </p:nvPr>
        </p:nvSpPr>
        <p:spPr/>
        <p:txBody>
          <a:bodyPr>
            <a:normAutofit lnSpcReduction="10000"/>
          </a:bodyPr>
          <a:lstStyle/>
          <a:p>
            <a:r>
              <a:rPr lang="en-US" altLang="zh-CN" dirty="0"/>
              <a:t>LLM </a:t>
            </a:r>
            <a:r>
              <a:rPr lang="zh-CN" altLang="en-US" dirty="0"/>
              <a:t>的升级节奏渐缓，财主家也经不起烧钱。找应用落地变现是关键，基于</a:t>
            </a:r>
            <a:r>
              <a:rPr lang="en-US" altLang="zh-CN" dirty="0"/>
              <a:t>LLM</a:t>
            </a:r>
            <a:r>
              <a:rPr lang="zh-CN" altLang="en-US" dirty="0"/>
              <a:t>的应用型创新（如</a:t>
            </a:r>
            <a:r>
              <a:rPr lang="zh-CN" b="0" i="0" dirty="0">
                <a:solidFill>
                  <a:srgbClr val="000000"/>
                </a:solidFill>
                <a:effectLst/>
                <a:ea typeface="Linux Libertine"/>
              </a:rPr>
              <a:t>GitHub Copilot</a:t>
            </a:r>
            <a:r>
              <a:rPr lang="zh-CN" altLang="en-US" dirty="0"/>
              <a:t>）是竞争之地。</a:t>
            </a:r>
            <a:endParaRPr lang="en-US" altLang="zh-CN" dirty="0"/>
          </a:p>
          <a:p>
            <a:r>
              <a:rPr lang="zh-CN" altLang="en-US" dirty="0"/>
              <a:t>降低 </a:t>
            </a:r>
            <a:r>
              <a:rPr lang="en-US" altLang="zh-CN" dirty="0"/>
              <a:t>LLM </a:t>
            </a:r>
            <a:r>
              <a:rPr lang="zh-CN" altLang="en-US" dirty="0"/>
              <a:t>训练和推断的成本的新技术是刚需。</a:t>
            </a:r>
            <a:endParaRPr lang="en-US" altLang="zh-CN" dirty="0"/>
          </a:p>
          <a:p>
            <a:r>
              <a:rPr lang="zh-CN" altLang="en-US" dirty="0"/>
              <a:t>生成式</a:t>
            </a:r>
            <a:r>
              <a:rPr lang="en-US" altLang="zh-CN" dirty="0"/>
              <a:t>AI</a:t>
            </a:r>
            <a:r>
              <a:rPr lang="zh-CN" altLang="en-US" dirty="0"/>
              <a:t>的新方法：</a:t>
            </a:r>
            <a:r>
              <a:rPr lang="en-US" altLang="zh-CN" dirty="0"/>
              <a:t>GAN</a:t>
            </a:r>
            <a:r>
              <a:rPr lang="zh-CN" altLang="en-US" dirty="0"/>
              <a:t>、编解码、</a:t>
            </a:r>
            <a:r>
              <a:rPr lang="en-US" altLang="zh-CN" dirty="0"/>
              <a:t>Transformer</a:t>
            </a:r>
            <a:r>
              <a:rPr lang="zh-CN" altLang="en-US" dirty="0"/>
              <a:t>之后，还有哪些挖掘关联性的方法？</a:t>
            </a:r>
            <a:endParaRPr lang="en-US" altLang="zh-CN" dirty="0"/>
          </a:p>
          <a:p>
            <a:r>
              <a:rPr lang="zh-CN" altLang="en-US" dirty="0"/>
              <a:t>连接主义、符号主义、行为主义的大融合：例如，基于多维缩放 </a:t>
            </a:r>
            <a:r>
              <a:rPr lang="en-US" altLang="zh-CN" dirty="0"/>
              <a:t>(multidimensional scaling, MDS) </a:t>
            </a:r>
            <a:r>
              <a:rPr lang="zh-CN" altLang="en-US" dirty="0"/>
              <a:t>把知识库向量化。</a:t>
            </a:r>
            <a:endParaRPr lang="en-US" altLang="zh-CN" dirty="0"/>
          </a:p>
          <a:p>
            <a:r>
              <a:rPr lang="zh-CN" altLang="en-US" dirty="0"/>
              <a:t>提高机器学习模型的可解释性、安全性、稳健性、可持续性。</a:t>
            </a:r>
            <a:endParaRPr lang="en-US" altLang="zh-CN" dirty="0"/>
          </a:p>
          <a:p>
            <a:r>
              <a:rPr lang="en-US" dirty="0"/>
              <a:t>AI</a:t>
            </a:r>
            <a:r>
              <a:rPr lang="zh-CN" altLang="en-US" dirty="0"/>
              <a:t> </a:t>
            </a:r>
            <a:r>
              <a:rPr lang="en-US" altLang="zh-CN" dirty="0"/>
              <a:t>for</a:t>
            </a:r>
            <a:r>
              <a:rPr lang="zh-CN" altLang="en-US" dirty="0"/>
              <a:t> </a:t>
            </a:r>
            <a:r>
              <a:rPr lang="en-US" altLang="zh-CN" dirty="0"/>
              <a:t>science/mathematics</a:t>
            </a:r>
            <a:r>
              <a:rPr lang="zh-CN" altLang="en-US" dirty="0"/>
              <a:t>：如谷歌的</a:t>
            </a:r>
            <a:r>
              <a:rPr lang="en-US" altLang="zh-CN" dirty="0" err="1"/>
              <a:t>FunSearch</a:t>
            </a:r>
            <a:r>
              <a:rPr lang="zh-CN" altLang="en-US" dirty="0"/>
              <a:t>用于解决</a:t>
            </a:r>
            <a:r>
              <a:rPr lang="en-US" altLang="zh-CN" dirty="0"/>
              <a:t>bin packing</a:t>
            </a:r>
            <a:r>
              <a:rPr lang="zh-CN" altLang="en-US" dirty="0"/>
              <a:t>等</a:t>
            </a:r>
            <a:r>
              <a:rPr lang="en-US" altLang="zh-CN" dirty="0"/>
              <a:t>NP hard</a:t>
            </a:r>
            <a:r>
              <a:rPr lang="zh-CN" altLang="en-US" dirty="0"/>
              <a:t>问题、陶哲轩基于知识图谱的数学发现等。</a:t>
            </a:r>
            <a:endParaRPr lang="en-US" dirty="0"/>
          </a:p>
        </p:txBody>
      </p:sp>
      <p:sp>
        <p:nvSpPr>
          <p:cNvPr id="4" name="Slide Number Placeholder 3">
            <a:extLst>
              <a:ext uri="{FF2B5EF4-FFF2-40B4-BE49-F238E27FC236}">
                <a16:creationId xmlns:a16="http://schemas.microsoft.com/office/drawing/2014/main" id="{90F21E27-EEE1-3F01-0F3A-DC91B4A1ED85}"/>
              </a:ext>
            </a:extLst>
          </p:cNvPr>
          <p:cNvSpPr>
            <a:spLocks noGrp="1"/>
          </p:cNvSpPr>
          <p:nvPr>
            <p:ph type="sldNum" sz="quarter" idx="12"/>
          </p:nvPr>
        </p:nvSpPr>
        <p:spPr/>
        <p:txBody>
          <a:bodyPr/>
          <a:lstStyle/>
          <a:p>
            <a:fld id="{DA972FB0-E32D-4B9E-BE49-B61D21590BB5}" type="slidenum">
              <a:rPr lang="en-US" smtClean="0"/>
              <a:t>23</a:t>
            </a:fld>
            <a:endParaRPr lang="en-US"/>
          </a:p>
        </p:txBody>
      </p:sp>
    </p:spTree>
    <p:extLst>
      <p:ext uri="{BB962C8B-B14F-4D97-AF65-F5344CB8AC3E}">
        <p14:creationId xmlns:p14="http://schemas.microsoft.com/office/powerpoint/2010/main" val="59069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28E-C48B-C68A-5AC8-B390E8116D05}"/>
              </a:ext>
            </a:extLst>
          </p:cNvPr>
          <p:cNvSpPr>
            <a:spLocks noGrp="1"/>
          </p:cNvSpPr>
          <p:nvPr>
            <p:ph type="title"/>
          </p:nvPr>
        </p:nvSpPr>
        <p:spPr/>
        <p:txBody>
          <a:bodyPr/>
          <a:lstStyle/>
          <a:p>
            <a:r>
              <a:rPr lang="zh-CN" altLang="en-US" dirty="0"/>
              <a:t>数据湖：各种格式的原始数据的存储库</a:t>
            </a:r>
            <a:endParaRPr lang="en-US" dirty="0"/>
          </a:p>
        </p:txBody>
      </p:sp>
      <p:pic>
        <p:nvPicPr>
          <p:cNvPr id="1026" name="Picture 2" descr="Evolution of data storage, from data warehouses to data lakes to lakehouses">
            <a:extLst>
              <a:ext uri="{FF2B5EF4-FFF2-40B4-BE49-F238E27FC236}">
                <a16:creationId xmlns:a16="http://schemas.microsoft.com/office/drawing/2014/main" id="{CC3A693C-7515-E021-0E11-E82FB0DC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6611"/>
            <a:ext cx="10125075" cy="53156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1E0CAEA-44CE-36A5-67DB-3118E754DCE3}"/>
              </a:ext>
            </a:extLst>
          </p:cNvPr>
          <p:cNvSpPr>
            <a:spLocks noGrp="1"/>
          </p:cNvSpPr>
          <p:nvPr>
            <p:ph type="sldNum" sz="quarter" idx="12"/>
          </p:nvPr>
        </p:nvSpPr>
        <p:spPr/>
        <p:txBody>
          <a:bodyPr/>
          <a:lstStyle/>
          <a:p>
            <a:fld id="{DA972FB0-E32D-4B9E-BE49-B61D21590BB5}" type="slidenum">
              <a:rPr lang="en-US" smtClean="0"/>
              <a:t>3</a:t>
            </a:fld>
            <a:endParaRPr lang="en-US"/>
          </a:p>
        </p:txBody>
      </p:sp>
    </p:spTree>
    <p:extLst>
      <p:ext uri="{BB962C8B-B14F-4D97-AF65-F5344CB8AC3E}">
        <p14:creationId xmlns:p14="http://schemas.microsoft.com/office/powerpoint/2010/main" val="27714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27E2-F8F6-BBA6-2FA6-3CB8FAAB1593}"/>
              </a:ext>
            </a:extLst>
          </p:cNvPr>
          <p:cNvSpPr>
            <a:spLocks noGrp="1"/>
          </p:cNvSpPr>
          <p:nvPr>
            <p:ph type="title"/>
          </p:nvPr>
        </p:nvSpPr>
        <p:spPr/>
        <p:txBody>
          <a:bodyPr/>
          <a:lstStyle/>
          <a:p>
            <a:r>
              <a:rPr lang="zh-CN" altLang="en-US" dirty="0"/>
              <a:t>数据湖的缺点</a:t>
            </a:r>
            <a:endParaRPr lang="en-US" dirty="0"/>
          </a:p>
        </p:txBody>
      </p:sp>
      <p:sp>
        <p:nvSpPr>
          <p:cNvPr id="3" name="Content Placeholder 2">
            <a:extLst>
              <a:ext uri="{FF2B5EF4-FFF2-40B4-BE49-F238E27FC236}">
                <a16:creationId xmlns:a16="http://schemas.microsoft.com/office/drawing/2014/main" id="{1A66A2B2-0690-5EFA-9B0F-8B9DC1A9AE30}"/>
              </a:ext>
            </a:extLst>
          </p:cNvPr>
          <p:cNvSpPr>
            <a:spLocks noGrp="1"/>
          </p:cNvSpPr>
          <p:nvPr>
            <p:ph idx="1"/>
          </p:nvPr>
        </p:nvSpPr>
        <p:spPr/>
        <p:txBody>
          <a:bodyPr/>
          <a:lstStyle/>
          <a:p>
            <a:r>
              <a:rPr lang="zh-CN" altLang="en-US" b="0" i="0" dirty="0">
                <a:solidFill>
                  <a:srgbClr val="1B3139"/>
                </a:solidFill>
                <a:effectLst/>
                <a:latin typeface="DM Sans" pitchFamily="2" charset="0"/>
              </a:rPr>
              <a:t>它们不支持事务，</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不强制数据质量，</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缺乏一致性</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隔离性，使得混合追加和读取、批处理和流式作业几乎不可能。</a:t>
            </a:r>
            <a:endParaRPr lang="en-US" altLang="zh-CN" b="0" i="0" dirty="0">
              <a:solidFill>
                <a:srgbClr val="1B3139"/>
              </a:solidFill>
              <a:effectLst/>
              <a:latin typeface="DM Sans" pitchFamily="2" charset="0"/>
            </a:endParaRPr>
          </a:p>
          <a:p>
            <a:pPr marL="0" indent="0">
              <a:buNone/>
            </a:pPr>
            <a:endParaRPr lang="en-US" altLang="zh-CN" b="0" i="0" dirty="0">
              <a:solidFill>
                <a:srgbClr val="1B3139"/>
              </a:solidFill>
              <a:effectLst/>
              <a:latin typeface="DM Sans" pitchFamily="2" charset="0"/>
            </a:endParaRPr>
          </a:p>
          <a:p>
            <a:pPr marL="0" indent="0">
              <a:buNone/>
            </a:pPr>
            <a:r>
              <a:rPr lang="zh-CN" altLang="en-US" b="0" i="0" dirty="0">
                <a:solidFill>
                  <a:srgbClr val="1B3139"/>
                </a:solidFill>
                <a:effectLst/>
                <a:latin typeface="DM Sans" pitchFamily="2" charset="0"/>
              </a:rPr>
              <a:t>由于这些原因，数据湖的许多承诺尚未实现，并且在许多情况下导致数据仓库的许多优势丧失。</a:t>
            </a:r>
            <a:endParaRPr lang="en-US" altLang="zh-CN" b="0" i="0" dirty="0">
              <a:solidFill>
                <a:srgbClr val="1B3139"/>
              </a:solidFill>
              <a:effectLst/>
              <a:latin typeface="DM Sans" pitchFamily="2" charset="0"/>
            </a:endParaRPr>
          </a:p>
          <a:p>
            <a:pPr marL="0" indent="0">
              <a:buNone/>
            </a:pPr>
            <a:endParaRPr lang="en-US" altLang="zh-CN" dirty="0">
              <a:solidFill>
                <a:srgbClr val="1B3139"/>
              </a:solidFill>
              <a:latin typeface="DM Sans" pitchFamily="2" charset="0"/>
            </a:endParaRPr>
          </a:p>
          <a:p>
            <a:pPr marL="0" indent="0">
              <a:buNone/>
            </a:pPr>
            <a:r>
              <a:rPr lang="zh-CN" altLang="en-US" b="1" i="0" dirty="0">
                <a:solidFill>
                  <a:srgbClr val="1B3139"/>
                </a:solidFill>
                <a:effectLst/>
                <a:latin typeface="DM Sans" pitchFamily="2" charset="0"/>
              </a:rPr>
              <a:t>最主要的挑战不是创造数据湖，而是能从中获益。</a:t>
            </a:r>
            <a:endParaRPr lang="en-US" b="1" dirty="0"/>
          </a:p>
        </p:txBody>
      </p:sp>
      <p:sp>
        <p:nvSpPr>
          <p:cNvPr id="4" name="Slide Number Placeholder 3">
            <a:extLst>
              <a:ext uri="{FF2B5EF4-FFF2-40B4-BE49-F238E27FC236}">
                <a16:creationId xmlns:a16="http://schemas.microsoft.com/office/drawing/2014/main" id="{A9C203A3-531A-B7A6-D313-F1EE6EE186D6}"/>
              </a:ext>
            </a:extLst>
          </p:cNvPr>
          <p:cNvSpPr>
            <a:spLocks noGrp="1"/>
          </p:cNvSpPr>
          <p:nvPr>
            <p:ph type="sldNum" sz="quarter" idx="12"/>
          </p:nvPr>
        </p:nvSpPr>
        <p:spPr/>
        <p:txBody>
          <a:bodyPr/>
          <a:lstStyle/>
          <a:p>
            <a:fld id="{DA972FB0-E32D-4B9E-BE49-B61D21590BB5}" type="slidenum">
              <a:rPr lang="en-US" smtClean="0"/>
              <a:t>4</a:t>
            </a:fld>
            <a:endParaRPr lang="en-US"/>
          </a:p>
        </p:txBody>
      </p:sp>
    </p:spTree>
    <p:extLst>
      <p:ext uri="{BB962C8B-B14F-4D97-AF65-F5344CB8AC3E}">
        <p14:creationId xmlns:p14="http://schemas.microsoft.com/office/powerpoint/2010/main" val="944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83D-E03A-006D-FE19-D83AB2410F33}"/>
              </a:ext>
            </a:extLst>
          </p:cNvPr>
          <p:cNvSpPr>
            <a:spLocks noGrp="1"/>
          </p:cNvSpPr>
          <p:nvPr>
            <p:ph type="title"/>
          </p:nvPr>
        </p:nvSpPr>
        <p:spPr/>
        <p:txBody>
          <a:bodyPr/>
          <a:lstStyle/>
          <a:p>
            <a:r>
              <a:rPr lang="zh-CN" altLang="en-US" dirty="0"/>
              <a:t>数据科学的诸多方面</a:t>
            </a:r>
            <a:endParaRPr lang="en-US" dirty="0"/>
          </a:p>
        </p:txBody>
      </p:sp>
      <p:sp>
        <p:nvSpPr>
          <p:cNvPr id="3" name="Content Placeholder 2">
            <a:extLst>
              <a:ext uri="{FF2B5EF4-FFF2-40B4-BE49-F238E27FC236}">
                <a16:creationId xmlns:a16="http://schemas.microsoft.com/office/drawing/2014/main" id="{72409400-CB56-E496-246E-1973C960501F}"/>
              </a:ext>
            </a:extLst>
          </p:cNvPr>
          <p:cNvSpPr>
            <a:spLocks noGrp="1"/>
          </p:cNvSpPr>
          <p:nvPr>
            <p:ph idx="1"/>
          </p:nvPr>
        </p:nvSpPr>
        <p:spPr>
          <a:xfrm>
            <a:off x="505326" y="1690688"/>
            <a:ext cx="11141242" cy="1838575"/>
          </a:xfrm>
        </p:spPr>
        <p:txBody>
          <a:bodyPr>
            <a:noAutofit/>
          </a:bodyPr>
          <a:lstStyle/>
          <a:p>
            <a:pPr marL="0" indent="0">
              <a:buNone/>
            </a:pPr>
            <a:r>
              <a:rPr lang="zh-CN" altLang="en-US" dirty="0">
                <a:latin typeface="+mn-ea"/>
              </a:rPr>
              <a:t>数据科学 </a:t>
            </a:r>
            <a:r>
              <a:rPr lang="en-US" altLang="zh-CN" dirty="0">
                <a:latin typeface="+mn-ea"/>
              </a:rPr>
              <a:t>(DS) </a:t>
            </a:r>
            <a:r>
              <a:rPr lang="zh-CN" altLang="en-US" dirty="0">
                <a:latin typeface="+mn-ea"/>
              </a:rPr>
              <a:t>包括：模式识别 </a:t>
            </a:r>
            <a:r>
              <a:rPr lang="en-US" altLang="zh-CN" dirty="0">
                <a:latin typeface="+mn-ea"/>
              </a:rPr>
              <a:t>(pattern recognition) </a:t>
            </a:r>
            <a:r>
              <a:rPr lang="zh-CN" altLang="en-US" dirty="0">
                <a:latin typeface="+mn-ea"/>
              </a:rPr>
              <a:t>、机器学习 </a:t>
            </a:r>
            <a:r>
              <a:rPr lang="en-US" altLang="zh-CN" dirty="0">
                <a:latin typeface="+mn-ea"/>
              </a:rPr>
              <a:t>(machine learning) </a:t>
            </a:r>
            <a:r>
              <a:rPr lang="zh-CN" altLang="en-US" dirty="0">
                <a:latin typeface="+mn-ea"/>
              </a:rPr>
              <a:t>、数据挖掘 </a:t>
            </a:r>
            <a:r>
              <a:rPr lang="en-US" altLang="zh-CN" dirty="0">
                <a:latin typeface="+mn-ea"/>
              </a:rPr>
              <a:t>(data mining)</a:t>
            </a:r>
            <a:r>
              <a:rPr lang="zh-CN" altLang="en-US" dirty="0">
                <a:latin typeface="+mn-ea"/>
              </a:rPr>
              <a:t>、大数据分析 </a:t>
            </a:r>
            <a:r>
              <a:rPr lang="en-US" altLang="zh-CN" dirty="0">
                <a:latin typeface="+mn-ea"/>
              </a:rPr>
              <a:t>(big data analysis)</a:t>
            </a:r>
            <a:r>
              <a:rPr lang="zh-CN" altLang="en-US" dirty="0">
                <a:latin typeface="+mn-ea"/>
              </a:rPr>
              <a:t>、模式论 </a:t>
            </a:r>
            <a:r>
              <a:rPr lang="en-US" altLang="zh-CN" dirty="0">
                <a:latin typeface="+mn-ea"/>
              </a:rPr>
              <a:t>(pattern theory)</a:t>
            </a:r>
            <a:r>
              <a:rPr lang="zh-CN" altLang="en-US" dirty="0">
                <a:latin typeface="+mn-ea"/>
              </a:rPr>
              <a:t>、信号处理 </a:t>
            </a:r>
            <a:r>
              <a:rPr lang="en-US" altLang="zh-CN" dirty="0">
                <a:latin typeface="+mn-ea"/>
              </a:rPr>
              <a:t>(signal processing) </a:t>
            </a:r>
            <a:r>
              <a:rPr lang="zh-CN" altLang="en-US" dirty="0">
                <a:latin typeface="+mn-ea"/>
              </a:rPr>
              <a:t>等。</a:t>
            </a:r>
            <a:r>
              <a:rPr lang="zh-CN" altLang="en-US" b="1" dirty="0">
                <a:latin typeface="+mn-ea"/>
              </a:rPr>
              <a:t>模型也是数据</a:t>
            </a:r>
            <a:r>
              <a:rPr lang="zh-CN" altLang="en-US" dirty="0">
                <a:latin typeface="+mn-ea"/>
              </a:rPr>
              <a:t>，</a:t>
            </a:r>
            <a:r>
              <a:rPr lang="zh-CN" altLang="en-US" b="1" dirty="0">
                <a:latin typeface="+mn-ea"/>
              </a:rPr>
              <a:t>元学习</a:t>
            </a:r>
            <a:r>
              <a:rPr lang="en-US" altLang="zh-CN" dirty="0">
                <a:latin typeface="+mn-ea"/>
              </a:rPr>
              <a:t>(meta-learning) </a:t>
            </a:r>
            <a:r>
              <a:rPr lang="zh-CN" altLang="en-US" dirty="0">
                <a:latin typeface="+mn-ea"/>
              </a:rPr>
              <a:t>势在必行。</a:t>
            </a:r>
            <a:endParaRPr lang="en-US" altLang="zh-CN" dirty="0">
              <a:latin typeface="+mn-ea"/>
            </a:endParaRPr>
          </a:p>
        </p:txBody>
      </p:sp>
      <p:sp>
        <p:nvSpPr>
          <p:cNvPr id="4" name="Slide Number Placeholder 3">
            <a:extLst>
              <a:ext uri="{FF2B5EF4-FFF2-40B4-BE49-F238E27FC236}">
                <a16:creationId xmlns:a16="http://schemas.microsoft.com/office/drawing/2014/main" id="{E35F4085-D96C-346F-2526-5C22FE2A73E3}"/>
              </a:ext>
            </a:extLst>
          </p:cNvPr>
          <p:cNvSpPr>
            <a:spLocks noGrp="1"/>
          </p:cNvSpPr>
          <p:nvPr>
            <p:ph type="sldNum" sz="quarter" idx="12"/>
          </p:nvPr>
        </p:nvSpPr>
        <p:spPr/>
        <p:txBody>
          <a:bodyPr/>
          <a:lstStyle/>
          <a:p>
            <a:fld id="{DA972FB0-E32D-4B9E-BE49-B61D21590BB5}" type="slidenum">
              <a:rPr lang="en-US" smtClean="0"/>
              <a:t>5</a:t>
            </a:fld>
            <a:endParaRPr lang="en-US"/>
          </a:p>
        </p:txBody>
      </p:sp>
      <p:sp>
        <p:nvSpPr>
          <p:cNvPr id="5" name="TextBox 4">
            <a:extLst>
              <a:ext uri="{FF2B5EF4-FFF2-40B4-BE49-F238E27FC236}">
                <a16:creationId xmlns:a16="http://schemas.microsoft.com/office/drawing/2014/main" id="{A4D56E90-2A77-76AF-34D6-998417F7F25E}"/>
              </a:ext>
            </a:extLst>
          </p:cNvPr>
          <p:cNvSpPr txBox="1"/>
          <p:nvPr/>
        </p:nvSpPr>
        <p:spPr>
          <a:xfrm>
            <a:off x="2168091" y="3665614"/>
            <a:ext cx="3029551"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时间序列</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语⾳识别</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模拟 </a:t>
            </a:r>
            <a:r>
              <a:rPr lang="en-US" altLang="zh-CN" sz="2800" dirty="0">
                <a:latin typeface="+mn-ea"/>
              </a:rPr>
              <a:t>&amp; </a:t>
            </a:r>
            <a:r>
              <a:rPr lang="zh-CN" altLang="en-US" sz="2800" dirty="0">
                <a:latin typeface="+mn-ea"/>
              </a:rPr>
              <a:t>优化</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推荐系统</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自然语言的加工</a:t>
            </a:r>
            <a:endParaRPr lang="en-US" altLang="zh-CN" sz="2800" dirty="0">
              <a:latin typeface="+mn-ea"/>
            </a:endParaRPr>
          </a:p>
        </p:txBody>
      </p:sp>
      <p:sp>
        <p:nvSpPr>
          <p:cNvPr id="6" name="TextBox 5">
            <a:extLst>
              <a:ext uri="{FF2B5EF4-FFF2-40B4-BE49-F238E27FC236}">
                <a16:creationId xmlns:a16="http://schemas.microsoft.com/office/drawing/2014/main" id="{F13D796E-EB59-2972-7E84-D51621A6F434}"/>
              </a:ext>
            </a:extLst>
          </p:cNvPr>
          <p:cNvSpPr txBox="1"/>
          <p:nvPr/>
        </p:nvSpPr>
        <p:spPr>
          <a:xfrm>
            <a:off x="6475396" y="3665613"/>
            <a:ext cx="36712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⾏业数据建模</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计算机视觉</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地理空间</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图</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异常检测 </a:t>
            </a:r>
            <a:r>
              <a:rPr lang="en-US" altLang="zh-CN" sz="2800" dirty="0">
                <a:latin typeface="+mn-ea"/>
              </a:rPr>
              <a:t>&amp; </a:t>
            </a:r>
            <a:r>
              <a:rPr lang="zh-CN" altLang="en-US" sz="2800" dirty="0">
                <a:latin typeface="+mn-ea"/>
              </a:rPr>
              <a:t>切分</a:t>
            </a:r>
            <a:endParaRPr lang="en-US" altLang="zh-CN" sz="2800" dirty="0">
              <a:latin typeface="+mn-ea"/>
            </a:endParaRPr>
          </a:p>
        </p:txBody>
      </p:sp>
    </p:spTree>
    <p:extLst>
      <p:ext uri="{BB962C8B-B14F-4D97-AF65-F5344CB8AC3E}">
        <p14:creationId xmlns:p14="http://schemas.microsoft.com/office/powerpoint/2010/main" val="1695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8F6-3792-4EFF-F090-3F317CFACCAE}"/>
              </a:ext>
            </a:extLst>
          </p:cNvPr>
          <p:cNvSpPr>
            <a:spLocks noGrp="1"/>
          </p:cNvSpPr>
          <p:nvPr>
            <p:ph type="title"/>
          </p:nvPr>
        </p:nvSpPr>
        <p:spPr/>
        <p:txBody>
          <a:bodyPr/>
          <a:lstStyle/>
          <a:p>
            <a:r>
              <a:rPr lang="en-US" altLang="zh-CN" dirty="0"/>
              <a:t>Databricks</a:t>
            </a:r>
            <a:r>
              <a:rPr lang="zh-CN" altLang="en-US" dirty="0"/>
              <a:t>的数据科学的现状</a:t>
            </a:r>
            <a:endParaRPr lang="en-US" dirty="0"/>
          </a:p>
        </p:txBody>
      </p:sp>
      <p:sp>
        <p:nvSpPr>
          <p:cNvPr id="3" name="Content Placeholder 2">
            <a:extLst>
              <a:ext uri="{FF2B5EF4-FFF2-40B4-BE49-F238E27FC236}">
                <a16:creationId xmlns:a16="http://schemas.microsoft.com/office/drawing/2014/main" id="{B833B6C9-FD57-9B2B-0D2C-AD444A0F209F}"/>
              </a:ext>
            </a:extLst>
          </p:cNvPr>
          <p:cNvSpPr>
            <a:spLocks noGrp="1"/>
          </p:cNvSpPr>
          <p:nvPr>
            <p:ph idx="1"/>
          </p:nvPr>
        </p:nvSpPr>
        <p:spPr>
          <a:xfrm>
            <a:off x="838199" y="1825625"/>
            <a:ext cx="10856495" cy="4351338"/>
          </a:xfrm>
        </p:spPr>
        <p:txBody>
          <a:bodyPr>
            <a:normAutofit/>
          </a:bodyPr>
          <a:lstStyle/>
          <a:p>
            <a:r>
              <a:rPr lang="zh-CN" altLang="en-US" dirty="0">
                <a:latin typeface="+mn-ea"/>
              </a:rPr>
              <a:t>使⽤ </a:t>
            </a:r>
            <a:r>
              <a:rPr lang="en-US" altLang="zh-CN" dirty="0">
                <a:latin typeface="+mn-ea"/>
              </a:rPr>
              <a:t>SaaS LLM API</a:t>
            </a:r>
            <a:r>
              <a:rPr lang="zh-CN" altLang="en-US" dirty="0">
                <a:latin typeface="+mn-ea"/>
              </a:rPr>
              <a:t>（⽤于访问 </a:t>
            </a:r>
            <a:r>
              <a:rPr lang="en-US" altLang="zh-CN" dirty="0" err="1">
                <a:latin typeface="+mn-ea"/>
              </a:rPr>
              <a:t>ChatGPT</a:t>
            </a:r>
            <a:r>
              <a:rPr lang="en-US" altLang="zh-CN" dirty="0">
                <a:latin typeface="+mn-ea"/>
              </a:rPr>
              <a:t> </a:t>
            </a:r>
            <a:r>
              <a:rPr lang="zh-CN" altLang="en-US" dirty="0">
                <a:latin typeface="+mn-ea"/>
              </a:rPr>
              <a:t>等服务）的公司数量在 </a:t>
            </a:r>
            <a:r>
              <a:rPr lang="en-US" altLang="zh-CN" dirty="0">
                <a:latin typeface="+mn-ea"/>
              </a:rPr>
              <a:t>2020 </a:t>
            </a:r>
            <a:r>
              <a:rPr lang="zh-CN" altLang="en-US" dirty="0">
                <a:latin typeface="+mn-ea"/>
              </a:rPr>
              <a:t>年底增⻓了 </a:t>
            </a:r>
            <a:r>
              <a:rPr lang="en-US" altLang="zh-CN" dirty="0">
                <a:latin typeface="+mn-ea"/>
              </a:rPr>
              <a:t>1310% </a:t>
            </a:r>
            <a:r>
              <a:rPr lang="zh-CN" altLang="en-US" dirty="0">
                <a:latin typeface="+mn-ea"/>
              </a:rPr>
              <a:t>（同⽐增⻓ </a:t>
            </a:r>
            <a:r>
              <a:rPr lang="en-US" altLang="zh-CN" dirty="0">
                <a:latin typeface="+mn-ea"/>
              </a:rPr>
              <a:t>411%</a:t>
            </a:r>
            <a:r>
              <a:rPr lang="zh-CN" altLang="en-US" dirty="0">
                <a:latin typeface="+mn-ea"/>
              </a:rPr>
              <a:t>）。</a:t>
            </a:r>
            <a:endParaRPr lang="en-US" altLang="zh-CN" dirty="0">
              <a:latin typeface="+mn-ea"/>
            </a:endParaRPr>
          </a:p>
          <a:p>
            <a:r>
              <a:rPr lang="zh-CN" altLang="en-US" dirty="0">
                <a:latin typeface="+mn-ea"/>
              </a:rPr>
              <a:t>组织正在将更多模型投⼊⽣产（同⽐增⻓ </a:t>
            </a:r>
            <a:r>
              <a:rPr lang="en-US" altLang="zh-CN" dirty="0">
                <a:latin typeface="+mn-ea"/>
              </a:rPr>
              <a:t>54%</a:t>
            </a:r>
            <a:r>
              <a:rPr lang="zh-CN" altLang="en-US" dirty="0">
                <a:latin typeface="+mn-ea"/>
              </a:rPr>
              <a:t>）。</a:t>
            </a:r>
            <a:endParaRPr lang="en-US" altLang="zh-CN" dirty="0">
              <a:latin typeface="+mn-ea"/>
            </a:endParaRPr>
          </a:p>
          <a:p>
            <a:r>
              <a:rPr lang="en-US" altLang="zh-CN" dirty="0">
                <a:latin typeface="+mn-ea"/>
              </a:rPr>
              <a:t>NLP </a:t>
            </a:r>
            <a:r>
              <a:rPr lang="zh-CN" altLang="en-US" dirty="0">
                <a:latin typeface="+mn-ea"/>
              </a:rPr>
              <a:t>占⽇常 </a:t>
            </a:r>
            <a:r>
              <a:rPr lang="en-US" altLang="zh-CN" dirty="0">
                <a:latin typeface="+mn-ea"/>
              </a:rPr>
              <a:t>Python </a:t>
            </a:r>
            <a:r>
              <a:rPr lang="zh-CN" altLang="en-US" dirty="0">
                <a:latin typeface="+mn-ea"/>
              </a:rPr>
              <a:t>数据科学库使⽤量的 </a:t>
            </a:r>
            <a:r>
              <a:rPr lang="en-US" altLang="zh-CN" dirty="0">
                <a:latin typeface="+mn-ea"/>
              </a:rPr>
              <a:t>49%</a:t>
            </a:r>
            <a:r>
              <a:rPr lang="zh-CN" altLang="en-US" dirty="0">
                <a:latin typeface="+mn-ea"/>
              </a:rPr>
              <a:t>，使其成为最受欢迎的应⽤程序。</a:t>
            </a:r>
            <a:endParaRPr lang="en-US" altLang="zh-CN" dirty="0">
              <a:latin typeface="+mn-ea"/>
            </a:endParaRPr>
          </a:p>
          <a:p>
            <a:r>
              <a:rPr lang="zh-CN" altLang="en-US" dirty="0">
                <a:latin typeface="+mn-ea"/>
              </a:rPr>
              <a:t>组织通过机器学习变得更加⾼效。</a:t>
            </a:r>
            <a:endParaRPr lang="en-US" dirty="0">
              <a:latin typeface="+mn-ea"/>
            </a:endParaRPr>
          </a:p>
        </p:txBody>
      </p:sp>
      <p:sp>
        <p:nvSpPr>
          <p:cNvPr id="4" name="Slide Number Placeholder 3">
            <a:extLst>
              <a:ext uri="{FF2B5EF4-FFF2-40B4-BE49-F238E27FC236}">
                <a16:creationId xmlns:a16="http://schemas.microsoft.com/office/drawing/2014/main" id="{B6234132-37AF-222F-CF27-5F434FCACD8A}"/>
              </a:ext>
            </a:extLst>
          </p:cNvPr>
          <p:cNvSpPr>
            <a:spLocks noGrp="1"/>
          </p:cNvSpPr>
          <p:nvPr>
            <p:ph type="sldNum" sz="quarter" idx="12"/>
          </p:nvPr>
        </p:nvSpPr>
        <p:spPr/>
        <p:txBody>
          <a:bodyPr/>
          <a:lstStyle/>
          <a:p>
            <a:fld id="{DA972FB0-E32D-4B9E-BE49-B61D21590BB5}" type="slidenum">
              <a:rPr lang="en-US" smtClean="0"/>
              <a:t>6</a:t>
            </a:fld>
            <a:endParaRPr lang="en-US"/>
          </a:p>
        </p:txBody>
      </p:sp>
    </p:spTree>
    <p:extLst>
      <p:ext uri="{BB962C8B-B14F-4D97-AF65-F5344CB8AC3E}">
        <p14:creationId xmlns:p14="http://schemas.microsoft.com/office/powerpoint/2010/main" val="29079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a:xfrm>
            <a:off x="513347" y="365125"/>
            <a:ext cx="10840453" cy="1325563"/>
          </a:xfrm>
        </p:spPr>
        <p:txBody>
          <a:bodyPr/>
          <a:lstStyle/>
          <a:p>
            <a:r>
              <a:rPr lang="en-US" altLang="zh-CN" dirty="0"/>
              <a:t>DS+AI </a:t>
            </a:r>
            <a:r>
              <a:rPr lang="zh-CN" altLang="en-US" dirty="0"/>
              <a:t>的模式</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25116" y="1690688"/>
            <a:ext cx="11381873" cy="4582527"/>
          </a:xfrm>
        </p:spPr>
        <p:txBody>
          <a:bodyPr>
            <a:noAutofit/>
          </a:bodyPr>
          <a:lstStyle/>
          <a:p>
            <a:pPr marL="0" marR="0">
              <a:lnSpc>
                <a:spcPct val="107000"/>
              </a:lnSpc>
              <a:spcBef>
                <a:spcPts val="0"/>
              </a:spcBef>
              <a:spcAft>
                <a:spcPts val="800"/>
              </a:spcAft>
            </a:pPr>
            <a:r>
              <a:rPr lang="zh-CN" sz="2400" dirty="0">
                <a:effectLst/>
                <a:latin typeface="+mn-ea"/>
                <a:cs typeface="Times New Roman" panose="02020603050405020304" pitchFamily="18" charset="0"/>
              </a:rPr>
              <a:t>我们正处于数据和人工智能的黄金时代。人工智能发现、模型改进和市场上的新产品以前所未有的速度发展，使得数据和人工智能战略成为全球每个组织讨论的首要问题。下一代获胜的公司和高管将是那些理解和利用人工智能的人。</a:t>
            </a:r>
            <a:endParaRPr lang="en-US" sz="2400" dirty="0">
              <a:effectLst/>
              <a:latin typeface="+mn-ea"/>
              <a:cs typeface="Times New Roman" panose="02020603050405020304" pitchFamily="18" charset="0"/>
            </a:endParaRPr>
          </a:p>
          <a:p>
            <a:pPr marL="0" marR="0">
              <a:lnSpc>
                <a:spcPct val="107000"/>
              </a:lnSpc>
              <a:spcBef>
                <a:spcPts val="0"/>
              </a:spcBef>
              <a:spcAft>
                <a:spcPts val="800"/>
              </a:spcAft>
            </a:pPr>
            <a:r>
              <a:rPr lang="zh-CN" sz="2400" dirty="0">
                <a:effectLst/>
                <a:latin typeface="+mn-ea"/>
                <a:cs typeface="Times New Roman" panose="02020603050405020304" pitchFamily="18" charset="0"/>
              </a:rPr>
              <a:t>在我们的首份报告《</a:t>
            </a:r>
            <a:r>
              <a:rPr lang="en-US" sz="2400" dirty="0">
                <a:effectLst/>
                <a:latin typeface="+mn-ea"/>
                <a:cs typeface="Times New Roman" panose="02020603050405020304" pitchFamily="18" charset="0"/>
              </a:rPr>
              <a:t>2023 </a:t>
            </a:r>
            <a:r>
              <a:rPr lang="zh-CN" sz="2400" dirty="0">
                <a:effectLst/>
                <a:latin typeface="+mn-ea"/>
                <a:cs typeface="Times New Roman" panose="02020603050405020304" pitchFamily="18" charset="0"/>
              </a:rPr>
              <a:t>年数据</a:t>
            </a:r>
            <a:r>
              <a:rPr lang="en-US" sz="2400" dirty="0">
                <a:effectLst/>
                <a:latin typeface="+mn-ea"/>
                <a:cs typeface="Times New Roman" panose="02020603050405020304" pitchFamily="18" charset="0"/>
              </a:rPr>
              <a:t> + </a:t>
            </a:r>
            <a:r>
              <a:rPr lang="zh-CN" sz="2400" dirty="0">
                <a:effectLst/>
                <a:latin typeface="+mn-ea"/>
                <a:cs typeface="Times New Roman" panose="02020603050405020304" pitchFamily="18" charset="0"/>
              </a:rPr>
              <a:t>人工智能现状》中，我们研究了全球</a:t>
            </a:r>
            <a:r>
              <a:rPr lang="en-US" sz="2400" dirty="0">
                <a:effectLst/>
                <a:latin typeface="+mn-ea"/>
                <a:cs typeface="Times New Roman" panose="02020603050405020304" pitchFamily="18" charset="0"/>
              </a:rPr>
              <a:t> 9,000 </a:t>
            </a:r>
            <a:r>
              <a:rPr lang="zh-CN" sz="2400" dirty="0">
                <a:effectLst/>
                <a:latin typeface="+mn-ea"/>
                <a:cs typeface="Times New Roman" panose="02020603050405020304" pitchFamily="18" charset="0"/>
              </a:rPr>
              <a:t>多家</a:t>
            </a:r>
            <a:r>
              <a:rPr lang="en-US" sz="2400" dirty="0">
                <a:effectLst/>
                <a:latin typeface="+mn-ea"/>
                <a:cs typeface="Times New Roman" panose="02020603050405020304" pitchFamily="18" charset="0"/>
              </a:rPr>
              <a:t> Databricks </a:t>
            </a:r>
            <a:r>
              <a:rPr lang="zh-CN" sz="2400" dirty="0">
                <a:effectLst/>
                <a:latin typeface="+mn-ea"/>
                <a:cs typeface="Times New Roman" panose="02020603050405020304" pitchFamily="18" charset="0"/>
              </a:rPr>
              <a:t>客户的数据和人工智能采用趋势。本报告的目标是帮助数据领导者和高管了解人工智能领域并衡量他们自己的数据投资和策略。</a:t>
            </a:r>
            <a:endParaRPr lang="en-US" altLang="zh-CN" sz="2400" dirty="0">
              <a:effectLst/>
              <a:latin typeface="+mn-ea"/>
              <a:cs typeface="Times New Roman" panose="02020603050405020304" pitchFamily="18" charset="0"/>
            </a:endParaRPr>
          </a:p>
          <a:p>
            <a:pPr marL="0" marR="0">
              <a:lnSpc>
                <a:spcPct val="107000"/>
              </a:lnSpc>
              <a:spcBef>
                <a:spcPts val="0"/>
              </a:spcBef>
              <a:spcAft>
                <a:spcPts val="800"/>
              </a:spcAft>
            </a:pPr>
            <a:r>
              <a:rPr lang="en-US" altLang="zh-CN" sz="2400" dirty="0">
                <a:effectLst/>
                <a:latin typeface="+mn-ea"/>
                <a:cs typeface="Times New Roman" panose="02020603050405020304" pitchFamily="18" charset="0"/>
              </a:rPr>
              <a:t>2023 </a:t>
            </a:r>
            <a:r>
              <a:rPr lang="zh-CN" altLang="en-US" sz="2400" dirty="0">
                <a:effectLst/>
                <a:latin typeface="+mn-ea"/>
                <a:cs typeface="Times New Roman" panose="02020603050405020304" pitchFamily="18" charset="0"/>
              </a:rPr>
              <a:t>年数据</a:t>
            </a:r>
            <a:r>
              <a:rPr lang="en-US" altLang="zh-CN" sz="2400" dirty="0">
                <a:effectLst/>
                <a:latin typeface="+mn-ea"/>
                <a:cs typeface="Times New Roman" panose="02020603050405020304" pitchFamily="18" charset="0"/>
              </a:rPr>
              <a:t>+</a:t>
            </a:r>
            <a:r>
              <a:rPr lang="zh-CN" altLang="en-US" sz="2400" dirty="0">
                <a:effectLst/>
                <a:latin typeface="+mn-ea"/>
                <a:cs typeface="Times New Roman" panose="02020603050405020304" pitchFamily="18" charset="0"/>
              </a:rPr>
              <a:t>人工智能现状涵盖了更广泛的数据领域，可以回答以下问题：</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 在现实世界中应用数据科学和机器学习 </a:t>
            </a:r>
            <a:r>
              <a:rPr lang="en-US" altLang="zh-CN" sz="2000" dirty="0">
                <a:effectLst/>
                <a:latin typeface="+mn-ea"/>
                <a:cs typeface="Times New Roman" panose="02020603050405020304" pitchFamily="18" charset="0"/>
              </a:rPr>
              <a:t>(ML)</a:t>
            </a:r>
            <a:r>
              <a:rPr lang="zh-CN" altLang="en-US" sz="2000" dirty="0">
                <a:effectLst/>
                <a:latin typeface="+mn-ea"/>
                <a:cs typeface="Times New Roman" panose="02020603050405020304" pitchFamily="18" charset="0"/>
              </a:rPr>
              <a:t>？</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哪些数据和人工智能产品正在迅速崛起？</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组织如何执行数据仓库，特别是在人工智能的新时代？</a:t>
            </a:r>
          </a:p>
          <a:p>
            <a:pPr marL="0" marR="0">
              <a:lnSpc>
                <a:spcPct val="107000"/>
              </a:lnSpc>
              <a:spcBef>
                <a:spcPts val="0"/>
              </a:spcBef>
              <a:spcAft>
                <a:spcPts val="800"/>
              </a:spcAft>
            </a:pPr>
            <a:endParaRPr lang="en-US" sz="2400" dirty="0">
              <a:effectLs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C940D-68D8-B564-3A34-EFB34EF40030}"/>
              </a:ext>
            </a:extLst>
          </p:cNvPr>
          <p:cNvSpPr>
            <a:spLocks noGrp="1"/>
          </p:cNvSpPr>
          <p:nvPr>
            <p:ph type="sldNum" sz="quarter" idx="12"/>
          </p:nvPr>
        </p:nvSpPr>
        <p:spPr/>
        <p:txBody>
          <a:bodyPr/>
          <a:lstStyle/>
          <a:p>
            <a:fld id="{DA972FB0-E32D-4B9E-BE49-B61D21590BB5}" type="slidenum">
              <a:rPr lang="en-US" smtClean="0"/>
              <a:t>7</a:t>
            </a:fld>
            <a:endParaRPr lang="en-US"/>
          </a:p>
        </p:txBody>
      </p:sp>
    </p:spTree>
    <p:extLst>
      <p:ext uri="{BB962C8B-B14F-4D97-AF65-F5344CB8AC3E}">
        <p14:creationId xmlns:p14="http://schemas.microsoft.com/office/powerpoint/2010/main" val="21291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1</a:t>
            </a:r>
            <a:r>
              <a:rPr lang="zh-CN" altLang="en-US" dirty="0"/>
              <a:t>：</a:t>
            </a:r>
            <a:r>
              <a:rPr lang="en-US" altLang="zh-CN" dirty="0"/>
              <a:t>NLP&amp;LLM</a:t>
            </a:r>
            <a:r>
              <a:rPr lang="zh-CN" altLang="en-US" dirty="0"/>
              <a:t>的需求量很大</a:t>
            </a:r>
            <a:endParaRPr lang="en-US" dirty="0"/>
          </a:p>
        </p:txBody>
      </p:sp>
      <p:pic>
        <p:nvPicPr>
          <p:cNvPr id="4" name="Picture 3" descr="使用 LLMS 图">
            <a:extLst>
              <a:ext uri="{FF2B5EF4-FFF2-40B4-BE49-F238E27FC236}">
                <a16:creationId xmlns:a16="http://schemas.microsoft.com/office/drawing/2014/main" id="{76C7E010-D007-5C58-DB89-0102EDE1C2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067" y="1555666"/>
            <a:ext cx="9473865" cy="5126616"/>
          </a:xfrm>
          <a:prstGeom prst="rect">
            <a:avLst/>
          </a:prstGeom>
          <a:noFill/>
          <a:ln>
            <a:noFill/>
          </a:ln>
        </p:spPr>
      </p:pic>
      <p:sp>
        <p:nvSpPr>
          <p:cNvPr id="7" name="Slide Number Placeholder 6">
            <a:extLst>
              <a:ext uri="{FF2B5EF4-FFF2-40B4-BE49-F238E27FC236}">
                <a16:creationId xmlns:a16="http://schemas.microsoft.com/office/drawing/2014/main" id="{A4BBE976-4455-1A30-4867-4870490EB94E}"/>
              </a:ext>
            </a:extLst>
          </p:cNvPr>
          <p:cNvSpPr>
            <a:spLocks noGrp="1"/>
          </p:cNvSpPr>
          <p:nvPr>
            <p:ph type="sldNum" sz="quarter" idx="12"/>
          </p:nvPr>
        </p:nvSpPr>
        <p:spPr/>
        <p:txBody>
          <a:bodyPr/>
          <a:lstStyle/>
          <a:p>
            <a:fld id="{DA972FB0-E32D-4B9E-BE49-B61D21590BB5}" type="slidenum">
              <a:rPr lang="en-US" smtClean="0"/>
              <a:t>8</a:t>
            </a:fld>
            <a:endParaRPr lang="en-US"/>
          </a:p>
        </p:txBody>
      </p:sp>
    </p:spTree>
    <p:extLst>
      <p:ext uri="{BB962C8B-B14F-4D97-AF65-F5344CB8AC3E}">
        <p14:creationId xmlns:p14="http://schemas.microsoft.com/office/powerpoint/2010/main" val="265966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en-US" altLang="zh-CN" dirty="0"/>
              <a:t>LLM</a:t>
            </a:r>
            <a:r>
              <a:rPr lang="zh-CN" altLang="en-US" dirty="0"/>
              <a:t>群雄争霸</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p:txBody>
          <a:bodyPr>
            <a:noAutofit/>
          </a:bodyPr>
          <a:lstStyle/>
          <a:p>
            <a:pPr marL="0" indent="0">
              <a:buNone/>
            </a:pPr>
            <a:r>
              <a:rPr lang="zh-CN" altLang="en-US" dirty="0">
                <a:latin typeface="+mn-ea"/>
              </a:rPr>
              <a:t>我们的数据显示，公司正在了解机器学习的价值，并越来越多地投资于尖端工具，大型语言模型 </a:t>
            </a:r>
            <a:r>
              <a:rPr lang="en-US" altLang="zh-CN" dirty="0">
                <a:latin typeface="+mn-ea"/>
              </a:rPr>
              <a:t>(LLM) </a:t>
            </a:r>
            <a:r>
              <a:rPr lang="zh-CN" altLang="en-US" dirty="0">
                <a:latin typeface="+mn-ea"/>
              </a:rPr>
              <a:t>的最新创新凸显了这一趋势。我们看到 </a:t>
            </a:r>
            <a:r>
              <a:rPr lang="en-US" altLang="zh-CN" dirty="0">
                <a:latin typeface="+mn-ea"/>
              </a:rPr>
              <a:t>SaaS LLM</a:t>
            </a:r>
            <a:r>
              <a:rPr lang="zh-CN" altLang="en-US" dirty="0">
                <a:latin typeface="+mn-ea"/>
              </a:rPr>
              <a:t>（用于访问 </a:t>
            </a:r>
            <a:r>
              <a:rPr lang="en-US" altLang="zh-CN" dirty="0" err="1">
                <a:latin typeface="+mn-ea"/>
              </a:rPr>
              <a:t>OpenAI</a:t>
            </a:r>
            <a:r>
              <a:rPr lang="en-US" altLang="zh-CN" dirty="0">
                <a:latin typeface="+mn-ea"/>
              </a:rPr>
              <a:t> </a:t>
            </a:r>
            <a:r>
              <a:rPr lang="zh-CN" altLang="en-US" dirty="0">
                <a:latin typeface="+mn-ea"/>
              </a:rPr>
              <a:t>等模型）随着 </a:t>
            </a:r>
            <a:r>
              <a:rPr lang="en-US" altLang="zh-CN" dirty="0" err="1">
                <a:latin typeface="+mn-ea"/>
              </a:rPr>
              <a:t>ChatGPT</a:t>
            </a:r>
            <a:r>
              <a:rPr lang="en-US" altLang="zh-CN" dirty="0">
                <a:latin typeface="+mn-ea"/>
              </a:rPr>
              <a:t> </a:t>
            </a:r>
            <a:r>
              <a:rPr lang="zh-CN" altLang="en-US" dirty="0">
                <a:latin typeface="+mn-ea"/>
              </a:rPr>
              <a:t>的推出而呈指数级增长。事实上，从 </a:t>
            </a:r>
            <a:r>
              <a:rPr lang="en-US" altLang="zh-CN" dirty="0">
                <a:latin typeface="+mn-ea"/>
              </a:rPr>
              <a:t>2022 </a:t>
            </a:r>
            <a:r>
              <a:rPr lang="zh-CN" altLang="en-US" dirty="0">
                <a:latin typeface="+mn-ea"/>
              </a:rPr>
              <a:t>年 </a:t>
            </a:r>
            <a:r>
              <a:rPr lang="en-US" altLang="zh-CN" dirty="0">
                <a:latin typeface="+mn-ea"/>
              </a:rPr>
              <a:t>11 </a:t>
            </a:r>
            <a:r>
              <a:rPr lang="zh-CN" altLang="en-US" dirty="0">
                <a:latin typeface="+mn-ea"/>
              </a:rPr>
              <a:t>月底到 </a:t>
            </a:r>
            <a:r>
              <a:rPr lang="en-US" altLang="zh-CN" dirty="0">
                <a:latin typeface="+mn-ea"/>
              </a:rPr>
              <a:t>2023 </a:t>
            </a:r>
            <a:r>
              <a:rPr lang="zh-CN" altLang="en-US" dirty="0">
                <a:latin typeface="+mn-ea"/>
              </a:rPr>
              <a:t>年 </a:t>
            </a:r>
            <a:r>
              <a:rPr lang="en-US" altLang="zh-CN" dirty="0">
                <a:latin typeface="+mn-ea"/>
              </a:rPr>
              <a:t>5 </a:t>
            </a:r>
            <a:r>
              <a:rPr lang="zh-CN" altLang="en-US" dirty="0">
                <a:latin typeface="+mn-ea"/>
              </a:rPr>
              <a:t>月初，使用 </a:t>
            </a:r>
            <a:r>
              <a:rPr lang="en-US" altLang="zh-CN" dirty="0">
                <a:latin typeface="+mn-ea"/>
              </a:rPr>
              <a:t>SaaS LLM API </a:t>
            </a:r>
            <a:r>
              <a:rPr lang="zh-CN" altLang="en-US" dirty="0">
                <a:latin typeface="+mn-ea"/>
              </a:rPr>
              <a:t>的公司数量增长了 </a:t>
            </a:r>
            <a:r>
              <a:rPr lang="en-US" altLang="zh-CN" dirty="0">
                <a:latin typeface="+mn-ea"/>
              </a:rPr>
              <a:t>1310%</a:t>
            </a:r>
            <a:r>
              <a:rPr lang="zh-CN" altLang="en-US" dirty="0">
                <a:latin typeface="+mn-ea"/>
              </a:rPr>
              <a:t>。</a:t>
            </a:r>
          </a:p>
          <a:p>
            <a:pPr marL="0" indent="0">
              <a:buNone/>
            </a:pPr>
            <a:endParaRPr lang="zh-CN" altLang="en-US" dirty="0">
              <a:latin typeface="+mn-ea"/>
            </a:endParaRPr>
          </a:p>
          <a:p>
            <a:pPr marL="0" indent="0">
              <a:buNone/>
            </a:pPr>
            <a:r>
              <a:rPr lang="zh-CN" altLang="en-US" dirty="0">
                <a:latin typeface="+mn-ea"/>
              </a:rPr>
              <a:t>最终，我们观察到了两个加速趋势：各种组织正在构建自己的大语言模型，像</a:t>
            </a:r>
            <a:r>
              <a:rPr lang="en-US" altLang="zh-CN" dirty="0">
                <a:latin typeface="+mn-ea"/>
              </a:rPr>
              <a:t>Dolly</a:t>
            </a:r>
            <a:r>
              <a:rPr lang="zh-CN" altLang="en-US" dirty="0">
                <a:latin typeface="+mn-ea"/>
              </a:rPr>
              <a:t>这样的</a:t>
            </a:r>
            <a:r>
              <a:rPr lang="en-US" altLang="zh-CN" dirty="0">
                <a:latin typeface="+mn-ea"/>
              </a:rPr>
              <a:t>LLM</a:t>
            </a:r>
            <a:r>
              <a:rPr lang="zh-CN" altLang="en-US" dirty="0">
                <a:latin typeface="+mn-ea"/>
              </a:rPr>
              <a:t>可以非常容易获得且便宜，并且他们正在使用像 </a:t>
            </a:r>
            <a:r>
              <a:rPr lang="en-US" altLang="zh-CN" dirty="0" err="1">
                <a:latin typeface="+mn-ea"/>
              </a:rPr>
              <a:t>ChatGPT</a:t>
            </a:r>
            <a:r>
              <a:rPr lang="en-US" altLang="zh-CN" dirty="0">
                <a:latin typeface="+mn-ea"/>
              </a:rPr>
              <a:t> </a:t>
            </a:r>
            <a:r>
              <a:rPr lang="zh-CN" altLang="en-US" dirty="0">
                <a:latin typeface="+mn-ea"/>
              </a:rPr>
              <a:t>这样的专有模型。</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9</a:t>
            </a:fld>
            <a:endParaRPr lang="en-US"/>
          </a:p>
        </p:txBody>
      </p:sp>
    </p:spTree>
    <p:extLst>
      <p:ext uri="{BB962C8B-B14F-4D97-AF65-F5344CB8AC3E}">
        <p14:creationId xmlns:p14="http://schemas.microsoft.com/office/powerpoint/2010/main" val="190697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5496</Words>
  <Application>Microsoft Office PowerPoint</Application>
  <PresentationFormat>Widescreen</PresentationFormat>
  <Paragraphs>174</Paragraphs>
  <Slides>23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Google Sans</vt:lpstr>
      <vt:lpstr>Söhne</vt:lpstr>
      <vt:lpstr>Arial</vt:lpstr>
      <vt:lpstr>Calibri</vt:lpstr>
      <vt:lpstr>Calibri Light</vt:lpstr>
      <vt:lpstr>DM Sans</vt:lpstr>
      <vt:lpstr>Office Theme</vt:lpstr>
      <vt:lpstr>2023 State of DS + AI by Databricks</vt:lpstr>
      <vt:lpstr>Databricks公司</vt:lpstr>
      <vt:lpstr>数据湖：各种格式的原始数据的存储库</vt:lpstr>
      <vt:lpstr>数据湖的缺点</vt:lpstr>
      <vt:lpstr>数据科学的诸多方面</vt:lpstr>
      <vt:lpstr>Databricks的数据科学的现状</vt:lpstr>
      <vt:lpstr>DS+AI 的模式</vt:lpstr>
      <vt:lpstr>发现1：NLP&amp;LLM的需求量很大</vt:lpstr>
      <vt:lpstr>LLM群雄争霸</vt:lpstr>
      <vt:lpstr>发现2：数据集成工具占主导地位</vt:lpstr>
      <vt:lpstr>使用 dbt Cloud 增强 Lakehouse 的能力</vt:lpstr>
      <vt:lpstr>浅析dbt的优势</vt:lpstr>
      <vt:lpstr>发现3：在 Lakehouse 上统一数据、分析和AI</vt:lpstr>
      <vt:lpstr>开源项目：Delta Lake</vt:lpstr>
      <vt:lpstr>为什么需要拉通 AI 和 DS？</vt:lpstr>
      <vt:lpstr>DS+AI 的必然趋势</vt:lpstr>
      <vt:lpstr>生成式 AI 对 DS 的重要性</vt:lpstr>
      <vt:lpstr>MosaicML：生成式 AI 的软件基础设施</vt:lpstr>
      <vt:lpstr>判别模型和生成模型</vt:lpstr>
      <vt:lpstr>现代统计学的发展趋势</vt:lpstr>
      <vt:lpstr>两种统计建模文化</vt:lpstr>
      <vt:lpstr>冷静看待 AI 的进步</vt:lpstr>
      <vt:lpstr>LLM 的下一跳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State of Data + AI</dc:title>
  <dc:creator>Jiangsheng Yu</dc:creator>
  <cp:lastModifiedBy>Jiangsheng Yu</cp:lastModifiedBy>
  <cp:revision>71</cp:revision>
  <dcterms:created xsi:type="dcterms:W3CDTF">2023-12-08T21:37:00Z</dcterms:created>
  <dcterms:modified xsi:type="dcterms:W3CDTF">2024-01-04T21:21:07Z</dcterms:modified>
</cp:coreProperties>
</file>