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33" autoAdjust="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CFBA-2B97-4A17-9C57-1F7133B3DB0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BEEFF-BF17-4F00-B487-FE66AF53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ED19-E426-ADD7-1B00-4738613AC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1843C-B898-8C43-B991-DF5C6F79D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AD7A-3564-BBAD-03FB-D7A517F0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D97D-DCAD-4A64-9251-0A38A78429E2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1F6D-5E29-3FC0-3E0B-7ECF76FA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18D4-9A43-E6BE-6CF6-7421D72E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E246-61BE-E4B4-B474-46C75367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A711F-4A96-81D6-CD66-99053E50D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0EB0-7FD8-6095-2D37-D9EFA0B8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F252-CCB8-4E42-8BBE-E9D30BD4C290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34EB-534F-989A-3F2E-B7D4A525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B342-0DBB-5DFC-05EF-7637FE69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B3B41-3075-3D58-E09C-FD4DF063D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874C2-032F-35AD-3FF3-AE07C80B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B4EC-047C-FA04-435F-E026F9E4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633D-CDC1-457D-B8F0-E5976D3E7445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0CDB-8816-AEAD-B29D-C304853F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CFA2-FBE0-0B19-FCB9-3C3D9555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F5B4-93C5-950E-A9DF-6572A403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402E-6B2B-6FF8-104E-E23164EA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F8837-D1AF-CA1F-ED00-AC92241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A8BA-C512-4BE6-958A-7F4F58AE15CC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D34D-1D12-CDBA-F8DF-73BE2B96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56AA-2DDE-D575-B53A-8CAB9FF6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B72A-16D2-58D3-0350-2D36C699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9F6D2-FA56-ACB3-6287-FDD894E8A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816B-6B16-468D-0F5A-7B171550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13CB-F4F1-4256-88D6-8BC121D2C507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4761-DCB0-1554-AFC6-7EDC4618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D117-099B-6076-1005-A0032B8D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BB87-F133-972D-11B3-2A02354F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EAB1-F3C1-A050-7D68-A5D766E2E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B3724-D14F-8A59-046B-6D85731F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87B6-85F5-0A5C-82BD-6C27CB5F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9E88-538C-446D-97BD-AE590CBF5CF2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BA95F-B5A2-6D4A-8908-82B19734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3817B-BE8E-4969-5C89-6E7D5A79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8280-C6D8-9A57-4CBE-2158F6DB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D0D9F-0CE4-D66B-20D3-A4DDB9387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122C5-480D-F456-65C5-A78F1620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9ADF-CF76-26F6-7FA3-69A6D5B70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32CF1-D728-7E22-0599-2D93330F7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9D350-692B-E966-89DC-8672A213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CE10-CC6C-48AD-B1E8-D9708A1C50F7}" type="datetime1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1B356-3AE7-584D-60A0-7C9EFE46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7BD83-D93F-4336-79CF-7BCA438F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73EF-46C4-B49C-8241-16583CDE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4DF5B-2A19-747E-3016-E7FD6844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076-3AF2-4696-BDCB-445E8D6B7A3B}" type="datetime1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A4813-3B04-B538-734A-7A89980A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8DC34-9937-B13A-464F-D0800875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96A0C-CEC6-9878-125A-4F61E474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905-1241-4C97-881A-BA762FB2EC50}" type="datetime1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61B5B-61BF-1644-E9F3-BDBA3AE8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B091F-509C-0547-6A73-E1BBEBA9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7368-81B3-5D0E-B1D5-A02B027C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43E7-1E40-37E7-0FDB-CA536DBE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4D7B4-14F6-A687-50D5-9959EB868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F51B2-C7D5-1F6D-15A1-20DB7C8B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08A5-7D4F-4590-9117-FB15EE97364E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4ECF9-4DEA-B20E-2C3D-879629A3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8BBE7-B9AD-D3F6-1DD9-44E5BA09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9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CAD3-6193-3193-9D94-D128465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E8F2A-F963-CD01-73E3-C86340D2B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6516-E54C-CBB0-9718-78034652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A609E-B3F1-6B89-2CB2-FF117EF0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74BC-05D5-4184-B827-59A44E282D43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45E06-0709-D427-5A9A-E6BDA4BA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B8FB0-4F2A-0854-C1AC-DDE7F97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556D2-2B74-0A7C-C08F-44688BC3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CB5C3-CEF5-3765-3E5C-14CE5B2B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2FC4-3658-CE04-F441-BCC80E37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3787-88E5-408E-A6A1-9FF1FD55FBD7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8D82-DEDC-8484-6539-3AF942BB5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017F-E82F-2E0F-7EFA-F8A0FE0FB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77B4-3561-6EFF-ED38-69E022888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低位精度和</a:t>
            </a:r>
            <a:r>
              <a:rPr lang="en-US" altLang="zh-CN" dirty="0"/>
              <a:t>LNS</a:t>
            </a:r>
            <a:r>
              <a:rPr lang="zh-CN" altLang="en-US" dirty="0"/>
              <a:t>技术洞察 </a:t>
            </a:r>
            <a:r>
              <a:rPr lang="en-US" altLang="zh-CN" dirty="0"/>
              <a:t>02</a:t>
            </a:r>
            <a:br>
              <a:rPr lang="en-US" altLang="zh-CN" dirty="0"/>
            </a:br>
            <a:r>
              <a:rPr lang="en-US" altLang="zh-CN" dirty="0"/>
              <a:t>POSIT</a:t>
            </a:r>
            <a:r>
              <a:rPr lang="zh-CN" altLang="en-US"/>
              <a:t>编码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B051-D27C-FCDE-4D64-11FCC95EB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1474"/>
            <a:ext cx="9144000" cy="1076325"/>
          </a:xfrm>
        </p:spPr>
        <p:txBody>
          <a:bodyPr/>
          <a:lstStyle/>
          <a:p>
            <a:r>
              <a:rPr lang="en-US" dirty="0"/>
              <a:t>Jiangsheng Yu</a:t>
            </a:r>
          </a:p>
          <a:p>
            <a:r>
              <a:rPr lang="en-US" dirty="0"/>
              <a:t>05/01/2024</a:t>
            </a:r>
          </a:p>
        </p:txBody>
      </p:sp>
    </p:spTree>
    <p:extLst>
      <p:ext uri="{BB962C8B-B14F-4D97-AF65-F5344CB8AC3E}">
        <p14:creationId xmlns:p14="http://schemas.microsoft.com/office/powerpoint/2010/main" val="244909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C5B9-422D-FCA8-BC9F-527428A1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浮点运算的</a:t>
            </a:r>
            <a:r>
              <a:rPr lang="en-US" altLang="zh-CN" dirty="0"/>
              <a:t>IEEE</a:t>
            </a:r>
            <a:r>
              <a:rPr lang="zh-CN" altLang="en-US" dirty="0"/>
              <a:t>标准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870D-E65B-A2F6-9EFD-B1084030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87574"/>
            <a:ext cx="10515600" cy="4351338"/>
          </a:xfrm>
        </p:spPr>
        <p:txBody>
          <a:bodyPr/>
          <a:lstStyle/>
          <a:p>
            <a:r>
              <a:rPr lang="en-US" altLang="zh-CN" dirty="0"/>
              <a:t>IEEE 754-2008</a:t>
            </a:r>
            <a:r>
              <a:rPr lang="zh-CN" altLang="en-US" dirty="0"/>
              <a:t>（以前称为</a:t>
            </a:r>
            <a:r>
              <a:rPr lang="en-US" altLang="zh-CN" dirty="0"/>
              <a:t>IEEE 754r </a:t>
            </a:r>
            <a:r>
              <a:rPr lang="zh-CN" altLang="en-US" dirty="0"/>
              <a:t>）是浮点运算</a:t>
            </a:r>
            <a:r>
              <a:rPr lang="en-US" altLang="zh-CN" dirty="0"/>
              <a:t>IEEE 754</a:t>
            </a:r>
            <a:r>
              <a:rPr lang="zh-CN" altLang="en-US" dirty="0"/>
              <a:t>标准的修订版。它于 </a:t>
            </a:r>
            <a:r>
              <a:rPr lang="en-US" altLang="zh-CN" dirty="0"/>
              <a:t>2008 </a:t>
            </a:r>
            <a:r>
              <a:rPr lang="zh-CN" altLang="en-US" dirty="0"/>
              <a:t>年 </a:t>
            </a:r>
            <a:r>
              <a:rPr lang="en-US" altLang="zh-CN" dirty="0"/>
              <a:t>8 </a:t>
            </a:r>
            <a:r>
              <a:rPr lang="zh-CN" altLang="en-US" dirty="0"/>
              <a:t>月发布，是对 </a:t>
            </a:r>
            <a:r>
              <a:rPr lang="en-US" altLang="zh-CN" dirty="0"/>
              <a:t>IEEE 754-1985 </a:t>
            </a:r>
            <a:r>
              <a:rPr lang="zh-CN" altLang="en-US" dirty="0"/>
              <a:t>标准的重大修订并取代了</a:t>
            </a:r>
            <a:r>
              <a:rPr lang="en-US" altLang="zh-CN" dirty="0"/>
              <a:t>IEEE 754-1985</a:t>
            </a:r>
            <a:r>
              <a:rPr lang="zh-CN" altLang="en-US" dirty="0"/>
              <a:t>标准。 </a:t>
            </a:r>
            <a:r>
              <a:rPr lang="en-US" altLang="zh-CN" dirty="0"/>
              <a:t>2008 </a:t>
            </a:r>
            <a:r>
              <a:rPr lang="zh-CN" altLang="en-US" dirty="0"/>
              <a:t>年修订版在必要的地方扩展了之前的标准，添加了十进制算术和格式。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对于低位数的精度，如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16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位浮点数（半精度）和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8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位整数，虽然它们在工业应用中广泛使用，但在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标准中的描述可能不够详尽。近年来，随着深度学习的发展，一些组织和公司（如谷歌的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bfloat16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）开始推动对这些格式的标准化。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zh-CN" altLang="en-US" dirty="0">
                <a:solidFill>
                  <a:srgbClr val="0D0D0D"/>
                </a:solidFill>
                <a:latin typeface="Söhne"/>
              </a:rPr>
              <a:t>没有发现微软和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Meta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为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BDR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和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MX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申请了专利。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7737-FE09-1B88-6B3F-409ADD51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276-D4F0-FDD8-7724-B58F15EF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DC75-A4CE-B521-613F-6E1DED8E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9292"/>
            <a:ext cx="11334750" cy="305964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zh-CN" altLang="en-US" dirty="0"/>
              <a:t>论文：</a:t>
            </a:r>
            <a:r>
              <a:rPr lang="en-US" dirty="0"/>
              <a:t>Beating Floating Point at its Own Game: Posit Arithmetic</a:t>
            </a:r>
            <a:r>
              <a:rPr lang="zh-CN" altLang="en-US" dirty="0"/>
              <a:t>（</a:t>
            </a:r>
            <a:r>
              <a:rPr lang="en-US" altLang="zh-CN" dirty="0"/>
              <a:t>2017</a:t>
            </a:r>
            <a:r>
              <a:rPr lang="zh-CN" altLang="en-US" dirty="0"/>
              <a:t>年）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编码标准是一种用于计算机算术的数据格式，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2017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年由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John Gustafson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提出，旨在作为传统的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浮点格式的替代方案。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的设计目标是提供更高的精度、更广的动态范围和更好的性能，同时简化硬件的实现。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格式被认为在特定应用中可以提供比标准浮点数更有效的计算方式。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数由三个主要部分组成：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符号位 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(Sign bit)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：和传统浮点数一样，用一位来表示正负。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指数段 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(Regime)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：代替传统浮点格式中的指数部分，长度可变。指数段通过编码一个使用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run-length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编码的值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k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来表示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KaTeX_Main"/>
              </a:rPr>
              <a:t>2^</a:t>
            </a:r>
            <a:r>
              <a:rPr lang="en-US" altLang="zh-CN" b="0" i="1" dirty="0">
                <a:solidFill>
                  <a:srgbClr val="0D0D0D"/>
                </a:solidFill>
                <a:effectLst/>
                <a:latin typeface="KaTeX_Math"/>
              </a:rPr>
              <a:t>k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的幂。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尾数段 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(Fraction)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：和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浮点数的尾数类似，不过没有隐含的前导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1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，使得编码更为紧凑。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3655-4C39-F062-1ED4-A73F5B5D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E447D-A14F-CFE7-FFD2-93082685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36" y="4708933"/>
            <a:ext cx="816406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6432-4469-BDFF-A4B9-3A28EEDE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的优势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EF3D-D450-ECDF-BDA5-0AEAE48D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1825625"/>
            <a:ext cx="10981266" cy="435133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编码具有几个关键特征，这些特征使其在某些应用场景中优于传统的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浮点标准：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动态调整的指数和分数位长度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：与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浮点数固定的指数和尾数位不同，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根据实际需要动态调整指数和分数的位数，从而能够更灵活地表示大范围和小范围的数值。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更高的动态范围和精度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：通过上述的动态调整机制，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可以在相同位数的情况下，提供比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浮点数更广的动态范围和更高的数值精度。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避免特殊值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不使用 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latin typeface="Söhne"/>
              </a:rPr>
              <a:t>NaN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或无穷大这样的特殊值，也</a:t>
            </a:r>
            <a:r>
              <a:rPr lang="zh-CN" altLang="en-US" dirty="0"/>
              <a:t>永远不会溢出到⽆穷⼤或下溢到零，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所有的编码都用于表示实数，这简化了计算的逻辑，减少了出错的可能。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简化硬件实现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的设计允许更简单的硬件实现，这对于实现高性能计算系统和节能的嵌入式系统尤为重要。</a:t>
            </a:r>
            <a:r>
              <a:rPr lang="zh-CN" altLang="en-US" dirty="0"/>
              <a:t>由于功耗更低、硅⽚占⽤空间更⼩，芯⽚⽀持的每秒 </a:t>
            </a:r>
            <a:r>
              <a:rPr lang="en-US" dirty="0"/>
              <a:t>posit </a:t>
            </a:r>
            <a:r>
              <a:rPr lang="zh-CN" altLang="en-US" dirty="0"/>
              <a:t>操作数 </a:t>
            </a:r>
            <a:r>
              <a:rPr lang="en-US" altLang="zh-CN" dirty="0"/>
              <a:t>(</a:t>
            </a:r>
            <a:r>
              <a:rPr lang="en-US" dirty="0"/>
              <a:t>POPS) </a:t>
            </a:r>
            <a:r>
              <a:rPr lang="zh-CN" altLang="en-US" dirty="0"/>
              <a:t>可以明显⾼于使⽤类似硬件资源的 </a:t>
            </a:r>
            <a:r>
              <a:rPr lang="en-US" dirty="0"/>
              <a:t>FLOPS。</a:t>
            </a: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29205-210F-F1EE-9E2C-AE4134E7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9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3E78-3954-4D70-E3A4-A42352A9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编码的例子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C31F-0B44-3AC3-1D10-3A31BF29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C59EF3-67D5-292D-4686-28FA55D5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46" y="1785938"/>
            <a:ext cx="10078429" cy="36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3E78-3954-4D70-E3A4-A42352A9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编码的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另一个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例子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C31F-0B44-3AC3-1D10-3A31BF29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B12DE-1FCA-D339-F8E3-505E51EB4544}"/>
              </a:ext>
            </a:extLst>
          </p:cNvPr>
          <p:cNvSpPr txBox="1"/>
          <p:nvPr/>
        </p:nvSpPr>
        <p:spPr>
          <a:xfrm>
            <a:off x="397932" y="1443840"/>
            <a:ext cx="1164166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我们使用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Söhne"/>
              </a:rPr>
              <a:t>8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位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Söhne"/>
              </a:rPr>
              <a:t>POSIT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格式（即</a:t>
            </a:r>
            <a:r>
              <a:rPr lang="en-US" altLang="zh-CN" sz="2800" dirty="0">
                <a:solidFill>
                  <a:srgbClr val="0D0D0D"/>
                </a:solidFill>
                <a:latin typeface="Söhne"/>
              </a:rPr>
              <a:t>es=1</a:t>
            </a:r>
            <a:r>
              <a:rPr lang="zh-CN" altLang="en-US" sz="2800" dirty="0">
                <a:solidFill>
                  <a:srgbClr val="0D0D0D"/>
                </a:solidFill>
                <a:latin typeface="Söhne"/>
              </a:rPr>
              <a:t>），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考虑数字 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KaTeX_Main"/>
              </a:rPr>
              <a:t>0.171875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 的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Söhne"/>
              </a:rPr>
              <a:t>POSIT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编码。</a:t>
            </a:r>
            <a:endParaRPr lang="en-US" altLang="zh-CN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zh-CN" alt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1" i="0" dirty="0">
                <a:solidFill>
                  <a:srgbClr val="0D0D0D"/>
                </a:solidFill>
                <a:effectLst/>
                <a:latin typeface="Söhne"/>
              </a:rPr>
              <a:t> 符号位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KaTeX_Main"/>
              </a:rPr>
              <a:t> 0.171875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 是正数，因此符号位为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Söhne"/>
              </a:rPr>
              <a:t>0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en-US" altLang="zh-CN" sz="2800" b="1" i="0" dirty="0">
                <a:solidFill>
                  <a:srgbClr val="0D0D0D"/>
                </a:solidFill>
                <a:effectLst/>
                <a:latin typeface="Söhne"/>
              </a:rPr>
              <a:t> Regime</a:t>
            </a:r>
            <a:r>
              <a:rPr lang="zh-CN" altLang="en-US" sz="2800" b="1" i="0" dirty="0">
                <a:solidFill>
                  <a:srgbClr val="0D0D0D"/>
                </a:solidFill>
                <a:effectLst/>
                <a:latin typeface="Söhne"/>
              </a:rPr>
              <a:t>位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KaTeX_Main"/>
              </a:rPr>
              <a:t>0.171875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 可以表示为 </a:t>
            </a:r>
            <a:endParaRPr lang="en-US" altLang="zh-CN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en-US" altLang="zh-CN" sz="2800" b="0" i="0" dirty="0">
                <a:solidFill>
                  <a:srgbClr val="0D0D0D"/>
                </a:solidFill>
                <a:effectLst/>
                <a:latin typeface="Söhne"/>
              </a:rPr>
              <a:t>2^{-3} 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KaTeX_Main"/>
              </a:rPr>
              <a:t>× 1.375 = </a:t>
            </a:r>
            <a:r>
              <a:rPr lang="en-US" altLang="zh-CN" sz="2800" dirty="0">
                <a:solidFill>
                  <a:srgbClr val="0D0D0D"/>
                </a:solidFill>
                <a:latin typeface="KaTeX_Main"/>
              </a:rPr>
              <a:t>4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KaTeX_Main"/>
              </a:rPr>
              <a:t>^{-2} × 2 × </a:t>
            </a:r>
            <a:r>
              <a:rPr lang="en-US" altLang="zh-CN" sz="2800" dirty="0">
                <a:solidFill>
                  <a:srgbClr val="0D0D0D"/>
                </a:solidFill>
                <a:latin typeface="KaTeX_Main"/>
              </a:rPr>
              <a:t>(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KaTeX_Main"/>
              </a:rPr>
              <a:t>1+ 0.011)_2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KaTeX_Main"/>
              </a:rPr>
              <a:t>，</a:t>
            </a:r>
            <a:endParaRPr lang="en-US" altLang="zh-CN" sz="2800" b="0" i="0" dirty="0">
              <a:solidFill>
                <a:srgbClr val="0D0D0D"/>
              </a:solidFill>
              <a:effectLst/>
              <a:latin typeface="KaTeX_Main"/>
            </a:endParaRPr>
          </a:p>
          <a:p>
            <a:pPr algn="ctr"/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于是，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Söhne"/>
              </a:rPr>
              <a:t>k=-2 </a:t>
            </a:r>
            <a:r>
              <a:rPr lang="zh-CN" altLang="en-US" sz="2800" dirty="0">
                <a:solidFill>
                  <a:srgbClr val="0D0D0D"/>
                </a:solidFill>
                <a:latin typeface="Söhne"/>
              </a:rPr>
              <a:t>进而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Söhne"/>
              </a:rPr>
              <a:t>regime 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位是 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Söhne"/>
              </a:rPr>
              <a:t>001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2800" b="1" i="0" dirty="0">
                <a:solidFill>
                  <a:srgbClr val="0D0D0D"/>
                </a:solidFill>
                <a:effectLst/>
                <a:latin typeface="Söhne"/>
              </a:rPr>
              <a:t> 指数位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Söhne"/>
              </a:rPr>
              <a:t>1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2800" b="1" i="0" dirty="0">
                <a:solidFill>
                  <a:srgbClr val="0D0D0D"/>
                </a:solidFill>
                <a:effectLst/>
                <a:latin typeface="Söhne"/>
              </a:rPr>
              <a:t> 尾数位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Söhne"/>
              </a:rPr>
              <a:t>011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  <a:endParaRPr lang="en-US" altLang="zh-CN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zh-CN" alt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因此，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KaTeX_Main"/>
              </a:rPr>
              <a:t> 0.171875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的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Söhne"/>
              </a:rPr>
              <a:t>POSIT8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表示如下：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latin typeface="KaTeX_Main"/>
              </a:rPr>
              <a:t>0 001 1 011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9905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972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KaTeX_Main</vt:lpstr>
      <vt:lpstr>KaTeX_Math</vt:lpstr>
      <vt:lpstr>Söhne</vt:lpstr>
      <vt:lpstr>Arial</vt:lpstr>
      <vt:lpstr>Calibri</vt:lpstr>
      <vt:lpstr>Calibri Light</vt:lpstr>
      <vt:lpstr>Office Theme</vt:lpstr>
      <vt:lpstr>低位精度和LNS技术洞察 02 POSIT编码</vt:lpstr>
      <vt:lpstr>浮点运算的IEEE标准</vt:lpstr>
      <vt:lpstr>POSIT 编码</vt:lpstr>
      <vt:lpstr>POSIT 编码的优势</vt:lpstr>
      <vt:lpstr>POSIT 编码的例子</vt:lpstr>
      <vt:lpstr>POSIT 编码的另一个例子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数据底座洞察</dc:title>
  <dc:creator>Jiangsheng Yu</dc:creator>
  <cp:lastModifiedBy>Jiangsheng Yu</cp:lastModifiedBy>
  <cp:revision>164</cp:revision>
  <dcterms:created xsi:type="dcterms:W3CDTF">2024-01-12T17:59:13Z</dcterms:created>
  <dcterms:modified xsi:type="dcterms:W3CDTF">2024-05-08T05:10:22Z</dcterms:modified>
</cp:coreProperties>
</file>