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3" r:id="rId4"/>
    <p:sldId id="258" r:id="rId5"/>
    <p:sldId id="261" r:id="rId6"/>
    <p:sldId id="268" r:id="rId7"/>
    <p:sldId id="260" r:id="rId8"/>
    <p:sldId id="259" r:id="rId9"/>
    <p:sldId id="262" r:id="rId10"/>
    <p:sldId id="265" r:id="rId11"/>
    <p:sldId id="267" r:id="rId12"/>
    <p:sldId id="269"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2801" autoAdjust="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22039-7C2C-40E7-BF10-944C122E9AA2}"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E8898-B984-47FD-8B0A-9C2432B8D57D}" type="slidenum">
              <a:rPr lang="en-US" smtClean="0"/>
              <a:t>‹#›</a:t>
            </a:fld>
            <a:endParaRPr lang="en-US"/>
          </a:p>
        </p:txBody>
      </p:sp>
    </p:spTree>
    <p:extLst>
      <p:ext uri="{BB962C8B-B14F-4D97-AF65-F5344CB8AC3E}">
        <p14:creationId xmlns:p14="http://schemas.microsoft.com/office/powerpoint/2010/main" val="36713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E8898-B984-47FD-8B0A-9C2432B8D57D}" type="slidenum">
              <a:rPr lang="en-US" smtClean="0"/>
              <a:t>8</a:t>
            </a:fld>
            <a:endParaRPr lang="en-US"/>
          </a:p>
        </p:txBody>
      </p:sp>
    </p:spTree>
    <p:extLst>
      <p:ext uri="{BB962C8B-B14F-4D97-AF65-F5344CB8AC3E}">
        <p14:creationId xmlns:p14="http://schemas.microsoft.com/office/powerpoint/2010/main" val="252084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E8898-B984-47FD-8B0A-9C2432B8D57D}" type="slidenum">
              <a:rPr lang="en-US" smtClean="0"/>
              <a:t>13</a:t>
            </a:fld>
            <a:endParaRPr lang="en-US"/>
          </a:p>
        </p:txBody>
      </p:sp>
    </p:spTree>
    <p:extLst>
      <p:ext uri="{BB962C8B-B14F-4D97-AF65-F5344CB8AC3E}">
        <p14:creationId xmlns:p14="http://schemas.microsoft.com/office/powerpoint/2010/main" val="215426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E33E-354E-B53F-4991-F3A64A683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B0BD6-78DD-C98A-51EE-6534D7A48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121B7-22C4-E64B-9CB8-8EA8897F3D2E}"/>
              </a:ext>
            </a:extLst>
          </p:cNvPr>
          <p:cNvSpPr>
            <a:spLocks noGrp="1"/>
          </p:cNvSpPr>
          <p:nvPr>
            <p:ph type="dt" sz="half" idx="10"/>
          </p:nvPr>
        </p:nvSpPr>
        <p:spPr/>
        <p:txBody>
          <a:bodyPr/>
          <a:lstStyle/>
          <a:p>
            <a:fld id="{CAA4DFF9-6B54-4B9B-80ED-F1AC235D6377}" type="datetime1">
              <a:rPr lang="en-US" smtClean="0"/>
              <a:t>7/3/2024</a:t>
            </a:fld>
            <a:endParaRPr lang="en-US"/>
          </a:p>
        </p:txBody>
      </p:sp>
      <p:sp>
        <p:nvSpPr>
          <p:cNvPr id="5" name="Footer Placeholder 4">
            <a:extLst>
              <a:ext uri="{FF2B5EF4-FFF2-40B4-BE49-F238E27FC236}">
                <a16:creationId xmlns:a16="http://schemas.microsoft.com/office/drawing/2014/main" id="{4274D7DC-A3EC-6906-25B1-5079C98C0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19E36-1A1A-5C0D-7093-D99BAECD6A97}"/>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12691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B727-DC69-6F53-6DAE-C8E500AB5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A3DBA-2D0E-213A-DCEC-D6B8885E8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232F2-C27F-51CB-B72D-3D157D21218E}"/>
              </a:ext>
            </a:extLst>
          </p:cNvPr>
          <p:cNvSpPr>
            <a:spLocks noGrp="1"/>
          </p:cNvSpPr>
          <p:nvPr>
            <p:ph type="dt" sz="half" idx="10"/>
          </p:nvPr>
        </p:nvSpPr>
        <p:spPr/>
        <p:txBody>
          <a:bodyPr/>
          <a:lstStyle/>
          <a:p>
            <a:fld id="{EA0A6FE5-E84D-438D-8BF2-9C359A459043}" type="datetime1">
              <a:rPr lang="en-US" smtClean="0"/>
              <a:t>7/3/2024</a:t>
            </a:fld>
            <a:endParaRPr lang="en-US"/>
          </a:p>
        </p:txBody>
      </p:sp>
      <p:sp>
        <p:nvSpPr>
          <p:cNvPr id="5" name="Footer Placeholder 4">
            <a:extLst>
              <a:ext uri="{FF2B5EF4-FFF2-40B4-BE49-F238E27FC236}">
                <a16:creationId xmlns:a16="http://schemas.microsoft.com/office/drawing/2014/main" id="{1F42AAAE-475C-7B9B-C7E7-A046FDAD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094E9-3EB1-979C-45FD-BA555E246F6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45094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C7623-887D-5105-1362-421A19487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95E36-8A25-01FA-079F-12BB21B0B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E16E-0AF0-305B-4508-CC444CF6585E}"/>
              </a:ext>
            </a:extLst>
          </p:cNvPr>
          <p:cNvSpPr>
            <a:spLocks noGrp="1"/>
          </p:cNvSpPr>
          <p:nvPr>
            <p:ph type="dt" sz="half" idx="10"/>
          </p:nvPr>
        </p:nvSpPr>
        <p:spPr/>
        <p:txBody>
          <a:bodyPr/>
          <a:lstStyle/>
          <a:p>
            <a:fld id="{C21FA9C3-5E3E-42A7-8B85-8DF7E8B42785}" type="datetime1">
              <a:rPr lang="en-US" smtClean="0"/>
              <a:t>7/3/2024</a:t>
            </a:fld>
            <a:endParaRPr lang="en-US"/>
          </a:p>
        </p:txBody>
      </p:sp>
      <p:sp>
        <p:nvSpPr>
          <p:cNvPr id="5" name="Footer Placeholder 4">
            <a:extLst>
              <a:ext uri="{FF2B5EF4-FFF2-40B4-BE49-F238E27FC236}">
                <a16:creationId xmlns:a16="http://schemas.microsoft.com/office/drawing/2014/main" id="{39967F6C-C85E-1CDC-58AD-45835F28D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63E1-4179-6D26-A257-18D43EFE3ED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22397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91-B60F-BA97-3B28-D72EFC092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A9289-E7B5-051E-D91B-737468350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46259-36D2-C8B4-85B4-84A6BE616D91}"/>
              </a:ext>
            </a:extLst>
          </p:cNvPr>
          <p:cNvSpPr>
            <a:spLocks noGrp="1"/>
          </p:cNvSpPr>
          <p:nvPr>
            <p:ph type="dt" sz="half" idx="10"/>
          </p:nvPr>
        </p:nvSpPr>
        <p:spPr/>
        <p:txBody>
          <a:bodyPr/>
          <a:lstStyle/>
          <a:p>
            <a:fld id="{CE4608C9-BBF2-4D81-8D8B-80FD0F15459A}" type="datetime1">
              <a:rPr lang="en-US" smtClean="0"/>
              <a:t>7/3/2024</a:t>
            </a:fld>
            <a:endParaRPr lang="en-US"/>
          </a:p>
        </p:txBody>
      </p:sp>
      <p:sp>
        <p:nvSpPr>
          <p:cNvPr id="5" name="Footer Placeholder 4">
            <a:extLst>
              <a:ext uri="{FF2B5EF4-FFF2-40B4-BE49-F238E27FC236}">
                <a16:creationId xmlns:a16="http://schemas.microsoft.com/office/drawing/2014/main" id="{9A9767DA-BB18-9A1E-1BF8-C66E87D9C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B243E-6524-15DD-FAB8-D1755791454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4273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E0DD-6B56-DE95-2554-A56EE5CDC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098E44-73BE-15FC-0515-9C738D191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68743-F6D0-7D4C-1034-913B0A62B048}"/>
              </a:ext>
            </a:extLst>
          </p:cNvPr>
          <p:cNvSpPr>
            <a:spLocks noGrp="1"/>
          </p:cNvSpPr>
          <p:nvPr>
            <p:ph type="dt" sz="half" idx="10"/>
          </p:nvPr>
        </p:nvSpPr>
        <p:spPr/>
        <p:txBody>
          <a:bodyPr/>
          <a:lstStyle/>
          <a:p>
            <a:fld id="{62D1FB0D-0616-4AB9-B4D5-BAD1824B7329}" type="datetime1">
              <a:rPr lang="en-US" smtClean="0"/>
              <a:t>7/3/2024</a:t>
            </a:fld>
            <a:endParaRPr lang="en-US"/>
          </a:p>
        </p:txBody>
      </p:sp>
      <p:sp>
        <p:nvSpPr>
          <p:cNvPr id="5" name="Footer Placeholder 4">
            <a:extLst>
              <a:ext uri="{FF2B5EF4-FFF2-40B4-BE49-F238E27FC236}">
                <a16:creationId xmlns:a16="http://schemas.microsoft.com/office/drawing/2014/main" id="{F48F10F7-034C-2C37-18DA-CF9754E2E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9ED6C-A24F-66BB-DFEB-E6C5191D543D}"/>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63100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BED3-F9E1-7A66-E0D8-061FF419C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DB591-8A34-FCD6-EA91-FDC33BD31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998B6-F5FD-491A-D463-9879C307E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C691D-45EB-E2D5-72F1-DA72DF1241E1}"/>
              </a:ext>
            </a:extLst>
          </p:cNvPr>
          <p:cNvSpPr>
            <a:spLocks noGrp="1"/>
          </p:cNvSpPr>
          <p:nvPr>
            <p:ph type="dt" sz="half" idx="10"/>
          </p:nvPr>
        </p:nvSpPr>
        <p:spPr/>
        <p:txBody>
          <a:bodyPr/>
          <a:lstStyle/>
          <a:p>
            <a:fld id="{7E1D7566-17BF-4E22-8686-98FC29B8384B}" type="datetime1">
              <a:rPr lang="en-US" smtClean="0"/>
              <a:t>7/3/2024</a:t>
            </a:fld>
            <a:endParaRPr lang="en-US"/>
          </a:p>
        </p:txBody>
      </p:sp>
      <p:sp>
        <p:nvSpPr>
          <p:cNvPr id="6" name="Footer Placeholder 5">
            <a:extLst>
              <a:ext uri="{FF2B5EF4-FFF2-40B4-BE49-F238E27FC236}">
                <a16:creationId xmlns:a16="http://schemas.microsoft.com/office/drawing/2014/main" id="{3B5E2C26-2A07-5EDE-D535-F6F65B794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5FC24-68B2-580F-3F08-D103EB5F0C2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129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BDC1-ED63-4BC7-C4E9-A8B5FC69E6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A7AE8-4180-12AA-D311-8557D0AF5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C5D69-A72F-B339-8F28-8A430149A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D7082-0F4F-FEE6-74C6-BE64CE319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7DDBD-02E9-36BB-AF7E-4164E81E38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6F94A-7B58-97B3-6A63-128295B41ACF}"/>
              </a:ext>
            </a:extLst>
          </p:cNvPr>
          <p:cNvSpPr>
            <a:spLocks noGrp="1"/>
          </p:cNvSpPr>
          <p:nvPr>
            <p:ph type="dt" sz="half" idx="10"/>
          </p:nvPr>
        </p:nvSpPr>
        <p:spPr/>
        <p:txBody>
          <a:bodyPr/>
          <a:lstStyle/>
          <a:p>
            <a:fld id="{04250137-6E3E-4564-A3D3-91D8F8CD0ABC}" type="datetime1">
              <a:rPr lang="en-US" smtClean="0"/>
              <a:t>7/3/2024</a:t>
            </a:fld>
            <a:endParaRPr lang="en-US"/>
          </a:p>
        </p:txBody>
      </p:sp>
      <p:sp>
        <p:nvSpPr>
          <p:cNvPr id="8" name="Footer Placeholder 7">
            <a:extLst>
              <a:ext uri="{FF2B5EF4-FFF2-40B4-BE49-F238E27FC236}">
                <a16:creationId xmlns:a16="http://schemas.microsoft.com/office/drawing/2014/main" id="{9B0746E4-0F81-BBA0-2421-57C254C71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CE46A-D148-138A-F306-261E50A2E76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57504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6BD7-6CBA-5B59-B16D-F3983B8830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D06BE-5D83-CD4E-B9D9-A82E1BB09AE0}"/>
              </a:ext>
            </a:extLst>
          </p:cNvPr>
          <p:cNvSpPr>
            <a:spLocks noGrp="1"/>
          </p:cNvSpPr>
          <p:nvPr>
            <p:ph type="dt" sz="half" idx="10"/>
          </p:nvPr>
        </p:nvSpPr>
        <p:spPr/>
        <p:txBody>
          <a:bodyPr/>
          <a:lstStyle/>
          <a:p>
            <a:fld id="{8AA62F8D-8B7C-4F60-A12F-6B9187142DC6}" type="datetime1">
              <a:rPr lang="en-US" smtClean="0"/>
              <a:t>7/3/2024</a:t>
            </a:fld>
            <a:endParaRPr lang="en-US"/>
          </a:p>
        </p:txBody>
      </p:sp>
      <p:sp>
        <p:nvSpPr>
          <p:cNvPr id="4" name="Footer Placeholder 3">
            <a:extLst>
              <a:ext uri="{FF2B5EF4-FFF2-40B4-BE49-F238E27FC236}">
                <a16:creationId xmlns:a16="http://schemas.microsoft.com/office/drawing/2014/main" id="{C154CAB5-3231-3497-21EF-C3F353044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25D616-E943-E125-3DF4-5ED4F0503B0E}"/>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171343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77E61-74F1-D65E-A912-8BD7FCB64598}"/>
              </a:ext>
            </a:extLst>
          </p:cNvPr>
          <p:cNvSpPr>
            <a:spLocks noGrp="1"/>
          </p:cNvSpPr>
          <p:nvPr>
            <p:ph type="dt" sz="half" idx="10"/>
          </p:nvPr>
        </p:nvSpPr>
        <p:spPr/>
        <p:txBody>
          <a:bodyPr/>
          <a:lstStyle/>
          <a:p>
            <a:fld id="{5D753F88-8AE1-4CAF-A109-8109CF78865D}" type="datetime1">
              <a:rPr lang="en-US" smtClean="0"/>
              <a:t>7/3/2024</a:t>
            </a:fld>
            <a:endParaRPr lang="en-US"/>
          </a:p>
        </p:txBody>
      </p:sp>
      <p:sp>
        <p:nvSpPr>
          <p:cNvPr id="3" name="Footer Placeholder 2">
            <a:extLst>
              <a:ext uri="{FF2B5EF4-FFF2-40B4-BE49-F238E27FC236}">
                <a16:creationId xmlns:a16="http://schemas.microsoft.com/office/drawing/2014/main" id="{A6D6975B-7D5E-28A6-9D4F-BC183D8E9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0E146-22E2-ABAD-44B6-BA7D0C461C97}"/>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07542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92DB-8818-9C7A-4A4D-9D751C11A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4EA-2AF7-D4F1-B3EC-03F3B4583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001F-28D9-2000-5972-174B81EBA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D19D9-8C11-CDB6-2D86-75BBB42D19BB}"/>
              </a:ext>
            </a:extLst>
          </p:cNvPr>
          <p:cNvSpPr>
            <a:spLocks noGrp="1"/>
          </p:cNvSpPr>
          <p:nvPr>
            <p:ph type="dt" sz="half" idx="10"/>
          </p:nvPr>
        </p:nvSpPr>
        <p:spPr/>
        <p:txBody>
          <a:bodyPr/>
          <a:lstStyle/>
          <a:p>
            <a:fld id="{6CD395FD-44C9-4212-B676-E01848CC83E8}" type="datetime1">
              <a:rPr lang="en-US" smtClean="0"/>
              <a:t>7/3/2024</a:t>
            </a:fld>
            <a:endParaRPr lang="en-US"/>
          </a:p>
        </p:txBody>
      </p:sp>
      <p:sp>
        <p:nvSpPr>
          <p:cNvPr id="6" name="Footer Placeholder 5">
            <a:extLst>
              <a:ext uri="{FF2B5EF4-FFF2-40B4-BE49-F238E27FC236}">
                <a16:creationId xmlns:a16="http://schemas.microsoft.com/office/drawing/2014/main" id="{BA10F2E6-0FD3-B57C-4025-3E27B5720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43954-78CA-DC28-0194-E03E0873CA74}"/>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188143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2F34-CEA3-EBB0-AF5B-BA927DBE5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9AA7D0-E6EC-52CE-7261-0E26F2909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F2D08-6FB2-7B9E-18D4-7244BBA0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50B3C-4ED0-DB8E-40B2-1B8884568F8A}"/>
              </a:ext>
            </a:extLst>
          </p:cNvPr>
          <p:cNvSpPr>
            <a:spLocks noGrp="1"/>
          </p:cNvSpPr>
          <p:nvPr>
            <p:ph type="dt" sz="half" idx="10"/>
          </p:nvPr>
        </p:nvSpPr>
        <p:spPr/>
        <p:txBody>
          <a:bodyPr/>
          <a:lstStyle/>
          <a:p>
            <a:fld id="{CE87090F-90EE-4815-B987-AC88EB8E725E}" type="datetime1">
              <a:rPr lang="en-US" smtClean="0"/>
              <a:t>7/3/2024</a:t>
            </a:fld>
            <a:endParaRPr lang="en-US"/>
          </a:p>
        </p:txBody>
      </p:sp>
      <p:sp>
        <p:nvSpPr>
          <p:cNvPr id="6" name="Footer Placeholder 5">
            <a:extLst>
              <a:ext uri="{FF2B5EF4-FFF2-40B4-BE49-F238E27FC236}">
                <a16:creationId xmlns:a16="http://schemas.microsoft.com/office/drawing/2014/main" id="{49748BF4-11E2-2913-1895-D71EC964A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043D0-04E0-6F32-75EA-FF938B45B9C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400271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4DAD6-E5FD-6B42-E29C-826419988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77F18-1E20-32A3-0F4F-3C3566516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8B742-48E4-564E-0150-7418782DB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080BE-C491-405A-821C-C40F46F173C8}" type="datetime1">
              <a:rPr lang="en-US" smtClean="0"/>
              <a:t>7/3/2024</a:t>
            </a:fld>
            <a:endParaRPr lang="en-US"/>
          </a:p>
        </p:txBody>
      </p:sp>
      <p:sp>
        <p:nvSpPr>
          <p:cNvPr id="5" name="Footer Placeholder 4">
            <a:extLst>
              <a:ext uri="{FF2B5EF4-FFF2-40B4-BE49-F238E27FC236}">
                <a16:creationId xmlns:a16="http://schemas.microsoft.com/office/drawing/2014/main" id="{09A04F97-22F0-55C7-B994-AD8B75FBD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9A57D-CBC3-C61A-28DD-C8A2607D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8BCAB-A746-41F0-9C0C-7FA07FAFBC50}" type="slidenum">
              <a:rPr lang="en-US" smtClean="0"/>
              <a:t>‹#›</a:t>
            </a:fld>
            <a:endParaRPr lang="en-US"/>
          </a:p>
        </p:txBody>
      </p:sp>
    </p:spTree>
    <p:extLst>
      <p:ext uri="{BB962C8B-B14F-4D97-AF65-F5344CB8AC3E}">
        <p14:creationId xmlns:p14="http://schemas.microsoft.com/office/powerpoint/2010/main" val="663580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r.berkeley.edu/blog/2024/02/18/compound-ai-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4B81-FF0B-6C03-C305-59F2B5AE7964}"/>
              </a:ext>
            </a:extLst>
          </p:cNvPr>
          <p:cNvSpPr>
            <a:spLocks noGrp="1"/>
          </p:cNvSpPr>
          <p:nvPr>
            <p:ph type="ctrTitle"/>
          </p:nvPr>
        </p:nvSpPr>
        <p:spPr/>
        <p:txBody>
          <a:bodyPr/>
          <a:lstStyle/>
          <a:p>
            <a:r>
              <a:rPr lang="zh-CN" altLang="en-US" dirty="0"/>
              <a:t>复合</a:t>
            </a:r>
            <a:r>
              <a:rPr lang="en-US" altLang="zh-CN" dirty="0"/>
              <a:t>AI</a:t>
            </a:r>
            <a:r>
              <a:rPr lang="zh-CN" altLang="en-US" dirty="0"/>
              <a:t>洞察 </a:t>
            </a:r>
            <a:r>
              <a:rPr lang="en-US" altLang="zh-CN" dirty="0"/>
              <a:t>01</a:t>
            </a:r>
            <a:endParaRPr lang="en-US" dirty="0"/>
          </a:p>
        </p:txBody>
      </p:sp>
      <p:sp>
        <p:nvSpPr>
          <p:cNvPr id="3" name="Subtitle 2">
            <a:extLst>
              <a:ext uri="{FF2B5EF4-FFF2-40B4-BE49-F238E27FC236}">
                <a16:creationId xmlns:a16="http://schemas.microsoft.com/office/drawing/2014/main" id="{7F007263-A844-57DE-AB84-4371CAD4BF15}"/>
              </a:ext>
            </a:extLst>
          </p:cNvPr>
          <p:cNvSpPr>
            <a:spLocks noGrp="1"/>
          </p:cNvSpPr>
          <p:nvPr>
            <p:ph type="subTitle" idx="1"/>
          </p:nvPr>
        </p:nvSpPr>
        <p:spPr>
          <a:xfrm>
            <a:off x="1524000" y="4064000"/>
            <a:ext cx="9144000" cy="1193800"/>
          </a:xfrm>
        </p:spPr>
        <p:txBody>
          <a:bodyPr/>
          <a:lstStyle/>
          <a:p>
            <a:r>
              <a:rPr lang="en-US" dirty="0"/>
              <a:t>Jiangsheng</a:t>
            </a:r>
            <a:r>
              <a:rPr lang="zh-CN" altLang="en-US" dirty="0"/>
              <a:t> </a:t>
            </a:r>
            <a:r>
              <a:rPr lang="en-US" altLang="zh-CN" dirty="0"/>
              <a:t>Yu</a:t>
            </a:r>
          </a:p>
          <a:p>
            <a:r>
              <a:rPr lang="en-US" dirty="0"/>
              <a:t>07/02/2024</a:t>
            </a:r>
          </a:p>
        </p:txBody>
      </p:sp>
    </p:spTree>
    <p:extLst>
      <p:ext uri="{BB962C8B-B14F-4D97-AF65-F5344CB8AC3E}">
        <p14:creationId xmlns:p14="http://schemas.microsoft.com/office/powerpoint/2010/main" val="148874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77A9-D656-973D-2EF8-92051288199F}"/>
              </a:ext>
            </a:extLst>
          </p:cNvPr>
          <p:cNvSpPr>
            <a:spLocks noGrp="1"/>
          </p:cNvSpPr>
          <p:nvPr>
            <p:ph type="title"/>
          </p:nvPr>
        </p:nvSpPr>
        <p:spPr/>
        <p:txBody>
          <a:bodyPr/>
          <a:lstStyle/>
          <a:p>
            <a:r>
              <a:rPr lang="en-US" altLang="zh-CN" dirty="0"/>
              <a:t>Databricks</a:t>
            </a:r>
            <a:r>
              <a:rPr lang="zh-CN" altLang="en-US" dirty="0"/>
              <a:t>的机器学习操作 </a:t>
            </a:r>
            <a:r>
              <a:rPr lang="en-US" altLang="zh-CN" dirty="0"/>
              <a:t>(</a:t>
            </a:r>
            <a:r>
              <a:rPr lang="en-US" altLang="zh-CN" dirty="0" err="1"/>
              <a:t>MLOps</a:t>
            </a:r>
            <a:r>
              <a:rPr lang="en-US" altLang="zh-CN" dirty="0"/>
              <a:t>)</a:t>
            </a:r>
            <a:endParaRPr lang="en-US" dirty="0"/>
          </a:p>
        </p:txBody>
      </p:sp>
      <p:sp>
        <p:nvSpPr>
          <p:cNvPr id="3" name="Content Placeholder 2">
            <a:extLst>
              <a:ext uri="{FF2B5EF4-FFF2-40B4-BE49-F238E27FC236}">
                <a16:creationId xmlns:a16="http://schemas.microsoft.com/office/drawing/2014/main" id="{3AC6293D-1645-208F-9D4D-27F1CC74B63E}"/>
              </a:ext>
            </a:extLst>
          </p:cNvPr>
          <p:cNvSpPr>
            <a:spLocks noGrp="1"/>
          </p:cNvSpPr>
          <p:nvPr>
            <p:ph idx="1"/>
          </p:nvPr>
        </p:nvSpPr>
        <p:spPr>
          <a:xfrm>
            <a:off x="328475" y="1624614"/>
            <a:ext cx="11381172" cy="4731736"/>
          </a:xfrm>
        </p:spPr>
        <p:txBody>
          <a:bodyPr>
            <a:noAutofit/>
          </a:bodyPr>
          <a:lstStyle/>
          <a:p>
            <a:pPr marL="0" indent="0">
              <a:buNone/>
            </a:pPr>
            <a:r>
              <a:rPr lang="zh-CN" sz="3000" dirty="0">
                <a:effectLst/>
                <a:latin typeface="+mn-ea"/>
                <a:cs typeface="SimSun" panose="02010600030101010101" pitchFamily="2" charset="-122"/>
              </a:rPr>
              <a:t>对于复合</a:t>
            </a:r>
            <a:r>
              <a:rPr lang="en-US" sz="3000" dirty="0">
                <a:effectLst/>
                <a:latin typeface="+mn-ea"/>
                <a:cs typeface="Times New Roman" panose="02020603050405020304" pitchFamily="18" charset="0"/>
              </a:rPr>
              <a:t> AI </a:t>
            </a:r>
            <a:r>
              <a:rPr lang="zh-CN" sz="3000" dirty="0">
                <a:effectLst/>
                <a:latin typeface="+mn-ea"/>
                <a:cs typeface="SimSun" panose="02010600030101010101" pitchFamily="2" charset="-122"/>
              </a:rPr>
              <a:t>系统来说，机器学习操作</a:t>
            </a:r>
            <a:r>
              <a:rPr lang="en-US" sz="3000" dirty="0">
                <a:effectLst/>
                <a:latin typeface="+mn-ea"/>
                <a:cs typeface="Times New Roman" panose="02020603050405020304" pitchFamily="18" charset="0"/>
              </a:rPr>
              <a:t> (</a:t>
            </a:r>
            <a:r>
              <a:rPr lang="en-US" sz="3000" dirty="0" err="1">
                <a:effectLst/>
                <a:latin typeface="+mn-ea"/>
                <a:cs typeface="Times New Roman" panose="02020603050405020304" pitchFamily="18" charset="0"/>
              </a:rPr>
              <a:t>MLOps</a:t>
            </a:r>
            <a:r>
              <a:rPr lang="en-US" sz="3000" dirty="0">
                <a:effectLst/>
                <a:latin typeface="+mn-ea"/>
                <a:cs typeface="Times New Roman" panose="02020603050405020304" pitchFamily="18" charset="0"/>
              </a:rPr>
              <a:t>) </a:t>
            </a:r>
            <a:r>
              <a:rPr lang="zh-CN" sz="3000" dirty="0">
                <a:effectLst/>
                <a:latin typeface="+mn-ea"/>
                <a:cs typeface="SimSun" panose="02010600030101010101" pitchFamily="2" charset="-122"/>
              </a:rPr>
              <a:t>变得更具挑战性。</a:t>
            </a:r>
            <a:r>
              <a:rPr lang="en-US" altLang="zh-CN" sz="3000" dirty="0">
                <a:effectLst/>
                <a:latin typeface="+mn-ea"/>
                <a:cs typeface="SimSun" panose="02010600030101010101" pitchFamily="2" charset="-122"/>
              </a:rPr>
              <a:t>Databricks</a:t>
            </a:r>
            <a:r>
              <a:rPr lang="zh-CN" altLang="en-US" sz="3000" dirty="0">
                <a:effectLst/>
                <a:latin typeface="+mn-ea"/>
                <a:cs typeface="SimSun" panose="02010600030101010101" pitchFamily="2" charset="-122"/>
              </a:rPr>
              <a:t>关注以下课题方向：</a:t>
            </a:r>
            <a:endParaRPr lang="en-US" altLang="zh-CN" sz="3000" dirty="0">
              <a:latin typeface="+mn-ea"/>
            </a:endParaRPr>
          </a:p>
          <a:p>
            <a:r>
              <a:rPr lang="zh-CN" altLang="en-US" sz="3000" dirty="0">
                <a:latin typeface="+mn-ea"/>
              </a:rPr>
              <a:t>监控：开发人员如何最有效地记录、分析和调试来自复杂 </a:t>
            </a:r>
            <a:r>
              <a:rPr lang="en-US" altLang="zh-CN" sz="3000" dirty="0">
                <a:latin typeface="+mn-ea"/>
              </a:rPr>
              <a:t>AI </a:t>
            </a:r>
            <a:r>
              <a:rPr lang="zh-CN" altLang="en-US" sz="3000" dirty="0">
                <a:latin typeface="+mn-ea"/>
              </a:rPr>
              <a:t>系统的跟踪信息？</a:t>
            </a:r>
          </a:p>
          <a:p>
            <a:r>
              <a:rPr lang="zh-CN" altLang="en-US" sz="3000" dirty="0">
                <a:latin typeface="+mn-ea"/>
              </a:rPr>
              <a:t>数据操作（</a:t>
            </a:r>
            <a:r>
              <a:rPr lang="en-US" altLang="zh-CN" sz="3000" dirty="0" err="1">
                <a:latin typeface="+mn-ea"/>
              </a:rPr>
              <a:t>DataOps</a:t>
            </a:r>
            <a:r>
              <a:rPr lang="en-US" altLang="zh-CN" sz="3000" dirty="0">
                <a:latin typeface="+mn-ea"/>
              </a:rPr>
              <a:t> </a:t>
            </a:r>
            <a:r>
              <a:rPr lang="zh-CN" altLang="en-US" sz="3000" dirty="0">
                <a:latin typeface="+mn-ea"/>
              </a:rPr>
              <a:t>）：由于许多 </a:t>
            </a:r>
            <a:r>
              <a:rPr lang="en-US" altLang="zh-CN" sz="3000" dirty="0">
                <a:latin typeface="+mn-ea"/>
              </a:rPr>
              <a:t>AI </a:t>
            </a:r>
            <a:r>
              <a:rPr lang="zh-CN" altLang="en-US" sz="3000" dirty="0">
                <a:latin typeface="+mn-ea"/>
              </a:rPr>
              <a:t>系统涉及数据服务组件（如向量数据库等），数据操作应该涵盖整个数据管道，包括数据质量的评估和提升。</a:t>
            </a:r>
          </a:p>
          <a:p>
            <a:r>
              <a:rPr lang="zh-CN" altLang="en-US" sz="3000" dirty="0">
                <a:latin typeface="+mn-ea"/>
              </a:rPr>
              <a:t>安全性：复合 </a:t>
            </a:r>
            <a:r>
              <a:rPr lang="en-US" altLang="zh-CN" sz="3000" dirty="0">
                <a:latin typeface="+mn-ea"/>
              </a:rPr>
              <a:t>AI </a:t>
            </a:r>
            <a:r>
              <a:rPr lang="zh-CN" altLang="en-US" sz="3000" dirty="0">
                <a:latin typeface="+mn-ea"/>
              </a:rPr>
              <a:t>系统（例如带有内容过滤器的 </a:t>
            </a:r>
            <a:r>
              <a:rPr lang="en-US" altLang="zh-CN" sz="3000" dirty="0">
                <a:latin typeface="+mn-ea"/>
              </a:rPr>
              <a:t>LLM </a:t>
            </a:r>
            <a:r>
              <a:rPr lang="zh-CN" altLang="en-US" sz="3000" dirty="0">
                <a:latin typeface="+mn-ea"/>
              </a:rPr>
              <a:t>聊天机器人）与单个模型相比，可能会产生无法预见的安全风险。需要新的工具来保护这些系统。</a:t>
            </a:r>
          </a:p>
        </p:txBody>
      </p:sp>
      <p:sp>
        <p:nvSpPr>
          <p:cNvPr id="4" name="Slide Number Placeholder 3">
            <a:extLst>
              <a:ext uri="{FF2B5EF4-FFF2-40B4-BE49-F238E27FC236}">
                <a16:creationId xmlns:a16="http://schemas.microsoft.com/office/drawing/2014/main" id="{744A916A-8496-CF8F-D697-F31F4ACD8B06}"/>
              </a:ext>
            </a:extLst>
          </p:cNvPr>
          <p:cNvSpPr>
            <a:spLocks noGrp="1"/>
          </p:cNvSpPr>
          <p:nvPr>
            <p:ph type="sldNum" sz="quarter" idx="12"/>
          </p:nvPr>
        </p:nvSpPr>
        <p:spPr/>
        <p:txBody>
          <a:bodyPr/>
          <a:lstStyle/>
          <a:p>
            <a:fld id="{D418BCAB-A746-41F0-9C0C-7FA07FAFBC50}" type="slidenum">
              <a:rPr lang="en-US" smtClean="0"/>
              <a:t>10</a:t>
            </a:fld>
            <a:endParaRPr lang="en-US"/>
          </a:p>
        </p:txBody>
      </p:sp>
    </p:spTree>
    <p:extLst>
      <p:ext uri="{BB962C8B-B14F-4D97-AF65-F5344CB8AC3E}">
        <p14:creationId xmlns:p14="http://schemas.microsoft.com/office/powerpoint/2010/main" val="256847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603B-D5DB-79CB-2BCC-DE145F7477D4}"/>
              </a:ext>
            </a:extLst>
          </p:cNvPr>
          <p:cNvSpPr>
            <a:spLocks noGrp="1"/>
          </p:cNvSpPr>
          <p:nvPr>
            <p:ph type="title"/>
          </p:nvPr>
        </p:nvSpPr>
        <p:spPr/>
        <p:txBody>
          <a:bodyPr/>
          <a:lstStyle/>
          <a:p>
            <a:r>
              <a:rPr lang="en-US" altLang="zh-CN" dirty="0" err="1"/>
              <a:t>DSPy</a:t>
            </a:r>
            <a:r>
              <a:rPr lang="zh-CN" altLang="en-US" dirty="0"/>
              <a:t>简介</a:t>
            </a:r>
            <a:endParaRPr lang="en-US" dirty="0"/>
          </a:p>
        </p:txBody>
      </p:sp>
      <p:sp>
        <p:nvSpPr>
          <p:cNvPr id="3" name="Content Placeholder 2">
            <a:extLst>
              <a:ext uri="{FF2B5EF4-FFF2-40B4-BE49-F238E27FC236}">
                <a16:creationId xmlns:a16="http://schemas.microsoft.com/office/drawing/2014/main" id="{E72764A8-3184-6505-41CD-57D9D670B8FA}"/>
              </a:ext>
            </a:extLst>
          </p:cNvPr>
          <p:cNvSpPr>
            <a:spLocks noGrp="1"/>
          </p:cNvSpPr>
          <p:nvPr>
            <p:ph idx="1"/>
          </p:nvPr>
        </p:nvSpPr>
        <p:spPr>
          <a:xfrm>
            <a:off x="346229" y="1793290"/>
            <a:ext cx="11611992" cy="4438834"/>
          </a:xfrm>
        </p:spPr>
        <p:txBody>
          <a:bodyPr>
            <a:normAutofit/>
          </a:bodyPr>
          <a:lstStyle/>
          <a:p>
            <a:r>
              <a:rPr lang="en-US" altLang="zh-CN" sz="2400" dirty="0" err="1">
                <a:latin typeface="+mn-ea"/>
              </a:rPr>
              <a:t>DSPy</a:t>
            </a:r>
            <a:r>
              <a:rPr lang="en-US" altLang="zh-CN" sz="2400" dirty="0">
                <a:latin typeface="+mn-ea"/>
              </a:rPr>
              <a:t> </a:t>
            </a:r>
            <a:r>
              <a:rPr lang="zh-CN" altLang="en-US" sz="2400" dirty="0">
                <a:latin typeface="+mn-ea"/>
              </a:rPr>
              <a:t>由斯坦福 </a:t>
            </a:r>
            <a:r>
              <a:rPr lang="en-US" altLang="zh-CN" sz="2400" dirty="0">
                <a:latin typeface="+mn-ea"/>
              </a:rPr>
              <a:t>NLP </a:t>
            </a:r>
            <a:r>
              <a:rPr lang="zh-CN" altLang="en-US" sz="2400" dirty="0">
                <a:latin typeface="+mn-ea"/>
              </a:rPr>
              <a:t>小组开发，已成为通过编程而非基于提示（</a:t>
            </a:r>
            <a:r>
              <a:rPr lang="en-US" altLang="zh-CN" sz="2400" dirty="0">
                <a:latin typeface="+mn-ea"/>
              </a:rPr>
              <a:t>prompt</a:t>
            </a:r>
            <a:r>
              <a:rPr lang="zh-CN" altLang="en-US" sz="2400" dirty="0">
                <a:latin typeface="+mn-ea"/>
              </a:rPr>
              <a:t>）的模型构建复合 </a:t>
            </a:r>
            <a:r>
              <a:rPr lang="en-US" altLang="zh-CN" sz="2400" dirty="0">
                <a:latin typeface="+mn-ea"/>
              </a:rPr>
              <a:t>AI </a:t>
            </a:r>
            <a:r>
              <a:rPr lang="zh-CN" altLang="en-US" sz="2400" dirty="0">
                <a:latin typeface="+mn-ea"/>
              </a:rPr>
              <a:t>系统的框架。</a:t>
            </a:r>
            <a:r>
              <a:rPr lang="en-US" altLang="zh-CN" sz="2400" dirty="0" err="1">
                <a:latin typeface="+mn-ea"/>
              </a:rPr>
              <a:t>DSPy</a:t>
            </a:r>
            <a:r>
              <a:rPr lang="en-US" altLang="zh-CN" sz="2400" dirty="0">
                <a:latin typeface="+mn-ea"/>
              </a:rPr>
              <a:t> </a:t>
            </a:r>
            <a:r>
              <a:rPr lang="zh-CN" altLang="en-US" sz="2400" dirty="0">
                <a:latin typeface="+mn-ea"/>
              </a:rPr>
              <a:t>现在支持 </a:t>
            </a:r>
            <a:r>
              <a:rPr lang="en-US" altLang="zh-CN" sz="2400" dirty="0">
                <a:latin typeface="+mn-ea"/>
              </a:rPr>
              <a:t>Databricks </a:t>
            </a:r>
            <a:r>
              <a:rPr lang="zh-CN" altLang="en-US" sz="2400" dirty="0">
                <a:latin typeface="+mn-ea"/>
              </a:rPr>
              <a:t>平台实现模型服务和向量搜索。</a:t>
            </a:r>
            <a:endParaRPr lang="en-US" altLang="zh-CN" sz="2400" dirty="0">
              <a:latin typeface="+mn-ea"/>
            </a:endParaRPr>
          </a:p>
          <a:p>
            <a:r>
              <a:rPr lang="en-US" altLang="zh-CN" sz="2400" dirty="0" err="1">
                <a:latin typeface="+mn-ea"/>
              </a:rPr>
              <a:t>DSPy</a:t>
            </a:r>
            <a:r>
              <a:rPr lang="en-US" altLang="zh-CN" sz="2400" dirty="0">
                <a:latin typeface="+mn-ea"/>
              </a:rPr>
              <a:t> </a:t>
            </a:r>
            <a:r>
              <a:rPr lang="zh-CN" altLang="en-US" sz="2400" dirty="0">
                <a:latin typeface="+mn-ea"/>
              </a:rPr>
              <a:t>通过将 </a:t>
            </a:r>
            <a:r>
              <a:rPr lang="en-US" altLang="zh-CN" sz="2400" dirty="0">
                <a:latin typeface="+mn-ea"/>
              </a:rPr>
              <a:t>LLM </a:t>
            </a:r>
            <a:r>
              <a:rPr lang="zh-CN" altLang="en-US" sz="2400" dirty="0">
                <a:latin typeface="+mn-ea"/>
              </a:rPr>
              <a:t>调用与其他计算工具组合在一起来优化 </a:t>
            </a:r>
            <a:r>
              <a:rPr lang="en-US" altLang="zh-CN" sz="2400" dirty="0">
                <a:latin typeface="+mn-ea"/>
              </a:rPr>
              <a:t>AI </a:t>
            </a:r>
            <a:r>
              <a:rPr lang="zh-CN" altLang="en-US" sz="2400" dirty="0">
                <a:latin typeface="+mn-ea"/>
              </a:rPr>
              <a:t>驱动系统的性能，以实现下游任务指标。</a:t>
            </a:r>
            <a:r>
              <a:rPr lang="en-US" altLang="zh-CN" sz="2400" dirty="0" err="1">
                <a:latin typeface="+mn-ea"/>
              </a:rPr>
              <a:t>DSPy</a:t>
            </a:r>
            <a:r>
              <a:rPr lang="en-US" altLang="zh-CN" sz="2400" dirty="0">
                <a:latin typeface="+mn-ea"/>
              </a:rPr>
              <a:t> </a:t>
            </a:r>
            <a:r>
              <a:rPr lang="zh-CN" altLang="en-US" sz="2400" dirty="0">
                <a:latin typeface="+mn-ea"/>
              </a:rPr>
              <a:t>通过将用户的自然语言描述转换为完整的指令和少量示例来自动进行即时调整。与 </a:t>
            </a:r>
            <a:r>
              <a:rPr lang="en-US" altLang="zh-CN" sz="2400" dirty="0" err="1">
                <a:latin typeface="+mn-ea"/>
              </a:rPr>
              <a:t>PyTorch</a:t>
            </a:r>
            <a:r>
              <a:rPr lang="en-US" altLang="zh-CN" sz="2400" dirty="0">
                <a:latin typeface="+mn-ea"/>
              </a:rPr>
              <a:t> </a:t>
            </a:r>
            <a:r>
              <a:rPr lang="zh-CN" altLang="en-US" sz="2400" dirty="0">
                <a:latin typeface="+mn-ea"/>
              </a:rPr>
              <a:t>中的端到端管道优化类似，</a:t>
            </a:r>
            <a:r>
              <a:rPr lang="en-US" altLang="zh-CN" sz="2400" dirty="0" err="1">
                <a:latin typeface="+mn-ea"/>
              </a:rPr>
              <a:t>DSPy</a:t>
            </a:r>
            <a:r>
              <a:rPr lang="en-US" altLang="zh-CN" sz="2400" dirty="0">
                <a:latin typeface="+mn-ea"/>
              </a:rPr>
              <a:t> </a:t>
            </a:r>
            <a:r>
              <a:rPr lang="zh-CN" altLang="en-US" sz="2400" dirty="0">
                <a:latin typeface="+mn-ea"/>
              </a:rPr>
              <a:t>使用户能够逐层定义和组合 </a:t>
            </a:r>
            <a:r>
              <a:rPr lang="en-US" altLang="zh-CN" sz="2400" dirty="0">
                <a:latin typeface="+mn-ea"/>
              </a:rPr>
              <a:t>AI </a:t>
            </a:r>
            <a:r>
              <a:rPr lang="zh-CN" altLang="en-US" sz="2400" dirty="0">
                <a:latin typeface="+mn-ea"/>
              </a:rPr>
              <a:t>系统，同时针对所需目标进行优化。</a:t>
            </a:r>
            <a:endParaRPr lang="en-US" altLang="zh-CN" sz="2400" dirty="0">
              <a:latin typeface="+mn-ea"/>
            </a:endParaRPr>
          </a:p>
          <a:p>
            <a:r>
              <a:rPr lang="zh-CN" altLang="en-US" sz="2400" b="0" i="0" dirty="0">
                <a:solidFill>
                  <a:srgbClr val="1B3139"/>
                </a:solidFill>
                <a:effectLst/>
                <a:latin typeface="+mn-ea"/>
              </a:rPr>
              <a:t>用户可以将其提示管道的组件定义为 </a:t>
            </a:r>
            <a:r>
              <a:rPr lang="en-US" altLang="zh-CN" sz="2400" b="0" i="0" dirty="0" err="1">
                <a:solidFill>
                  <a:srgbClr val="1B3139"/>
                </a:solidFill>
                <a:effectLst/>
                <a:latin typeface="+mn-ea"/>
              </a:rPr>
              <a:t>DSPy</a:t>
            </a:r>
            <a:r>
              <a:rPr lang="en-US" altLang="zh-CN" sz="2400" b="0" i="0" dirty="0">
                <a:solidFill>
                  <a:srgbClr val="1B3139"/>
                </a:solidFill>
                <a:effectLst/>
                <a:latin typeface="+mn-ea"/>
              </a:rPr>
              <a:t> </a:t>
            </a:r>
            <a:r>
              <a:rPr lang="zh-CN" altLang="en-US" sz="2400" b="0" i="0" dirty="0">
                <a:solidFill>
                  <a:srgbClr val="1B3139"/>
                </a:solidFill>
                <a:effectLst/>
                <a:latin typeface="+mn-ea"/>
              </a:rPr>
              <a:t>层（例如，为了解释 </a:t>
            </a:r>
            <a:r>
              <a:rPr lang="en-US" altLang="zh-CN" sz="2400" b="0" i="0" dirty="0">
                <a:solidFill>
                  <a:srgbClr val="1B3139"/>
                </a:solidFill>
                <a:effectLst/>
                <a:latin typeface="+mn-ea"/>
              </a:rPr>
              <a:t>RAG </a:t>
            </a:r>
            <a:r>
              <a:rPr lang="zh-CN" altLang="en-US" sz="2400" b="0" i="0" dirty="0">
                <a:solidFill>
                  <a:srgbClr val="1B3139"/>
                </a:solidFill>
                <a:effectLst/>
                <a:latin typeface="+mn-ea"/>
              </a:rPr>
              <a:t>中涉及的步骤，我们定义了一个</a:t>
            </a:r>
            <a:r>
              <a:rPr lang="zh-CN" altLang="en-US" sz="2400" b="1" i="0" dirty="0">
                <a:solidFill>
                  <a:srgbClr val="C00000"/>
                </a:solidFill>
                <a:effectLst/>
                <a:latin typeface="+mn-ea"/>
              </a:rPr>
              <a:t>检索层</a:t>
            </a:r>
            <a:r>
              <a:rPr lang="zh-CN" altLang="en-US" sz="2400" b="0" i="0" dirty="0">
                <a:solidFill>
                  <a:srgbClr val="1B3139"/>
                </a:solidFill>
                <a:effectLst/>
                <a:latin typeface="+mn-ea"/>
              </a:rPr>
              <a:t>和一个</a:t>
            </a:r>
            <a:r>
              <a:rPr lang="zh-CN" altLang="en-US" sz="2400" b="1" i="0" dirty="0">
                <a:solidFill>
                  <a:srgbClr val="C00000"/>
                </a:solidFill>
                <a:effectLst/>
                <a:latin typeface="+mn-ea"/>
              </a:rPr>
              <a:t>生成层</a:t>
            </a:r>
            <a:r>
              <a:rPr lang="zh-CN" altLang="en-US" sz="2400" b="0" i="0" dirty="0">
                <a:solidFill>
                  <a:srgbClr val="1B3139"/>
                </a:solidFill>
                <a:effectLst/>
                <a:latin typeface="+mn-ea"/>
              </a:rPr>
              <a:t>）。</a:t>
            </a:r>
            <a:endParaRPr lang="en-US" altLang="zh-CN" sz="2400" b="0" i="0" dirty="0">
              <a:solidFill>
                <a:srgbClr val="1B3139"/>
              </a:solidFill>
              <a:effectLst/>
              <a:latin typeface="+mn-ea"/>
            </a:endParaRPr>
          </a:p>
          <a:p>
            <a:r>
              <a:rPr lang="zh-CN" altLang="en-US" sz="2400" b="0" i="0" dirty="0">
                <a:solidFill>
                  <a:srgbClr val="1B3139"/>
                </a:solidFill>
                <a:effectLst/>
                <a:latin typeface="+mn-ea"/>
              </a:rPr>
              <a:t>与 </a:t>
            </a:r>
            <a:r>
              <a:rPr lang="en-US" altLang="zh-CN" sz="2400" b="0" i="0" dirty="0" err="1">
                <a:solidFill>
                  <a:srgbClr val="1B3139"/>
                </a:solidFill>
                <a:effectLst/>
                <a:latin typeface="+mn-ea"/>
              </a:rPr>
              <a:t>PyTorch</a:t>
            </a:r>
            <a:r>
              <a:rPr lang="en-US" altLang="zh-CN" sz="2400" b="0" i="0" dirty="0">
                <a:solidFill>
                  <a:srgbClr val="1B3139"/>
                </a:solidFill>
                <a:effectLst/>
                <a:latin typeface="+mn-ea"/>
              </a:rPr>
              <a:t> </a:t>
            </a:r>
            <a:r>
              <a:rPr lang="zh-CN" altLang="en-US" sz="2400" b="0" i="0" dirty="0">
                <a:solidFill>
                  <a:srgbClr val="1B3139"/>
                </a:solidFill>
                <a:effectLst/>
                <a:latin typeface="+mn-ea"/>
              </a:rPr>
              <a:t>前向传播类似，</a:t>
            </a:r>
            <a:r>
              <a:rPr lang="en-US" altLang="zh-CN" sz="2400" b="0" i="0" dirty="0" err="1">
                <a:solidFill>
                  <a:srgbClr val="1B3139"/>
                </a:solidFill>
                <a:effectLst/>
                <a:latin typeface="+mn-ea"/>
              </a:rPr>
              <a:t>DSPy</a:t>
            </a:r>
            <a:r>
              <a:rPr lang="en-US" altLang="zh-CN" sz="2400" b="0" i="0" dirty="0">
                <a:solidFill>
                  <a:srgbClr val="1B3139"/>
                </a:solidFill>
                <a:effectLst/>
                <a:latin typeface="+mn-ea"/>
              </a:rPr>
              <a:t> </a:t>
            </a:r>
            <a:r>
              <a:rPr lang="zh-CN" altLang="en-US" sz="2400" b="0" i="0" dirty="0">
                <a:solidFill>
                  <a:srgbClr val="1B3139"/>
                </a:solidFill>
                <a:effectLst/>
                <a:latin typeface="+mn-ea"/>
              </a:rPr>
              <a:t>程序前向函数允许用户组合提管道逻辑。通过使用初始化的层和检索，给定查询的一组段落来设置 </a:t>
            </a:r>
            <a:r>
              <a:rPr lang="en-US" altLang="zh-CN" sz="2400" b="0" i="0" dirty="0">
                <a:solidFill>
                  <a:srgbClr val="1B3139"/>
                </a:solidFill>
                <a:effectLst/>
                <a:latin typeface="+mn-ea"/>
              </a:rPr>
              <a:t>RAG </a:t>
            </a:r>
            <a:r>
              <a:rPr lang="zh-CN" altLang="en-US" sz="2400" b="0" i="0" dirty="0">
                <a:solidFill>
                  <a:srgbClr val="1B3139"/>
                </a:solidFill>
                <a:effectLst/>
                <a:latin typeface="+mn-ea"/>
              </a:rPr>
              <a:t>的计算流程，然后使用这些段落作为查询的上下文来生成答案，并在 </a:t>
            </a:r>
            <a:r>
              <a:rPr lang="en-US" altLang="zh-CN" sz="2400" b="0" i="0" dirty="0" err="1">
                <a:solidFill>
                  <a:srgbClr val="1B3139"/>
                </a:solidFill>
                <a:effectLst/>
                <a:latin typeface="+mn-ea"/>
              </a:rPr>
              <a:t>DSPy</a:t>
            </a:r>
            <a:r>
              <a:rPr lang="en-US" altLang="zh-CN" sz="2400" b="0" i="0" dirty="0">
                <a:solidFill>
                  <a:srgbClr val="1B3139"/>
                </a:solidFill>
                <a:effectLst/>
                <a:latin typeface="+mn-ea"/>
              </a:rPr>
              <a:t> </a:t>
            </a:r>
            <a:r>
              <a:rPr lang="zh-CN" altLang="en-US" sz="2400" b="0" i="0" dirty="0">
                <a:solidFill>
                  <a:srgbClr val="1B3139"/>
                </a:solidFill>
                <a:effectLst/>
                <a:latin typeface="+mn-ea"/>
              </a:rPr>
              <a:t>字典对象中输出预期的结果。</a:t>
            </a:r>
            <a:endParaRPr lang="en-US" sz="2400" dirty="0">
              <a:latin typeface="+mn-ea"/>
            </a:endParaRPr>
          </a:p>
        </p:txBody>
      </p:sp>
      <p:sp>
        <p:nvSpPr>
          <p:cNvPr id="4" name="Slide Number Placeholder 3">
            <a:extLst>
              <a:ext uri="{FF2B5EF4-FFF2-40B4-BE49-F238E27FC236}">
                <a16:creationId xmlns:a16="http://schemas.microsoft.com/office/drawing/2014/main" id="{3BEFE862-DEBF-4A57-A9E5-2D666DE5FF97}"/>
              </a:ext>
            </a:extLst>
          </p:cNvPr>
          <p:cNvSpPr>
            <a:spLocks noGrp="1"/>
          </p:cNvSpPr>
          <p:nvPr>
            <p:ph type="sldNum" sz="quarter" idx="12"/>
          </p:nvPr>
        </p:nvSpPr>
        <p:spPr/>
        <p:txBody>
          <a:bodyPr/>
          <a:lstStyle/>
          <a:p>
            <a:fld id="{D418BCAB-A746-41F0-9C0C-7FA07FAFBC50}" type="slidenum">
              <a:rPr lang="en-US" smtClean="0"/>
              <a:t>11</a:t>
            </a:fld>
            <a:endParaRPr lang="en-US"/>
          </a:p>
        </p:txBody>
      </p:sp>
    </p:spTree>
    <p:extLst>
      <p:ext uri="{BB962C8B-B14F-4D97-AF65-F5344CB8AC3E}">
        <p14:creationId xmlns:p14="http://schemas.microsoft.com/office/powerpoint/2010/main" val="102792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D546-F401-2E7C-D101-0599CC8522DC}"/>
              </a:ext>
            </a:extLst>
          </p:cNvPr>
          <p:cNvSpPr>
            <a:spLocks noGrp="1"/>
          </p:cNvSpPr>
          <p:nvPr>
            <p:ph type="title"/>
          </p:nvPr>
        </p:nvSpPr>
        <p:spPr/>
        <p:txBody>
          <a:bodyPr/>
          <a:lstStyle/>
          <a:p>
            <a:r>
              <a:rPr lang="en-US" altLang="zh-CN" dirty="0" err="1"/>
              <a:t>DSPy</a:t>
            </a:r>
            <a:r>
              <a:rPr lang="zh-CN" altLang="en-US" dirty="0"/>
              <a:t>的初始化</a:t>
            </a:r>
            <a:endParaRPr lang="en-US" dirty="0"/>
          </a:p>
        </p:txBody>
      </p:sp>
      <p:sp>
        <p:nvSpPr>
          <p:cNvPr id="3" name="Content Placeholder 2">
            <a:extLst>
              <a:ext uri="{FF2B5EF4-FFF2-40B4-BE49-F238E27FC236}">
                <a16:creationId xmlns:a16="http://schemas.microsoft.com/office/drawing/2014/main" id="{C21E9766-5F0E-0B33-7F0C-A3AC6046B594}"/>
              </a:ext>
            </a:extLst>
          </p:cNvPr>
          <p:cNvSpPr>
            <a:spLocks noGrp="1"/>
          </p:cNvSpPr>
          <p:nvPr>
            <p:ph idx="1"/>
          </p:nvPr>
        </p:nvSpPr>
        <p:spPr>
          <a:xfrm>
            <a:off x="390618" y="1825624"/>
            <a:ext cx="11301274" cy="4362112"/>
          </a:xfrm>
        </p:spPr>
        <p:txBody>
          <a:bodyPr/>
          <a:lstStyle/>
          <a:p>
            <a:pPr marL="0" indent="0" algn="l">
              <a:buNone/>
            </a:pPr>
            <a:r>
              <a:rPr lang="zh-CN" altLang="en-US" b="0" i="0" dirty="0">
                <a:solidFill>
                  <a:srgbClr val="1B3139"/>
                </a:solidFill>
                <a:effectLst/>
                <a:latin typeface="DM Sans" pitchFamily="2" charset="0"/>
              </a:rPr>
              <a:t>用户可以将其提示管道的组件定义为 </a:t>
            </a:r>
            <a:r>
              <a:rPr lang="en-US" altLang="zh-CN" b="0" i="0" dirty="0" err="1">
                <a:solidFill>
                  <a:srgbClr val="1B3139"/>
                </a:solidFill>
                <a:effectLst/>
                <a:latin typeface="DM Sans" pitchFamily="2" charset="0"/>
              </a:rPr>
              <a:t>DSPy</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层。例如，为了解释 </a:t>
            </a:r>
            <a:r>
              <a:rPr lang="en-US" altLang="zh-CN" b="0" i="0" dirty="0">
                <a:solidFill>
                  <a:srgbClr val="1B3139"/>
                </a:solidFill>
                <a:effectLst/>
                <a:latin typeface="DM Sans" pitchFamily="2" charset="0"/>
              </a:rPr>
              <a:t>RAG </a:t>
            </a:r>
            <a:r>
              <a:rPr lang="zh-CN" altLang="en-US" b="0" i="0" dirty="0">
                <a:solidFill>
                  <a:srgbClr val="1B3139"/>
                </a:solidFill>
                <a:effectLst/>
                <a:latin typeface="DM Sans" pitchFamily="2" charset="0"/>
              </a:rPr>
              <a:t>中涉及的步骤，我们定义了一个</a:t>
            </a:r>
            <a:r>
              <a:rPr lang="zh-CN" altLang="en-US" b="1" i="0" dirty="0">
                <a:solidFill>
                  <a:srgbClr val="C00000"/>
                </a:solidFill>
                <a:effectLst/>
                <a:latin typeface="DM Sans" pitchFamily="2" charset="0"/>
              </a:rPr>
              <a:t>检索层</a:t>
            </a:r>
            <a:r>
              <a:rPr lang="zh-CN" altLang="en-US" b="0" i="0" dirty="0">
                <a:solidFill>
                  <a:srgbClr val="1B3139"/>
                </a:solidFill>
                <a:effectLst/>
                <a:latin typeface="DM Sans" pitchFamily="2" charset="0"/>
              </a:rPr>
              <a:t>和一个</a:t>
            </a:r>
            <a:r>
              <a:rPr lang="zh-CN" altLang="en-US" b="1" i="0" dirty="0">
                <a:solidFill>
                  <a:srgbClr val="C00000"/>
                </a:solidFill>
                <a:effectLst/>
                <a:latin typeface="DM Sans" pitchFamily="2" charset="0"/>
              </a:rPr>
              <a:t>生成层</a:t>
            </a:r>
            <a:r>
              <a:rPr lang="zh-CN" altLang="en-US" b="0" i="0" dirty="0">
                <a:solidFill>
                  <a:srgbClr val="1B3139"/>
                </a:solidFill>
                <a:effectLst/>
                <a:latin typeface="DM Sans" pitchFamily="2" charset="0"/>
              </a:rPr>
              <a:t>。</a:t>
            </a:r>
            <a:endParaRPr lang="en-US" altLang="zh-CN" b="0" i="0" dirty="0">
              <a:solidFill>
                <a:srgbClr val="1B3139"/>
              </a:solidFill>
              <a:effectLst/>
              <a:latin typeface="DM Sans" pitchFamily="2" charset="0"/>
            </a:endParaRPr>
          </a:p>
          <a:p>
            <a:pPr marL="514350" indent="-514350" algn="l">
              <a:buFont typeface="+mj-lt"/>
              <a:buAutoNum type="arabicParenR"/>
            </a:pPr>
            <a:r>
              <a:rPr lang="zh-CN" altLang="en-US" b="0" i="0" dirty="0">
                <a:solidFill>
                  <a:srgbClr val="1B3139"/>
                </a:solidFill>
                <a:effectLst/>
                <a:latin typeface="DM Sans" pitchFamily="2" charset="0"/>
              </a:rPr>
              <a:t>我们定义了一个</a:t>
            </a:r>
            <a:r>
              <a:rPr lang="zh-CN" altLang="en-US" b="1" i="0" dirty="0">
                <a:solidFill>
                  <a:srgbClr val="C00000"/>
                </a:solidFill>
                <a:effectLst/>
                <a:latin typeface="DM Sans" pitchFamily="2" charset="0"/>
              </a:rPr>
              <a:t>检索层</a:t>
            </a:r>
            <a:r>
              <a:rPr lang="zh-CN" altLang="en-US" b="0" i="0" dirty="0">
                <a:solidFill>
                  <a:srgbClr val="1B3139"/>
                </a:solidFill>
                <a:effectLst/>
                <a:latin typeface="DM Sans" pitchFamily="2" charset="0"/>
              </a:rPr>
              <a:t>“</a:t>
            </a:r>
            <a:r>
              <a:rPr lang="en-US" altLang="zh-CN" b="0" i="0" dirty="0" err="1">
                <a:solidFill>
                  <a:srgbClr val="1B3139"/>
                </a:solidFill>
                <a:effectLst/>
                <a:latin typeface="DM Sans" pitchFamily="2" charset="0"/>
              </a:rPr>
              <a:t>dspy.Retrieve</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，它使用用户配置的检索模型来检索输入的搜索查询的一组相关段落</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文档。</a:t>
            </a:r>
          </a:p>
          <a:p>
            <a:pPr marL="514350" indent="-514350" algn="l">
              <a:buFont typeface="+mj-lt"/>
              <a:buAutoNum type="arabicParenR"/>
            </a:pPr>
            <a:r>
              <a:rPr lang="zh-CN" altLang="en-US" b="0" i="0" dirty="0">
                <a:solidFill>
                  <a:srgbClr val="1B3139"/>
                </a:solidFill>
                <a:effectLst/>
                <a:latin typeface="DM Sans" pitchFamily="2" charset="0"/>
              </a:rPr>
              <a:t>然后，我们初始化</a:t>
            </a:r>
            <a:r>
              <a:rPr lang="zh-CN" altLang="en-US" b="1" i="0" dirty="0">
                <a:solidFill>
                  <a:srgbClr val="C00000"/>
                </a:solidFill>
                <a:effectLst/>
                <a:latin typeface="DM Sans" pitchFamily="2" charset="0"/>
              </a:rPr>
              <a:t>生成层</a:t>
            </a:r>
            <a:r>
              <a:rPr lang="zh-CN" altLang="en-US" b="0" i="0" dirty="0">
                <a:solidFill>
                  <a:srgbClr val="1B3139"/>
                </a:solidFill>
                <a:effectLst/>
                <a:latin typeface="DM Sans" pitchFamily="2" charset="0"/>
              </a:rPr>
              <a:t>，为此我们使用 </a:t>
            </a:r>
            <a:r>
              <a:rPr lang="en-US" altLang="zh-CN" b="0" i="0" dirty="0">
                <a:solidFill>
                  <a:srgbClr val="1B3139"/>
                </a:solidFill>
                <a:effectLst/>
                <a:latin typeface="DM Sans" pitchFamily="2" charset="0"/>
              </a:rPr>
              <a:t>`</a:t>
            </a:r>
            <a:r>
              <a:rPr lang="en-US" altLang="zh-CN" b="0" i="0" dirty="0" err="1">
                <a:solidFill>
                  <a:srgbClr val="1B3139"/>
                </a:solidFill>
                <a:effectLst/>
                <a:latin typeface="DM Sans" pitchFamily="2" charset="0"/>
              </a:rPr>
              <a:t>dspy.Predict</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模块，该模块在内部准备生成提示。为了配置此生成层，我们以自然语言签名格式定义 </a:t>
            </a:r>
            <a:r>
              <a:rPr lang="en-US" altLang="zh-CN" b="0" i="0" dirty="0">
                <a:solidFill>
                  <a:srgbClr val="1B3139"/>
                </a:solidFill>
                <a:effectLst/>
                <a:latin typeface="DM Sans" pitchFamily="2" charset="0"/>
              </a:rPr>
              <a:t>RAG </a:t>
            </a:r>
            <a:r>
              <a:rPr lang="zh-CN" altLang="en-US" b="0" i="0" dirty="0">
                <a:solidFill>
                  <a:srgbClr val="1B3139"/>
                </a:solidFill>
                <a:effectLst/>
                <a:latin typeface="DM Sans" pitchFamily="2" charset="0"/>
              </a:rPr>
              <a:t>任务，该格式由一组输入字段（“上下文、查询”）和预期输出字段（“答案”）指定。然后，此模块在内部格式化提示以匹配此定义的格式，然后从用户配置的 </a:t>
            </a:r>
            <a:r>
              <a:rPr lang="en-US" altLang="zh-CN" b="0" i="0" dirty="0">
                <a:solidFill>
                  <a:srgbClr val="1B3139"/>
                </a:solidFill>
                <a:effectLst/>
                <a:latin typeface="DM Sans" pitchFamily="2" charset="0"/>
              </a:rPr>
              <a:t>LM </a:t>
            </a:r>
            <a:r>
              <a:rPr lang="zh-CN" altLang="en-US" b="0" i="0" dirty="0">
                <a:solidFill>
                  <a:srgbClr val="1B3139"/>
                </a:solidFill>
                <a:effectLst/>
                <a:latin typeface="DM Sans" pitchFamily="2" charset="0"/>
              </a:rPr>
              <a:t>返回生成。</a:t>
            </a:r>
          </a:p>
        </p:txBody>
      </p:sp>
      <p:sp>
        <p:nvSpPr>
          <p:cNvPr id="4" name="Slide Number Placeholder 3">
            <a:extLst>
              <a:ext uri="{FF2B5EF4-FFF2-40B4-BE49-F238E27FC236}">
                <a16:creationId xmlns:a16="http://schemas.microsoft.com/office/drawing/2014/main" id="{09DFDC85-5DC8-89E6-4764-2306AFF9915C}"/>
              </a:ext>
            </a:extLst>
          </p:cNvPr>
          <p:cNvSpPr>
            <a:spLocks noGrp="1"/>
          </p:cNvSpPr>
          <p:nvPr>
            <p:ph type="sldNum" sz="quarter" idx="12"/>
          </p:nvPr>
        </p:nvSpPr>
        <p:spPr/>
        <p:txBody>
          <a:bodyPr/>
          <a:lstStyle/>
          <a:p>
            <a:fld id="{D418BCAB-A746-41F0-9C0C-7FA07FAFBC50}" type="slidenum">
              <a:rPr lang="en-US" smtClean="0"/>
              <a:t>12</a:t>
            </a:fld>
            <a:endParaRPr lang="en-US"/>
          </a:p>
        </p:txBody>
      </p:sp>
    </p:spTree>
    <p:extLst>
      <p:ext uri="{BB962C8B-B14F-4D97-AF65-F5344CB8AC3E}">
        <p14:creationId xmlns:p14="http://schemas.microsoft.com/office/powerpoint/2010/main" val="186953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0392-3721-170E-1B3C-6BAA20FB85A6}"/>
              </a:ext>
            </a:extLst>
          </p:cNvPr>
          <p:cNvSpPr>
            <a:spLocks noGrp="1"/>
          </p:cNvSpPr>
          <p:nvPr>
            <p:ph type="title"/>
          </p:nvPr>
        </p:nvSpPr>
        <p:spPr/>
        <p:txBody>
          <a:bodyPr/>
          <a:lstStyle/>
          <a:p>
            <a:r>
              <a:rPr lang="zh-CN" altLang="en-US" dirty="0"/>
              <a:t>复合</a:t>
            </a:r>
            <a:r>
              <a:rPr lang="en-US" altLang="zh-CN" dirty="0"/>
              <a:t>AI</a:t>
            </a:r>
            <a:r>
              <a:rPr lang="zh-CN" altLang="en-US" dirty="0"/>
              <a:t>的抓手建议</a:t>
            </a:r>
            <a:endParaRPr lang="en-US" dirty="0"/>
          </a:p>
        </p:txBody>
      </p:sp>
      <p:sp>
        <p:nvSpPr>
          <p:cNvPr id="3" name="Content Placeholder 2">
            <a:extLst>
              <a:ext uri="{FF2B5EF4-FFF2-40B4-BE49-F238E27FC236}">
                <a16:creationId xmlns:a16="http://schemas.microsoft.com/office/drawing/2014/main" id="{CC71DA8C-FD4F-4ECA-9BCD-1717F0FE463B}"/>
              </a:ext>
            </a:extLst>
          </p:cNvPr>
          <p:cNvSpPr>
            <a:spLocks noGrp="1"/>
          </p:cNvSpPr>
          <p:nvPr>
            <p:ph idx="1"/>
          </p:nvPr>
        </p:nvSpPr>
        <p:spPr>
          <a:xfrm>
            <a:off x="303320" y="1571226"/>
            <a:ext cx="11690412" cy="4921649"/>
          </a:xfrm>
        </p:spPr>
        <p:txBody>
          <a:bodyPr>
            <a:noAutofit/>
          </a:bodyPr>
          <a:lstStyle/>
          <a:p>
            <a:r>
              <a:rPr lang="zh-CN" altLang="en-US" sz="2400" dirty="0">
                <a:latin typeface="+mn-ea"/>
              </a:rPr>
              <a:t>设计 </a:t>
            </a:r>
            <a:r>
              <a:rPr lang="en-US" altLang="zh-CN" sz="2400" dirty="0">
                <a:latin typeface="+mn-ea"/>
              </a:rPr>
              <a:t>AI </a:t>
            </a:r>
            <a:r>
              <a:rPr lang="zh-CN" altLang="en-US" sz="2400" dirty="0">
                <a:latin typeface="+mn-ea"/>
              </a:rPr>
              <a:t>系统的组合框架和策略：许多开发人员现在正在使用“语言模型编程”框架，该框架允许他们通过多次调用 </a:t>
            </a:r>
            <a:r>
              <a:rPr lang="en-US" altLang="zh-CN" sz="2400" dirty="0">
                <a:latin typeface="+mn-ea"/>
              </a:rPr>
              <a:t>AI </a:t>
            </a:r>
            <a:r>
              <a:rPr lang="zh-CN" altLang="en-US" sz="2400" dirty="0">
                <a:latin typeface="+mn-ea"/>
              </a:rPr>
              <a:t>模型和其他组件来构建应用程序。其中，推理策略有助于生成更好的输出。</a:t>
            </a:r>
          </a:p>
          <a:p>
            <a:r>
              <a:rPr lang="zh-CN" altLang="en-US" sz="2400" dirty="0">
                <a:latin typeface="+mn-ea"/>
              </a:rPr>
              <a:t>自动优化质量：例如，</a:t>
            </a:r>
            <a:r>
              <a:rPr lang="en-US" altLang="zh-CN" sz="2400" dirty="0" err="1">
                <a:latin typeface="+mn-ea"/>
              </a:rPr>
              <a:t>DSPy</a:t>
            </a:r>
            <a:r>
              <a:rPr lang="zh-CN" altLang="en-US" sz="2400" dirty="0">
                <a:latin typeface="+mn-ea"/>
              </a:rPr>
              <a:t>框架旨在优化由 </a:t>
            </a:r>
            <a:r>
              <a:rPr lang="en-US" altLang="zh-CN" sz="2400" dirty="0">
                <a:latin typeface="+mn-ea"/>
              </a:rPr>
              <a:t>LLM </a:t>
            </a:r>
            <a:r>
              <a:rPr lang="zh-CN" altLang="en-US" sz="2400" dirty="0">
                <a:latin typeface="+mn-ea"/>
              </a:rPr>
              <a:t>调用和其他工具组成的系统，并提供目标指标（譬如，验证集上的准确性），然后 </a:t>
            </a:r>
            <a:r>
              <a:rPr lang="en-US" altLang="zh-CN" sz="2400" dirty="0" err="1">
                <a:latin typeface="+mn-ea"/>
              </a:rPr>
              <a:t>DSPy</a:t>
            </a:r>
            <a:r>
              <a:rPr lang="en-US" altLang="zh-CN" sz="2400" dirty="0">
                <a:latin typeface="+mn-ea"/>
              </a:rPr>
              <a:t> </a:t>
            </a:r>
            <a:r>
              <a:rPr lang="zh-CN" altLang="en-US" sz="2400" dirty="0">
                <a:latin typeface="+mn-ea"/>
              </a:rPr>
              <a:t>通过为每个模块创建提示指令、少量样本示例和其他参数选择来自动调整管道，以最大化端到端性能。效果类似于 </a:t>
            </a:r>
            <a:r>
              <a:rPr lang="en-US" altLang="zh-CN" sz="2400" dirty="0" err="1">
                <a:latin typeface="+mn-ea"/>
              </a:rPr>
              <a:t>PyTorch</a:t>
            </a:r>
            <a:r>
              <a:rPr lang="en-US" altLang="zh-CN" sz="2400" dirty="0">
                <a:latin typeface="+mn-ea"/>
              </a:rPr>
              <a:t> </a:t>
            </a:r>
            <a:r>
              <a:rPr lang="zh-CN" altLang="en-US" sz="2400" dirty="0">
                <a:latin typeface="+mn-ea"/>
              </a:rPr>
              <a:t>中多层神经网络的端到端优化，只是 </a:t>
            </a:r>
            <a:r>
              <a:rPr lang="en-US" altLang="zh-CN" sz="2400" dirty="0" err="1">
                <a:latin typeface="+mn-ea"/>
              </a:rPr>
              <a:t>DSPy</a:t>
            </a:r>
            <a:r>
              <a:rPr lang="en-US" altLang="zh-CN" sz="2400" dirty="0">
                <a:latin typeface="+mn-ea"/>
              </a:rPr>
              <a:t> </a:t>
            </a:r>
            <a:r>
              <a:rPr lang="zh-CN" altLang="en-US" sz="2400" dirty="0">
                <a:latin typeface="+mn-ea"/>
              </a:rPr>
              <a:t>中的模块并不总是可分层。</a:t>
            </a:r>
          </a:p>
          <a:p>
            <a:r>
              <a:rPr lang="zh-CN" altLang="en-US" sz="2400" dirty="0">
                <a:latin typeface="+mn-ea"/>
              </a:rPr>
              <a:t>在成本约束下的最优化：可用的 </a:t>
            </a:r>
            <a:r>
              <a:rPr lang="en-US" altLang="zh-CN" sz="2400" dirty="0">
                <a:latin typeface="+mn-ea"/>
              </a:rPr>
              <a:t>AI </a:t>
            </a:r>
            <a:r>
              <a:rPr lang="zh-CN" altLang="en-US" sz="2400" dirty="0">
                <a:latin typeface="+mn-ea"/>
              </a:rPr>
              <a:t>模型和服务种类繁多，因此很难为应用程序选择合适的模型和服务。此外，不同的模型可能在不同的输入上表现更好。例如</a:t>
            </a:r>
            <a:r>
              <a:rPr lang="en-US" altLang="zh-CN" sz="2400" dirty="0" err="1">
                <a:latin typeface="+mn-ea"/>
              </a:rPr>
              <a:t>FrugalGPT</a:t>
            </a:r>
            <a:r>
              <a:rPr lang="zh-CN" altLang="en-US" sz="2400" dirty="0">
                <a:latin typeface="+mn-ea"/>
              </a:rPr>
              <a:t>框架，可自动地在目标预算的前提下最大限度地提高性能。</a:t>
            </a:r>
          </a:p>
          <a:p>
            <a:r>
              <a:rPr lang="en-US" altLang="zh-CN" sz="2400" dirty="0">
                <a:latin typeface="+mn-ea"/>
              </a:rPr>
              <a:t>AI/ML</a:t>
            </a:r>
            <a:r>
              <a:rPr lang="zh-CN" altLang="en-US" sz="2400" dirty="0">
                <a:latin typeface="+mn-ea"/>
              </a:rPr>
              <a:t>操作：应用程序始终需要监控模型输出和数据管道才能可靠运行。复合 </a:t>
            </a:r>
            <a:r>
              <a:rPr lang="en-US" altLang="zh-CN" sz="2400" dirty="0">
                <a:latin typeface="+mn-ea"/>
              </a:rPr>
              <a:t>AI </a:t>
            </a:r>
            <a:r>
              <a:rPr lang="zh-CN" altLang="en-US" sz="2400" dirty="0">
                <a:latin typeface="+mn-ea"/>
              </a:rPr>
              <a:t>系统对每个输入的行为可能要复杂得多，因此跟踪所有步骤和中间输出非常重要。</a:t>
            </a:r>
            <a:endParaRPr lang="en-US" altLang="zh-CN" sz="2400" dirty="0">
              <a:latin typeface="+mn-ea"/>
            </a:endParaRPr>
          </a:p>
          <a:p>
            <a:r>
              <a:rPr lang="zh-CN" altLang="en-US" sz="2400" dirty="0">
                <a:latin typeface="+mn-ea"/>
              </a:rPr>
              <a:t>自动</a:t>
            </a:r>
            <a:r>
              <a:rPr lang="en-US" altLang="zh-CN" sz="2400" dirty="0">
                <a:latin typeface="+mn-ea"/>
              </a:rPr>
              <a:t>/</a:t>
            </a:r>
            <a:r>
              <a:rPr lang="zh-CN" altLang="en-US" sz="2400" dirty="0">
                <a:latin typeface="+mn-ea"/>
              </a:rPr>
              <a:t>智能评估：可视化和评估输出结果，将它们与数据管道质量和下游指标相关联。</a:t>
            </a:r>
            <a:endParaRPr lang="en-US" sz="2400" dirty="0">
              <a:latin typeface="+mn-ea"/>
            </a:endParaRPr>
          </a:p>
        </p:txBody>
      </p:sp>
      <p:sp>
        <p:nvSpPr>
          <p:cNvPr id="4" name="Slide Number Placeholder 3">
            <a:extLst>
              <a:ext uri="{FF2B5EF4-FFF2-40B4-BE49-F238E27FC236}">
                <a16:creationId xmlns:a16="http://schemas.microsoft.com/office/drawing/2014/main" id="{99C23F61-CC4F-827A-315A-D860AD0BECE8}"/>
              </a:ext>
            </a:extLst>
          </p:cNvPr>
          <p:cNvSpPr>
            <a:spLocks noGrp="1"/>
          </p:cNvSpPr>
          <p:nvPr>
            <p:ph type="sldNum" sz="quarter" idx="12"/>
          </p:nvPr>
        </p:nvSpPr>
        <p:spPr/>
        <p:txBody>
          <a:bodyPr/>
          <a:lstStyle/>
          <a:p>
            <a:fld id="{D418BCAB-A746-41F0-9C0C-7FA07FAFBC50}" type="slidenum">
              <a:rPr lang="en-US" smtClean="0"/>
              <a:t>13</a:t>
            </a:fld>
            <a:endParaRPr lang="en-US"/>
          </a:p>
        </p:txBody>
      </p:sp>
    </p:spTree>
    <p:extLst>
      <p:ext uri="{BB962C8B-B14F-4D97-AF65-F5344CB8AC3E}">
        <p14:creationId xmlns:p14="http://schemas.microsoft.com/office/powerpoint/2010/main" val="408926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493F-87AF-D871-020C-097DFBBBE3EB}"/>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EB97F0A5-1EA2-84D4-AEF6-20AA179E0D08}"/>
              </a:ext>
            </a:extLst>
          </p:cNvPr>
          <p:cNvSpPr>
            <a:spLocks noGrp="1"/>
          </p:cNvSpPr>
          <p:nvPr>
            <p:ph idx="1"/>
          </p:nvPr>
        </p:nvSpPr>
        <p:spPr/>
        <p:txBody>
          <a:bodyPr/>
          <a:lstStyle/>
          <a:p>
            <a:r>
              <a:rPr lang="en-US" altLang="zh-CN" dirty="0"/>
              <a:t>The Shift from Models to Compound AI Systems </a:t>
            </a:r>
            <a:r>
              <a:rPr lang="zh-CN" altLang="en-US" dirty="0"/>
              <a:t>（</a:t>
            </a:r>
            <a:r>
              <a:rPr lang="en-US" altLang="zh-CN" dirty="0">
                <a:hlinkClick r:id="rId2"/>
              </a:rPr>
              <a:t>https://bair.berkeley.edu/blog/2024/02/18/compound-ai-systems/</a:t>
            </a:r>
            <a:r>
              <a:rPr lang="zh-CN" altLang="en-US" dirty="0"/>
              <a:t>）</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9A74008D-DC40-F372-764E-718F10311AD7}"/>
              </a:ext>
            </a:extLst>
          </p:cNvPr>
          <p:cNvSpPr>
            <a:spLocks noGrp="1"/>
          </p:cNvSpPr>
          <p:nvPr>
            <p:ph type="sldNum" sz="quarter" idx="12"/>
          </p:nvPr>
        </p:nvSpPr>
        <p:spPr/>
        <p:txBody>
          <a:bodyPr/>
          <a:lstStyle/>
          <a:p>
            <a:fld id="{D418BCAB-A746-41F0-9C0C-7FA07FAFBC50}" type="slidenum">
              <a:rPr lang="en-US" smtClean="0"/>
              <a:t>14</a:t>
            </a:fld>
            <a:endParaRPr lang="en-US"/>
          </a:p>
        </p:txBody>
      </p:sp>
    </p:spTree>
    <p:extLst>
      <p:ext uri="{BB962C8B-B14F-4D97-AF65-F5344CB8AC3E}">
        <p14:creationId xmlns:p14="http://schemas.microsoft.com/office/powerpoint/2010/main" val="127296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8839-3500-D8F7-59AD-31A6C01D5906}"/>
              </a:ext>
            </a:extLst>
          </p:cNvPr>
          <p:cNvSpPr>
            <a:spLocks noGrp="1"/>
          </p:cNvSpPr>
          <p:nvPr>
            <p:ph type="title"/>
          </p:nvPr>
        </p:nvSpPr>
        <p:spPr/>
        <p:txBody>
          <a:bodyPr/>
          <a:lstStyle/>
          <a:p>
            <a:r>
              <a:rPr lang="zh-CN" altLang="en-US" dirty="0"/>
              <a:t>什么是复合</a:t>
            </a:r>
            <a:r>
              <a:rPr lang="en-US" altLang="zh-CN" dirty="0"/>
              <a:t>AI</a:t>
            </a:r>
            <a:r>
              <a:rPr lang="zh-CN" altLang="en-US" dirty="0"/>
              <a:t>系统？</a:t>
            </a:r>
            <a:endParaRPr lang="en-US" dirty="0"/>
          </a:p>
        </p:txBody>
      </p:sp>
      <p:sp>
        <p:nvSpPr>
          <p:cNvPr id="3" name="Content Placeholder 2">
            <a:extLst>
              <a:ext uri="{FF2B5EF4-FFF2-40B4-BE49-F238E27FC236}">
                <a16:creationId xmlns:a16="http://schemas.microsoft.com/office/drawing/2014/main" id="{A98CE262-CFD4-0141-90BE-EBD4772F7D55}"/>
              </a:ext>
            </a:extLst>
          </p:cNvPr>
          <p:cNvSpPr>
            <a:spLocks noGrp="1"/>
          </p:cNvSpPr>
          <p:nvPr>
            <p:ph idx="1"/>
          </p:nvPr>
        </p:nvSpPr>
        <p:spPr>
          <a:xfrm>
            <a:off x="612559" y="1825624"/>
            <a:ext cx="10999433" cy="4530725"/>
          </a:xfrm>
        </p:spPr>
        <p:txBody>
          <a:bodyPr>
            <a:normAutofit fontScale="92500" lnSpcReduction="10000"/>
          </a:bodyPr>
          <a:lstStyle/>
          <a:p>
            <a:pPr marL="0" indent="0">
              <a:buNone/>
            </a:pPr>
            <a:r>
              <a:rPr lang="zh-CN" altLang="en-US" b="1" dirty="0">
                <a:solidFill>
                  <a:srgbClr val="C00000"/>
                </a:solidFill>
              </a:rPr>
              <a:t>包打天下的单一模型并不存在</a:t>
            </a:r>
            <a:r>
              <a:rPr lang="zh-CN" altLang="en-US" dirty="0"/>
              <a:t>。复合</a:t>
            </a:r>
            <a:r>
              <a:rPr lang="en-US" altLang="zh-CN" dirty="0"/>
              <a:t>AI</a:t>
            </a:r>
            <a:r>
              <a:rPr lang="zh-CN" altLang="en-US" dirty="0"/>
              <a:t>（</a:t>
            </a:r>
            <a:r>
              <a:rPr lang="en-US" altLang="zh-CN" dirty="0"/>
              <a:t>compound AI</a:t>
            </a:r>
            <a:r>
              <a:rPr lang="zh-CN" altLang="en-US" dirty="0"/>
              <a:t>）系统通常指的是结合多种</a:t>
            </a:r>
            <a:r>
              <a:rPr lang="en-US" altLang="zh-CN" dirty="0"/>
              <a:t>AI</a:t>
            </a:r>
            <a:r>
              <a:rPr lang="zh-CN" altLang="en-US" dirty="0"/>
              <a:t>技术和方法以解决复杂问题的</a:t>
            </a:r>
            <a:r>
              <a:rPr lang="en-US" altLang="zh-CN" dirty="0"/>
              <a:t>AI</a:t>
            </a:r>
            <a:r>
              <a:rPr lang="zh-CN" altLang="en-US" dirty="0"/>
              <a:t>系统，包括以下几个方面：</a:t>
            </a:r>
            <a:endParaRPr lang="en-US" altLang="zh-CN" dirty="0"/>
          </a:p>
          <a:p>
            <a:pPr>
              <a:buFont typeface="+mj-lt"/>
              <a:buAutoNum type="arabicPeriod"/>
            </a:pPr>
            <a:r>
              <a:rPr lang="zh-CN" altLang="en-US" b="1" dirty="0"/>
              <a:t>多技术融合</a:t>
            </a:r>
            <a:r>
              <a:rPr lang="zh-CN" altLang="en-US" dirty="0"/>
              <a:t>：结合不同的</a:t>
            </a:r>
            <a:r>
              <a:rPr lang="en-US" altLang="zh-CN" dirty="0"/>
              <a:t>AI</a:t>
            </a:r>
            <a:r>
              <a:rPr lang="zh-CN" altLang="en-US" dirty="0"/>
              <a:t>技术，如机器学习、深度学习、自然语言处理、计算机视觉等，以充分利用每种技术的优势。</a:t>
            </a:r>
          </a:p>
          <a:p>
            <a:pPr>
              <a:buFont typeface="+mj-lt"/>
              <a:buAutoNum type="arabicPeriod"/>
            </a:pPr>
            <a:r>
              <a:rPr lang="zh-CN" altLang="en-US" b="1" dirty="0"/>
              <a:t>系统协同</a:t>
            </a:r>
            <a:r>
              <a:rPr lang="zh-CN" altLang="en-US" dirty="0"/>
              <a:t>：通过多个</a:t>
            </a:r>
            <a:r>
              <a:rPr lang="en-US" altLang="zh-CN" dirty="0"/>
              <a:t>AI</a:t>
            </a:r>
            <a:r>
              <a:rPr lang="zh-CN" altLang="en-US" dirty="0"/>
              <a:t>子系统的协同工作，实现比单一</a:t>
            </a:r>
            <a:r>
              <a:rPr lang="en-US" altLang="zh-CN" dirty="0"/>
              <a:t>AI</a:t>
            </a:r>
            <a:r>
              <a:rPr lang="zh-CN" altLang="en-US" dirty="0"/>
              <a:t>系统更强的性能。例如，一个</a:t>
            </a:r>
            <a:r>
              <a:rPr lang="en-US" altLang="zh-CN" dirty="0"/>
              <a:t>AI</a:t>
            </a:r>
            <a:r>
              <a:rPr lang="zh-CN" altLang="en-US" dirty="0"/>
              <a:t>系统可能同时使用图像识别和语音识别技术来提供更全面的用户体验。</a:t>
            </a:r>
          </a:p>
          <a:p>
            <a:pPr>
              <a:buFont typeface="+mj-lt"/>
              <a:buAutoNum type="arabicPeriod"/>
            </a:pPr>
            <a:r>
              <a:rPr lang="zh-CN" altLang="en-US" b="1" dirty="0"/>
              <a:t>复杂任务处理</a:t>
            </a:r>
            <a:r>
              <a:rPr lang="zh-CN" altLang="en-US" dirty="0"/>
              <a:t>：能够处理复杂的任务和问题，这些任务可能需要跨多个领域的知识和技术。比如，在自动驾驶汽车中，复合</a:t>
            </a:r>
            <a:r>
              <a:rPr lang="en-US" altLang="zh-CN" dirty="0"/>
              <a:t>AI</a:t>
            </a:r>
            <a:r>
              <a:rPr lang="zh-CN" altLang="en-US" dirty="0"/>
              <a:t>可以同时处理感知、决策和控制任务。</a:t>
            </a:r>
          </a:p>
          <a:p>
            <a:pPr>
              <a:buFont typeface="+mj-lt"/>
              <a:buAutoNum type="arabicPeriod"/>
            </a:pPr>
            <a:r>
              <a:rPr lang="zh-CN" altLang="en-US" b="1" dirty="0"/>
              <a:t>自适应学习</a:t>
            </a:r>
            <a:r>
              <a:rPr lang="zh-CN" altLang="en-US" dirty="0"/>
              <a:t>：具备动态适应和自我优化的能力，能够根据环境和需求的变化不断学习和改进。</a:t>
            </a:r>
          </a:p>
        </p:txBody>
      </p:sp>
      <p:sp>
        <p:nvSpPr>
          <p:cNvPr id="4" name="Slide Number Placeholder 3">
            <a:extLst>
              <a:ext uri="{FF2B5EF4-FFF2-40B4-BE49-F238E27FC236}">
                <a16:creationId xmlns:a16="http://schemas.microsoft.com/office/drawing/2014/main" id="{0693A969-A54E-1F26-CD6A-71DAD5C3A9D3}"/>
              </a:ext>
            </a:extLst>
          </p:cNvPr>
          <p:cNvSpPr>
            <a:spLocks noGrp="1"/>
          </p:cNvSpPr>
          <p:nvPr>
            <p:ph type="sldNum" sz="quarter" idx="12"/>
          </p:nvPr>
        </p:nvSpPr>
        <p:spPr/>
        <p:txBody>
          <a:bodyPr/>
          <a:lstStyle/>
          <a:p>
            <a:fld id="{D418BCAB-A746-41F0-9C0C-7FA07FAFBC50}" type="slidenum">
              <a:rPr lang="en-US" smtClean="0"/>
              <a:t>2</a:t>
            </a:fld>
            <a:endParaRPr lang="en-US"/>
          </a:p>
        </p:txBody>
      </p:sp>
    </p:spTree>
    <p:extLst>
      <p:ext uri="{BB962C8B-B14F-4D97-AF65-F5344CB8AC3E}">
        <p14:creationId xmlns:p14="http://schemas.microsoft.com/office/powerpoint/2010/main" val="238168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493F-87AF-D871-020C-097DFBBBE3EB}"/>
              </a:ext>
            </a:extLst>
          </p:cNvPr>
          <p:cNvSpPr>
            <a:spLocks noGrp="1"/>
          </p:cNvSpPr>
          <p:nvPr>
            <p:ph type="title"/>
          </p:nvPr>
        </p:nvSpPr>
        <p:spPr/>
        <p:txBody>
          <a:bodyPr/>
          <a:lstStyle/>
          <a:p>
            <a:r>
              <a:rPr lang="zh-CN" altLang="en-US" dirty="0"/>
              <a:t>为什么需要复合</a:t>
            </a:r>
            <a:r>
              <a:rPr lang="en-US" altLang="zh-CN" dirty="0"/>
              <a:t>AI</a:t>
            </a:r>
            <a:r>
              <a:rPr lang="zh-CN" altLang="en-US" dirty="0"/>
              <a:t>？</a:t>
            </a:r>
            <a:endParaRPr lang="en-US" dirty="0"/>
          </a:p>
        </p:txBody>
      </p:sp>
      <p:sp>
        <p:nvSpPr>
          <p:cNvPr id="3" name="Content Placeholder 2">
            <a:extLst>
              <a:ext uri="{FF2B5EF4-FFF2-40B4-BE49-F238E27FC236}">
                <a16:creationId xmlns:a16="http://schemas.microsoft.com/office/drawing/2014/main" id="{EB97F0A5-1EA2-84D4-AEF6-20AA179E0D08}"/>
              </a:ext>
            </a:extLst>
          </p:cNvPr>
          <p:cNvSpPr>
            <a:spLocks noGrp="1"/>
          </p:cNvSpPr>
          <p:nvPr>
            <p:ph idx="1"/>
          </p:nvPr>
        </p:nvSpPr>
        <p:spPr>
          <a:xfrm>
            <a:off x="355107" y="1825624"/>
            <a:ext cx="11514338" cy="4530725"/>
          </a:xfrm>
        </p:spPr>
        <p:txBody>
          <a:bodyPr>
            <a:normAutofit/>
          </a:bodyPr>
          <a:lstStyle/>
          <a:p>
            <a:r>
              <a:rPr lang="en-US" altLang="zh-CN" dirty="0">
                <a:latin typeface="+mn-ea"/>
              </a:rPr>
              <a:t>LLM</a:t>
            </a:r>
            <a:r>
              <a:rPr lang="zh-CN" altLang="en-US" dirty="0">
                <a:latin typeface="+mn-ea"/>
              </a:rPr>
              <a:t>虽然强大，但是不可能端到端地解决任何问题。随着模型规模的增加，投入产出比逐渐降低。有些</a:t>
            </a:r>
            <a:r>
              <a:rPr lang="en-US" altLang="zh-CN" dirty="0">
                <a:latin typeface="+mn-ea"/>
              </a:rPr>
              <a:t>AI</a:t>
            </a:r>
            <a:r>
              <a:rPr lang="zh-CN" altLang="en-US" dirty="0">
                <a:latin typeface="+mn-ea"/>
              </a:rPr>
              <a:t>任务更容易通过系统设计来实现。</a:t>
            </a:r>
            <a:endParaRPr lang="en-US" altLang="zh-CN" dirty="0">
              <a:latin typeface="+mn-ea"/>
            </a:endParaRPr>
          </a:p>
          <a:p>
            <a:r>
              <a:rPr lang="en-US" altLang="zh-CN" dirty="0">
                <a:latin typeface="+mn-ea"/>
              </a:rPr>
              <a:t>LLM</a:t>
            </a:r>
            <a:r>
              <a:rPr lang="zh-CN" altLang="en-US" dirty="0">
                <a:latin typeface="+mn-ea"/>
              </a:rPr>
              <a:t>的知识是静态的，</a:t>
            </a:r>
            <a:r>
              <a:rPr lang="zh-CN" kern="0" dirty="0">
                <a:solidFill>
                  <a:srgbClr val="333333"/>
                </a:solidFill>
                <a:effectLst/>
                <a:latin typeface="+mn-ea"/>
                <a:cs typeface="SimSun" panose="02010600030101010101" pitchFamily="2" charset="-122"/>
              </a:rPr>
              <a:t>需要将模型与其他组件（如搜索和检索）结合起来</a:t>
            </a:r>
            <a:r>
              <a:rPr lang="zh-CN" altLang="en-US" kern="0" dirty="0">
                <a:solidFill>
                  <a:srgbClr val="333333"/>
                </a:solidFill>
                <a:effectLst/>
                <a:latin typeface="+mn-ea"/>
                <a:cs typeface="SimSun" panose="02010600030101010101" pitchFamily="2" charset="-122"/>
              </a:rPr>
              <a:t>，</a:t>
            </a:r>
            <a:r>
              <a:rPr lang="zh-CN" altLang="en-US" dirty="0">
                <a:latin typeface="+mn-ea"/>
              </a:rPr>
              <a:t>系统才能变成动态的。</a:t>
            </a:r>
            <a:endParaRPr lang="en-US" altLang="zh-CN" dirty="0">
              <a:latin typeface="+mn-ea"/>
            </a:endParaRPr>
          </a:p>
          <a:p>
            <a:r>
              <a:rPr lang="en-US" altLang="zh-CN" kern="0" dirty="0">
                <a:solidFill>
                  <a:srgbClr val="333333"/>
                </a:solidFill>
                <a:effectLst/>
                <a:latin typeface="+mn-ea"/>
                <a:cs typeface="SimSun" panose="02010600030101010101" pitchFamily="2" charset="-122"/>
              </a:rPr>
              <a:t>LLM</a:t>
            </a:r>
            <a:r>
              <a:rPr lang="zh-CN" altLang="en-US" kern="0" dirty="0">
                <a:solidFill>
                  <a:srgbClr val="333333"/>
                </a:solidFill>
                <a:effectLst/>
                <a:latin typeface="+mn-ea"/>
                <a:cs typeface="SimSun" panose="02010600030101010101" pitchFamily="2" charset="-122"/>
              </a:rPr>
              <a:t>需要</a:t>
            </a:r>
            <a:r>
              <a:rPr lang="zh-CN" kern="0" dirty="0">
                <a:solidFill>
                  <a:srgbClr val="333333"/>
                </a:solidFill>
                <a:effectLst/>
                <a:latin typeface="+mn-ea"/>
                <a:cs typeface="SimSun" panose="02010600030101010101" pitchFamily="2" charset="-122"/>
              </a:rPr>
              <a:t>过滤模型</a:t>
            </a:r>
            <a:r>
              <a:rPr lang="zh-CN" altLang="en-US" kern="0" dirty="0">
                <a:solidFill>
                  <a:srgbClr val="333333"/>
                </a:solidFill>
                <a:effectLst/>
                <a:latin typeface="+mn-ea"/>
                <a:cs typeface="SimSun" panose="02010600030101010101" pitchFamily="2" charset="-122"/>
              </a:rPr>
              <a:t>来检查</a:t>
            </a:r>
            <a:r>
              <a:rPr lang="zh-CN" kern="0" dirty="0">
                <a:solidFill>
                  <a:srgbClr val="333333"/>
                </a:solidFill>
                <a:effectLst/>
                <a:latin typeface="+mn-ea"/>
                <a:cs typeface="SimSun" panose="02010600030101010101" pitchFamily="2" charset="-122"/>
              </a:rPr>
              <a:t>输出</a:t>
            </a:r>
            <a:r>
              <a:rPr lang="zh-CN" altLang="en-US" kern="0" dirty="0">
                <a:solidFill>
                  <a:srgbClr val="333333"/>
                </a:solidFill>
                <a:effectLst/>
                <a:latin typeface="+mn-ea"/>
                <a:cs typeface="SimSun" panose="02010600030101010101" pitchFamily="2" charset="-122"/>
              </a:rPr>
              <a:t>，减少</a:t>
            </a:r>
            <a:r>
              <a:rPr lang="en-US" kern="0" dirty="0">
                <a:solidFill>
                  <a:srgbClr val="333333"/>
                </a:solidFill>
                <a:effectLst/>
                <a:latin typeface="+mn-ea"/>
                <a:cs typeface="Times New Roman" panose="02020603050405020304" pitchFamily="18" charset="0"/>
              </a:rPr>
              <a:t> LLM </a:t>
            </a:r>
            <a:r>
              <a:rPr lang="zh-CN" altLang="en-US" kern="0" dirty="0">
                <a:solidFill>
                  <a:srgbClr val="333333"/>
                </a:solidFill>
                <a:latin typeface="+mn-ea"/>
                <a:cs typeface="Times New Roman" panose="02020603050405020304" pitchFamily="18" charset="0"/>
              </a:rPr>
              <a:t>的</a:t>
            </a:r>
            <a:r>
              <a:rPr lang="zh-CN" kern="0" dirty="0">
                <a:solidFill>
                  <a:srgbClr val="333333"/>
                </a:solidFill>
                <a:effectLst/>
                <a:latin typeface="+mn-ea"/>
                <a:cs typeface="SimSun" panose="02010600030101010101" pitchFamily="2" charset="-122"/>
              </a:rPr>
              <a:t>幻觉，</a:t>
            </a:r>
            <a:r>
              <a:rPr lang="zh-CN" altLang="en-US" kern="0" dirty="0">
                <a:solidFill>
                  <a:srgbClr val="333333"/>
                </a:solidFill>
                <a:effectLst/>
                <a:latin typeface="+mn-ea"/>
                <a:cs typeface="SimSun" panose="02010600030101010101" pitchFamily="2" charset="-122"/>
              </a:rPr>
              <a:t>增加结果的可信度。</a:t>
            </a:r>
            <a:endParaRPr lang="en-US" altLang="zh-CN" kern="0" dirty="0">
              <a:solidFill>
                <a:srgbClr val="333333"/>
              </a:solidFill>
              <a:effectLst/>
              <a:latin typeface="+mn-ea"/>
              <a:cs typeface="SimSun" panose="02010600030101010101" pitchFamily="2" charset="-122"/>
            </a:endParaRPr>
          </a:p>
          <a:p>
            <a:r>
              <a:rPr lang="zh-CN" altLang="en-US" dirty="0">
                <a:latin typeface="+mn-ea"/>
              </a:rPr>
              <a:t>每个 </a:t>
            </a:r>
            <a:r>
              <a:rPr lang="en-US" altLang="zh-CN" dirty="0">
                <a:latin typeface="+mn-ea"/>
              </a:rPr>
              <a:t>AI </a:t>
            </a:r>
            <a:r>
              <a:rPr lang="zh-CN" altLang="en-US" dirty="0">
                <a:latin typeface="+mn-ea"/>
              </a:rPr>
              <a:t>模型都有一定的效果水平和成本。在某些应用程序中，最好的 </a:t>
            </a:r>
            <a:r>
              <a:rPr lang="en-US" altLang="zh-CN" dirty="0">
                <a:latin typeface="+mn-ea"/>
              </a:rPr>
              <a:t>AI </a:t>
            </a:r>
            <a:r>
              <a:rPr lang="zh-CN" altLang="en-US" dirty="0">
                <a:latin typeface="+mn-ea"/>
              </a:rPr>
              <a:t>模型太昂贵了。使用精心调整的较小模型和各种搜索启发式方法也能达到同样的效果</a:t>
            </a:r>
            <a:endParaRPr lang="en-US" altLang="zh-CN" dirty="0">
              <a:latin typeface="+mn-ea"/>
            </a:endParaRPr>
          </a:p>
          <a:p>
            <a:r>
              <a:rPr lang="zh-CN" altLang="en-US" dirty="0">
                <a:latin typeface="+mn-ea"/>
              </a:rPr>
              <a:t>生成式 </a:t>
            </a:r>
            <a:r>
              <a:rPr lang="en-US" altLang="zh-CN" dirty="0">
                <a:latin typeface="+mn-ea"/>
              </a:rPr>
              <a:t>AI </a:t>
            </a:r>
            <a:r>
              <a:rPr lang="zh-CN" altLang="en-US" dirty="0">
                <a:latin typeface="+mn-ea"/>
              </a:rPr>
              <a:t>向复合</a:t>
            </a:r>
            <a:r>
              <a:rPr lang="en-US" altLang="zh-CN" dirty="0">
                <a:latin typeface="+mn-ea"/>
              </a:rPr>
              <a:t>AI</a:t>
            </a:r>
            <a:r>
              <a:rPr lang="zh-CN" altLang="en-US" dirty="0">
                <a:latin typeface="+mn-ea"/>
              </a:rPr>
              <a:t>的转变也符合其他 </a:t>
            </a:r>
            <a:r>
              <a:rPr lang="en-US" altLang="zh-CN" dirty="0">
                <a:latin typeface="+mn-ea"/>
              </a:rPr>
              <a:t>AI </a:t>
            </a:r>
            <a:r>
              <a:rPr lang="zh-CN" altLang="en-US" dirty="0">
                <a:latin typeface="+mn-ea"/>
              </a:rPr>
              <a:t>领域（例如自动驾驶汽车）的行业趋势，大多数最先进的实现都是具有多个专用组件的系统。</a:t>
            </a:r>
            <a:endParaRPr lang="en-US" dirty="0">
              <a:latin typeface="+mn-ea"/>
            </a:endParaRPr>
          </a:p>
        </p:txBody>
      </p:sp>
      <p:sp>
        <p:nvSpPr>
          <p:cNvPr id="4" name="Slide Number Placeholder 3">
            <a:extLst>
              <a:ext uri="{FF2B5EF4-FFF2-40B4-BE49-F238E27FC236}">
                <a16:creationId xmlns:a16="http://schemas.microsoft.com/office/drawing/2014/main" id="{9A74008D-DC40-F372-764E-718F10311AD7}"/>
              </a:ext>
            </a:extLst>
          </p:cNvPr>
          <p:cNvSpPr>
            <a:spLocks noGrp="1"/>
          </p:cNvSpPr>
          <p:nvPr>
            <p:ph type="sldNum" sz="quarter" idx="12"/>
          </p:nvPr>
        </p:nvSpPr>
        <p:spPr/>
        <p:txBody>
          <a:bodyPr/>
          <a:lstStyle/>
          <a:p>
            <a:fld id="{D418BCAB-A746-41F0-9C0C-7FA07FAFBC50}" type="slidenum">
              <a:rPr lang="en-US" smtClean="0"/>
              <a:t>3</a:t>
            </a:fld>
            <a:endParaRPr lang="en-US"/>
          </a:p>
        </p:txBody>
      </p:sp>
    </p:spTree>
    <p:extLst>
      <p:ext uri="{BB962C8B-B14F-4D97-AF65-F5344CB8AC3E}">
        <p14:creationId xmlns:p14="http://schemas.microsoft.com/office/powerpoint/2010/main" val="347829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2A94-552A-8D6D-8CAD-0F7798EF7664}"/>
              </a:ext>
            </a:extLst>
          </p:cNvPr>
          <p:cNvSpPr>
            <a:spLocks noGrp="1"/>
          </p:cNvSpPr>
          <p:nvPr>
            <p:ph type="title"/>
          </p:nvPr>
        </p:nvSpPr>
        <p:spPr/>
        <p:txBody>
          <a:bodyPr/>
          <a:lstStyle/>
          <a:p>
            <a:r>
              <a:rPr lang="zh-CN" altLang="en-US" dirty="0"/>
              <a:t>复合</a:t>
            </a:r>
            <a:r>
              <a:rPr lang="en-US" altLang="zh-CN" dirty="0"/>
              <a:t>AI</a:t>
            </a:r>
            <a:r>
              <a:rPr lang="zh-CN" altLang="en-US" dirty="0"/>
              <a:t>系统的例子</a:t>
            </a:r>
            <a:endParaRPr lang="en-US" dirty="0"/>
          </a:p>
        </p:txBody>
      </p:sp>
      <p:sp>
        <p:nvSpPr>
          <p:cNvPr id="3" name="Content Placeholder 2">
            <a:extLst>
              <a:ext uri="{FF2B5EF4-FFF2-40B4-BE49-F238E27FC236}">
                <a16:creationId xmlns:a16="http://schemas.microsoft.com/office/drawing/2014/main" id="{586D9F21-9042-88A7-9344-493C2CAFD115}"/>
              </a:ext>
            </a:extLst>
          </p:cNvPr>
          <p:cNvSpPr>
            <a:spLocks noGrp="1"/>
          </p:cNvSpPr>
          <p:nvPr>
            <p:ph idx="1"/>
          </p:nvPr>
        </p:nvSpPr>
        <p:spPr>
          <a:xfrm>
            <a:off x="292963" y="1690688"/>
            <a:ext cx="11798423" cy="1175027"/>
          </a:xfrm>
        </p:spPr>
        <p:txBody>
          <a:bodyPr>
            <a:normAutofit fontScale="92500"/>
          </a:bodyPr>
          <a:lstStyle/>
          <a:p>
            <a:pPr marL="0" indent="0">
              <a:buNone/>
            </a:pPr>
            <a:r>
              <a:rPr lang="zh-CN" altLang="en-US" b="0" i="0" dirty="0">
                <a:solidFill>
                  <a:srgbClr val="1B3139"/>
                </a:solidFill>
                <a:effectLst/>
                <a:latin typeface="DM Sans" pitchFamily="2" charset="0"/>
              </a:rPr>
              <a:t>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系统通过组合多个交互组件来完成</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任务。这些组件可以包括对模型、检索器或外部工具的多次调用。与仅使用单个模型相比，复合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系统利用各种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模型、工具和管道的优势来提高性能、多功能性和可重用性。例如，</a:t>
            </a:r>
            <a:endParaRPr lang="en-US" altLang="zh-CN" b="0" i="0" dirty="0">
              <a:solidFill>
                <a:srgbClr val="1B3139"/>
              </a:solidFill>
              <a:effectLst/>
              <a:latin typeface="DM Sans" pitchFamily="2" charset="0"/>
            </a:endParaRPr>
          </a:p>
        </p:txBody>
      </p:sp>
      <p:sp>
        <p:nvSpPr>
          <p:cNvPr id="4" name="Slide Number Placeholder 3">
            <a:extLst>
              <a:ext uri="{FF2B5EF4-FFF2-40B4-BE49-F238E27FC236}">
                <a16:creationId xmlns:a16="http://schemas.microsoft.com/office/drawing/2014/main" id="{AD29F985-5AC7-72F9-A5A5-C012BE995FE6}"/>
              </a:ext>
            </a:extLst>
          </p:cNvPr>
          <p:cNvSpPr>
            <a:spLocks noGrp="1"/>
          </p:cNvSpPr>
          <p:nvPr>
            <p:ph type="sldNum" sz="quarter" idx="12"/>
          </p:nvPr>
        </p:nvSpPr>
        <p:spPr/>
        <p:txBody>
          <a:bodyPr/>
          <a:lstStyle/>
          <a:p>
            <a:fld id="{D418BCAB-A746-41F0-9C0C-7FA07FAFBC50}" type="slidenum">
              <a:rPr lang="en-US" smtClean="0"/>
              <a:t>4</a:t>
            </a:fld>
            <a:endParaRPr lang="en-US"/>
          </a:p>
        </p:txBody>
      </p:sp>
      <p:graphicFrame>
        <p:nvGraphicFramePr>
          <p:cNvPr id="5" name="Table 5">
            <a:extLst>
              <a:ext uri="{FF2B5EF4-FFF2-40B4-BE49-F238E27FC236}">
                <a16:creationId xmlns:a16="http://schemas.microsoft.com/office/drawing/2014/main" id="{808F7288-6E23-BBA1-B7AD-B523986C2815}"/>
              </a:ext>
            </a:extLst>
          </p:cNvPr>
          <p:cNvGraphicFramePr>
            <a:graphicFrameLocks noGrp="1"/>
          </p:cNvGraphicFramePr>
          <p:nvPr>
            <p:extLst>
              <p:ext uri="{D42A27DB-BD31-4B8C-83A1-F6EECF244321}">
                <p14:modId xmlns:p14="http://schemas.microsoft.com/office/powerpoint/2010/main" val="2570457218"/>
              </p:ext>
            </p:extLst>
          </p:nvPr>
        </p:nvGraphicFramePr>
        <p:xfrm>
          <a:off x="1269506" y="3084421"/>
          <a:ext cx="9987379" cy="3408454"/>
        </p:xfrm>
        <a:graphic>
          <a:graphicData uri="http://schemas.openxmlformats.org/drawingml/2006/table">
            <a:tbl>
              <a:tblPr firstRow="1" bandRow="1">
                <a:tableStyleId>{5C22544A-7EE6-4342-B048-85BDC9FD1C3A}</a:tableStyleId>
              </a:tblPr>
              <a:tblGrid>
                <a:gridCol w="1864311">
                  <a:extLst>
                    <a:ext uri="{9D8B030D-6E8A-4147-A177-3AD203B41FA5}">
                      <a16:colId xmlns:a16="http://schemas.microsoft.com/office/drawing/2014/main" val="2961405127"/>
                    </a:ext>
                  </a:extLst>
                </a:gridCol>
                <a:gridCol w="8123068">
                  <a:extLst>
                    <a:ext uri="{9D8B030D-6E8A-4147-A177-3AD203B41FA5}">
                      <a16:colId xmlns:a16="http://schemas.microsoft.com/office/drawing/2014/main" val="2349409553"/>
                    </a:ext>
                  </a:extLst>
                </a:gridCol>
              </a:tblGrid>
              <a:tr h="486922">
                <a:tc>
                  <a:txBody>
                    <a:bodyPr/>
                    <a:lstStyle/>
                    <a:p>
                      <a:pPr algn="ctr"/>
                      <a:r>
                        <a:rPr lang="zh-CN" altLang="en-US" dirty="0"/>
                        <a:t>应用领域</a:t>
                      </a:r>
                      <a:endParaRPr lang="en-US" dirty="0"/>
                    </a:p>
                  </a:txBody>
                  <a:tcPr/>
                </a:tc>
                <a:tc>
                  <a:txBody>
                    <a:bodyPr/>
                    <a:lstStyle/>
                    <a:p>
                      <a:pPr algn="ctr"/>
                      <a:r>
                        <a:rPr lang="zh-CN" altLang="en-US" dirty="0"/>
                        <a:t>复合</a:t>
                      </a:r>
                      <a:r>
                        <a:rPr lang="en-US" altLang="zh-CN" dirty="0"/>
                        <a:t>AI</a:t>
                      </a:r>
                      <a:r>
                        <a:rPr lang="zh-CN" altLang="en-US" dirty="0"/>
                        <a:t>系统所需的</a:t>
                      </a:r>
                      <a:r>
                        <a:rPr lang="en-US" altLang="zh-CN" dirty="0"/>
                        <a:t>AI/ML</a:t>
                      </a:r>
                      <a:r>
                        <a:rPr lang="zh-CN" altLang="en-US" dirty="0"/>
                        <a:t>技术</a:t>
                      </a:r>
                      <a:endParaRPr lang="en-US" dirty="0"/>
                    </a:p>
                  </a:txBody>
                  <a:tcPr/>
                </a:tc>
                <a:extLst>
                  <a:ext uri="{0D108BD9-81ED-4DB2-BD59-A6C34878D82A}">
                    <a16:rowId xmlns:a16="http://schemas.microsoft.com/office/drawing/2014/main" val="2168619223"/>
                  </a:ext>
                </a:extLst>
              </a:tr>
              <a:tr h="486922">
                <a:tc>
                  <a:txBody>
                    <a:bodyPr/>
                    <a:lstStyle/>
                    <a:p>
                      <a:pPr algn="ctr"/>
                      <a:r>
                        <a:rPr lang="zh-CN" altLang="en-US" b="0" i="0" dirty="0">
                          <a:solidFill>
                            <a:srgbClr val="1B3139"/>
                          </a:solidFill>
                          <a:effectLst/>
                          <a:latin typeface="DM Sans" pitchFamily="2" charset="0"/>
                        </a:rPr>
                        <a:t>自动驾驶</a:t>
                      </a:r>
                      <a:endParaRPr lang="en-US" dirty="0"/>
                    </a:p>
                  </a:txBody>
                  <a:tcPr/>
                </a:tc>
                <a:tc>
                  <a:txBody>
                    <a:bodyPr/>
                    <a:lstStyle/>
                    <a:p>
                      <a:r>
                        <a:rPr lang="zh-CN" altLang="en-US" b="0" i="0" dirty="0">
                          <a:solidFill>
                            <a:srgbClr val="1B3139"/>
                          </a:solidFill>
                          <a:effectLst/>
                          <a:latin typeface="DM Sans" pitchFamily="2" charset="0"/>
                        </a:rPr>
                        <a:t>计算机视觉、传感器融合、深度学习、路径规划和决策算法</a:t>
                      </a:r>
                      <a:endParaRPr lang="en-US" dirty="0"/>
                    </a:p>
                  </a:txBody>
                  <a:tcPr/>
                </a:tc>
                <a:extLst>
                  <a:ext uri="{0D108BD9-81ED-4DB2-BD59-A6C34878D82A}">
                    <a16:rowId xmlns:a16="http://schemas.microsoft.com/office/drawing/2014/main" val="141280443"/>
                  </a:ext>
                </a:extLst>
              </a:tr>
              <a:tr h="486922">
                <a:tc>
                  <a:txBody>
                    <a:bodyPr/>
                    <a:lstStyle/>
                    <a:p>
                      <a:pPr algn="ctr"/>
                      <a:r>
                        <a:rPr lang="zh-CN" altLang="en-US" b="0" i="0" dirty="0">
                          <a:solidFill>
                            <a:srgbClr val="1B3139"/>
                          </a:solidFill>
                          <a:effectLst/>
                          <a:latin typeface="DM Sans" pitchFamily="2" charset="0"/>
                        </a:rPr>
                        <a:t>智能助理</a:t>
                      </a:r>
                      <a:endParaRPr lang="en-US" dirty="0"/>
                    </a:p>
                  </a:txBody>
                  <a:tcPr/>
                </a:tc>
                <a:tc>
                  <a:txBody>
                    <a:bodyPr/>
                    <a:lstStyle/>
                    <a:p>
                      <a:r>
                        <a:rPr lang="zh-CN" altLang="en-US" b="0" i="0" dirty="0">
                          <a:solidFill>
                            <a:srgbClr val="1B3139"/>
                          </a:solidFill>
                          <a:effectLst/>
                          <a:latin typeface="DM Sans" pitchFamily="2" charset="0"/>
                        </a:rPr>
                        <a:t>自然语言处理（</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）、语音识别、机器学习和知识图谱</a:t>
                      </a:r>
                      <a:endParaRPr lang="en-US" dirty="0"/>
                    </a:p>
                  </a:txBody>
                  <a:tcPr/>
                </a:tc>
                <a:extLst>
                  <a:ext uri="{0D108BD9-81ED-4DB2-BD59-A6C34878D82A}">
                    <a16:rowId xmlns:a16="http://schemas.microsoft.com/office/drawing/2014/main" val="303849103"/>
                  </a:ext>
                </a:extLst>
              </a:tr>
              <a:tr h="486922">
                <a:tc>
                  <a:txBody>
                    <a:bodyPr/>
                    <a:lstStyle/>
                    <a:p>
                      <a:pPr algn="ctr"/>
                      <a:r>
                        <a:rPr lang="zh-CN" altLang="en-US" b="0" i="0" dirty="0">
                          <a:solidFill>
                            <a:srgbClr val="1B3139"/>
                          </a:solidFill>
                          <a:effectLst/>
                          <a:latin typeface="DM Sans" pitchFamily="2" charset="0"/>
                        </a:rPr>
                        <a:t>医疗诊断</a:t>
                      </a:r>
                      <a:endParaRPr lang="en-US" dirty="0"/>
                    </a:p>
                  </a:txBody>
                  <a:tcPr/>
                </a:tc>
                <a:tc>
                  <a:txBody>
                    <a:bodyPr/>
                    <a:lstStyle/>
                    <a:p>
                      <a:r>
                        <a:rPr lang="zh-CN" altLang="en-US" b="0" i="0" dirty="0">
                          <a:solidFill>
                            <a:srgbClr val="1B3139"/>
                          </a:solidFill>
                          <a:effectLst/>
                          <a:latin typeface="DM Sans" pitchFamily="2" charset="0"/>
                        </a:rPr>
                        <a:t>图像处理、深度学习、</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和专家系统</a:t>
                      </a:r>
                      <a:endParaRPr lang="en-US" dirty="0"/>
                    </a:p>
                  </a:txBody>
                  <a:tcPr/>
                </a:tc>
                <a:extLst>
                  <a:ext uri="{0D108BD9-81ED-4DB2-BD59-A6C34878D82A}">
                    <a16:rowId xmlns:a16="http://schemas.microsoft.com/office/drawing/2014/main" val="2348773023"/>
                  </a:ext>
                </a:extLst>
              </a:tr>
              <a:tr h="486922">
                <a:tc>
                  <a:txBody>
                    <a:bodyPr/>
                    <a:lstStyle/>
                    <a:p>
                      <a:pPr algn="ctr"/>
                      <a:r>
                        <a:rPr lang="zh-CN" altLang="en-US" b="0" i="0" dirty="0">
                          <a:solidFill>
                            <a:srgbClr val="1B3139"/>
                          </a:solidFill>
                          <a:effectLst/>
                          <a:latin typeface="DM Sans" pitchFamily="2" charset="0"/>
                        </a:rPr>
                        <a:t>金融分析</a:t>
                      </a:r>
                      <a:endParaRPr lang="en-US" dirty="0"/>
                    </a:p>
                  </a:txBody>
                  <a:tcPr/>
                </a:tc>
                <a:tc>
                  <a:txBody>
                    <a:bodyPr/>
                    <a:lstStyle/>
                    <a:p>
                      <a:r>
                        <a:rPr lang="zh-CN" altLang="en-US" b="0" i="0" dirty="0">
                          <a:solidFill>
                            <a:srgbClr val="1B3139"/>
                          </a:solidFill>
                          <a:effectLst/>
                          <a:latin typeface="DM Sans" pitchFamily="2" charset="0"/>
                        </a:rPr>
                        <a:t>机器学习、</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、时间序列分析和强化学习</a:t>
                      </a:r>
                      <a:endParaRPr lang="en-US" dirty="0"/>
                    </a:p>
                  </a:txBody>
                  <a:tcPr/>
                </a:tc>
                <a:extLst>
                  <a:ext uri="{0D108BD9-81ED-4DB2-BD59-A6C34878D82A}">
                    <a16:rowId xmlns:a16="http://schemas.microsoft.com/office/drawing/2014/main" val="133599562"/>
                  </a:ext>
                </a:extLst>
              </a:tr>
              <a:tr h="486922">
                <a:tc>
                  <a:txBody>
                    <a:bodyPr/>
                    <a:lstStyle/>
                    <a:p>
                      <a:pPr algn="ctr"/>
                      <a:r>
                        <a:rPr lang="zh-CN" altLang="en-US" b="0" i="0" dirty="0">
                          <a:solidFill>
                            <a:srgbClr val="1B3139"/>
                          </a:solidFill>
                          <a:effectLst/>
                          <a:latin typeface="DM Sans" pitchFamily="2" charset="0"/>
                        </a:rPr>
                        <a:t>智能客服</a:t>
                      </a:r>
                      <a:endParaRPr lang="en-US" dirty="0"/>
                    </a:p>
                  </a:txBody>
                  <a:tcPr/>
                </a:tc>
                <a:tc>
                  <a:txBody>
                    <a:bodyPr/>
                    <a:lstStyle/>
                    <a:p>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、情感分析、聊天机器人和推荐系统</a:t>
                      </a:r>
                      <a:endParaRPr lang="en-US" dirty="0"/>
                    </a:p>
                  </a:txBody>
                  <a:tcPr/>
                </a:tc>
                <a:extLst>
                  <a:ext uri="{0D108BD9-81ED-4DB2-BD59-A6C34878D82A}">
                    <a16:rowId xmlns:a16="http://schemas.microsoft.com/office/drawing/2014/main" val="2669357232"/>
                  </a:ext>
                </a:extLst>
              </a:tr>
              <a:tr h="486922">
                <a:tc>
                  <a:txBody>
                    <a:bodyPr/>
                    <a:lstStyle/>
                    <a:p>
                      <a:pPr algn="ctr"/>
                      <a:r>
                        <a:rPr lang="zh-CN" altLang="en-US" b="0" i="0" dirty="0">
                          <a:solidFill>
                            <a:srgbClr val="1B3139"/>
                          </a:solidFill>
                          <a:effectLst/>
                          <a:latin typeface="DM Sans" pitchFamily="2" charset="0"/>
                        </a:rPr>
                        <a:t>智能制造</a:t>
                      </a:r>
                      <a:endParaRPr lang="en-US" dirty="0"/>
                    </a:p>
                  </a:txBody>
                  <a:tcPr/>
                </a:tc>
                <a:tc>
                  <a:txBody>
                    <a:bodyPr/>
                    <a:lstStyle/>
                    <a:p>
                      <a:r>
                        <a:rPr lang="zh-CN" altLang="en-US" b="0" i="0" dirty="0">
                          <a:solidFill>
                            <a:srgbClr val="1B3139"/>
                          </a:solidFill>
                          <a:effectLst/>
                          <a:latin typeface="DM Sans" pitchFamily="2" charset="0"/>
                        </a:rPr>
                        <a:t>物联网（</a:t>
                      </a:r>
                      <a:r>
                        <a:rPr lang="en-US" altLang="zh-CN" b="0" i="0" dirty="0">
                          <a:solidFill>
                            <a:srgbClr val="1B3139"/>
                          </a:solidFill>
                          <a:effectLst/>
                          <a:latin typeface="DM Sans" pitchFamily="2" charset="0"/>
                        </a:rPr>
                        <a:t>IoT</a:t>
                      </a:r>
                      <a:r>
                        <a:rPr lang="zh-CN" altLang="en-US" b="0" i="0" dirty="0">
                          <a:solidFill>
                            <a:srgbClr val="1B3139"/>
                          </a:solidFill>
                          <a:effectLst/>
                          <a:latin typeface="DM Sans" pitchFamily="2" charset="0"/>
                        </a:rPr>
                        <a:t>）、机器学习、计算机视觉和机器人技术</a:t>
                      </a:r>
                      <a:endParaRPr lang="en-US" dirty="0"/>
                    </a:p>
                  </a:txBody>
                  <a:tcPr/>
                </a:tc>
                <a:extLst>
                  <a:ext uri="{0D108BD9-81ED-4DB2-BD59-A6C34878D82A}">
                    <a16:rowId xmlns:a16="http://schemas.microsoft.com/office/drawing/2014/main" val="3836349021"/>
                  </a:ext>
                </a:extLst>
              </a:tr>
            </a:tbl>
          </a:graphicData>
        </a:graphic>
      </p:graphicFrame>
    </p:spTree>
    <p:extLst>
      <p:ext uri="{BB962C8B-B14F-4D97-AF65-F5344CB8AC3E}">
        <p14:creationId xmlns:p14="http://schemas.microsoft.com/office/powerpoint/2010/main" val="228588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EF05-B0E2-0880-87E3-CBBD8F1757DA}"/>
              </a:ext>
            </a:extLst>
          </p:cNvPr>
          <p:cNvSpPr>
            <a:spLocks noGrp="1"/>
          </p:cNvSpPr>
          <p:nvPr>
            <p:ph type="title"/>
          </p:nvPr>
        </p:nvSpPr>
        <p:spPr/>
        <p:txBody>
          <a:bodyPr/>
          <a:lstStyle/>
          <a:p>
            <a:r>
              <a:rPr lang="zh-CN" altLang="en-US" dirty="0"/>
              <a:t>复合</a:t>
            </a:r>
            <a:r>
              <a:rPr lang="en-US" altLang="zh-CN" dirty="0"/>
              <a:t>AI</a:t>
            </a:r>
            <a:r>
              <a:rPr lang="zh-CN" altLang="en-US" dirty="0"/>
              <a:t>的经典案例</a:t>
            </a:r>
            <a:endParaRPr lang="en-US" dirty="0"/>
          </a:p>
        </p:txBody>
      </p:sp>
      <p:sp>
        <p:nvSpPr>
          <p:cNvPr id="4" name="Slide Number Placeholder 3">
            <a:extLst>
              <a:ext uri="{FF2B5EF4-FFF2-40B4-BE49-F238E27FC236}">
                <a16:creationId xmlns:a16="http://schemas.microsoft.com/office/drawing/2014/main" id="{C091A4F0-0476-CFE9-E069-357A21A8F5AA}"/>
              </a:ext>
            </a:extLst>
          </p:cNvPr>
          <p:cNvSpPr>
            <a:spLocks noGrp="1"/>
          </p:cNvSpPr>
          <p:nvPr>
            <p:ph type="sldNum" sz="quarter" idx="12"/>
          </p:nvPr>
        </p:nvSpPr>
        <p:spPr/>
        <p:txBody>
          <a:bodyPr/>
          <a:lstStyle/>
          <a:p>
            <a:fld id="{D418BCAB-A746-41F0-9C0C-7FA07FAFBC50}" type="slidenum">
              <a:rPr lang="en-US" smtClean="0"/>
              <a:t>5</a:t>
            </a:fld>
            <a:endParaRPr lang="en-US"/>
          </a:p>
        </p:txBody>
      </p:sp>
      <p:pic>
        <p:nvPicPr>
          <p:cNvPr id="6" name="Picture 5">
            <a:extLst>
              <a:ext uri="{FF2B5EF4-FFF2-40B4-BE49-F238E27FC236}">
                <a16:creationId xmlns:a16="http://schemas.microsoft.com/office/drawing/2014/main" id="{977349F8-3330-A687-F2C1-2F293E399229}"/>
              </a:ext>
            </a:extLst>
          </p:cNvPr>
          <p:cNvPicPr>
            <a:picLocks noChangeAspect="1"/>
          </p:cNvPicPr>
          <p:nvPr/>
        </p:nvPicPr>
        <p:blipFill>
          <a:blip r:embed="rId2"/>
          <a:stretch>
            <a:fillRect/>
          </a:stretch>
        </p:blipFill>
        <p:spPr>
          <a:xfrm>
            <a:off x="1954538" y="2947213"/>
            <a:ext cx="8027662" cy="3774262"/>
          </a:xfrm>
          <a:prstGeom prst="rect">
            <a:avLst/>
          </a:prstGeom>
        </p:spPr>
      </p:pic>
      <p:sp>
        <p:nvSpPr>
          <p:cNvPr id="7" name="TextBox 6">
            <a:extLst>
              <a:ext uri="{FF2B5EF4-FFF2-40B4-BE49-F238E27FC236}">
                <a16:creationId xmlns:a16="http://schemas.microsoft.com/office/drawing/2014/main" id="{35486ADA-6AC2-F575-76E0-E5D6C3D90BA1}"/>
              </a:ext>
            </a:extLst>
          </p:cNvPr>
          <p:cNvSpPr txBox="1"/>
          <p:nvPr/>
        </p:nvSpPr>
        <p:spPr>
          <a:xfrm>
            <a:off x="569167" y="1772817"/>
            <a:ext cx="11457560" cy="954107"/>
          </a:xfrm>
          <a:prstGeom prst="rect">
            <a:avLst/>
          </a:prstGeom>
          <a:noFill/>
        </p:spPr>
        <p:txBody>
          <a:bodyPr wrap="none" rtlCol="0">
            <a:spAutoFit/>
          </a:bodyPr>
          <a:lstStyle/>
          <a:p>
            <a:pPr marL="285750" indent="-285750">
              <a:buFont typeface="Arial" panose="020B0604020202020204" pitchFamily="34" charset="0"/>
              <a:buChar char="•"/>
            </a:pPr>
            <a:r>
              <a:rPr lang="en-US" altLang="zh-CN" sz="2800" dirty="0"/>
              <a:t>AlphaGo: </a:t>
            </a:r>
            <a:r>
              <a:rPr lang="zh-CN" altLang="en-US" sz="2800" dirty="0"/>
              <a:t>深度强化学习 </a:t>
            </a:r>
            <a:r>
              <a:rPr lang="en-US" altLang="zh-CN" sz="2800" dirty="0"/>
              <a:t>+ Monte Carlo </a:t>
            </a:r>
            <a:r>
              <a:rPr lang="zh-CN" altLang="en-US" sz="2800" dirty="0"/>
              <a:t>树搜索。</a:t>
            </a:r>
            <a:endParaRPr lang="en-US" altLang="zh-CN" sz="2800" dirty="0"/>
          </a:p>
          <a:p>
            <a:pPr marL="285750" indent="-285750">
              <a:buFont typeface="Arial" panose="020B0604020202020204" pitchFamily="34" charset="0"/>
              <a:buChar char="•"/>
            </a:pPr>
            <a:r>
              <a:rPr lang="en-US" sz="2800" dirty="0"/>
              <a:t>IBM </a:t>
            </a:r>
            <a:r>
              <a:rPr lang="en-US" sz="2800" dirty="0" err="1"/>
              <a:t>DeepQA</a:t>
            </a:r>
            <a:r>
              <a:rPr lang="en-US" sz="2800" dirty="0"/>
              <a:t> (Watson): </a:t>
            </a:r>
            <a:r>
              <a:rPr lang="zh-CN" altLang="en-US" sz="2800" dirty="0"/>
              <a:t>集成了许多成熟的 </a:t>
            </a:r>
            <a:r>
              <a:rPr lang="en-US" altLang="zh-CN" sz="2800" dirty="0"/>
              <a:t>NLP, AI/ML </a:t>
            </a:r>
            <a:r>
              <a:rPr lang="zh-CN" altLang="en-US" sz="2800" dirty="0"/>
              <a:t>技术（见下图）。</a:t>
            </a:r>
            <a:endParaRPr lang="en-US" sz="2800" dirty="0"/>
          </a:p>
        </p:txBody>
      </p:sp>
    </p:spTree>
    <p:extLst>
      <p:ext uri="{BB962C8B-B14F-4D97-AF65-F5344CB8AC3E}">
        <p14:creationId xmlns:p14="http://schemas.microsoft.com/office/powerpoint/2010/main" val="18905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76B-D6CA-2A0D-75C6-2739F6DDBE99}"/>
              </a:ext>
            </a:extLst>
          </p:cNvPr>
          <p:cNvSpPr>
            <a:spLocks noGrp="1"/>
          </p:cNvSpPr>
          <p:nvPr>
            <p:ph type="title"/>
          </p:nvPr>
        </p:nvSpPr>
        <p:spPr/>
        <p:txBody>
          <a:bodyPr/>
          <a:lstStyle/>
          <a:p>
            <a:r>
              <a:rPr lang="en-US" altLang="zh-CN" dirty="0"/>
              <a:t>RAG</a:t>
            </a:r>
            <a:r>
              <a:rPr lang="zh-CN" altLang="en-US" dirty="0"/>
              <a:t>系统的组成部分</a:t>
            </a:r>
            <a:endParaRPr lang="en-US" dirty="0"/>
          </a:p>
        </p:txBody>
      </p:sp>
      <p:sp>
        <p:nvSpPr>
          <p:cNvPr id="4" name="Slide Number Placeholder 3">
            <a:extLst>
              <a:ext uri="{FF2B5EF4-FFF2-40B4-BE49-F238E27FC236}">
                <a16:creationId xmlns:a16="http://schemas.microsoft.com/office/drawing/2014/main" id="{435DBEAE-F9A4-07FD-3953-6360885E0451}"/>
              </a:ext>
            </a:extLst>
          </p:cNvPr>
          <p:cNvSpPr>
            <a:spLocks noGrp="1"/>
          </p:cNvSpPr>
          <p:nvPr>
            <p:ph type="sldNum" sz="quarter" idx="12"/>
          </p:nvPr>
        </p:nvSpPr>
        <p:spPr/>
        <p:txBody>
          <a:bodyPr/>
          <a:lstStyle/>
          <a:p>
            <a:fld id="{D418BCAB-A746-41F0-9C0C-7FA07FAFBC50}" type="slidenum">
              <a:rPr lang="en-US" smtClean="0"/>
              <a:t>6</a:t>
            </a:fld>
            <a:endParaRPr lang="en-US"/>
          </a:p>
        </p:txBody>
      </p:sp>
      <p:sp>
        <p:nvSpPr>
          <p:cNvPr id="6" name="Cylinder 5">
            <a:extLst>
              <a:ext uri="{FF2B5EF4-FFF2-40B4-BE49-F238E27FC236}">
                <a16:creationId xmlns:a16="http://schemas.microsoft.com/office/drawing/2014/main" id="{D6DE28A6-73D2-B721-2279-437F3A4917FD}"/>
              </a:ext>
            </a:extLst>
          </p:cNvPr>
          <p:cNvSpPr/>
          <p:nvPr/>
        </p:nvSpPr>
        <p:spPr>
          <a:xfrm>
            <a:off x="1269507" y="2254929"/>
            <a:ext cx="1287262" cy="9232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endParaRPr lang="en-US" dirty="0"/>
          </a:p>
        </p:txBody>
      </p:sp>
      <p:sp>
        <p:nvSpPr>
          <p:cNvPr id="7" name="Flowchart: Multidocument 6">
            <a:extLst>
              <a:ext uri="{FF2B5EF4-FFF2-40B4-BE49-F238E27FC236}">
                <a16:creationId xmlns:a16="http://schemas.microsoft.com/office/drawing/2014/main" id="{A1BA663D-1FD0-FD99-925B-FDA5F741E3AD}"/>
              </a:ext>
            </a:extLst>
          </p:cNvPr>
          <p:cNvSpPr/>
          <p:nvPr/>
        </p:nvSpPr>
        <p:spPr>
          <a:xfrm>
            <a:off x="1269508" y="3808520"/>
            <a:ext cx="1287262" cy="923278"/>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文档</a:t>
            </a:r>
            <a:endParaRPr lang="en-US" dirty="0"/>
          </a:p>
        </p:txBody>
      </p:sp>
      <p:sp>
        <p:nvSpPr>
          <p:cNvPr id="8" name="Flowchart: Punched Tape 7">
            <a:extLst>
              <a:ext uri="{FF2B5EF4-FFF2-40B4-BE49-F238E27FC236}">
                <a16:creationId xmlns:a16="http://schemas.microsoft.com/office/drawing/2014/main" id="{51F5E4CD-EF6F-716F-03DF-657D38C715A8}"/>
              </a:ext>
            </a:extLst>
          </p:cNvPr>
          <p:cNvSpPr/>
          <p:nvPr/>
        </p:nvSpPr>
        <p:spPr>
          <a:xfrm>
            <a:off x="1269507" y="5362111"/>
            <a:ext cx="1287262" cy="757900"/>
          </a:xfrm>
          <a:prstGeom prst="flowChartPunchedTa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API</a:t>
            </a:r>
            <a:endParaRPr lang="en-US" dirty="0"/>
          </a:p>
        </p:txBody>
      </p:sp>
      <p:sp>
        <p:nvSpPr>
          <p:cNvPr id="9" name="Rectangle: Rounded Corners 8">
            <a:extLst>
              <a:ext uri="{FF2B5EF4-FFF2-40B4-BE49-F238E27FC236}">
                <a16:creationId xmlns:a16="http://schemas.microsoft.com/office/drawing/2014/main" id="{7C9A14C0-2600-D142-EF01-89D82AB09CF2}"/>
              </a:ext>
            </a:extLst>
          </p:cNvPr>
          <p:cNvSpPr/>
          <p:nvPr/>
        </p:nvSpPr>
        <p:spPr>
          <a:xfrm>
            <a:off x="4616387" y="3808519"/>
            <a:ext cx="1819923" cy="923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Index</a:t>
            </a:r>
            <a:endParaRPr lang="en-US" dirty="0"/>
          </a:p>
        </p:txBody>
      </p:sp>
      <p:sp>
        <p:nvSpPr>
          <p:cNvPr id="10" name="Rectangle: Rounded Corners 9">
            <a:extLst>
              <a:ext uri="{FF2B5EF4-FFF2-40B4-BE49-F238E27FC236}">
                <a16:creationId xmlns:a16="http://schemas.microsoft.com/office/drawing/2014/main" id="{C150E45F-FDEF-F23C-E468-3F0B31A84F0A}"/>
              </a:ext>
            </a:extLst>
          </p:cNvPr>
          <p:cNvSpPr/>
          <p:nvPr/>
        </p:nvSpPr>
        <p:spPr>
          <a:xfrm>
            <a:off x="9072238" y="3808518"/>
            <a:ext cx="1819923" cy="923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LLM</a:t>
            </a:r>
            <a:endParaRPr lang="en-US" dirty="0"/>
          </a:p>
        </p:txBody>
      </p:sp>
      <p:cxnSp>
        <p:nvCxnSpPr>
          <p:cNvPr id="12" name="Straight Arrow Connector 11">
            <a:extLst>
              <a:ext uri="{FF2B5EF4-FFF2-40B4-BE49-F238E27FC236}">
                <a16:creationId xmlns:a16="http://schemas.microsoft.com/office/drawing/2014/main" id="{A2EA82C3-F652-94D3-8364-25595265D9A1}"/>
              </a:ext>
            </a:extLst>
          </p:cNvPr>
          <p:cNvCxnSpPr>
            <a:stCxn id="7" idx="3"/>
            <a:endCxn id="9" idx="1"/>
          </p:cNvCxnSpPr>
          <p:nvPr/>
        </p:nvCxnSpPr>
        <p:spPr>
          <a:xfrm flipV="1">
            <a:off x="2556770" y="4270158"/>
            <a:ext cx="205961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F75A1F3F-8ABF-803E-B4AD-047AF62A05F1}"/>
              </a:ext>
            </a:extLst>
          </p:cNvPr>
          <p:cNvCxnSpPr>
            <a:stCxn id="6" idx="4"/>
          </p:cNvCxnSpPr>
          <p:nvPr/>
        </p:nvCxnSpPr>
        <p:spPr>
          <a:xfrm>
            <a:off x="2556769" y="2716568"/>
            <a:ext cx="2059618" cy="13069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4">
            <a:extLst>
              <a:ext uri="{FF2B5EF4-FFF2-40B4-BE49-F238E27FC236}">
                <a16:creationId xmlns:a16="http://schemas.microsoft.com/office/drawing/2014/main" id="{4766D93D-B094-61E3-BBAC-73C0B08FBD2B}"/>
              </a:ext>
            </a:extLst>
          </p:cNvPr>
          <p:cNvCxnSpPr>
            <a:cxnSpLocks/>
            <a:stCxn id="8" idx="3"/>
          </p:cNvCxnSpPr>
          <p:nvPr/>
        </p:nvCxnSpPr>
        <p:spPr>
          <a:xfrm flipV="1">
            <a:off x="2556769" y="4485157"/>
            <a:ext cx="2059617" cy="125590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Rounded Corners 17">
            <a:extLst>
              <a:ext uri="{FF2B5EF4-FFF2-40B4-BE49-F238E27FC236}">
                <a16:creationId xmlns:a16="http://schemas.microsoft.com/office/drawing/2014/main" id="{12C761A3-E245-29FF-16B0-2B3767B01784}"/>
              </a:ext>
            </a:extLst>
          </p:cNvPr>
          <p:cNvSpPr/>
          <p:nvPr/>
        </p:nvSpPr>
        <p:spPr>
          <a:xfrm>
            <a:off x="6790677" y="1990076"/>
            <a:ext cx="1819923" cy="923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a:t>
            </a:r>
            <a:endParaRPr lang="en-US" dirty="0"/>
          </a:p>
        </p:txBody>
      </p:sp>
      <p:cxnSp>
        <p:nvCxnSpPr>
          <p:cNvPr id="19" name="Connector: Elbow 18">
            <a:extLst>
              <a:ext uri="{FF2B5EF4-FFF2-40B4-BE49-F238E27FC236}">
                <a16:creationId xmlns:a16="http://schemas.microsoft.com/office/drawing/2014/main" id="{DD8E9BCC-D30E-E27E-B11B-E24A45053E2B}"/>
              </a:ext>
            </a:extLst>
          </p:cNvPr>
          <p:cNvCxnSpPr>
            <a:cxnSpLocks/>
            <a:stCxn id="10" idx="0"/>
            <a:endCxn id="18" idx="3"/>
          </p:cNvCxnSpPr>
          <p:nvPr/>
        </p:nvCxnSpPr>
        <p:spPr>
          <a:xfrm rot="16200000" flipV="1">
            <a:off x="8617999" y="2444317"/>
            <a:ext cx="1356803" cy="13716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51EEA8A9-CC14-65C9-507D-43B0A96DCBB2}"/>
              </a:ext>
            </a:extLst>
          </p:cNvPr>
          <p:cNvCxnSpPr>
            <a:cxnSpLocks/>
            <a:stCxn id="18" idx="1"/>
            <a:endCxn id="9" idx="0"/>
          </p:cNvCxnSpPr>
          <p:nvPr/>
        </p:nvCxnSpPr>
        <p:spPr>
          <a:xfrm rot="10800000" flipV="1">
            <a:off x="5526349" y="2451715"/>
            <a:ext cx="1264328" cy="135680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C9B2BC1-ED37-A8A4-5323-254E1F53FB21}"/>
              </a:ext>
            </a:extLst>
          </p:cNvPr>
          <p:cNvCxnSpPr>
            <a:cxnSpLocks/>
            <a:stCxn id="9" idx="3"/>
            <a:endCxn id="10" idx="1"/>
          </p:cNvCxnSpPr>
          <p:nvPr/>
        </p:nvCxnSpPr>
        <p:spPr>
          <a:xfrm flipV="1">
            <a:off x="6436310" y="4270157"/>
            <a:ext cx="263592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89D5BEAA-BB9B-84B5-29DD-46882759B130}"/>
              </a:ext>
            </a:extLst>
          </p:cNvPr>
          <p:cNvSpPr txBox="1"/>
          <p:nvPr/>
        </p:nvSpPr>
        <p:spPr>
          <a:xfrm>
            <a:off x="4880017" y="3047493"/>
            <a:ext cx="646331" cy="369332"/>
          </a:xfrm>
          <a:prstGeom prst="rect">
            <a:avLst/>
          </a:prstGeom>
          <a:noFill/>
        </p:spPr>
        <p:txBody>
          <a:bodyPr wrap="none" rtlCol="0">
            <a:spAutoFit/>
          </a:bodyPr>
          <a:lstStyle/>
          <a:p>
            <a:r>
              <a:rPr lang="zh-CN" altLang="en-US" dirty="0"/>
              <a:t>查询</a:t>
            </a:r>
            <a:endParaRPr lang="en-US" dirty="0"/>
          </a:p>
        </p:txBody>
      </p:sp>
      <p:sp>
        <p:nvSpPr>
          <p:cNvPr id="29" name="TextBox 28">
            <a:extLst>
              <a:ext uri="{FF2B5EF4-FFF2-40B4-BE49-F238E27FC236}">
                <a16:creationId xmlns:a16="http://schemas.microsoft.com/office/drawing/2014/main" id="{E6BA3DA7-5FA6-E3CD-3052-10127F1859FB}"/>
              </a:ext>
            </a:extLst>
          </p:cNvPr>
          <p:cNvSpPr txBox="1"/>
          <p:nvPr/>
        </p:nvSpPr>
        <p:spPr>
          <a:xfrm>
            <a:off x="9982199" y="3059668"/>
            <a:ext cx="646331" cy="369332"/>
          </a:xfrm>
          <a:prstGeom prst="rect">
            <a:avLst/>
          </a:prstGeom>
          <a:noFill/>
        </p:spPr>
        <p:txBody>
          <a:bodyPr wrap="none" rtlCol="0">
            <a:spAutoFit/>
          </a:bodyPr>
          <a:lstStyle/>
          <a:p>
            <a:r>
              <a:rPr lang="zh-CN" altLang="en-US" dirty="0"/>
              <a:t>反馈</a:t>
            </a:r>
            <a:endParaRPr lang="en-US" dirty="0"/>
          </a:p>
        </p:txBody>
      </p:sp>
      <p:sp>
        <p:nvSpPr>
          <p:cNvPr id="30" name="TextBox 29">
            <a:extLst>
              <a:ext uri="{FF2B5EF4-FFF2-40B4-BE49-F238E27FC236}">
                <a16:creationId xmlns:a16="http://schemas.microsoft.com/office/drawing/2014/main" id="{961B5D78-107F-91C4-851F-A4A8ECB25F76}"/>
              </a:ext>
            </a:extLst>
          </p:cNvPr>
          <p:cNvSpPr txBox="1"/>
          <p:nvPr/>
        </p:nvSpPr>
        <p:spPr>
          <a:xfrm>
            <a:off x="7410273" y="3346853"/>
            <a:ext cx="1107996" cy="923330"/>
          </a:xfrm>
          <a:prstGeom prst="rect">
            <a:avLst/>
          </a:prstGeom>
          <a:noFill/>
        </p:spPr>
        <p:txBody>
          <a:bodyPr wrap="none" rtlCol="0">
            <a:spAutoFit/>
          </a:bodyPr>
          <a:lstStyle/>
          <a:p>
            <a:r>
              <a:rPr lang="zh-CN" altLang="en-US" dirty="0"/>
              <a:t>提示</a:t>
            </a:r>
            <a:endParaRPr lang="en-US" altLang="zh-CN" dirty="0"/>
          </a:p>
          <a:p>
            <a:r>
              <a:rPr lang="zh-CN" altLang="en-US" dirty="0"/>
              <a:t>查询</a:t>
            </a:r>
            <a:endParaRPr lang="en-US" altLang="zh-CN" dirty="0"/>
          </a:p>
          <a:p>
            <a:r>
              <a:rPr lang="zh-CN" altLang="en-US" dirty="0"/>
              <a:t>相关数据</a:t>
            </a:r>
            <a:endParaRPr lang="en-US" dirty="0"/>
          </a:p>
        </p:txBody>
      </p:sp>
    </p:spTree>
    <p:extLst>
      <p:ext uri="{BB962C8B-B14F-4D97-AF65-F5344CB8AC3E}">
        <p14:creationId xmlns:p14="http://schemas.microsoft.com/office/powerpoint/2010/main" val="116787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0D43-70EE-E5FF-AC1B-3642D8C34C57}"/>
              </a:ext>
            </a:extLst>
          </p:cNvPr>
          <p:cNvSpPr>
            <a:spLocks noGrp="1"/>
          </p:cNvSpPr>
          <p:nvPr>
            <p:ph type="title"/>
          </p:nvPr>
        </p:nvSpPr>
        <p:spPr/>
        <p:txBody>
          <a:bodyPr/>
          <a:lstStyle/>
          <a:p>
            <a:r>
              <a:rPr lang="zh-CN" altLang="en-US" dirty="0"/>
              <a:t>复合</a:t>
            </a:r>
            <a:r>
              <a:rPr lang="en-US" altLang="zh-CN" dirty="0"/>
              <a:t>AI</a:t>
            </a:r>
            <a:r>
              <a:rPr lang="zh-CN" altLang="en-US" dirty="0"/>
              <a:t>系统的高级特征</a:t>
            </a:r>
            <a:endParaRPr lang="en-US" dirty="0"/>
          </a:p>
        </p:txBody>
      </p:sp>
      <p:sp>
        <p:nvSpPr>
          <p:cNvPr id="3" name="Content Placeholder 2">
            <a:extLst>
              <a:ext uri="{FF2B5EF4-FFF2-40B4-BE49-F238E27FC236}">
                <a16:creationId xmlns:a16="http://schemas.microsoft.com/office/drawing/2014/main" id="{36B3B32B-17CD-B596-5521-837C04DC5625}"/>
              </a:ext>
            </a:extLst>
          </p:cNvPr>
          <p:cNvSpPr>
            <a:spLocks noGrp="1"/>
          </p:cNvSpPr>
          <p:nvPr>
            <p:ph idx="1"/>
          </p:nvPr>
        </p:nvSpPr>
        <p:spPr>
          <a:xfrm>
            <a:off x="443883" y="2015231"/>
            <a:ext cx="11194742" cy="4161732"/>
          </a:xfrm>
        </p:spPr>
        <p:txBody>
          <a:bodyPr>
            <a:normAutofit/>
          </a:bodyPr>
          <a:lstStyle/>
          <a:p>
            <a:pPr marL="514350" indent="-514350" algn="l">
              <a:buFont typeface="+mj-lt"/>
              <a:buAutoNum type="arabicParenR"/>
            </a:pPr>
            <a:r>
              <a:rPr lang="zh-CN" altLang="en-US" b="1" i="0" dirty="0">
                <a:solidFill>
                  <a:srgbClr val="1B3139"/>
                </a:solidFill>
                <a:effectLst/>
                <a:latin typeface="DM Sans" pitchFamily="2" charset="0"/>
              </a:rPr>
              <a:t>评估系统：</a:t>
            </a:r>
            <a:r>
              <a:rPr lang="zh-CN" altLang="en-US" b="0" i="0" dirty="0">
                <a:solidFill>
                  <a:srgbClr val="1B3139"/>
                </a:solidFill>
                <a:effectLst/>
                <a:latin typeface="DM Sans" pitchFamily="2" charset="0"/>
              </a:rPr>
              <a:t>复合人工智能系统往往涉及众多相互作用的组件，改变其中任何一个组件都会影响整个系统的性能。必须用有效的方法来衡量系统的性能，并建立必要的基础设施来记录、访问和处理这些评估。</a:t>
            </a:r>
          </a:p>
          <a:p>
            <a:pPr marL="514350" indent="-514350" algn="l">
              <a:buFont typeface="+mj-lt"/>
              <a:buAutoNum type="arabicParenR"/>
            </a:pPr>
            <a:r>
              <a:rPr lang="zh-CN" altLang="en-US" b="1" i="0" dirty="0">
                <a:solidFill>
                  <a:srgbClr val="1B3139"/>
                </a:solidFill>
                <a:effectLst/>
                <a:latin typeface="DM Sans" pitchFamily="2" charset="0"/>
              </a:rPr>
              <a:t>元学习：</a:t>
            </a:r>
            <a:r>
              <a:rPr lang="zh-CN" altLang="en-US" b="0" i="0" dirty="0">
                <a:solidFill>
                  <a:srgbClr val="1B3139"/>
                </a:solidFill>
                <a:effectLst/>
                <a:latin typeface="DM Sans" pitchFamily="2" charset="0"/>
              </a:rPr>
              <a:t>模块化有助于试验，在启发式规则之下，组合不同模型、数据检索、工具等进行试验，得到复合的经验。</a:t>
            </a:r>
            <a:endParaRPr lang="en-US" altLang="zh-CN" b="0" i="0" dirty="0">
              <a:solidFill>
                <a:srgbClr val="1B3139"/>
              </a:solidFill>
              <a:effectLst/>
              <a:latin typeface="DM Sans" pitchFamily="2" charset="0"/>
            </a:endParaRPr>
          </a:p>
          <a:p>
            <a:pPr marL="0" indent="0" algn="l">
              <a:buNone/>
            </a:pPr>
            <a:endParaRPr lang="en-US" altLang="zh-CN" b="0" i="0" dirty="0">
              <a:solidFill>
                <a:srgbClr val="1B3139"/>
              </a:solidFill>
              <a:effectLst/>
              <a:latin typeface="DM Sans" pitchFamily="2" charset="0"/>
            </a:endParaRPr>
          </a:p>
          <a:p>
            <a:pPr marL="0" indent="0" algn="l">
              <a:buNone/>
            </a:pPr>
            <a:r>
              <a:rPr lang="en-US" altLang="zh-CN" b="0" i="0" dirty="0">
                <a:solidFill>
                  <a:srgbClr val="1B3139"/>
                </a:solidFill>
                <a:effectLst/>
                <a:latin typeface="DM Sans" pitchFamily="2" charset="0"/>
              </a:rPr>
              <a:t>Databricks</a:t>
            </a:r>
            <a:r>
              <a:rPr lang="zh-CN" altLang="en-US" b="0" i="0" dirty="0">
                <a:solidFill>
                  <a:srgbClr val="1B3139"/>
                </a:solidFill>
                <a:effectLst/>
                <a:latin typeface="DM Sans" pitchFamily="2" charset="0"/>
              </a:rPr>
              <a:t>的</a:t>
            </a:r>
            <a:r>
              <a:rPr lang="en-US" altLang="zh-CN" b="0" i="0" dirty="0" err="1">
                <a:solidFill>
                  <a:srgbClr val="1B3139"/>
                </a:solidFill>
                <a:effectLst/>
                <a:latin typeface="DM Sans" pitchFamily="2" charset="0"/>
              </a:rPr>
              <a:t>MLflow</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提供了一套用于评估和试验的工具，使其特别适用于开发复合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系统。复合</a:t>
            </a:r>
            <a:r>
              <a:rPr lang="en-US" altLang="zh-CN" b="0" i="0" dirty="0">
                <a:solidFill>
                  <a:srgbClr val="1B3139"/>
                </a:solidFill>
                <a:effectLst/>
                <a:latin typeface="DM Sans" pitchFamily="2" charset="0"/>
              </a:rPr>
              <a:t>AI</a:t>
            </a:r>
            <a:r>
              <a:rPr lang="zh-CN" altLang="en-US" dirty="0">
                <a:solidFill>
                  <a:srgbClr val="1B3139"/>
                </a:solidFill>
                <a:latin typeface="DM Sans" pitchFamily="2" charset="0"/>
              </a:rPr>
              <a:t>很接地气，以解决问题为最终目的。</a:t>
            </a:r>
            <a:endParaRPr lang="zh-CN" altLang="en-US" b="0" i="0" dirty="0">
              <a:solidFill>
                <a:srgbClr val="1B3139"/>
              </a:solidFill>
              <a:effectLst/>
              <a:latin typeface="DM Sans" pitchFamily="2" charset="0"/>
            </a:endParaRPr>
          </a:p>
          <a:p>
            <a:endParaRPr lang="en-US" dirty="0"/>
          </a:p>
        </p:txBody>
      </p:sp>
      <p:sp>
        <p:nvSpPr>
          <p:cNvPr id="4" name="Slide Number Placeholder 3">
            <a:extLst>
              <a:ext uri="{FF2B5EF4-FFF2-40B4-BE49-F238E27FC236}">
                <a16:creationId xmlns:a16="http://schemas.microsoft.com/office/drawing/2014/main" id="{D2A5CE4A-21E5-781A-4151-F3F0F718EF8D}"/>
              </a:ext>
            </a:extLst>
          </p:cNvPr>
          <p:cNvSpPr>
            <a:spLocks noGrp="1"/>
          </p:cNvSpPr>
          <p:nvPr>
            <p:ph type="sldNum" sz="quarter" idx="12"/>
          </p:nvPr>
        </p:nvSpPr>
        <p:spPr/>
        <p:txBody>
          <a:bodyPr/>
          <a:lstStyle/>
          <a:p>
            <a:fld id="{D418BCAB-A746-41F0-9C0C-7FA07FAFBC50}" type="slidenum">
              <a:rPr lang="en-US" smtClean="0"/>
              <a:t>7</a:t>
            </a:fld>
            <a:endParaRPr lang="en-US"/>
          </a:p>
        </p:txBody>
      </p:sp>
    </p:spTree>
    <p:extLst>
      <p:ext uri="{BB962C8B-B14F-4D97-AF65-F5344CB8AC3E}">
        <p14:creationId xmlns:p14="http://schemas.microsoft.com/office/powerpoint/2010/main" val="311979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2062-E102-B48A-6F77-CC58475B28A0}"/>
              </a:ext>
            </a:extLst>
          </p:cNvPr>
          <p:cNvSpPr>
            <a:spLocks noGrp="1"/>
          </p:cNvSpPr>
          <p:nvPr>
            <p:ph type="title"/>
          </p:nvPr>
        </p:nvSpPr>
        <p:spPr/>
        <p:txBody>
          <a:bodyPr/>
          <a:lstStyle/>
          <a:p>
            <a:r>
              <a:rPr lang="zh-CN" altLang="en-US" dirty="0"/>
              <a:t>复合</a:t>
            </a:r>
            <a:r>
              <a:rPr lang="en-US" altLang="zh-CN" dirty="0"/>
              <a:t>AI</a:t>
            </a:r>
            <a:r>
              <a:rPr lang="zh-CN" altLang="en-US" dirty="0"/>
              <a:t>系统的一般流程</a:t>
            </a:r>
            <a:endParaRPr lang="en-US" dirty="0"/>
          </a:p>
        </p:txBody>
      </p:sp>
      <p:sp>
        <p:nvSpPr>
          <p:cNvPr id="4" name="Slide Number Placeholder 3">
            <a:extLst>
              <a:ext uri="{FF2B5EF4-FFF2-40B4-BE49-F238E27FC236}">
                <a16:creationId xmlns:a16="http://schemas.microsoft.com/office/drawing/2014/main" id="{007898AC-57A0-6956-281C-10CA2EF1B0E7}"/>
              </a:ext>
            </a:extLst>
          </p:cNvPr>
          <p:cNvSpPr>
            <a:spLocks noGrp="1"/>
          </p:cNvSpPr>
          <p:nvPr>
            <p:ph type="sldNum" sz="quarter" idx="12"/>
          </p:nvPr>
        </p:nvSpPr>
        <p:spPr/>
        <p:txBody>
          <a:bodyPr/>
          <a:lstStyle/>
          <a:p>
            <a:fld id="{D418BCAB-A746-41F0-9C0C-7FA07FAFBC50}" type="slidenum">
              <a:rPr lang="en-US" smtClean="0"/>
              <a:t>8</a:t>
            </a:fld>
            <a:endParaRPr lang="en-US"/>
          </a:p>
        </p:txBody>
      </p:sp>
      <p:sp>
        <p:nvSpPr>
          <p:cNvPr id="7" name="Rectangle: Rounded Corners 6">
            <a:extLst>
              <a:ext uri="{FF2B5EF4-FFF2-40B4-BE49-F238E27FC236}">
                <a16:creationId xmlns:a16="http://schemas.microsoft.com/office/drawing/2014/main" id="{513D44E8-17BE-8B67-A29E-49B1387E34FC}"/>
              </a:ext>
            </a:extLst>
          </p:cNvPr>
          <p:cNvSpPr/>
          <p:nvPr/>
        </p:nvSpPr>
        <p:spPr>
          <a:xfrm>
            <a:off x="1157631" y="2150014"/>
            <a:ext cx="1255285" cy="6251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数据收集和预处理</a:t>
            </a:r>
            <a:endParaRPr lang="en-US" dirty="0"/>
          </a:p>
        </p:txBody>
      </p:sp>
      <p:sp>
        <p:nvSpPr>
          <p:cNvPr id="8" name="Rectangle: Rounded Corners 7">
            <a:extLst>
              <a:ext uri="{FF2B5EF4-FFF2-40B4-BE49-F238E27FC236}">
                <a16:creationId xmlns:a16="http://schemas.microsoft.com/office/drawing/2014/main" id="{A30AD077-A180-00ED-6AFA-15E6CE336452}"/>
              </a:ext>
            </a:extLst>
          </p:cNvPr>
          <p:cNvSpPr/>
          <p:nvPr/>
        </p:nvSpPr>
        <p:spPr>
          <a:xfrm>
            <a:off x="3078741" y="2150013"/>
            <a:ext cx="1255285"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多模态</a:t>
            </a:r>
            <a:endParaRPr lang="en-US" altLang="zh-CN" dirty="0"/>
          </a:p>
          <a:p>
            <a:pPr algn="ctr"/>
            <a:r>
              <a:rPr lang="zh-CN" altLang="en-US" dirty="0"/>
              <a:t>数据处理 </a:t>
            </a:r>
            <a:endParaRPr lang="en-US" dirty="0"/>
          </a:p>
        </p:txBody>
      </p:sp>
      <p:cxnSp>
        <p:nvCxnSpPr>
          <p:cNvPr id="10" name="Straight Arrow Connector 9">
            <a:extLst>
              <a:ext uri="{FF2B5EF4-FFF2-40B4-BE49-F238E27FC236}">
                <a16:creationId xmlns:a16="http://schemas.microsoft.com/office/drawing/2014/main" id="{BFDD23B1-0887-A6E3-60CE-C12FDEBD9A5C}"/>
              </a:ext>
            </a:extLst>
          </p:cNvPr>
          <p:cNvCxnSpPr>
            <a:stCxn id="7" idx="3"/>
            <a:endCxn id="8" idx="1"/>
          </p:cNvCxnSpPr>
          <p:nvPr/>
        </p:nvCxnSpPr>
        <p:spPr>
          <a:xfrm flipV="1">
            <a:off x="2412916" y="2462588"/>
            <a:ext cx="66582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F5552B38-3AF5-F87E-A864-62BCD5408A64}"/>
              </a:ext>
            </a:extLst>
          </p:cNvPr>
          <p:cNvSpPr/>
          <p:nvPr/>
        </p:nvSpPr>
        <p:spPr>
          <a:xfrm>
            <a:off x="4950447" y="2158422"/>
            <a:ext cx="1525236" cy="61635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AI </a:t>
            </a:r>
            <a:r>
              <a:rPr lang="zh-CN" altLang="en-US" dirty="0"/>
              <a:t>模型集合 </a:t>
            </a:r>
            <a:endParaRPr lang="en-US" dirty="0"/>
          </a:p>
        </p:txBody>
      </p:sp>
      <p:cxnSp>
        <p:nvCxnSpPr>
          <p:cNvPr id="13" name="Straight Arrow Connector 12">
            <a:extLst>
              <a:ext uri="{FF2B5EF4-FFF2-40B4-BE49-F238E27FC236}">
                <a16:creationId xmlns:a16="http://schemas.microsoft.com/office/drawing/2014/main" id="{5D1B5C86-4164-717A-8EFC-35F5C56EE2ED}"/>
              </a:ext>
            </a:extLst>
          </p:cNvPr>
          <p:cNvCxnSpPr>
            <a:cxnSpLocks/>
            <a:stCxn id="8" idx="3"/>
            <a:endCxn id="12" idx="1"/>
          </p:cNvCxnSpPr>
          <p:nvPr/>
        </p:nvCxnSpPr>
        <p:spPr>
          <a:xfrm>
            <a:off x="4334026" y="2462588"/>
            <a:ext cx="616421" cy="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9C0F802C-CFBF-CC41-9983-F6135248C1F4}"/>
              </a:ext>
            </a:extLst>
          </p:cNvPr>
          <p:cNvSpPr/>
          <p:nvPr/>
        </p:nvSpPr>
        <p:spPr>
          <a:xfrm>
            <a:off x="7055937" y="2150013"/>
            <a:ext cx="1255285"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决策系统</a:t>
            </a:r>
            <a:endParaRPr lang="en-US" dirty="0"/>
          </a:p>
        </p:txBody>
      </p:sp>
      <p:cxnSp>
        <p:nvCxnSpPr>
          <p:cNvPr id="15" name="Straight Arrow Connector 14">
            <a:extLst>
              <a:ext uri="{FF2B5EF4-FFF2-40B4-BE49-F238E27FC236}">
                <a16:creationId xmlns:a16="http://schemas.microsoft.com/office/drawing/2014/main" id="{8ECA81C1-6973-9DCB-5E72-F54617132226}"/>
              </a:ext>
            </a:extLst>
          </p:cNvPr>
          <p:cNvCxnSpPr>
            <a:cxnSpLocks/>
            <a:stCxn id="12" idx="3"/>
            <a:endCxn id="14" idx="1"/>
          </p:cNvCxnSpPr>
          <p:nvPr/>
        </p:nvCxnSpPr>
        <p:spPr>
          <a:xfrm flipV="1">
            <a:off x="6475683" y="2462588"/>
            <a:ext cx="580254" cy="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FAFAC47E-9459-D1C2-E22B-76391BC48C3D}"/>
              </a:ext>
            </a:extLst>
          </p:cNvPr>
          <p:cNvSpPr/>
          <p:nvPr/>
        </p:nvSpPr>
        <p:spPr>
          <a:xfrm>
            <a:off x="8977047" y="2141213"/>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执行</a:t>
            </a:r>
            <a:r>
              <a:rPr lang="en-US" altLang="zh-CN" dirty="0"/>
              <a:t>+</a:t>
            </a:r>
            <a:r>
              <a:rPr lang="zh-CN" altLang="en-US" dirty="0"/>
              <a:t>控制</a:t>
            </a:r>
            <a:endParaRPr lang="en-US" dirty="0"/>
          </a:p>
        </p:txBody>
      </p:sp>
      <p:cxnSp>
        <p:nvCxnSpPr>
          <p:cNvPr id="17" name="Straight Arrow Connector 16">
            <a:extLst>
              <a:ext uri="{FF2B5EF4-FFF2-40B4-BE49-F238E27FC236}">
                <a16:creationId xmlns:a16="http://schemas.microsoft.com/office/drawing/2014/main" id="{A179C9B2-9D6E-7E27-ED34-135E92A4E2A2}"/>
              </a:ext>
            </a:extLst>
          </p:cNvPr>
          <p:cNvCxnSpPr>
            <a:cxnSpLocks/>
            <a:endCxn id="16" idx="1"/>
          </p:cNvCxnSpPr>
          <p:nvPr/>
        </p:nvCxnSpPr>
        <p:spPr>
          <a:xfrm flipV="1">
            <a:off x="8311222" y="2453788"/>
            <a:ext cx="66582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52F56CC1-0340-EBE2-29F5-C3FAC0558FC9}"/>
              </a:ext>
            </a:extLst>
          </p:cNvPr>
          <p:cNvSpPr/>
          <p:nvPr/>
        </p:nvSpPr>
        <p:spPr>
          <a:xfrm>
            <a:off x="8977047" y="3703303"/>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结果</a:t>
            </a:r>
            <a:r>
              <a:rPr lang="en-US" altLang="zh-CN" dirty="0"/>
              <a:t>+</a:t>
            </a:r>
            <a:r>
              <a:rPr lang="zh-CN" altLang="en-US" dirty="0"/>
              <a:t>分析</a:t>
            </a:r>
            <a:endParaRPr lang="en-US" dirty="0"/>
          </a:p>
        </p:txBody>
      </p:sp>
      <p:cxnSp>
        <p:nvCxnSpPr>
          <p:cNvPr id="21" name="Straight Arrow Connector 20">
            <a:extLst>
              <a:ext uri="{FF2B5EF4-FFF2-40B4-BE49-F238E27FC236}">
                <a16:creationId xmlns:a16="http://schemas.microsoft.com/office/drawing/2014/main" id="{9BBE3882-3B36-AB60-15CA-A8630ABDBE5A}"/>
              </a:ext>
            </a:extLst>
          </p:cNvPr>
          <p:cNvCxnSpPr>
            <a:stCxn id="16" idx="2"/>
            <a:endCxn id="19" idx="0"/>
          </p:cNvCxnSpPr>
          <p:nvPr/>
        </p:nvCxnSpPr>
        <p:spPr>
          <a:xfrm>
            <a:off x="9739666" y="2766363"/>
            <a:ext cx="0" cy="9369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Rounded Corners 26">
            <a:extLst>
              <a:ext uri="{FF2B5EF4-FFF2-40B4-BE49-F238E27FC236}">
                <a16:creationId xmlns:a16="http://schemas.microsoft.com/office/drawing/2014/main" id="{B78A75AB-F101-8655-5893-CA9A80D2CF0B}"/>
              </a:ext>
            </a:extLst>
          </p:cNvPr>
          <p:cNvSpPr/>
          <p:nvPr/>
        </p:nvSpPr>
        <p:spPr>
          <a:xfrm>
            <a:off x="6920960" y="3712105"/>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反馈</a:t>
            </a:r>
            <a:r>
              <a:rPr lang="en-US" altLang="zh-CN" dirty="0"/>
              <a:t>+</a:t>
            </a:r>
            <a:r>
              <a:rPr lang="zh-CN" altLang="en-US" dirty="0"/>
              <a:t>优化</a:t>
            </a:r>
            <a:endParaRPr lang="en-US" dirty="0"/>
          </a:p>
        </p:txBody>
      </p:sp>
      <p:cxnSp>
        <p:nvCxnSpPr>
          <p:cNvPr id="36" name="Straight Arrow Connector 35">
            <a:extLst>
              <a:ext uri="{FF2B5EF4-FFF2-40B4-BE49-F238E27FC236}">
                <a16:creationId xmlns:a16="http://schemas.microsoft.com/office/drawing/2014/main" id="{6B40F5A2-6C3D-C41D-AD78-2BB9983F1C7E}"/>
              </a:ext>
            </a:extLst>
          </p:cNvPr>
          <p:cNvCxnSpPr>
            <a:stCxn id="19" idx="1"/>
            <a:endCxn id="27" idx="3"/>
          </p:cNvCxnSpPr>
          <p:nvPr/>
        </p:nvCxnSpPr>
        <p:spPr>
          <a:xfrm flipH="1">
            <a:off x="8446197" y="4015878"/>
            <a:ext cx="530850" cy="8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Elbow 37">
            <a:extLst>
              <a:ext uri="{FF2B5EF4-FFF2-40B4-BE49-F238E27FC236}">
                <a16:creationId xmlns:a16="http://schemas.microsoft.com/office/drawing/2014/main" id="{4E81ADD1-9C29-C6E5-3FAF-CF1D74F7BF96}"/>
              </a:ext>
            </a:extLst>
          </p:cNvPr>
          <p:cNvCxnSpPr>
            <a:stCxn id="27" idx="1"/>
            <a:endCxn id="7" idx="2"/>
          </p:cNvCxnSpPr>
          <p:nvPr/>
        </p:nvCxnSpPr>
        <p:spPr>
          <a:xfrm rot="10800000">
            <a:off x="1785274" y="2775166"/>
            <a:ext cx="5135686" cy="124951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E4B1A1BD-7636-91B5-009F-8E4B4BA0A590}"/>
              </a:ext>
            </a:extLst>
          </p:cNvPr>
          <p:cNvCxnSpPr>
            <a:cxnSpLocks/>
            <a:stCxn id="27" idx="0"/>
          </p:cNvCxnSpPr>
          <p:nvPr/>
        </p:nvCxnSpPr>
        <p:spPr>
          <a:xfrm flipV="1">
            <a:off x="7683579" y="2774772"/>
            <a:ext cx="0" cy="937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8EFB079-B13D-E5B0-A8B8-B40A6958FA6E}"/>
              </a:ext>
            </a:extLst>
          </p:cNvPr>
          <p:cNvCxnSpPr>
            <a:endCxn id="8" idx="2"/>
          </p:cNvCxnSpPr>
          <p:nvPr/>
        </p:nvCxnSpPr>
        <p:spPr>
          <a:xfrm flipH="1" flipV="1">
            <a:off x="3706384" y="2775163"/>
            <a:ext cx="13360" cy="124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0CD0DD8-1032-BCAB-D5BB-12460B89C445}"/>
              </a:ext>
            </a:extLst>
          </p:cNvPr>
          <p:cNvCxnSpPr>
            <a:cxnSpLocks/>
            <a:endCxn id="12" idx="2"/>
          </p:cNvCxnSpPr>
          <p:nvPr/>
        </p:nvCxnSpPr>
        <p:spPr>
          <a:xfrm flipV="1">
            <a:off x="5713065" y="2774772"/>
            <a:ext cx="0" cy="1266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7967CC6F-D9A1-1419-B0D6-9685C7E2B79A}"/>
              </a:ext>
            </a:extLst>
          </p:cNvPr>
          <p:cNvSpPr txBox="1"/>
          <p:nvPr/>
        </p:nvSpPr>
        <p:spPr>
          <a:xfrm>
            <a:off x="736847" y="5149049"/>
            <a:ext cx="9373079" cy="923330"/>
          </a:xfrm>
          <a:prstGeom prst="rect">
            <a:avLst/>
          </a:prstGeom>
          <a:noFill/>
        </p:spPr>
        <p:txBody>
          <a:bodyPr wrap="none" rtlCol="0">
            <a:spAutoFit/>
          </a:bodyPr>
          <a:lstStyle/>
          <a:p>
            <a:r>
              <a:rPr lang="zh-CN" altLang="en-US" dirty="0"/>
              <a:t>复合</a:t>
            </a:r>
            <a:r>
              <a:rPr lang="en-US" altLang="zh-CN" dirty="0"/>
              <a:t>AI</a:t>
            </a:r>
            <a:r>
              <a:rPr lang="zh-CN" altLang="en-US" dirty="0"/>
              <a:t>的基本理念是“</a:t>
            </a:r>
            <a:r>
              <a:rPr lang="zh-CN" altLang="en-US" b="1" dirty="0">
                <a:solidFill>
                  <a:srgbClr val="C00000"/>
                </a:solidFill>
              </a:rPr>
              <a:t>组合创新</a:t>
            </a:r>
            <a:r>
              <a:rPr lang="zh-CN" altLang="en-US" dirty="0"/>
              <a:t>”。只有让复合</a:t>
            </a:r>
            <a:r>
              <a:rPr lang="en-US" altLang="zh-CN" dirty="0"/>
              <a:t>AI</a:t>
            </a:r>
            <a:r>
              <a:rPr lang="zh-CN" altLang="en-US" dirty="0"/>
              <a:t>系统学会自适应学习，它才能变得更智能：</a:t>
            </a:r>
            <a:endParaRPr lang="en-US" altLang="zh-CN" dirty="0"/>
          </a:p>
          <a:p>
            <a:pPr marL="285750" indent="-285750">
              <a:buFont typeface="Arial" panose="020B0604020202020204" pitchFamily="34" charset="0"/>
              <a:buChar char="•"/>
            </a:pPr>
            <a:r>
              <a:rPr lang="zh-CN" altLang="en-US" dirty="0"/>
              <a:t>流程的各个环节都应被模块化，让用户很容易搭建复合</a:t>
            </a:r>
            <a:r>
              <a:rPr lang="en-US" altLang="zh-CN" dirty="0"/>
              <a:t>AI</a:t>
            </a:r>
            <a:r>
              <a:rPr lang="zh-CN" altLang="en-US" dirty="0"/>
              <a:t>的管道，按照需要组装工具。</a:t>
            </a:r>
            <a:endParaRPr lang="en-US" altLang="zh-CN" dirty="0"/>
          </a:p>
          <a:p>
            <a:pPr marL="285750" indent="-285750">
              <a:buFont typeface="Arial" panose="020B0604020202020204" pitchFamily="34" charset="0"/>
              <a:buChar char="•"/>
            </a:pPr>
            <a:r>
              <a:rPr lang="zh-CN" altLang="en-US" dirty="0"/>
              <a:t>组装过程可被形式描述，并作为训练数据提供给元学习模型，最终实现</a:t>
            </a:r>
            <a:r>
              <a:rPr lang="en-US" altLang="zh-CN" dirty="0" err="1"/>
              <a:t>AutoML</a:t>
            </a:r>
            <a:r>
              <a:rPr lang="zh-CN" altLang="en-US" dirty="0"/>
              <a:t>。</a:t>
            </a:r>
            <a:endParaRPr lang="en-US" dirty="0"/>
          </a:p>
        </p:txBody>
      </p:sp>
    </p:spTree>
    <p:extLst>
      <p:ext uri="{BB962C8B-B14F-4D97-AF65-F5344CB8AC3E}">
        <p14:creationId xmlns:p14="http://schemas.microsoft.com/office/powerpoint/2010/main" val="201998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99A1-A659-5968-88C4-73824A81DF05}"/>
              </a:ext>
            </a:extLst>
          </p:cNvPr>
          <p:cNvSpPr>
            <a:spLocks noGrp="1"/>
          </p:cNvSpPr>
          <p:nvPr>
            <p:ph type="title"/>
          </p:nvPr>
        </p:nvSpPr>
        <p:spPr/>
        <p:txBody>
          <a:bodyPr/>
          <a:lstStyle/>
          <a:p>
            <a:r>
              <a:rPr lang="zh-CN" altLang="en-US" dirty="0"/>
              <a:t>复合</a:t>
            </a:r>
            <a:r>
              <a:rPr lang="en-US" altLang="zh-CN" dirty="0"/>
              <a:t>AI</a:t>
            </a:r>
            <a:r>
              <a:rPr lang="zh-CN" altLang="en-US" dirty="0"/>
              <a:t>的巨大挑战</a:t>
            </a:r>
            <a:endParaRPr lang="en-US" dirty="0"/>
          </a:p>
        </p:txBody>
      </p:sp>
      <p:sp>
        <p:nvSpPr>
          <p:cNvPr id="3" name="Content Placeholder 2">
            <a:extLst>
              <a:ext uri="{FF2B5EF4-FFF2-40B4-BE49-F238E27FC236}">
                <a16:creationId xmlns:a16="http://schemas.microsoft.com/office/drawing/2014/main" id="{42C29908-813E-32AF-B48D-DC482F7873A5}"/>
              </a:ext>
            </a:extLst>
          </p:cNvPr>
          <p:cNvSpPr>
            <a:spLocks noGrp="1"/>
          </p:cNvSpPr>
          <p:nvPr>
            <p:ph idx="1"/>
          </p:nvPr>
        </p:nvSpPr>
        <p:spPr>
          <a:xfrm>
            <a:off x="497150" y="1690688"/>
            <a:ext cx="11141475" cy="4802187"/>
          </a:xfrm>
        </p:spPr>
        <p:txBody>
          <a:bodyPr>
            <a:normAutofit fontScale="92500" lnSpcReduction="10000"/>
          </a:bodyPr>
          <a:lstStyle/>
          <a:p>
            <a:r>
              <a:rPr lang="zh-CN" altLang="en-US" b="1" dirty="0">
                <a:solidFill>
                  <a:srgbClr val="C00000"/>
                </a:solidFill>
              </a:rPr>
              <a:t>更大的设计空间</a:t>
            </a:r>
            <a:r>
              <a:rPr lang="zh-CN" altLang="en-US" dirty="0"/>
              <a:t>：复合 </a:t>
            </a:r>
            <a:r>
              <a:rPr lang="en-US" altLang="zh-CN" dirty="0"/>
              <a:t>AI </a:t>
            </a:r>
            <a:r>
              <a:rPr lang="zh-CN" altLang="en-US" dirty="0"/>
              <a:t>系统将一个或多个 </a:t>
            </a:r>
            <a:r>
              <a:rPr lang="en-US" altLang="zh-CN" dirty="0"/>
              <a:t>AI </a:t>
            </a:r>
            <a:r>
              <a:rPr lang="zh-CN" altLang="en-US" dirty="0"/>
              <a:t>模型与检索器或代码解释器、数据源、代码库等工具相结合。这些组件通常有多个选项。例如，开发 </a:t>
            </a:r>
            <a:r>
              <a:rPr lang="en-US" altLang="zh-CN" dirty="0"/>
              <a:t>RAG </a:t>
            </a:r>
            <a:r>
              <a:rPr lang="zh-CN" altLang="en-US" dirty="0"/>
              <a:t>应用程序通常需要选择使用哪些模型进行嵌入和文本生成、要使用哪个数据源、将数据存储在哪里以及要使用哪种检索系统。如果没有明确的最佳实践，开发人员通常必须投入大量精力来探索这个巨大的设计空间并找到可行的解决方案。</a:t>
            </a:r>
          </a:p>
          <a:p>
            <a:r>
              <a:rPr lang="zh-CN" altLang="en-US" b="1" dirty="0">
                <a:solidFill>
                  <a:srgbClr val="C00000"/>
                </a:solidFill>
              </a:rPr>
              <a:t>共同优化系统组件</a:t>
            </a:r>
            <a:r>
              <a:rPr lang="zh-CN" altLang="en-US" dirty="0"/>
              <a:t>： </a:t>
            </a:r>
            <a:r>
              <a:rPr lang="en-US" altLang="zh-CN" dirty="0"/>
              <a:t>AI </a:t>
            </a:r>
            <a:r>
              <a:rPr lang="zh-CN" altLang="en-US" dirty="0"/>
              <a:t>模型通常需要进行优化才能与特定工具很好地配合使用，反之亦然。更改复合 </a:t>
            </a:r>
            <a:r>
              <a:rPr lang="en-US" altLang="zh-CN" dirty="0"/>
              <a:t>AI </a:t>
            </a:r>
            <a:r>
              <a:rPr lang="zh-CN" altLang="en-US" dirty="0"/>
              <a:t>系统的一个组件可能会以意想不到的方式改变整个系统的行为，并且让所有组件协同工作具有一定的挑战性。例如，在 </a:t>
            </a:r>
            <a:r>
              <a:rPr lang="en-US" altLang="zh-CN" dirty="0"/>
              <a:t>RAG </a:t>
            </a:r>
            <a:r>
              <a:rPr lang="zh-CN" altLang="en-US" dirty="0"/>
              <a:t>系统中，一个 </a:t>
            </a:r>
            <a:r>
              <a:rPr lang="en-US" altLang="zh-CN" dirty="0"/>
              <a:t>LLM </a:t>
            </a:r>
            <a:r>
              <a:rPr lang="zh-CN" altLang="en-US" dirty="0"/>
              <a:t>可能与给定的检索系统配合得很好，而另一个</a:t>
            </a:r>
            <a:r>
              <a:rPr lang="en-US" altLang="zh-CN" dirty="0"/>
              <a:t>LLM</a:t>
            </a:r>
            <a:r>
              <a:rPr lang="zh-CN" altLang="en-US" dirty="0"/>
              <a:t>可能不行。</a:t>
            </a:r>
          </a:p>
          <a:p>
            <a:r>
              <a:rPr lang="zh-CN" altLang="en-US" b="1" dirty="0">
                <a:solidFill>
                  <a:srgbClr val="C00000"/>
                </a:solidFill>
              </a:rPr>
              <a:t>复杂的</a:t>
            </a:r>
            <a:r>
              <a:rPr lang="en-US" altLang="zh-CN" b="1" dirty="0">
                <a:solidFill>
                  <a:srgbClr val="C00000"/>
                </a:solidFill>
              </a:rPr>
              <a:t>AI/ML</a:t>
            </a:r>
            <a:r>
              <a:rPr lang="zh-CN" altLang="en-US" b="1" dirty="0">
                <a:solidFill>
                  <a:srgbClr val="C00000"/>
                </a:solidFill>
              </a:rPr>
              <a:t>操作</a:t>
            </a:r>
            <a:r>
              <a:rPr lang="zh-CN" altLang="en-US" dirty="0"/>
              <a:t>：将</a:t>
            </a:r>
            <a:r>
              <a:rPr lang="en-US" altLang="zh-CN" dirty="0"/>
              <a:t>AI/ML </a:t>
            </a:r>
            <a:r>
              <a:rPr lang="zh-CN" altLang="en-US" dirty="0"/>
              <a:t>模型和工具相结合可能会面临监控和调试应用程序的挑战。例如，复杂数据和建模管道的可视化。</a:t>
            </a:r>
            <a:endParaRPr lang="en-US" dirty="0"/>
          </a:p>
        </p:txBody>
      </p:sp>
      <p:sp>
        <p:nvSpPr>
          <p:cNvPr id="4" name="Slide Number Placeholder 3">
            <a:extLst>
              <a:ext uri="{FF2B5EF4-FFF2-40B4-BE49-F238E27FC236}">
                <a16:creationId xmlns:a16="http://schemas.microsoft.com/office/drawing/2014/main" id="{AFC78B51-DCDE-20F3-0AD4-B6042D788415}"/>
              </a:ext>
            </a:extLst>
          </p:cNvPr>
          <p:cNvSpPr>
            <a:spLocks noGrp="1"/>
          </p:cNvSpPr>
          <p:nvPr>
            <p:ph type="sldNum" sz="quarter" idx="12"/>
          </p:nvPr>
        </p:nvSpPr>
        <p:spPr/>
        <p:txBody>
          <a:bodyPr/>
          <a:lstStyle/>
          <a:p>
            <a:fld id="{D418BCAB-A746-41F0-9C0C-7FA07FAFBC50}" type="slidenum">
              <a:rPr lang="en-US" smtClean="0"/>
              <a:t>9</a:t>
            </a:fld>
            <a:endParaRPr lang="en-US"/>
          </a:p>
        </p:txBody>
      </p:sp>
    </p:spTree>
    <p:extLst>
      <p:ext uri="{BB962C8B-B14F-4D97-AF65-F5344CB8AC3E}">
        <p14:creationId xmlns:p14="http://schemas.microsoft.com/office/powerpoint/2010/main" val="1505234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2920</Words>
  <Application>Microsoft Office PowerPoint</Application>
  <PresentationFormat>Widescreen</PresentationFormat>
  <Paragraphs>104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Arial</vt:lpstr>
      <vt:lpstr>Calibri</vt:lpstr>
      <vt:lpstr>Calibri Light</vt:lpstr>
      <vt:lpstr>DM Sans</vt:lpstr>
      <vt:lpstr>Office Theme</vt:lpstr>
      <vt:lpstr>复合AI洞察 01</vt:lpstr>
      <vt:lpstr>什么是复合AI系统？</vt:lpstr>
      <vt:lpstr>为什么需要复合AI？</vt:lpstr>
      <vt:lpstr>复合AI系统的例子</vt:lpstr>
      <vt:lpstr>复合AI的经典案例</vt:lpstr>
      <vt:lpstr>RAG系统的组成部分</vt:lpstr>
      <vt:lpstr>复合AI系统的高级特征</vt:lpstr>
      <vt:lpstr>复合AI系统的一般流程</vt:lpstr>
      <vt:lpstr>复合AI的巨大挑战</vt:lpstr>
      <vt:lpstr>Databricks的机器学习操作 (MLOps)</vt:lpstr>
      <vt:lpstr>DSPy简介</vt:lpstr>
      <vt:lpstr>DSPy的初始化</vt:lpstr>
      <vt:lpstr>复合AI的抓手建议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数据合成洞察 01</dc:title>
  <dc:creator>Jiangsheng Yu</dc:creator>
  <cp:lastModifiedBy>Jiangsheng Yu</cp:lastModifiedBy>
  <cp:revision>132</cp:revision>
  <dcterms:created xsi:type="dcterms:W3CDTF">2024-06-20T18:27:39Z</dcterms:created>
  <dcterms:modified xsi:type="dcterms:W3CDTF">2024-07-03T21:16:35Z</dcterms:modified>
</cp:coreProperties>
</file>