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934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3678-07DF-490D-97B2-0024DAB3536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DB01-9D91-4F1B-8EC0-FC15EC8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D586-2285-DA73-5FAB-13811637F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5125-9C1A-D7F9-B7F4-806717CB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F770-2E43-114D-3871-D1D3A09C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97B-F797-4F44-854E-7EC5E7EA2796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D8E1-15A3-1E71-960E-2228A95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B2F3-6853-09D9-903B-45A326AC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5338-F316-E377-3ED1-DC3323D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3D031-7B19-D5FC-7B01-EFB61D25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4107-2F77-50E0-493E-0C06FD71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7DD-6309-42F1-8DEF-6521B1D47EE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EA5B-51EF-2FC7-6D35-03683A5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7ED-E9C9-8AF5-2D2C-9DD935A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C43B-C68D-A79D-987F-BEC3880FC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BEA9-1C7B-A471-AF6C-4AEBE402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66-63FC-827D-E8E9-10A9F1FF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6DB2-C2DC-44DD-B887-EBA7A42BBEA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5748-37ED-0E58-99F3-079C985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AD20-4382-90CA-CE21-A75CDA09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171-1431-8FAD-4AD0-981F19D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F6C1-1901-2786-E16E-C9F41BE3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DE3A-2627-98FC-3010-CF664EB0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FF56-334C-4FCD-8323-143C66F593CA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EE8E-88D4-13B0-A49D-82B9490E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B1A-8683-8A89-C9CE-39412D4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901F-90D4-EC4A-E147-BDDEA1A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B6F1-4A5F-0457-219D-97946A65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9851-8F04-68F0-372A-9BD86F1E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31D-D262-4062-A76C-CFB4BAAAB69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AC1-0F92-7135-3BC5-F2CBC040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40FF-A07F-A486-8E2E-146E828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E28-B338-8907-9EF6-9E088FB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E46A-907D-C8C7-83F8-DC160BB71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BD88-2973-87C0-281C-B570AC26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7BB3-9482-35D6-EF0D-949BBEB5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61A-ABCB-4553-B2CD-97166691D9A4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3042-5896-F98C-A23C-04D8036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2D6D-50E1-7E49-6DD5-5BF9958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806-E8B6-5102-BCC5-23C1483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5EB8-1574-0A80-2ED8-413B1995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D7C8-3C0B-3C3C-476B-161E2179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36126-5540-99DA-FDB1-486E1547A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0B7D-5C72-5232-BC7E-0E5DE9D0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E2CC-F056-F871-D57C-A7BDDEC9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DB02-7132-4B8B-9D7E-FBC630A0F569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BD75E-2405-16F6-CFD6-D1B76D66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67BB7-6C1B-70C8-B2B2-E8F651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91DB-97DC-2155-515D-495CE6E7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3ADCC-509C-CBB4-0E24-E5E03C0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198-9A03-4D72-9E40-D36C28FF5AD4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807BD-0B44-D645-3AFA-E32B221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0DA1-0EA5-DE54-E8B0-57E10B34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44B53-D04D-449A-92F9-14F8E3A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24EF-64B0-4B06-A1FA-2B3E2CA28340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F96E3-B186-32EF-2144-1794EEB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5EF1-75BF-B5C3-8136-A7B67F9E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EB3-E469-183F-EA13-6C422DC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CD9-FA4C-F645-AA47-B8C84995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8113-5CDF-FFF3-62DC-B2CDB960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A59A-355C-7A74-9707-4ABD9E9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25F5-6C69-46CB-8DEC-E8DCC394B1AD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C430B-C9C2-8972-C4AD-5C11C1C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A1C4-B3D8-1CF3-B9EF-836D501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749-4595-C08E-0DB9-62A00BEC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2A62F-5468-8029-40AC-D526224F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430A-8A62-39E2-616C-3BC8BA74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270C-2BEC-5C16-652B-1E114057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D4-B4EF-44C4-921C-96F958B9B26B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A09EF-E246-957B-F49C-F2BE898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430-69C3-1F32-40F7-67D6210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DF65-4654-BF14-A8E3-76D8EAE9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C9D9-DA71-ED67-1AB1-052293E3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B914-4FBB-67DB-BA77-E3CE3763F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A4DF-0922-40F9-A10D-15212E117AE2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1026-3A0E-795D-6FAC-E1394153C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1D58-193D-47AD-9E80-09E7A917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204-F19D-3D8C-E6AB-991EDC420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从数据到知识 </a:t>
            </a:r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DD18-F33C-EE00-537E-92F5BFBD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500"/>
            <a:ext cx="9144000" cy="1257300"/>
          </a:xfrm>
        </p:spPr>
        <p:txBody>
          <a:bodyPr/>
          <a:lstStyle/>
          <a:p>
            <a:r>
              <a:rPr lang="en-US" altLang="zh-CN" dirty="0"/>
              <a:t>Jiangsheng Yu</a:t>
            </a:r>
          </a:p>
          <a:p>
            <a:r>
              <a:rPr lang="en-US" dirty="0"/>
              <a:t>06/15/2024</a:t>
            </a:r>
          </a:p>
        </p:txBody>
      </p:sp>
    </p:spTree>
    <p:extLst>
      <p:ext uri="{BB962C8B-B14F-4D97-AF65-F5344CB8AC3E}">
        <p14:creationId xmlns:p14="http://schemas.microsoft.com/office/powerpoint/2010/main" val="26618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8A1E-3D88-E5A0-0285-A939646F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可操作的知识的几种类型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9E20-7168-ADF1-B099-39D48D5D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825625"/>
            <a:ext cx="11165498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能用谓词逻辑表达的</a:t>
            </a:r>
            <a:r>
              <a:rPr lang="zh-CN" altLang="en-US" dirty="0">
                <a:solidFill>
                  <a:srgbClr val="C00000"/>
                </a:solidFill>
              </a:rPr>
              <a:t>事实类知识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推理模式知识</a:t>
            </a:r>
            <a:r>
              <a:rPr lang="zh-CN" altLang="en-US" dirty="0"/>
              <a:t>：例如知识图谱（谷歌</a:t>
            </a:r>
            <a:r>
              <a:rPr lang="en-US" altLang="zh-CN" dirty="0"/>
              <a:t>2012</a:t>
            </a:r>
            <a:r>
              <a:rPr lang="zh-CN" altLang="en-US" dirty="0"/>
              <a:t>），三段论等。利用</a:t>
            </a:r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prolog</a:t>
            </a:r>
            <a:r>
              <a:rPr lang="zh-CN" altLang="en-US" dirty="0"/>
              <a:t>语言进行推理。</a:t>
            </a:r>
            <a:endParaRPr lang="en-US" altLang="zh-CN" dirty="0"/>
          </a:p>
          <a:p>
            <a:r>
              <a:rPr lang="zh-CN" altLang="en-US" dirty="0"/>
              <a:t>能用重写规则（</a:t>
            </a:r>
            <a:r>
              <a:rPr lang="en-US" altLang="zh-CN" dirty="0"/>
              <a:t>rewriting rules</a:t>
            </a:r>
            <a:r>
              <a:rPr lang="zh-CN" altLang="en-US" dirty="0"/>
              <a:t>）或随机上下文文法刻画的</a:t>
            </a:r>
            <a:r>
              <a:rPr lang="zh-CN" altLang="en-US" dirty="0">
                <a:solidFill>
                  <a:srgbClr val="C00000"/>
                </a:solidFill>
              </a:rPr>
              <a:t>序列生成类知识</a:t>
            </a:r>
            <a:r>
              <a:rPr lang="zh-CN" altLang="en-US" dirty="0"/>
              <a:t>。在语言生成方面，已经被</a:t>
            </a:r>
            <a:r>
              <a:rPr lang="en-US" altLang="zh-CN" dirty="0"/>
              <a:t>LLM</a:t>
            </a:r>
            <a:r>
              <a:rPr lang="zh-CN" altLang="en-US" dirty="0"/>
              <a:t>颠覆。</a:t>
            </a:r>
            <a:endParaRPr lang="en-US" altLang="zh-CN" dirty="0"/>
          </a:p>
          <a:p>
            <a:r>
              <a:rPr lang="zh-CN" altLang="en-US" dirty="0"/>
              <a:t>可用行为有向图描述的</a:t>
            </a:r>
            <a:r>
              <a:rPr lang="zh-CN" altLang="en-US" dirty="0">
                <a:solidFill>
                  <a:srgbClr val="C00000"/>
                </a:solidFill>
              </a:rPr>
              <a:t>过程类知识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符号计算的知识</a:t>
            </a:r>
            <a:r>
              <a:rPr lang="zh-CN" altLang="en-US" dirty="0"/>
              <a:t>：主要应用领域是数学，如</a:t>
            </a:r>
            <a:r>
              <a:rPr lang="en-US" altLang="zh-CN" dirty="0"/>
              <a:t>Coq</a:t>
            </a:r>
            <a:r>
              <a:rPr lang="zh-CN" altLang="en-US" dirty="0"/>
              <a:t>（交互式定理证明辅助工具）、</a:t>
            </a:r>
            <a:r>
              <a:rPr lang="en-US" dirty="0"/>
              <a:t>Isabelle</a:t>
            </a:r>
            <a:r>
              <a:rPr lang="zh-CN" altLang="en-US" dirty="0"/>
              <a:t>（通用交互式定理证明器，常用于软件和硬件的形式化验证）、</a:t>
            </a:r>
            <a:r>
              <a:rPr lang="en-US" dirty="0"/>
              <a:t>ACL2</a:t>
            </a:r>
            <a:r>
              <a:rPr lang="zh-CN" altLang="en-US" dirty="0"/>
              <a:t>（支持基于归纳逻辑理论的自动推理，也是一件能够用于验证硬件和软件可靠性的 形式化工具）等工具。</a:t>
            </a:r>
            <a:endParaRPr lang="en-US" altLang="zh-CN" dirty="0"/>
          </a:p>
          <a:p>
            <a:r>
              <a:rPr lang="zh-CN" altLang="en-US" dirty="0"/>
              <a:t>可被数学语言刻画的概念（例如代数结构、拓扑结构、序结构等）和定理。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C725-86D9-8CDD-E1CF-18037F23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576A-6F4C-FC71-537B-23E32AA4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r>
              <a:rPr lang="zh-CN" altLang="en-US" dirty="0"/>
              <a:t>：词汇语义知识库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8A4DB-D490-D7B5-801A-6E0AB152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FC615-9CD9-6899-14CA-CAC7B4DB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0" y="1466568"/>
            <a:ext cx="11703030" cy="4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9F9-5D96-73DD-1ABD-788D8FFE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LLM</a:t>
            </a:r>
            <a:r>
              <a:rPr lang="zh-CN" altLang="en-US" dirty="0"/>
              <a:t>萃取事实类知识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623A-94A6-05CF-5A34-F4E7308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238375"/>
            <a:ext cx="4620358" cy="3938587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prompt</a:t>
            </a:r>
            <a:r>
              <a:rPr lang="zh-CN" altLang="en-US" dirty="0"/>
              <a:t>工程来获取。</a:t>
            </a:r>
            <a:endParaRPr lang="en-US" altLang="zh-CN" dirty="0"/>
          </a:p>
          <a:p>
            <a:r>
              <a:rPr lang="zh-CN" altLang="en-US" dirty="0"/>
              <a:t>预先定义好的各种名词概念之间的关系：如</a:t>
            </a:r>
            <a:r>
              <a:rPr lang="en-US" altLang="zh-CN" dirty="0" err="1"/>
              <a:t>is_a_kind_of</a:t>
            </a:r>
            <a:r>
              <a:rPr lang="en-US" altLang="zh-CN" dirty="0"/>
              <a:t>, </a:t>
            </a:r>
            <a:r>
              <a:rPr lang="en-US" altLang="zh-CN" dirty="0" err="1"/>
              <a:t>is_a_part_of</a:t>
            </a:r>
            <a:r>
              <a:rPr lang="en-US" altLang="zh-CN" dirty="0"/>
              <a:t>, </a:t>
            </a:r>
            <a:r>
              <a:rPr lang="en-US" altLang="zh-CN" dirty="0" err="1"/>
              <a:t>is_a_member_of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动词概念之间的关系：</a:t>
            </a:r>
            <a:r>
              <a:rPr lang="en-US" altLang="zh-CN" dirty="0"/>
              <a:t>entail</a:t>
            </a:r>
          </a:p>
          <a:p>
            <a:r>
              <a:rPr lang="zh-CN" altLang="en-US" dirty="0"/>
              <a:t>动名词概念之间的关系：</a:t>
            </a:r>
            <a:r>
              <a:rPr lang="en-US" altLang="zh-CN" dirty="0"/>
              <a:t>subject,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F41-DFD1-A083-2533-F33628BB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32565-BC7C-3A1D-555B-8249DAD6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1" y="1739711"/>
            <a:ext cx="6229298" cy="45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747-E5D7-5CD7-7080-01ABE163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的垂域知识工程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9287F-7A19-0522-84E6-7F728950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B6CDD1-A6EE-0362-7398-A65AAF073896}"/>
              </a:ext>
            </a:extLst>
          </p:cNvPr>
          <p:cNvSpPr/>
          <p:nvPr/>
        </p:nvSpPr>
        <p:spPr>
          <a:xfrm>
            <a:off x="249115" y="4087720"/>
            <a:ext cx="1916723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垂域的经验数据（例如，非结构化的文本）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83884-9FF5-2B0C-FEC0-4D544147718B}"/>
              </a:ext>
            </a:extLst>
          </p:cNvPr>
          <p:cNvSpPr/>
          <p:nvPr/>
        </p:nvSpPr>
        <p:spPr>
          <a:xfrm>
            <a:off x="3332286" y="4087719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C6C3F-C3E7-C5C4-A323-02561142A5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65838" y="4549316"/>
            <a:ext cx="11664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90523-5749-EBFC-42BE-9C4F5CFBD446}"/>
              </a:ext>
            </a:extLst>
          </p:cNvPr>
          <p:cNvSpPr/>
          <p:nvPr/>
        </p:nvSpPr>
        <p:spPr>
          <a:xfrm>
            <a:off x="3332286" y="2587715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Ontology prompts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83C7B-67C8-1541-FD67-53192E69D16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3993174" y="3510908"/>
            <a:ext cx="0" cy="57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7F8194-4352-0D85-69BB-1C87511FEC37}"/>
              </a:ext>
            </a:extLst>
          </p:cNvPr>
          <p:cNvSpPr/>
          <p:nvPr/>
        </p:nvSpPr>
        <p:spPr>
          <a:xfrm>
            <a:off x="6544408" y="2587715"/>
            <a:ext cx="1565029" cy="923193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结构化的垂域知识库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6EC7E4-CF23-62E4-198C-88E16B30C762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4654062" y="3049312"/>
            <a:ext cx="1890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18AEF1-1D3E-6360-E8CA-298533F9F151}"/>
              </a:ext>
            </a:extLst>
          </p:cNvPr>
          <p:cNvSpPr/>
          <p:nvPr/>
        </p:nvSpPr>
        <p:spPr>
          <a:xfrm>
            <a:off x="6544408" y="4087719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半结构化的知识表示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035C32-676A-E4E7-519E-333480865EA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54062" y="4549315"/>
            <a:ext cx="18903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F30174-D3A2-24E1-352C-D082D3A58873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7326923" y="3510908"/>
            <a:ext cx="0" cy="57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344B1F-BA81-EDC2-5E99-E2D5E8749175}"/>
              </a:ext>
            </a:extLst>
          </p:cNvPr>
          <p:cNvSpPr txBox="1"/>
          <p:nvPr/>
        </p:nvSpPr>
        <p:spPr>
          <a:xfrm>
            <a:off x="5305757" y="4133851"/>
            <a:ext cx="58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E2919-1847-DA76-5A46-E956D3357927}"/>
              </a:ext>
            </a:extLst>
          </p:cNvPr>
          <p:cNvSpPr txBox="1"/>
          <p:nvPr/>
        </p:nvSpPr>
        <p:spPr>
          <a:xfrm>
            <a:off x="7441223" y="361464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模式抽取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A293D-1635-40C7-7CD6-4CE85F5AF889}"/>
              </a:ext>
            </a:extLst>
          </p:cNvPr>
          <p:cNvSpPr txBox="1"/>
          <p:nvPr/>
        </p:nvSpPr>
        <p:spPr>
          <a:xfrm>
            <a:off x="4993866" y="258771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逻辑推理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DEEA2F-6967-491B-547F-8448BB53ADA5}"/>
              </a:ext>
            </a:extLst>
          </p:cNvPr>
          <p:cNvSpPr/>
          <p:nvPr/>
        </p:nvSpPr>
        <p:spPr>
          <a:xfrm>
            <a:off x="9472245" y="1664522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垂域知识的各种应用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FC3B4B-3693-CC91-10CD-C836C1C70365}"/>
              </a:ext>
            </a:extLst>
          </p:cNvPr>
          <p:cNvSpPr/>
          <p:nvPr/>
        </p:nvSpPr>
        <p:spPr>
          <a:xfrm>
            <a:off x="3332286" y="5670550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微调后的</a:t>
            </a:r>
            <a:r>
              <a:rPr lang="en-US" altLang="zh-CN" dirty="0"/>
              <a:t>LLM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28E95-7649-2DB9-BF18-B321EBCE0E80}"/>
              </a:ext>
            </a:extLst>
          </p:cNvPr>
          <p:cNvCxnSpPr>
            <a:stCxn id="6" idx="2"/>
            <a:endCxn id="42" idx="0"/>
          </p:cNvCxnSpPr>
          <p:nvPr/>
        </p:nvCxnSpPr>
        <p:spPr>
          <a:xfrm>
            <a:off x="3993174" y="5010912"/>
            <a:ext cx="0" cy="65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193FA11-B2D6-E448-BD4C-C60A3E6E8415}"/>
              </a:ext>
            </a:extLst>
          </p:cNvPr>
          <p:cNvCxnSpPr/>
          <p:nvPr/>
        </p:nvCxnSpPr>
        <p:spPr>
          <a:xfrm rot="16200000" flipV="1">
            <a:off x="4322930" y="5149318"/>
            <a:ext cx="1313961" cy="651695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3676E8-AA52-9191-38CD-2467E9B79ECB}"/>
              </a:ext>
            </a:extLst>
          </p:cNvPr>
          <p:cNvCxnSpPr>
            <a:stCxn id="42" idx="3"/>
          </p:cNvCxnSpPr>
          <p:nvPr/>
        </p:nvCxnSpPr>
        <p:spPr>
          <a:xfrm flipV="1">
            <a:off x="4654062" y="6132146"/>
            <a:ext cx="6516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D49ED0-5F16-4D14-8698-47A55A7DCE3D}"/>
              </a:ext>
            </a:extLst>
          </p:cNvPr>
          <p:cNvSpPr txBox="1"/>
          <p:nvPr/>
        </p:nvSpPr>
        <p:spPr>
          <a:xfrm>
            <a:off x="5321262" y="5200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模型更新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D34B4B-46A2-D8FE-6B3E-8265CEF20FF2}"/>
              </a:ext>
            </a:extLst>
          </p:cNvPr>
          <p:cNvSpPr txBox="1"/>
          <p:nvPr/>
        </p:nvSpPr>
        <p:spPr>
          <a:xfrm>
            <a:off x="2861415" y="5200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模型微调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F56182-1980-CDC2-97AC-210D46988D20}"/>
              </a:ext>
            </a:extLst>
          </p:cNvPr>
          <p:cNvCxnSpPr>
            <a:stCxn id="12" idx="0"/>
            <a:endCxn id="29" idx="1"/>
          </p:cNvCxnSpPr>
          <p:nvPr/>
        </p:nvCxnSpPr>
        <p:spPr>
          <a:xfrm rot="5400000" flipH="1" flipV="1">
            <a:off x="8168786" y="1284256"/>
            <a:ext cx="461596" cy="21453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B0624C9-856B-20C1-8D1C-D3FF896AB967}"/>
              </a:ext>
            </a:extLst>
          </p:cNvPr>
          <p:cNvSpPr/>
          <p:nvPr/>
        </p:nvSpPr>
        <p:spPr>
          <a:xfrm>
            <a:off x="9472245" y="3510908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RLHF</a:t>
            </a:r>
            <a:r>
              <a:rPr lang="zh-CN" altLang="en-US" dirty="0"/>
              <a:t>的评估器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8A8EE7-629A-BB2F-444D-DBC26E9A1D39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10254760" y="2587715"/>
            <a:ext cx="0" cy="9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FA0A49-D6CB-9D4B-12BB-80C5DFA494B7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8109437" y="3049312"/>
            <a:ext cx="1685194" cy="461596"/>
          </a:xfrm>
          <a:prstGeom prst="bentConnector3">
            <a:avLst>
              <a:gd name="adj1" fmla="val 4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CCC579-DB5C-0DDA-27AA-31B6B6C63B45}"/>
              </a:ext>
            </a:extLst>
          </p:cNvPr>
          <p:cNvCxnSpPr/>
          <p:nvPr/>
        </p:nvCxnSpPr>
        <p:spPr>
          <a:xfrm flipH="1">
            <a:off x="4654062" y="3429000"/>
            <a:ext cx="1890346" cy="70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452A8F-1A1F-49FA-E3E9-899D7E878AF9}"/>
              </a:ext>
            </a:extLst>
          </p:cNvPr>
          <p:cNvSpPr txBox="1"/>
          <p:nvPr/>
        </p:nvSpPr>
        <p:spPr>
          <a:xfrm>
            <a:off x="4807935" y="3549147"/>
            <a:ext cx="167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神经符号计算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544B64-C22D-AA7C-A674-4EC36D9C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99" y="1690688"/>
            <a:ext cx="5430494" cy="4111858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F42621-10CB-DF0A-1FA0-3239820C2B2A}"/>
              </a:ext>
            </a:extLst>
          </p:cNvPr>
          <p:cNvSpPr/>
          <p:nvPr/>
        </p:nvSpPr>
        <p:spPr>
          <a:xfrm>
            <a:off x="2538963" y="3621151"/>
            <a:ext cx="4257491" cy="195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BDE8-C5F2-EE87-77A5-80BF873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调用智能代理（</a:t>
            </a:r>
            <a:r>
              <a:rPr lang="en-US" altLang="zh-CN" dirty="0"/>
              <a:t>IA</a:t>
            </a:r>
            <a:r>
              <a:rPr lang="zh-CN" altLang="en-US" dirty="0"/>
              <a:t>）的知识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93E7-008E-7CF5-DA95-44C0CFAF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C230-1D01-EE20-8488-20212226A78C}"/>
              </a:ext>
            </a:extLst>
          </p:cNvPr>
          <p:cNvSpPr txBox="1"/>
          <p:nvPr/>
        </p:nvSpPr>
        <p:spPr>
          <a:xfrm>
            <a:off x="170250" y="1667191"/>
            <a:ext cx="6010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并不擅长从大规模训练数据中学会数学推理，再多的数据也无法做到这一点。原因是规则是潜在的，甚至是不可观测的。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擅长序列分析（如自然语言生成、过程生成等），有助于精准地实现对用户的</a:t>
            </a:r>
            <a:r>
              <a:rPr lang="zh-CN" altLang="en-US" sz="1600" dirty="0">
                <a:solidFill>
                  <a:srgbClr val="C00000"/>
                </a:solidFill>
              </a:rPr>
              <a:t>意图理解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可以调用各种智能代理（例如，知识挖掘、知识推理等），让各个专家来做自己擅长的事情。例如 </a:t>
            </a:r>
            <a:r>
              <a:rPr lang="en-US" altLang="zh-CN" sz="1600" dirty="0"/>
              <a:t>LLM + Mathematica</a:t>
            </a:r>
            <a:endParaRPr lang="en-US" sz="16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8CBF9C8-09D9-31B7-EB53-867615659E57}"/>
              </a:ext>
            </a:extLst>
          </p:cNvPr>
          <p:cNvSpPr/>
          <p:nvPr/>
        </p:nvSpPr>
        <p:spPr>
          <a:xfrm>
            <a:off x="8413155" y="2704613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A6BD1-9029-996F-3158-F42752E3065B}"/>
              </a:ext>
            </a:extLst>
          </p:cNvPr>
          <p:cNvSpPr txBox="1"/>
          <p:nvPr/>
        </p:nvSpPr>
        <p:spPr>
          <a:xfrm>
            <a:off x="9347095" y="2612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意图理解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62D2590-77A4-23EA-702B-F01FFC45F874}"/>
              </a:ext>
            </a:extLst>
          </p:cNvPr>
          <p:cNvSpPr/>
          <p:nvPr/>
        </p:nvSpPr>
        <p:spPr>
          <a:xfrm>
            <a:off x="8413155" y="3528832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4B98B-DC04-2B67-6CB9-4123333CFFC8}"/>
              </a:ext>
            </a:extLst>
          </p:cNvPr>
          <p:cNvSpPr txBox="1"/>
          <p:nvPr/>
        </p:nvSpPr>
        <p:spPr>
          <a:xfrm>
            <a:off x="9349133" y="3436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规则调用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748662-2BC3-7979-A493-98EF8DB50FFD}"/>
              </a:ext>
            </a:extLst>
          </p:cNvPr>
          <p:cNvSpPr/>
          <p:nvPr/>
        </p:nvSpPr>
        <p:spPr>
          <a:xfrm>
            <a:off x="1426078" y="4962124"/>
            <a:ext cx="688731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29AE04-3438-DDA2-9CC1-7EF10C4424DA}"/>
              </a:ext>
            </a:extLst>
          </p:cNvPr>
          <p:cNvSpPr/>
          <p:nvPr/>
        </p:nvSpPr>
        <p:spPr>
          <a:xfrm>
            <a:off x="80707" y="4962124"/>
            <a:ext cx="913084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query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6DAF73-85C3-D2BC-6415-3D00A3893439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993791" y="5150807"/>
            <a:ext cx="432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A0D9F6-A032-41C5-4CD6-E44B87DDD1F5}"/>
              </a:ext>
            </a:extLst>
          </p:cNvPr>
          <p:cNvSpPr/>
          <p:nvPr/>
        </p:nvSpPr>
        <p:spPr>
          <a:xfrm>
            <a:off x="2668575" y="4962124"/>
            <a:ext cx="1198027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意图理解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0B38F-006C-F4FE-8507-6AAB93093B5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114809" y="5150807"/>
            <a:ext cx="553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725E93-B6FE-4385-A44A-AFAC9DF563F1}"/>
              </a:ext>
            </a:extLst>
          </p:cNvPr>
          <p:cNvSpPr/>
          <p:nvPr/>
        </p:nvSpPr>
        <p:spPr>
          <a:xfrm>
            <a:off x="5658611" y="4962124"/>
            <a:ext cx="905758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</a:t>
            </a:r>
            <a:r>
              <a:rPr lang="en-US" altLang="zh-CN" dirty="0"/>
              <a:t>IA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CDD9F-4FFD-B003-7C04-B2E8376564FA}"/>
              </a:ext>
            </a:extLst>
          </p:cNvPr>
          <p:cNvCxnSpPr>
            <a:cxnSpLocks/>
          </p:cNvCxnSpPr>
          <p:nvPr/>
        </p:nvCxnSpPr>
        <p:spPr>
          <a:xfrm>
            <a:off x="3908103" y="5169380"/>
            <a:ext cx="40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6BBBCD-6114-1175-9C77-B0419BEB6FD9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V="1">
            <a:off x="1747217" y="4094492"/>
            <a:ext cx="921358" cy="867625"/>
          </a:xfrm>
          <a:prstGeom prst="bentConnector3">
            <a:avLst>
              <a:gd name="adj1" fmla="val 1005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91F413-3A37-EA20-A3B3-96670F56DF16}"/>
              </a:ext>
            </a:extLst>
          </p:cNvPr>
          <p:cNvSpPr/>
          <p:nvPr/>
        </p:nvSpPr>
        <p:spPr>
          <a:xfrm>
            <a:off x="1344017" y="5960910"/>
            <a:ext cx="852854" cy="588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生成结果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AA50C6-07C2-B284-4613-5CBA844C2D72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1770444" y="5339490"/>
            <a:ext cx="0" cy="62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FC4005-8379-C6B6-A4BA-C3A6F5FF273C}"/>
              </a:ext>
            </a:extLst>
          </p:cNvPr>
          <p:cNvSpPr/>
          <p:nvPr/>
        </p:nvSpPr>
        <p:spPr>
          <a:xfrm>
            <a:off x="2668575" y="5958121"/>
            <a:ext cx="1198027" cy="588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RLHF</a:t>
            </a:r>
            <a:r>
              <a:rPr lang="zh-CN" altLang="en-US" dirty="0"/>
              <a:t>的评估器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105E1E-8D0A-6987-CFEA-B7A13634C3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196871" y="6252557"/>
            <a:ext cx="471704" cy="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D9E411-A119-E800-BBAC-A5B092EAE3E2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V="1">
            <a:off x="3267589" y="5339490"/>
            <a:ext cx="0" cy="61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B72065-2EA9-D048-DADC-1759659C8798}"/>
              </a:ext>
            </a:extLst>
          </p:cNvPr>
          <p:cNvSpPr/>
          <p:nvPr/>
        </p:nvSpPr>
        <p:spPr>
          <a:xfrm>
            <a:off x="4308190" y="4957134"/>
            <a:ext cx="913084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规划器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83B685-85D7-94DD-03FD-7726C702FFDE}"/>
              </a:ext>
            </a:extLst>
          </p:cNvPr>
          <p:cNvCxnSpPr>
            <a:cxnSpLocks/>
          </p:cNvCxnSpPr>
          <p:nvPr/>
        </p:nvCxnSpPr>
        <p:spPr>
          <a:xfrm>
            <a:off x="5263325" y="5169380"/>
            <a:ext cx="40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FCD4C1-F6CC-0CB6-81AF-C6F8CB16D58A}"/>
              </a:ext>
            </a:extLst>
          </p:cNvPr>
          <p:cNvCxnSpPr>
            <a:cxnSpLocks/>
          </p:cNvCxnSpPr>
          <p:nvPr/>
        </p:nvCxnSpPr>
        <p:spPr>
          <a:xfrm>
            <a:off x="1558629" y="4534122"/>
            <a:ext cx="3170657" cy="397390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B0B8EB-B0C6-A8A1-1359-78F9D59436B7}"/>
              </a:ext>
            </a:extLst>
          </p:cNvPr>
          <p:cNvCxnSpPr>
            <a:cxnSpLocks/>
          </p:cNvCxnSpPr>
          <p:nvPr/>
        </p:nvCxnSpPr>
        <p:spPr>
          <a:xfrm flipV="1">
            <a:off x="1558629" y="4534122"/>
            <a:ext cx="0" cy="415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4C928F8-B996-600C-878A-FC4DE43ED412}"/>
              </a:ext>
            </a:extLst>
          </p:cNvPr>
          <p:cNvSpPr/>
          <p:nvPr/>
        </p:nvSpPr>
        <p:spPr>
          <a:xfrm>
            <a:off x="2668575" y="3905810"/>
            <a:ext cx="2552699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执行结果的综合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E53D8A5-E598-615C-0EDF-FD39B336CF43}"/>
              </a:ext>
            </a:extLst>
          </p:cNvPr>
          <p:cNvCxnSpPr>
            <a:cxnSpLocks/>
            <a:stCxn id="21" idx="0"/>
            <a:endCxn id="48" idx="3"/>
          </p:cNvCxnSpPr>
          <p:nvPr/>
        </p:nvCxnSpPr>
        <p:spPr>
          <a:xfrm rot="16200000" flipV="1">
            <a:off x="5232567" y="4083201"/>
            <a:ext cx="867631" cy="8902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1044FC7-0C45-3405-1D95-54AACB4AC72F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012671" y="5137108"/>
            <a:ext cx="1969381" cy="2615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Left 39">
            <a:extLst>
              <a:ext uri="{FF2B5EF4-FFF2-40B4-BE49-F238E27FC236}">
                <a16:creationId xmlns:a16="http://schemas.microsoft.com/office/drawing/2014/main" id="{85860A11-D8AB-3A8B-FDC8-D2B154F8834D}"/>
              </a:ext>
            </a:extLst>
          </p:cNvPr>
          <p:cNvSpPr/>
          <p:nvPr/>
        </p:nvSpPr>
        <p:spPr>
          <a:xfrm>
            <a:off x="8954808" y="4481023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9E9D0D-CA7E-C83A-AF83-76D7CF85BC3E}"/>
              </a:ext>
            </a:extLst>
          </p:cNvPr>
          <p:cNvSpPr txBox="1"/>
          <p:nvPr/>
        </p:nvSpPr>
        <p:spPr>
          <a:xfrm>
            <a:off x="9890786" y="438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规则调用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719AC5D-E906-4542-5D67-DE486371C9A0}"/>
              </a:ext>
            </a:extLst>
          </p:cNvPr>
          <p:cNvSpPr/>
          <p:nvPr/>
        </p:nvSpPr>
        <p:spPr>
          <a:xfrm>
            <a:off x="8954808" y="5190174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E2A11-EF97-9669-5575-B5F9A2F5B783}"/>
              </a:ext>
            </a:extLst>
          </p:cNvPr>
          <p:cNvSpPr txBox="1"/>
          <p:nvPr/>
        </p:nvSpPr>
        <p:spPr>
          <a:xfrm>
            <a:off x="9890786" y="5097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返回结果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9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CE2A90-74BB-9823-D073-27F428F458D3}"/>
              </a:ext>
            </a:extLst>
          </p:cNvPr>
          <p:cNvSpPr/>
          <p:nvPr/>
        </p:nvSpPr>
        <p:spPr>
          <a:xfrm>
            <a:off x="5934808" y="5389685"/>
            <a:ext cx="3991707" cy="896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E1D9F-98B0-B648-0B3F-5BA04759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9F16-4802-BFCC-29E5-D17133E1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5121"/>
          </a:xfrm>
        </p:spPr>
        <p:txBody>
          <a:bodyPr>
            <a:normAutofit/>
          </a:bodyPr>
          <a:lstStyle/>
          <a:p>
            <a:r>
              <a:rPr lang="zh-CN" altLang="en-US" dirty="0"/>
              <a:t>意图理解（</a:t>
            </a:r>
            <a:r>
              <a:rPr lang="en-US" altLang="zh-CN" dirty="0"/>
              <a:t>Intent Understanding</a:t>
            </a:r>
            <a:r>
              <a:rPr lang="zh-CN" altLang="en-US" dirty="0"/>
              <a:t>）是自然语言处理（</a:t>
            </a:r>
            <a:r>
              <a:rPr lang="en-US" altLang="zh-CN" dirty="0"/>
              <a:t>NLP</a:t>
            </a:r>
            <a:r>
              <a:rPr lang="zh-CN" altLang="en-US" dirty="0"/>
              <a:t>）和人工智能（</a:t>
            </a:r>
            <a:r>
              <a:rPr lang="en-US" altLang="zh-CN" dirty="0"/>
              <a:t>AI</a:t>
            </a:r>
            <a:r>
              <a:rPr lang="zh-CN" altLang="en-US" dirty="0"/>
              <a:t>）领域中的一项关键任务。它涉及识别和解释用户在自然语言输入（如文本或语音）中所表达的意图。简而言之，意图理解的目标是确定用户希望系统</a:t>
            </a:r>
            <a:r>
              <a:rPr lang="zh-CN" altLang="en-US" b="1" dirty="0">
                <a:solidFill>
                  <a:srgbClr val="C00000"/>
                </a:solidFill>
              </a:rPr>
              <a:t>执行什么操作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C00000"/>
                </a:solidFill>
              </a:rPr>
              <a:t>得到什么结果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意图理解的应用场景：聊天机器人和虚拟助手、智能家居设备、客户服务、电子商务等。</a:t>
            </a:r>
          </a:p>
          <a:p>
            <a:r>
              <a:rPr lang="zh-CN" altLang="en-US" dirty="0"/>
              <a:t>意图理解的一般流程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8798-256B-713D-EB9D-4CF1E5A5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2E4F6B-52C7-AE35-BA8A-81C299A89D9A}"/>
              </a:ext>
            </a:extLst>
          </p:cNvPr>
          <p:cNvSpPr/>
          <p:nvPr/>
        </p:nvSpPr>
        <p:spPr>
          <a:xfrm>
            <a:off x="1705708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文本预处理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318015-9BD5-8C25-8967-F82656960CA0}"/>
              </a:ext>
            </a:extLst>
          </p:cNvPr>
          <p:cNvSpPr/>
          <p:nvPr/>
        </p:nvSpPr>
        <p:spPr>
          <a:xfrm>
            <a:off x="3933093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08FA37-4E2C-1DE5-1376-05AF5046319A}"/>
              </a:ext>
            </a:extLst>
          </p:cNvPr>
          <p:cNvSpPr/>
          <p:nvPr/>
        </p:nvSpPr>
        <p:spPr>
          <a:xfrm>
            <a:off x="6109190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意图分类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3142F9-3D74-FD83-A01A-FB9A98C94521}"/>
              </a:ext>
            </a:extLst>
          </p:cNvPr>
          <p:cNvSpPr/>
          <p:nvPr/>
        </p:nvSpPr>
        <p:spPr>
          <a:xfrm>
            <a:off x="8336575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意图描述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686D66-485B-9764-5237-3C97E03202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8854" y="5821789"/>
            <a:ext cx="794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5FC22-728C-5F4D-B2B8-3EE0700108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6239" y="5821789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DBD57-6E21-8C98-DC82-9D04F44D38CE}"/>
              </a:ext>
            </a:extLst>
          </p:cNvPr>
          <p:cNvCxnSpPr/>
          <p:nvPr/>
        </p:nvCxnSpPr>
        <p:spPr>
          <a:xfrm>
            <a:off x="7542336" y="5821789"/>
            <a:ext cx="794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212AEE-8C08-F36E-4FA9-C4110CD5A11E}"/>
              </a:ext>
            </a:extLst>
          </p:cNvPr>
          <p:cNvCxnSpPr>
            <a:endCxn id="8" idx="0"/>
          </p:cNvCxnSpPr>
          <p:nvPr/>
        </p:nvCxnSpPr>
        <p:spPr>
          <a:xfrm>
            <a:off x="4659923" y="5090746"/>
            <a:ext cx="4393225" cy="503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B3254-8E6E-D037-6C28-7C183C5010C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649666" y="5090746"/>
            <a:ext cx="0" cy="503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4FA122-483A-39B6-1715-75DCA8E7838E}"/>
              </a:ext>
            </a:extLst>
          </p:cNvPr>
          <p:cNvSpPr txBox="1"/>
          <p:nvPr/>
        </p:nvSpPr>
        <p:spPr>
          <a:xfrm>
            <a:off x="7229278" y="6328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意图知识库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4549-E854-86DF-90F1-8A92A11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意图理解的方法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8772-B01D-F418-B966-EBCF7A2A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352"/>
          </a:xfrm>
        </p:spPr>
        <p:txBody>
          <a:bodyPr/>
          <a:lstStyle/>
          <a:p>
            <a:r>
              <a:rPr lang="zh-CN" altLang="en-US" dirty="0"/>
              <a:t>基于规则和模板的匹配</a:t>
            </a:r>
            <a:endParaRPr lang="en-US" altLang="zh-CN" dirty="0"/>
          </a:p>
          <a:p>
            <a:r>
              <a:rPr lang="zh-CN" altLang="en-US" dirty="0"/>
              <a:t>关键词提取</a:t>
            </a:r>
            <a:endParaRPr lang="en-US" altLang="zh-CN" dirty="0"/>
          </a:p>
          <a:p>
            <a:r>
              <a:rPr lang="zh-CN" altLang="en-US" dirty="0"/>
              <a:t>意图分类的机器学习方法：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多模态方法（</a:t>
            </a:r>
            <a:r>
              <a:rPr lang="en-US" dirty="0"/>
              <a:t>Multimodal Methods）：</a:t>
            </a:r>
            <a:r>
              <a:rPr lang="zh-CN" altLang="en-US" dirty="0"/>
              <a:t> 结合文本、语音、视觉等多种模态信息来理解用户意图。例如，在智能助手中，除了文本输入外，还可以通过语音识别和图像识别来辅助理解用户意图。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深度学习方法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A3F3-6B64-83E0-1275-A6E8AA1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3D20-98E3-898C-4D93-14CE2C2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LLM</a:t>
            </a:r>
            <a:r>
              <a:rPr lang="zh-CN" altLang="en-US" dirty="0"/>
              <a:t>挖掘知识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BFF8-E8CF-2447-AC9F-21FBF76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9</a:t>
            </a:fld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78117B1-7236-9399-4BF5-2DF11CF98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531" y="1852168"/>
            <a:ext cx="107412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信息综合：通过整合来自多个来源的信息，LLM可以提供全面的见解、识别趋势，并生成摘要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上下文理解：LLM利用其在庞大语料库上的训练来理解上下文、消除歧义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这种能力提高了所检索信息的准确性及其对用户查询的相关性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关联性：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LLM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擅长挖掘观察数据中的各种关联性。但关联性不是因果性，也不能替代逻辑推理。因果关系和逻辑关系不是显性的，它们隐藏在观察数据之后，很难被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LLM</a:t>
            </a:r>
            <a:r>
              <a:rPr lang="zh-CN" altLang="en-US" sz="2400" dirty="0">
                <a:cs typeface="Arial" panose="020B0604020202020204" pitchFamily="34" charset="0"/>
              </a:rPr>
              <a:t>发现。所以，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作为工具，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不是万能的。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元学习：什么样的模型擅长处理什么样的数据，这种关联性可以通过“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LLM+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经验知识库”联手解决。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1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1131</Words>
  <Application>Microsoft Office PowerPoint</Application>
  <PresentationFormat>Widescreen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从数据到知识 01</vt:lpstr>
      <vt:lpstr>可操作的知识的几种类型</vt:lpstr>
      <vt:lpstr>WordNet：词汇语义知识库</vt:lpstr>
      <vt:lpstr>从LLM萃取事实类知识</vt:lpstr>
      <vt:lpstr>基于LLM的垂域知识工程</vt:lpstr>
      <vt:lpstr>调用智能代理（IA）的知识</vt:lpstr>
      <vt:lpstr>意图理解</vt:lpstr>
      <vt:lpstr>意图理解的方法</vt:lpstr>
      <vt:lpstr>利用LLM挖掘知识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Jiangsheng Yu</dc:creator>
  <cp:lastModifiedBy>Jiangsheng Yu</cp:lastModifiedBy>
  <cp:revision>99</cp:revision>
  <dcterms:created xsi:type="dcterms:W3CDTF">2024-05-27T23:58:46Z</dcterms:created>
  <dcterms:modified xsi:type="dcterms:W3CDTF">2024-06-19T23:32:54Z</dcterms:modified>
</cp:coreProperties>
</file>