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6" r:id="rId3"/>
    <p:sldId id="257" r:id="rId4"/>
    <p:sldId id="258" r:id="rId5"/>
    <p:sldId id="260" r:id="rId6"/>
    <p:sldId id="264" r:id="rId7"/>
    <p:sldId id="261" r:id="rId8"/>
    <p:sldId id="262" r:id="rId9"/>
    <p:sldId id="263"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0BB01-564B-4B17-9CC5-988E64D941A4}"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CD9D6-87A8-4F4E-AAE7-24109D09A3BD}" type="slidenum">
              <a:rPr lang="en-US" smtClean="0"/>
              <a:t>‹#›</a:t>
            </a:fld>
            <a:endParaRPr lang="en-US"/>
          </a:p>
        </p:txBody>
      </p:sp>
    </p:spTree>
    <p:extLst>
      <p:ext uri="{BB962C8B-B14F-4D97-AF65-F5344CB8AC3E}">
        <p14:creationId xmlns:p14="http://schemas.microsoft.com/office/powerpoint/2010/main" val="4040122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08D6-3C83-9D18-8A0E-ECEDBC2C6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2FD715-BDE1-3894-69AA-A354EC66F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D8AB6B-015F-612D-D506-8798890DF137}"/>
              </a:ext>
            </a:extLst>
          </p:cNvPr>
          <p:cNvSpPr>
            <a:spLocks noGrp="1"/>
          </p:cNvSpPr>
          <p:nvPr>
            <p:ph type="dt" sz="half" idx="10"/>
          </p:nvPr>
        </p:nvSpPr>
        <p:spPr/>
        <p:txBody>
          <a:bodyPr/>
          <a:lstStyle/>
          <a:p>
            <a:fld id="{B132FF33-D61D-4B1D-8380-74FD34A8E8AB}" type="datetime1">
              <a:rPr lang="en-US" smtClean="0"/>
              <a:t>3/28/2024</a:t>
            </a:fld>
            <a:endParaRPr lang="en-US"/>
          </a:p>
        </p:txBody>
      </p:sp>
      <p:sp>
        <p:nvSpPr>
          <p:cNvPr id="5" name="Footer Placeholder 4">
            <a:extLst>
              <a:ext uri="{FF2B5EF4-FFF2-40B4-BE49-F238E27FC236}">
                <a16:creationId xmlns:a16="http://schemas.microsoft.com/office/drawing/2014/main" id="{B88B2A56-B518-AE76-E0BB-D0D58C197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E910D-BB6E-FD27-DF1A-334A8672D4D7}"/>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89466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3D3C-4BA1-C8EC-5124-B7D882D39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6619B-B082-BF6D-1C81-F00A52FCBF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47949-7D3E-443A-4FD6-5A4521C9F644}"/>
              </a:ext>
            </a:extLst>
          </p:cNvPr>
          <p:cNvSpPr>
            <a:spLocks noGrp="1"/>
          </p:cNvSpPr>
          <p:nvPr>
            <p:ph type="dt" sz="half" idx="10"/>
          </p:nvPr>
        </p:nvSpPr>
        <p:spPr/>
        <p:txBody>
          <a:bodyPr/>
          <a:lstStyle/>
          <a:p>
            <a:fld id="{995B9957-EC8A-49F9-A732-83D1E45DAAC4}" type="datetime1">
              <a:rPr lang="en-US" smtClean="0"/>
              <a:t>3/28/2024</a:t>
            </a:fld>
            <a:endParaRPr lang="en-US"/>
          </a:p>
        </p:txBody>
      </p:sp>
      <p:sp>
        <p:nvSpPr>
          <p:cNvPr id="5" name="Footer Placeholder 4">
            <a:extLst>
              <a:ext uri="{FF2B5EF4-FFF2-40B4-BE49-F238E27FC236}">
                <a16:creationId xmlns:a16="http://schemas.microsoft.com/office/drawing/2014/main" id="{C4A7AD3A-C685-66BC-403E-EA70D7AE9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16B60-A6BE-1217-CBFF-FED05FB22DB8}"/>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71858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D1490-6AAF-D904-2F37-55E7C65E1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CE52C0-4B66-0566-5ABD-0C3D7F9A2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2D182-F970-3B03-B744-F5640023D7D6}"/>
              </a:ext>
            </a:extLst>
          </p:cNvPr>
          <p:cNvSpPr>
            <a:spLocks noGrp="1"/>
          </p:cNvSpPr>
          <p:nvPr>
            <p:ph type="dt" sz="half" idx="10"/>
          </p:nvPr>
        </p:nvSpPr>
        <p:spPr/>
        <p:txBody>
          <a:bodyPr/>
          <a:lstStyle/>
          <a:p>
            <a:fld id="{7AEFB92A-DD1D-44A9-BA5D-F9E7E34B43C6}" type="datetime1">
              <a:rPr lang="en-US" smtClean="0"/>
              <a:t>3/28/2024</a:t>
            </a:fld>
            <a:endParaRPr lang="en-US"/>
          </a:p>
        </p:txBody>
      </p:sp>
      <p:sp>
        <p:nvSpPr>
          <p:cNvPr id="5" name="Footer Placeholder 4">
            <a:extLst>
              <a:ext uri="{FF2B5EF4-FFF2-40B4-BE49-F238E27FC236}">
                <a16:creationId xmlns:a16="http://schemas.microsoft.com/office/drawing/2014/main" id="{8E43AAD2-8F47-F170-3908-6B15DDCB0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0523C-4DD4-5822-8E9B-E3BFECCCC485}"/>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307351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F572-B06A-C0A7-ED51-4AC049BFA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1875C-B32D-D0E0-11CA-19D5C6269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A07CD-0A73-0BF0-CA27-4B323BBD321E}"/>
              </a:ext>
            </a:extLst>
          </p:cNvPr>
          <p:cNvSpPr>
            <a:spLocks noGrp="1"/>
          </p:cNvSpPr>
          <p:nvPr>
            <p:ph type="dt" sz="half" idx="10"/>
          </p:nvPr>
        </p:nvSpPr>
        <p:spPr/>
        <p:txBody>
          <a:bodyPr/>
          <a:lstStyle/>
          <a:p>
            <a:fld id="{3BE7B271-AB3B-46DD-ABE3-4373AFF36AEC}" type="datetime1">
              <a:rPr lang="en-US" smtClean="0"/>
              <a:t>3/28/2024</a:t>
            </a:fld>
            <a:endParaRPr lang="en-US"/>
          </a:p>
        </p:txBody>
      </p:sp>
      <p:sp>
        <p:nvSpPr>
          <p:cNvPr id="5" name="Footer Placeholder 4">
            <a:extLst>
              <a:ext uri="{FF2B5EF4-FFF2-40B4-BE49-F238E27FC236}">
                <a16:creationId xmlns:a16="http://schemas.microsoft.com/office/drawing/2014/main" id="{626C4314-133F-5644-0E3E-19DD1FC09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036E6-9B8E-CC18-1D81-29E412ACC1E1}"/>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423454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551-84E1-03D4-0116-B75D0B241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B8B8C-8CDE-2546-9A7E-51AABA8C0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10F1E-4CB1-3A8D-ABBA-EA6AB3E04514}"/>
              </a:ext>
            </a:extLst>
          </p:cNvPr>
          <p:cNvSpPr>
            <a:spLocks noGrp="1"/>
          </p:cNvSpPr>
          <p:nvPr>
            <p:ph type="dt" sz="half" idx="10"/>
          </p:nvPr>
        </p:nvSpPr>
        <p:spPr/>
        <p:txBody>
          <a:bodyPr/>
          <a:lstStyle/>
          <a:p>
            <a:fld id="{1F077403-B782-4046-8DF1-E89CBB974BC3}" type="datetime1">
              <a:rPr lang="en-US" smtClean="0"/>
              <a:t>3/28/2024</a:t>
            </a:fld>
            <a:endParaRPr lang="en-US"/>
          </a:p>
        </p:txBody>
      </p:sp>
      <p:sp>
        <p:nvSpPr>
          <p:cNvPr id="5" name="Footer Placeholder 4">
            <a:extLst>
              <a:ext uri="{FF2B5EF4-FFF2-40B4-BE49-F238E27FC236}">
                <a16:creationId xmlns:a16="http://schemas.microsoft.com/office/drawing/2014/main" id="{2A2757DF-3054-4DE4-A0DF-E86B2766C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473A7-2E38-09E9-F3E3-1AFA953D0DD0}"/>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1257573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0AF2-E344-8114-EFF1-694D80698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BF763-3011-2940-E853-2A4044379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D570F-656E-922D-889A-0FE0264660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DA1203-8A32-17EC-60D9-5E5C9BEF1F69}"/>
              </a:ext>
            </a:extLst>
          </p:cNvPr>
          <p:cNvSpPr>
            <a:spLocks noGrp="1"/>
          </p:cNvSpPr>
          <p:nvPr>
            <p:ph type="dt" sz="half" idx="10"/>
          </p:nvPr>
        </p:nvSpPr>
        <p:spPr/>
        <p:txBody>
          <a:bodyPr/>
          <a:lstStyle/>
          <a:p>
            <a:fld id="{B38AC20E-D1B5-41F4-AD18-5FD450BD44A3}" type="datetime1">
              <a:rPr lang="en-US" smtClean="0"/>
              <a:t>3/28/2024</a:t>
            </a:fld>
            <a:endParaRPr lang="en-US"/>
          </a:p>
        </p:txBody>
      </p:sp>
      <p:sp>
        <p:nvSpPr>
          <p:cNvPr id="6" name="Footer Placeholder 5">
            <a:extLst>
              <a:ext uri="{FF2B5EF4-FFF2-40B4-BE49-F238E27FC236}">
                <a16:creationId xmlns:a16="http://schemas.microsoft.com/office/drawing/2014/main" id="{E7196AF2-98B6-933F-207B-5BB5106CD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8F4A3-AE87-5E22-5376-62FB8D60B31E}"/>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72676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936A-46DB-9E03-31C4-85347FD912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D5229-5F71-7ABB-08AD-FF500CF1A8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127C1D-D9BB-0E6E-562A-B290C3D07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5A264-E2FD-5CB7-96D3-F3E3F3390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22E4A-5101-5964-4DE2-E5E37737A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8327DE-3C22-BD39-3E83-1F35833FF1EB}"/>
              </a:ext>
            </a:extLst>
          </p:cNvPr>
          <p:cNvSpPr>
            <a:spLocks noGrp="1"/>
          </p:cNvSpPr>
          <p:nvPr>
            <p:ph type="dt" sz="half" idx="10"/>
          </p:nvPr>
        </p:nvSpPr>
        <p:spPr/>
        <p:txBody>
          <a:bodyPr/>
          <a:lstStyle/>
          <a:p>
            <a:fld id="{F5E4214E-B106-4BF1-960E-D1F62156E88B}" type="datetime1">
              <a:rPr lang="en-US" smtClean="0"/>
              <a:t>3/28/2024</a:t>
            </a:fld>
            <a:endParaRPr lang="en-US"/>
          </a:p>
        </p:txBody>
      </p:sp>
      <p:sp>
        <p:nvSpPr>
          <p:cNvPr id="8" name="Footer Placeholder 7">
            <a:extLst>
              <a:ext uri="{FF2B5EF4-FFF2-40B4-BE49-F238E27FC236}">
                <a16:creationId xmlns:a16="http://schemas.microsoft.com/office/drawing/2014/main" id="{A17FFF54-A894-50D1-4A21-C4377C98E6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386DA-FED5-3E72-1A15-751C274B4174}"/>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215750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9F56-A045-FF01-5D9D-D9D9952C79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991B6-8834-6353-D0AD-67F7AC860C53}"/>
              </a:ext>
            </a:extLst>
          </p:cNvPr>
          <p:cNvSpPr>
            <a:spLocks noGrp="1"/>
          </p:cNvSpPr>
          <p:nvPr>
            <p:ph type="dt" sz="half" idx="10"/>
          </p:nvPr>
        </p:nvSpPr>
        <p:spPr/>
        <p:txBody>
          <a:bodyPr/>
          <a:lstStyle/>
          <a:p>
            <a:fld id="{084ADB66-BDA1-4A79-996F-832115F784EC}" type="datetime1">
              <a:rPr lang="en-US" smtClean="0"/>
              <a:t>3/28/2024</a:t>
            </a:fld>
            <a:endParaRPr lang="en-US"/>
          </a:p>
        </p:txBody>
      </p:sp>
      <p:sp>
        <p:nvSpPr>
          <p:cNvPr id="4" name="Footer Placeholder 3">
            <a:extLst>
              <a:ext uri="{FF2B5EF4-FFF2-40B4-BE49-F238E27FC236}">
                <a16:creationId xmlns:a16="http://schemas.microsoft.com/office/drawing/2014/main" id="{5603ACEA-7A6B-C06E-5427-C972EE6CC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895588-A036-7FF1-ED49-AC3F7B0C6ECB}"/>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320074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669FC-4DC1-3A9C-2061-4578B0DD18CB}"/>
              </a:ext>
            </a:extLst>
          </p:cNvPr>
          <p:cNvSpPr>
            <a:spLocks noGrp="1"/>
          </p:cNvSpPr>
          <p:nvPr>
            <p:ph type="dt" sz="half" idx="10"/>
          </p:nvPr>
        </p:nvSpPr>
        <p:spPr/>
        <p:txBody>
          <a:bodyPr/>
          <a:lstStyle/>
          <a:p>
            <a:fld id="{CCA54F7E-1934-4DBA-91CF-FBB4C1FC4226}" type="datetime1">
              <a:rPr lang="en-US" smtClean="0"/>
              <a:t>3/28/2024</a:t>
            </a:fld>
            <a:endParaRPr lang="en-US"/>
          </a:p>
        </p:txBody>
      </p:sp>
      <p:sp>
        <p:nvSpPr>
          <p:cNvPr id="3" name="Footer Placeholder 2">
            <a:extLst>
              <a:ext uri="{FF2B5EF4-FFF2-40B4-BE49-F238E27FC236}">
                <a16:creationId xmlns:a16="http://schemas.microsoft.com/office/drawing/2014/main" id="{F2F120A4-7AB2-2180-61B0-8D0A81D98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CB55AC-7927-FFC6-2C18-98F21E9F3090}"/>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375668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9901-C07B-F86E-DA74-856DB99EC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D2350F-3517-742E-AEB6-60DE858D0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76A4E-CBFB-6270-D90E-60CB4B377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86A48-DAE6-EE69-6D22-50CD69C756D8}"/>
              </a:ext>
            </a:extLst>
          </p:cNvPr>
          <p:cNvSpPr>
            <a:spLocks noGrp="1"/>
          </p:cNvSpPr>
          <p:nvPr>
            <p:ph type="dt" sz="half" idx="10"/>
          </p:nvPr>
        </p:nvSpPr>
        <p:spPr/>
        <p:txBody>
          <a:bodyPr/>
          <a:lstStyle/>
          <a:p>
            <a:fld id="{774AFE47-EDD2-422A-A41C-12114B20FF07}" type="datetime1">
              <a:rPr lang="en-US" smtClean="0"/>
              <a:t>3/28/2024</a:t>
            </a:fld>
            <a:endParaRPr lang="en-US"/>
          </a:p>
        </p:txBody>
      </p:sp>
      <p:sp>
        <p:nvSpPr>
          <p:cNvPr id="6" name="Footer Placeholder 5">
            <a:extLst>
              <a:ext uri="{FF2B5EF4-FFF2-40B4-BE49-F238E27FC236}">
                <a16:creationId xmlns:a16="http://schemas.microsoft.com/office/drawing/2014/main" id="{46B075C5-DA6E-EB3E-39AB-19D2AB643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EEE5F-FB1D-31BB-E624-E8F865C57334}"/>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228416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4A9C-8684-1309-AD1A-55D2309D5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B98883-CF61-6D3E-0B49-BB2BB8671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13A38-86A2-5309-DBF9-3B665A061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25D61-1D86-4FB3-A0EB-22171295A50C}"/>
              </a:ext>
            </a:extLst>
          </p:cNvPr>
          <p:cNvSpPr>
            <a:spLocks noGrp="1"/>
          </p:cNvSpPr>
          <p:nvPr>
            <p:ph type="dt" sz="half" idx="10"/>
          </p:nvPr>
        </p:nvSpPr>
        <p:spPr/>
        <p:txBody>
          <a:bodyPr/>
          <a:lstStyle/>
          <a:p>
            <a:fld id="{3FD7C38C-4513-49D1-BD0F-AF79A167A9D9}" type="datetime1">
              <a:rPr lang="en-US" smtClean="0"/>
              <a:t>3/28/2024</a:t>
            </a:fld>
            <a:endParaRPr lang="en-US"/>
          </a:p>
        </p:txBody>
      </p:sp>
      <p:sp>
        <p:nvSpPr>
          <p:cNvPr id="6" name="Footer Placeholder 5">
            <a:extLst>
              <a:ext uri="{FF2B5EF4-FFF2-40B4-BE49-F238E27FC236}">
                <a16:creationId xmlns:a16="http://schemas.microsoft.com/office/drawing/2014/main" id="{F268330D-95AD-7CD7-8359-6C8F3B8C9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917BC-BC70-FDC4-BDB2-DECB6CF818D8}"/>
              </a:ext>
            </a:extLst>
          </p:cNvPr>
          <p:cNvSpPr>
            <a:spLocks noGrp="1"/>
          </p:cNvSpPr>
          <p:nvPr>
            <p:ph type="sldNum" sz="quarter" idx="12"/>
          </p:nvPr>
        </p:nvSpPr>
        <p:spPr/>
        <p:txBody>
          <a:bodyPr/>
          <a:lstStyle/>
          <a:p>
            <a:fld id="{1338321E-5655-458E-BCAB-C5B5A71CE4D5}" type="slidenum">
              <a:rPr lang="en-US" smtClean="0"/>
              <a:t>‹#›</a:t>
            </a:fld>
            <a:endParaRPr lang="en-US"/>
          </a:p>
        </p:txBody>
      </p:sp>
    </p:spTree>
    <p:extLst>
      <p:ext uri="{BB962C8B-B14F-4D97-AF65-F5344CB8AC3E}">
        <p14:creationId xmlns:p14="http://schemas.microsoft.com/office/powerpoint/2010/main" val="27579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016F3-D847-42B7-9BA5-CE4619EC1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BCE010-E544-2EE5-1C3C-4BEB67244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FFCC6-4D2B-941A-76DB-BDF7C22185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9090D-B641-40B0-894D-0E42A8134CAA}" type="datetime1">
              <a:rPr lang="en-US" smtClean="0"/>
              <a:t>3/28/2024</a:t>
            </a:fld>
            <a:endParaRPr lang="en-US"/>
          </a:p>
        </p:txBody>
      </p:sp>
      <p:sp>
        <p:nvSpPr>
          <p:cNvPr id="5" name="Footer Placeholder 4">
            <a:extLst>
              <a:ext uri="{FF2B5EF4-FFF2-40B4-BE49-F238E27FC236}">
                <a16:creationId xmlns:a16="http://schemas.microsoft.com/office/drawing/2014/main" id="{5756A8B1-668A-70D6-406D-8973934EA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F8CB0-F11C-A96C-E664-5DA599793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8321E-5655-458E-BCAB-C5B5A71CE4D5}" type="slidenum">
              <a:rPr lang="en-US" smtClean="0"/>
              <a:t>‹#›</a:t>
            </a:fld>
            <a:endParaRPr lang="en-US"/>
          </a:p>
        </p:txBody>
      </p:sp>
    </p:spTree>
    <p:extLst>
      <p:ext uri="{BB962C8B-B14F-4D97-AF65-F5344CB8AC3E}">
        <p14:creationId xmlns:p14="http://schemas.microsoft.com/office/powerpoint/2010/main" val="1063054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04BD-14A4-9248-69D1-1518D690BC96}"/>
              </a:ext>
            </a:extLst>
          </p:cNvPr>
          <p:cNvSpPr>
            <a:spLocks noGrp="1"/>
          </p:cNvSpPr>
          <p:nvPr>
            <p:ph type="ctrTitle"/>
          </p:nvPr>
        </p:nvSpPr>
        <p:spPr>
          <a:xfrm>
            <a:off x="1523999" y="1122363"/>
            <a:ext cx="9681411" cy="1717090"/>
          </a:xfrm>
        </p:spPr>
        <p:txBody>
          <a:bodyPr/>
          <a:lstStyle/>
          <a:p>
            <a:r>
              <a:rPr lang="en-US" altLang="zh-CN" dirty="0"/>
              <a:t>Summary of NVIDIA GTC 2024</a:t>
            </a:r>
            <a:endParaRPr lang="en-US" dirty="0"/>
          </a:p>
        </p:txBody>
      </p:sp>
      <p:sp>
        <p:nvSpPr>
          <p:cNvPr id="3" name="Subtitle 2">
            <a:extLst>
              <a:ext uri="{FF2B5EF4-FFF2-40B4-BE49-F238E27FC236}">
                <a16:creationId xmlns:a16="http://schemas.microsoft.com/office/drawing/2014/main" id="{D5141640-5B75-AD0A-F617-744A8C8F926E}"/>
              </a:ext>
            </a:extLst>
          </p:cNvPr>
          <p:cNvSpPr>
            <a:spLocks noGrp="1"/>
          </p:cNvSpPr>
          <p:nvPr>
            <p:ph type="subTitle" idx="1"/>
          </p:nvPr>
        </p:nvSpPr>
        <p:spPr/>
        <p:txBody>
          <a:bodyPr/>
          <a:lstStyle/>
          <a:p>
            <a:r>
              <a:rPr lang="en-US" dirty="0"/>
              <a:t>Jiangsheng Yu</a:t>
            </a:r>
          </a:p>
          <a:p>
            <a:r>
              <a:rPr lang="en-US" dirty="0"/>
              <a:t>03/22/2024</a:t>
            </a:r>
          </a:p>
        </p:txBody>
      </p:sp>
    </p:spTree>
    <p:extLst>
      <p:ext uri="{BB962C8B-B14F-4D97-AF65-F5344CB8AC3E}">
        <p14:creationId xmlns:p14="http://schemas.microsoft.com/office/powerpoint/2010/main" val="1451736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6F25-EA7D-1A13-4C57-9BC2B2C7C801}"/>
              </a:ext>
            </a:extLst>
          </p:cNvPr>
          <p:cNvSpPr>
            <a:spLocks noGrp="1"/>
          </p:cNvSpPr>
          <p:nvPr>
            <p:ph type="title"/>
          </p:nvPr>
        </p:nvSpPr>
        <p:spPr/>
        <p:txBody>
          <a:bodyPr/>
          <a:lstStyle/>
          <a:p>
            <a:r>
              <a:rPr lang="en-US" dirty="0"/>
              <a:t>Embodied agent of NVIDIA</a:t>
            </a:r>
          </a:p>
        </p:txBody>
      </p:sp>
      <p:sp>
        <p:nvSpPr>
          <p:cNvPr id="4" name="Slide Number Placeholder 3">
            <a:extLst>
              <a:ext uri="{FF2B5EF4-FFF2-40B4-BE49-F238E27FC236}">
                <a16:creationId xmlns:a16="http://schemas.microsoft.com/office/drawing/2014/main" id="{743589C5-1150-AB2B-BF81-7AFA9E7C3BBD}"/>
              </a:ext>
            </a:extLst>
          </p:cNvPr>
          <p:cNvSpPr>
            <a:spLocks noGrp="1"/>
          </p:cNvSpPr>
          <p:nvPr>
            <p:ph type="sldNum" sz="quarter" idx="12"/>
          </p:nvPr>
        </p:nvSpPr>
        <p:spPr/>
        <p:txBody>
          <a:bodyPr/>
          <a:lstStyle/>
          <a:p>
            <a:fld id="{1338321E-5655-458E-BCAB-C5B5A71CE4D5}" type="slidenum">
              <a:rPr lang="en-US" smtClean="0"/>
              <a:t>10</a:t>
            </a:fld>
            <a:endParaRPr lang="en-US"/>
          </a:p>
        </p:txBody>
      </p:sp>
      <p:pic>
        <p:nvPicPr>
          <p:cNvPr id="6" name="Picture 5">
            <a:extLst>
              <a:ext uri="{FF2B5EF4-FFF2-40B4-BE49-F238E27FC236}">
                <a16:creationId xmlns:a16="http://schemas.microsoft.com/office/drawing/2014/main" id="{C28F7466-45CE-91EC-C2AE-A2AB1B78FFAC}"/>
              </a:ext>
            </a:extLst>
          </p:cNvPr>
          <p:cNvPicPr>
            <a:picLocks noChangeAspect="1"/>
          </p:cNvPicPr>
          <p:nvPr/>
        </p:nvPicPr>
        <p:blipFill>
          <a:blip r:embed="rId2"/>
          <a:stretch>
            <a:fillRect/>
          </a:stretch>
        </p:blipFill>
        <p:spPr>
          <a:xfrm>
            <a:off x="1535530" y="1952658"/>
            <a:ext cx="8286750" cy="3788380"/>
          </a:xfrm>
          <a:prstGeom prst="rect">
            <a:avLst/>
          </a:prstGeom>
        </p:spPr>
      </p:pic>
      <p:sp>
        <p:nvSpPr>
          <p:cNvPr id="8" name="TextBox 7">
            <a:extLst>
              <a:ext uri="{FF2B5EF4-FFF2-40B4-BE49-F238E27FC236}">
                <a16:creationId xmlns:a16="http://schemas.microsoft.com/office/drawing/2014/main" id="{B5547CF3-896C-DF1B-9F90-92CAF29D847B}"/>
              </a:ext>
            </a:extLst>
          </p:cNvPr>
          <p:cNvSpPr txBox="1"/>
          <p:nvPr/>
        </p:nvSpPr>
        <p:spPr>
          <a:xfrm>
            <a:off x="4058653" y="6179679"/>
            <a:ext cx="3681663" cy="369332"/>
          </a:xfrm>
          <a:prstGeom prst="rect">
            <a:avLst/>
          </a:prstGeom>
          <a:noFill/>
        </p:spPr>
        <p:txBody>
          <a:bodyPr wrap="square">
            <a:spAutoFit/>
          </a:bodyPr>
          <a:lstStyle/>
          <a:p>
            <a:r>
              <a:rPr lang="en-US" b="0" i="0" dirty="0">
                <a:solidFill>
                  <a:srgbClr val="000000"/>
                </a:solidFill>
                <a:effectLst/>
                <a:latin typeface="NVIDIA"/>
              </a:rPr>
              <a:t>Jim Fan, Research Scientist, NVIDIA</a:t>
            </a:r>
            <a:endParaRPr lang="en-US" dirty="0"/>
          </a:p>
        </p:txBody>
      </p:sp>
    </p:spTree>
    <p:extLst>
      <p:ext uri="{BB962C8B-B14F-4D97-AF65-F5344CB8AC3E}">
        <p14:creationId xmlns:p14="http://schemas.microsoft.com/office/powerpoint/2010/main" val="224860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19DCDB-57D4-137B-EB15-88A80CB478D7}"/>
              </a:ext>
            </a:extLst>
          </p:cNvPr>
          <p:cNvSpPr/>
          <p:nvPr/>
        </p:nvSpPr>
        <p:spPr>
          <a:xfrm>
            <a:off x="6096000" y="1825625"/>
            <a:ext cx="2727158" cy="4844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4F843-DFE3-A704-5F70-8768A727D82D}"/>
              </a:ext>
            </a:extLst>
          </p:cNvPr>
          <p:cNvSpPr>
            <a:spLocks noGrp="1"/>
          </p:cNvSpPr>
          <p:nvPr>
            <p:ph type="title"/>
          </p:nvPr>
        </p:nvSpPr>
        <p:spPr/>
        <p:txBody>
          <a:bodyPr/>
          <a:lstStyle/>
          <a:p>
            <a:r>
              <a:rPr lang="en-US" altLang="zh-CN" dirty="0"/>
              <a:t>LLM applications to recommendation</a:t>
            </a:r>
            <a:endParaRPr lang="en-US" dirty="0"/>
          </a:p>
        </p:txBody>
      </p:sp>
      <p:sp>
        <p:nvSpPr>
          <p:cNvPr id="3" name="Content Placeholder 2">
            <a:extLst>
              <a:ext uri="{FF2B5EF4-FFF2-40B4-BE49-F238E27FC236}">
                <a16:creationId xmlns:a16="http://schemas.microsoft.com/office/drawing/2014/main" id="{BD8D36D0-9908-FA53-DF83-CB09EE451BEB}"/>
              </a:ext>
            </a:extLst>
          </p:cNvPr>
          <p:cNvSpPr>
            <a:spLocks noGrp="1"/>
          </p:cNvSpPr>
          <p:nvPr>
            <p:ph idx="1"/>
          </p:nvPr>
        </p:nvSpPr>
        <p:spPr>
          <a:xfrm>
            <a:off x="838200" y="1868738"/>
            <a:ext cx="10515600" cy="4351338"/>
          </a:xfrm>
        </p:spPr>
        <p:txBody>
          <a:bodyPr>
            <a:normAutofit/>
          </a:bodyPr>
          <a:lstStyle/>
          <a:p>
            <a:r>
              <a:rPr lang="en-US" altLang="zh-CN" dirty="0"/>
              <a:t>Agent = natural language input </a:t>
            </a:r>
            <a:r>
              <a:rPr lang="en-US" altLang="zh-CN" dirty="0">
                <a:sym typeface="Wingdings" panose="05000000000000000000" pitchFamily="2" charset="2"/>
              </a:rPr>
              <a:t></a:t>
            </a:r>
            <a:r>
              <a:rPr lang="en-US" altLang="zh-CN" dirty="0"/>
              <a:t> LLM </a:t>
            </a:r>
            <a:r>
              <a:rPr lang="en-US" altLang="zh-CN" dirty="0">
                <a:sym typeface="Wingdings" panose="05000000000000000000" pitchFamily="2" charset="2"/>
              </a:rPr>
              <a:t></a:t>
            </a:r>
            <a:r>
              <a:rPr lang="en-US" altLang="zh-CN" dirty="0"/>
              <a:t> commands </a:t>
            </a:r>
            <a:r>
              <a:rPr lang="en-US" altLang="zh-CN" dirty="0">
                <a:sym typeface="Wingdings" panose="05000000000000000000" pitchFamily="2" charset="2"/>
              </a:rPr>
              <a:t> </a:t>
            </a:r>
            <a:r>
              <a:rPr lang="en-US" altLang="zh-CN" dirty="0"/>
              <a:t>actions (searching, recommending, operating, etc.)</a:t>
            </a:r>
          </a:p>
          <a:p>
            <a:r>
              <a:rPr lang="en-US" dirty="0"/>
              <a:t>Transformer-based Recommender System</a:t>
            </a:r>
          </a:p>
          <a:p>
            <a:pPr lvl="1"/>
            <a:r>
              <a:rPr lang="en-US" dirty="0"/>
              <a:t>Data preprocessing</a:t>
            </a:r>
          </a:p>
          <a:p>
            <a:pPr lvl="1"/>
            <a:r>
              <a:rPr lang="en-US" dirty="0"/>
              <a:t>Model training</a:t>
            </a:r>
          </a:p>
          <a:p>
            <a:pPr lvl="1"/>
            <a:r>
              <a:rPr lang="en-US" dirty="0"/>
              <a:t>Evaluation </a:t>
            </a:r>
          </a:p>
          <a:p>
            <a:r>
              <a:rPr lang="zh-CN" altLang="en-US" dirty="0"/>
              <a:t>向量数据库操作是许多大规模人工智能训练和推理管道的关键组成部分。 广告推荐是经常需要在各种数据集上进行高吞吐的向量搜索的一个领域。建议使用近似最近邻 </a:t>
            </a:r>
            <a:r>
              <a:rPr lang="en-US" altLang="zh-CN" dirty="0"/>
              <a:t>(ANN) </a:t>
            </a:r>
            <a:r>
              <a:rPr lang="zh-CN" altLang="en-US" dirty="0"/>
              <a:t>搜索的解决方案。</a:t>
            </a:r>
            <a:endParaRPr lang="en-US" dirty="0"/>
          </a:p>
        </p:txBody>
      </p:sp>
      <p:sp>
        <p:nvSpPr>
          <p:cNvPr id="4" name="Slide Number Placeholder 3">
            <a:extLst>
              <a:ext uri="{FF2B5EF4-FFF2-40B4-BE49-F238E27FC236}">
                <a16:creationId xmlns:a16="http://schemas.microsoft.com/office/drawing/2014/main" id="{FB55B7BA-EA56-4F1A-1E48-538FFE2AFF19}"/>
              </a:ext>
            </a:extLst>
          </p:cNvPr>
          <p:cNvSpPr>
            <a:spLocks noGrp="1"/>
          </p:cNvSpPr>
          <p:nvPr>
            <p:ph type="sldNum" sz="quarter" idx="12"/>
          </p:nvPr>
        </p:nvSpPr>
        <p:spPr/>
        <p:txBody>
          <a:bodyPr/>
          <a:lstStyle/>
          <a:p>
            <a:fld id="{1338321E-5655-458E-BCAB-C5B5A71CE4D5}" type="slidenum">
              <a:rPr lang="en-US" smtClean="0"/>
              <a:t>11</a:t>
            </a:fld>
            <a:endParaRPr lang="en-US"/>
          </a:p>
        </p:txBody>
      </p:sp>
    </p:spTree>
    <p:extLst>
      <p:ext uri="{BB962C8B-B14F-4D97-AF65-F5344CB8AC3E}">
        <p14:creationId xmlns:p14="http://schemas.microsoft.com/office/powerpoint/2010/main" val="297330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1E6C-BF5A-8810-D1B7-690C6F64E16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593C3FF-1801-131A-5EE5-EBC1E8E86223}"/>
              </a:ext>
            </a:extLst>
          </p:cNvPr>
          <p:cNvSpPr>
            <a:spLocks noGrp="1"/>
          </p:cNvSpPr>
          <p:nvPr>
            <p:ph idx="1"/>
          </p:nvPr>
        </p:nvSpPr>
        <p:spPr/>
        <p:txBody>
          <a:bodyPr>
            <a:normAutofit lnSpcReduction="10000"/>
          </a:bodyPr>
          <a:lstStyle/>
          <a:p>
            <a:r>
              <a:rPr lang="en-US" dirty="0"/>
              <a:t>LLM has no real intelligence. The “intelligence” in the generated data comes from the training data. </a:t>
            </a:r>
            <a:r>
              <a:rPr lang="zh-CN" altLang="en-US" dirty="0"/>
              <a:t>数据质量直接影响</a:t>
            </a:r>
            <a:r>
              <a:rPr lang="en-US" altLang="zh-CN" dirty="0"/>
              <a:t>LLM</a:t>
            </a:r>
            <a:r>
              <a:rPr lang="zh-CN" altLang="en-US" dirty="0"/>
              <a:t>的效果。</a:t>
            </a:r>
            <a:endParaRPr lang="en-US" altLang="zh-CN" dirty="0"/>
          </a:p>
          <a:p>
            <a:r>
              <a:rPr lang="zh-CN" altLang="en-US" dirty="0"/>
              <a:t>未来的数据荒要靠</a:t>
            </a:r>
            <a:r>
              <a:rPr lang="en-US" altLang="zh-CN" dirty="0" err="1"/>
              <a:t>GenAI</a:t>
            </a:r>
            <a:r>
              <a:rPr lang="zh-CN" altLang="en-US" dirty="0"/>
              <a:t>来解决。对数据质量进行自动评估，需要合理的</a:t>
            </a:r>
            <a:r>
              <a:rPr lang="en-US" altLang="zh-CN" dirty="0"/>
              <a:t>metrics</a:t>
            </a:r>
            <a:r>
              <a:rPr lang="zh-CN" altLang="en-US" dirty="0"/>
              <a:t>，目前仍是未解决的问题。</a:t>
            </a:r>
            <a:endParaRPr lang="en-US" altLang="zh-CN" dirty="0"/>
          </a:p>
          <a:p>
            <a:r>
              <a:rPr lang="zh-CN" altLang="en-US" dirty="0"/>
              <a:t>“算力众筹”将成为超级算力的必经之路（讲清楚其中的逻辑）。</a:t>
            </a:r>
            <a:endParaRPr lang="en-US" altLang="zh-CN" dirty="0"/>
          </a:p>
          <a:p>
            <a:r>
              <a:rPr lang="en-US" dirty="0"/>
              <a:t>AI for AI (computing, science, data, medicine, etc.) </a:t>
            </a:r>
            <a:r>
              <a:rPr lang="zh-CN" altLang="en-US" dirty="0"/>
              <a:t>放大</a:t>
            </a:r>
            <a:r>
              <a:rPr lang="en-US" altLang="zh-CN" dirty="0"/>
              <a:t>AI</a:t>
            </a:r>
            <a:r>
              <a:rPr lang="zh-CN" altLang="en-US" dirty="0"/>
              <a:t>的能量。高维最优化的数学理论有待突破。例如，随机矩阵。</a:t>
            </a:r>
            <a:endParaRPr lang="en-US" altLang="zh-CN" dirty="0"/>
          </a:p>
          <a:p>
            <a:r>
              <a:rPr lang="en-US" altLang="zh-CN" dirty="0"/>
              <a:t>Omniverse: digital twin</a:t>
            </a:r>
            <a:r>
              <a:rPr lang="zh-CN" altLang="en-US" dirty="0"/>
              <a:t>，没有虚拟世界，机器无法拥有想象力。</a:t>
            </a:r>
            <a:endParaRPr lang="en-US" altLang="zh-CN" dirty="0"/>
          </a:p>
          <a:p>
            <a:r>
              <a:rPr lang="en-US" altLang="zh-CN" dirty="0"/>
              <a:t>Open problems</a:t>
            </a:r>
            <a:r>
              <a:rPr lang="zh-CN" altLang="en-US" dirty="0"/>
              <a:t>：</a:t>
            </a:r>
            <a:r>
              <a:rPr lang="en-US" altLang="zh-CN" dirty="0"/>
              <a:t>LLM</a:t>
            </a:r>
            <a:r>
              <a:rPr lang="zh-CN" altLang="en-US" dirty="0"/>
              <a:t>多大才够用？如何有效压缩</a:t>
            </a:r>
            <a:r>
              <a:rPr lang="en-US" altLang="zh-CN" dirty="0"/>
              <a:t>LLM</a:t>
            </a:r>
            <a:r>
              <a:rPr lang="zh-CN" altLang="en-US" dirty="0"/>
              <a:t>？如何消除</a:t>
            </a:r>
            <a:r>
              <a:rPr lang="en-US" altLang="zh-CN" dirty="0"/>
              <a:t>LLM</a:t>
            </a:r>
            <a:r>
              <a:rPr lang="zh-CN" altLang="en-US" dirty="0"/>
              <a:t>的幻觉？从数据如何得到可信的知识？</a:t>
            </a:r>
            <a:endParaRPr lang="en-US" dirty="0"/>
          </a:p>
        </p:txBody>
      </p:sp>
      <p:sp>
        <p:nvSpPr>
          <p:cNvPr id="4" name="Slide Number Placeholder 3">
            <a:extLst>
              <a:ext uri="{FF2B5EF4-FFF2-40B4-BE49-F238E27FC236}">
                <a16:creationId xmlns:a16="http://schemas.microsoft.com/office/drawing/2014/main" id="{EE14CB0E-910F-56F4-C2E5-A4FE46B9CCEC}"/>
              </a:ext>
            </a:extLst>
          </p:cNvPr>
          <p:cNvSpPr>
            <a:spLocks noGrp="1"/>
          </p:cNvSpPr>
          <p:nvPr>
            <p:ph type="sldNum" sz="quarter" idx="12"/>
          </p:nvPr>
        </p:nvSpPr>
        <p:spPr/>
        <p:txBody>
          <a:bodyPr/>
          <a:lstStyle/>
          <a:p>
            <a:fld id="{1338321E-5655-458E-BCAB-C5B5A71CE4D5}" type="slidenum">
              <a:rPr lang="en-US" smtClean="0"/>
              <a:t>12</a:t>
            </a:fld>
            <a:endParaRPr lang="en-US" dirty="0"/>
          </a:p>
        </p:txBody>
      </p:sp>
    </p:spTree>
    <p:extLst>
      <p:ext uri="{BB962C8B-B14F-4D97-AF65-F5344CB8AC3E}">
        <p14:creationId xmlns:p14="http://schemas.microsoft.com/office/powerpoint/2010/main" val="83304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C6BC-A450-9E61-E99D-2236DC10725A}"/>
              </a:ext>
            </a:extLst>
          </p:cNvPr>
          <p:cNvSpPr>
            <a:spLocks noGrp="1"/>
          </p:cNvSpPr>
          <p:nvPr>
            <p:ph type="title"/>
          </p:nvPr>
        </p:nvSpPr>
        <p:spPr/>
        <p:txBody>
          <a:bodyPr/>
          <a:lstStyle/>
          <a:p>
            <a:r>
              <a:rPr lang="en-US" altLang="zh-CN" dirty="0"/>
              <a:t>NVIDIA foundation model</a:t>
            </a:r>
            <a:endParaRPr lang="en-US" dirty="0"/>
          </a:p>
        </p:txBody>
      </p:sp>
      <p:sp>
        <p:nvSpPr>
          <p:cNvPr id="4" name="Slide Number Placeholder 3">
            <a:extLst>
              <a:ext uri="{FF2B5EF4-FFF2-40B4-BE49-F238E27FC236}">
                <a16:creationId xmlns:a16="http://schemas.microsoft.com/office/drawing/2014/main" id="{5AD62C7C-912A-3705-BD5A-D220C97116B6}"/>
              </a:ext>
            </a:extLst>
          </p:cNvPr>
          <p:cNvSpPr>
            <a:spLocks noGrp="1"/>
          </p:cNvSpPr>
          <p:nvPr>
            <p:ph type="sldNum" sz="quarter" idx="12"/>
          </p:nvPr>
        </p:nvSpPr>
        <p:spPr/>
        <p:txBody>
          <a:bodyPr/>
          <a:lstStyle/>
          <a:p>
            <a:fld id="{1338321E-5655-458E-BCAB-C5B5A71CE4D5}" type="slidenum">
              <a:rPr lang="en-US" smtClean="0"/>
              <a:t>2</a:t>
            </a:fld>
            <a:endParaRPr lang="en-US"/>
          </a:p>
        </p:txBody>
      </p:sp>
      <p:pic>
        <p:nvPicPr>
          <p:cNvPr id="6" name="Picture 5">
            <a:extLst>
              <a:ext uri="{FF2B5EF4-FFF2-40B4-BE49-F238E27FC236}">
                <a16:creationId xmlns:a16="http://schemas.microsoft.com/office/drawing/2014/main" id="{F088AD0F-EA19-9FE2-E16E-755981A6F40B}"/>
              </a:ext>
            </a:extLst>
          </p:cNvPr>
          <p:cNvPicPr>
            <a:picLocks noChangeAspect="1"/>
          </p:cNvPicPr>
          <p:nvPr/>
        </p:nvPicPr>
        <p:blipFill>
          <a:blip r:embed="rId2"/>
          <a:stretch>
            <a:fillRect/>
          </a:stretch>
        </p:blipFill>
        <p:spPr>
          <a:xfrm>
            <a:off x="838198" y="1747614"/>
            <a:ext cx="9623811" cy="4023367"/>
          </a:xfrm>
          <a:prstGeom prst="rect">
            <a:avLst/>
          </a:prstGeom>
        </p:spPr>
      </p:pic>
      <p:sp>
        <p:nvSpPr>
          <p:cNvPr id="8" name="TextBox 7">
            <a:extLst>
              <a:ext uri="{FF2B5EF4-FFF2-40B4-BE49-F238E27FC236}">
                <a16:creationId xmlns:a16="http://schemas.microsoft.com/office/drawing/2014/main" id="{45CB1B4A-B7B7-C7EF-7536-F13679FF5C58}"/>
              </a:ext>
            </a:extLst>
          </p:cNvPr>
          <p:cNvSpPr txBox="1"/>
          <p:nvPr/>
        </p:nvSpPr>
        <p:spPr>
          <a:xfrm>
            <a:off x="838198" y="5892581"/>
            <a:ext cx="10105523" cy="646331"/>
          </a:xfrm>
          <a:prstGeom prst="rect">
            <a:avLst/>
          </a:prstGeom>
          <a:noFill/>
        </p:spPr>
        <p:txBody>
          <a:bodyPr wrap="square">
            <a:spAutoFit/>
          </a:bodyPr>
          <a:lstStyle/>
          <a:p>
            <a:r>
              <a:rPr lang="en-US" dirty="0" err="1"/>
              <a:t>基础模型基于包含人类经验的海量且多样化的数据进行训练，是正在进行的人工智能革命的核心，影响着我们创造、解决问题和工作的方式</a:t>
            </a:r>
            <a:r>
              <a:rPr lang="en-US" dirty="0"/>
              <a:t>。</a:t>
            </a:r>
            <a:r>
              <a:rPr lang="zh-CN" altLang="en-US" dirty="0"/>
              <a:t>有希望的应用场景：辅助编程、</a:t>
            </a:r>
            <a:r>
              <a:rPr lang="zh-CN" altLang="en-US"/>
              <a:t>生物制</a:t>
            </a:r>
            <a:r>
              <a:rPr lang="zh-CN" altLang="en-US" dirty="0"/>
              <a:t>药等。</a:t>
            </a:r>
            <a:endParaRPr lang="en-US" dirty="0"/>
          </a:p>
        </p:txBody>
      </p:sp>
    </p:spTree>
    <p:extLst>
      <p:ext uri="{BB962C8B-B14F-4D97-AF65-F5344CB8AC3E}">
        <p14:creationId xmlns:p14="http://schemas.microsoft.com/office/powerpoint/2010/main" val="22483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05C8D3-5072-19BB-2FC4-9C4F3AA2E3EC}"/>
              </a:ext>
            </a:extLst>
          </p:cNvPr>
          <p:cNvPicPr>
            <a:picLocks noChangeAspect="1"/>
          </p:cNvPicPr>
          <p:nvPr/>
        </p:nvPicPr>
        <p:blipFill>
          <a:blip r:embed="rId2"/>
          <a:stretch>
            <a:fillRect/>
          </a:stretch>
        </p:blipFill>
        <p:spPr>
          <a:xfrm>
            <a:off x="7239000" y="4181592"/>
            <a:ext cx="4886325" cy="1948096"/>
          </a:xfrm>
          <a:prstGeom prst="rect">
            <a:avLst/>
          </a:prstGeom>
        </p:spPr>
      </p:pic>
      <p:sp>
        <p:nvSpPr>
          <p:cNvPr id="2" name="Title 1">
            <a:extLst>
              <a:ext uri="{FF2B5EF4-FFF2-40B4-BE49-F238E27FC236}">
                <a16:creationId xmlns:a16="http://schemas.microsoft.com/office/drawing/2014/main" id="{693B6F63-5331-F449-04FC-EF64FA08F972}"/>
              </a:ext>
            </a:extLst>
          </p:cNvPr>
          <p:cNvSpPr>
            <a:spLocks noGrp="1"/>
          </p:cNvSpPr>
          <p:nvPr>
            <p:ph type="title"/>
          </p:nvPr>
        </p:nvSpPr>
        <p:spPr/>
        <p:txBody>
          <a:bodyPr/>
          <a:lstStyle/>
          <a:p>
            <a:r>
              <a:rPr lang="en-US" altLang="zh-CN" dirty="0"/>
              <a:t>NVIDIA research</a:t>
            </a:r>
            <a:endParaRPr lang="en-US" dirty="0"/>
          </a:p>
        </p:txBody>
      </p:sp>
      <p:pic>
        <p:nvPicPr>
          <p:cNvPr id="5" name="Picture 4">
            <a:extLst>
              <a:ext uri="{FF2B5EF4-FFF2-40B4-BE49-F238E27FC236}">
                <a16:creationId xmlns:a16="http://schemas.microsoft.com/office/drawing/2014/main" id="{6E75BFD0-EB6C-8C71-5D5B-E3D3C38F4CC5}"/>
              </a:ext>
            </a:extLst>
          </p:cNvPr>
          <p:cNvPicPr>
            <a:picLocks noChangeAspect="1"/>
          </p:cNvPicPr>
          <p:nvPr/>
        </p:nvPicPr>
        <p:blipFill>
          <a:blip r:embed="rId3"/>
          <a:stretch>
            <a:fillRect/>
          </a:stretch>
        </p:blipFill>
        <p:spPr>
          <a:xfrm>
            <a:off x="200025" y="2146694"/>
            <a:ext cx="6877655" cy="3982994"/>
          </a:xfrm>
          <a:prstGeom prst="rect">
            <a:avLst/>
          </a:prstGeom>
        </p:spPr>
      </p:pic>
      <p:sp>
        <p:nvSpPr>
          <p:cNvPr id="8" name="Slide Number Placeholder 7">
            <a:extLst>
              <a:ext uri="{FF2B5EF4-FFF2-40B4-BE49-F238E27FC236}">
                <a16:creationId xmlns:a16="http://schemas.microsoft.com/office/drawing/2014/main" id="{23B301BC-7320-9EAD-DBD2-79E6D5F216CA}"/>
              </a:ext>
            </a:extLst>
          </p:cNvPr>
          <p:cNvSpPr>
            <a:spLocks noGrp="1"/>
          </p:cNvSpPr>
          <p:nvPr>
            <p:ph type="sldNum" sz="quarter" idx="12"/>
          </p:nvPr>
        </p:nvSpPr>
        <p:spPr/>
        <p:txBody>
          <a:bodyPr/>
          <a:lstStyle/>
          <a:p>
            <a:fld id="{1338321E-5655-458E-BCAB-C5B5A71CE4D5}" type="slidenum">
              <a:rPr lang="en-US" smtClean="0"/>
              <a:t>3</a:t>
            </a:fld>
            <a:endParaRPr lang="en-US"/>
          </a:p>
        </p:txBody>
      </p:sp>
      <p:sp>
        <p:nvSpPr>
          <p:cNvPr id="10" name="TextBox 9">
            <a:extLst>
              <a:ext uri="{FF2B5EF4-FFF2-40B4-BE49-F238E27FC236}">
                <a16:creationId xmlns:a16="http://schemas.microsoft.com/office/drawing/2014/main" id="{78847E82-7DA1-2437-2E2E-C7C50609F429}"/>
              </a:ext>
            </a:extLst>
          </p:cNvPr>
          <p:cNvSpPr txBox="1"/>
          <p:nvPr/>
        </p:nvSpPr>
        <p:spPr>
          <a:xfrm>
            <a:off x="6184232" y="1966643"/>
            <a:ext cx="5518483" cy="646331"/>
          </a:xfrm>
          <a:prstGeom prst="rect">
            <a:avLst/>
          </a:prstGeom>
          <a:noFill/>
        </p:spPr>
        <p:txBody>
          <a:bodyPr wrap="square">
            <a:spAutoFit/>
          </a:bodyPr>
          <a:lstStyle/>
          <a:p>
            <a:r>
              <a:rPr lang="en-US" altLang="zh-CN" dirty="0"/>
              <a:t>Cited from the t</a:t>
            </a:r>
            <a:r>
              <a:rPr lang="en-US" dirty="0"/>
              <a:t>alk given by Bill Dally, Chief Scientist and Senior Vice President of Research, NVIDIA, 03/19/2024</a:t>
            </a:r>
          </a:p>
        </p:txBody>
      </p:sp>
      <p:sp>
        <p:nvSpPr>
          <p:cNvPr id="11" name="TextBox 10">
            <a:extLst>
              <a:ext uri="{FF2B5EF4-FFF2-40B4-BE49-F238E27FC236}">
                <a16:creationId xmlns:a16="http://schemas.microsoft.com/office/drawing/2014/main" id="{C377DCEE-FF95-5611-CBED-8CCC9649AB45}"/>
              </a:ext>
            </a:extLst>
          </p:cNvPr>
          <p:cNvSpPr txBox="1"/>
          <p:nvPr/>
        </p:nvSpPr>
        <p:spPr>
          <a:xfrm>
            <a:off x="8470131" y="6123543"/>
            <a:ext cx="2884123" cy="369332"/>
          </a:xfrm>
          <a:prstGeom prst="rect">
            <a:avLst/>
          </a:prstGeom>
          <a:noFill/>
        </p:spPr>
        <p:txBody>
          <a:bodyPr wrap="none" rtlCol="0">
            <a:spAutoFit/>
          </a:bodyPr>
          <a:lstStyle/>
          <a:p>
            <a:r>
              <a:rPr lang="zh-CN" altLang="en-US" dirty="0"/>
              <a:t>用</a:t>
            </a:r>
            <a:r>
              <a:rPr lang="en-US" altLang="zh-CN" dirty="0"/>
              <a:t>LLM</a:t>
            </a:r>
            <a:r>
              <a:rPr lang="zh-CN" altLang="en-US" dirty="0"/>
              <a:t>来生成</a:t>
            </a:r>
            <a:r>
              <a:rPr lang="en-US" altLang="zh-CN" dirty="0"/>
              <a:t>RL</a:t>
            </a:r>
            <a:r>
              <a:rPr lang="zh-CN" altLang="en-US" dirty="0"/>
              <a:t>的奖励函数</a:t>
            </a:r>
            <a:endParaRPr lang="en-US" dirty="0"/>
          </a:p>
        </p:txBody>
      </p:sp>
      <p:sp>
        <p:nvSpPr>
          <p:cNvPr id="12" name="TextBox 11">
            <a:extLst>
              <a:ext uri="{FF2B5EF4-FFF2-40B4-BE49-F238E27FC236}">
                <a16:creationId xmlns:a16="http://schemas.microsoft.com/office/drawing/2014/main" id="{147A4966-4383-3668-2B55-E048F8388E05}"/>
              </a:ext>
            </a:extLst>
          </p:cNvPr>
          <p:cNvSpPr txBox="1"/>
          <p:nvPr/>
        </p:nvSpPr>
        <p:spPr>
          <a:xfrm>
            <a:off x="6729663" y="2788886"/>
            <a:ext cx="4973052" cy="1200329"/>
          </a:xfrm>
          <a:prstGeom prst="rect">
            <a:avLst/>
          </a:prstGeom>
          <a:noFill/>
        </p:spPr>
        <p:txBody>
          <a:bodyPr wrap="square" rtlCol="0">
            <a:spAutoFit/>
          </a:bodyPr>
          <a:lstStyle/>
          <a:p>
            <a:r>
              <a:rPr lang="zh-CN" altLang="en-US" dirty="0"/>
              <a:t>亮点</a:t>
            </a:r>
            <a:r>
              <a:rPr lang="zh-CN" altLang="en-US" dirty="0">
                <a:sym typeface="Wingdings" panose="05000000000000000000" pitchFamily="2" charset="2"/>
              </a:rPr>
              <a:t>：</a:t>
            </a:r>
            <a:endParaRPr lang="en-US" altLang="zh-CN" dirty="0">
              <a:sym typeface="Wingdings" panose="05000000000000000000" pitchFamily="2" charset="2"/>
            </a:endParaRPr>
          </a:p>
          <a:p>
            <a:pPr marL="342900" indent="-342900">
              <a:buFont typeface="+mj-lt"/>
              <a:buAutoNum type="arabicPeriod"/>
            </a:pPr>
            <a:r>
              <a:rPr lang="en-US" dirty="0"/>
              <a:t>LLM</a:t>
            </a:r>
            <a:r>
              <a:rPr lang="zh-CN" altLang="en-US" dirty="0"/>
              <a:t>作为一个有问必答的老师、内容生成者等角色介入机器学习。</a:t>
            </a:r>
            <a:endParaRPr lang="en-US" altLang="zh-CN" dirty="0"/>
          </a:p>
          <a:p>
            <a:pPr marL="342900" indent="-342900">
              <a:buFont typeface="+mj-lt"/>
              <a:buAutoNum type="arabicPeriod"/>
            </a:pPr>
            <a:r>
              <a:rPr lang="en-US" altLang="zh-CN" dirty="0"/>
              <a:t>LLM</a:t>
            </a:r>
            <a:r>
              <a:rPr lang="zh-CN" altLang="en-US" dirty="0"/>
              <a:t>也可以用于挑选优质数据和构建知识库。</a:t>
            </a:r>
            <a:endParaRPr lang="en-US" dirty="0"/>
          </a:p>
        </p:txBody>
      </p:sp>
    </p:spTree>
    <p:extLst>
      <p:ext uri="{BB962C8B-B14F-4D97-AF65-F5344CB8AC3E}">
        <p14:creationId xmlns:p14="http://schemas.microsoft.com/office/powerpoint/2010/main" val="229967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E7AE-B57F-A84A-7FB4-C5535355E484}"/>
              </a:ext>
            </a:extLst>
          </p:cNvPr>
          <p:cNvSpPr>
            <a:spLocks noGrp="1"/>
          </p:cNvSpPr>
          <p:nvPr>
            <p:ph type="title"/>
          </p:nvPr>
        </p:nvSpPr>
        <p:spPr/>
        <p:txBody>
          <a:bodyPr/>
          <a:lstStyle/>
          <a:p>
            <a:r>
              <a:rPr lang="zh-CN" altLang="en-US" dirty="0"/>
              <a:t>两类</a:t>
            </a:r>
            <a:r>
              <a:rPr lang="en-US" altLang="zh-CN" dirty="0"/>
              <a:t>LLM</a:t>
            </a:r>
            <a:r>
              <a:rPr lang="zh-CN" altLang="en-US" dirty="0"/>
              <a:t>与训练数据</a:t>
            </a:r>
            <a:endParaRPr lang="en-US" dirty="0"/>
          </a:p>
        </p:txBody>
      </p:sp>
      <p:sp>
        <p:nvSpPr>
          <p:cNvPr id="4" name="Slide Number Placeholder 3">
            <a:extLst>
              <a:ext uri="{FF2B5EF4-FFF2-40B4-BE49-F238E27FC236}">
                <a16:creationId xmlns:a16="http://schemas.microsoft.com/office/drawing/2014/main" id="{A2C5F6A7-6A5D-FDE6-2A24-2591360D2CAA}"/>
              </a:ext>
            </a:extLst>
          </p:cNvPr>
          <p:cNvSpPr>
            <a:spLocks noGrp="1"/>
          </p:cNvSpPr>
          <p:nvPr>
            <p:ph type="sldNum" sz="quarter" idx="12"/>
          </p:nvPr>
        </p:nvSpPr>
        <p:spPr/>
        <p:txBody>
          <a:bodyPr/>
          <a:lstStyle/>
          <a:p>
            <a:fld id="{1338321E-5655-458E-BCAB-C5B5A71CE4D5}" type="slidenum">
              <a:rPr lang="en-US" smtClean="0"/>
              <a:t>4</a:t>
            </a:fld>
            <a:endParaRPr lang="en-US"/>
          </a:p>
        </p:txBody>
      </p:sp>
      <p:pic>
        <p:nvPicPr>
          <p:cNvPr id="6" name="Picture 5">
            <a:extLst>
              <a:ext uri="{FF2B5EF4-FFF2-40B4-BE49-F238E27FC236}">
                <a16:creationId xmlns:a16="http://schemas.microsoft.com/office/drawing/2014/main" id="{5A55FAC6-06AB-FB2E-5845-AB15CE6B988A}"/>
              </a:ext>
            </a:extLst>
          </p:cNvPr>
          <p:cNvPicPr>
            <a:picLocks noChangeAspect="1"/>
          </p:cNvPicPr>
          <p:nvPr/>
        </p:nvPicPr>
        <p:blipFill>
          <a:blip r:embed="rId2"/>
          <a:stretch>
            <a:fillRect/>
          </a:stretch>
        </p:blipFill>
        <p:spPr>
          <a:xfrm>
            <a:off x="196482" y="1915278"/>
            <a:ext cx="5981197" cy="4323551"/>
          </a:xfrm>
          <a:prstGeom prst="rect">
            <a:avLst/>
          </a:prstGeom>
        </p:spPr>
      </p:pic>
      <p:sp>
        <p:nvSpPr>
          <p:cNvPr id="7" name="TextBox 6">
            <a:extLst>
              <a:ext uri="{FF2B5EF4-FFF2-40B4-BE49-F238E27FC236}">
                <a16:creationId xmlns:a16="http://schemas.microsoft.com/office/drawing/2014/main" id="{7FE2E329-6D66-C607-4903-1CC73A7D664F}"/>
              </a:ext>
            </a:extLst>
          </p:cNvPr>
          <p:cNvSpPr txBox="1"/>
          <p:nvPr/>
        </p:nvSpPr>
        <p:spPr>
          <a:xfrm>
            <a:off x="5026768" y="6308209"/>
            <a:ext cx="1903278" cy="369332"/>
          </a:xfrm>
          <a:prstGeom prst="rect">
            <a:avLst/>
          </a:prstGeom>
          <a:noFill/>
        </p:spPr>
        <p:txBody>
          <a:bodyPr wrap="none" rtlCol="0">
            <a:spAutoFit/>
          </a:bodyPr>
          <a:lstStyle/>
          <a:p>
            <a:r>
              <a:rPr lang="en-US" dirty="0"/>
              <a:t>Cited from NVIDIA</a:t>
            </a:r>
          </a:p>
        </p:txBody>
      </p:sp>
      <p:sp>
        <p:nvSpPr>
          <p:cNvPr id="8" name="TextBox 7">
            <a:extLst>
              <a:ext uri="{FF2B5EF4-FFF2-40B4-BE49-F238E27FC236}">
                <a16:creationId xmlns:a16="http://schemas.microsoft.com/office/drawing/2014/main" id="{FF3C3353-9C17-7C8D-0902-ABC101DE1EAC}"/>
              </a:ext>
            </a:extLst>
          </p:cNvPr>
          <p:cNvSpPr txBox="1"/>
          <p:nvPr/>
        </p:nvSpPr>
        <p:spPr>
          <a:xfrm>
            <a:off x="6399072" y="1987909"/>
            <a:ext cx="5540299" cy="646331"/>
          </a:xfrm>
          <a:prstGeom prst="rect">
            <a:avLst/>
          </a:prstGeom>
          <a:noFill/>
        </p:spPr>
        <p:txBody>
          <a:bodyPr wrap="none" rtlCol="0">
            <a:spAutoFit/>
          </a:bodyPr>
          <a:lstStyle/>
          <a:p>
            <a:pPr marL="342900" indent="-342900">
              <a:buFont typeface="+mj-lt"/>
              <a:buAutoNum type="arabicPeriod"/>
            </a:pPr>
            <a:r>
              <a:rPr lang="zh-CN" altLang="en-US" dirty="0"/>
              <a:t>通用</a:t>
            </a:r>
            <a:r>
              <a:rPr lang="en-US" altLang="zh-CN" dirty="0"/>
              <a:t>LLM</a:t>
            </a:r>
            <a:r>
              <a:rPr lang="zh-CN" altLang="en-US" dirty="0"/>
              <a:t>缺乏垂域知识，只可当作基础模型。</a:t>
            </a:r>
            <a:endParaRPr lang="en-US" altLang="zh-CN" dirty="0"/>
          </a:p>
          <a:p>
            <a:pPr marL="342900" indent="-342900">
              <a:buFont typeface="+mj-lt"/>
              <a:buAutoNum type="arabicPeriod"/>
            </a:pPr>
            <a:r>
              <a:rPr lang="zh-CN" altLang="en-US" dirty="0"/>
              <a:t>领域受限的</a:t>
            </a:r>
            <a:r>
              <a:rPr lang="en-US" altLang="zh-CN" dirty="0"/>
              <a:t>LLM</a:t>
            </a:r>
            <a:r>
              <a:rPr lang="zh-CN" altLang="en-US" dirty="0"/>
              <a:t>有实用价值。例如，盘古大模型。</a:t>
            </a:r>
            <a:endParaRPr lang="en-US" dirty="0"/>
          </a:p>
        </p:txBody>
      </p:sp>
      <p:pic>
        <p:nvPicPr>
          <p:cNvPr id="9" name="Picture 8">
            <a:extLst>
              <a:ext uri="{FF2B5EF4-FFF2-40B4-BE49-F238E27FC236}">
                <a16:creationId xmlns:a16="http://schemas.microsoft.com/office/drawing/2014/main" id="{99AE8E6A-EFD1-01B2-D172-9FBBCBCB8428}"/>
              </a:ext>
            </a:extLst>
          </p:cNvPr>
          <p:cNvPicPr>
            <a:picLocks noChangeAspect="1"/>
          </p:cNvPicPr>
          <p:nvPr/>
        </p:nvPicPr>
        <p:blipFill>
          <a:blip r:embed="rId3"/>
          <a:stretch>
            <a:fillRect/>
          </a:stretch>
        </p:blipFill>
        <p:spPr>
          <a:xfrm>
            <a:off x="6289234" y="3153732"/>
            <a:ext cx="5593990" cy="3085097"/>
          </a:xfrm>
          <a:prstGeom prst="rect">
            <a:avLst/>
          </a:prstGeom>
        </p:spPr>
      </p:pic>
    </p:spTree>
    <p:extLst>
      <p:ext uri="{BB962C8B-B14F-4D97-AF65-F5344CB8AC3E}">
        <p14:creationId xmlns:p14="http://schemas.microsoft.com/office/powerpoint/2010/main" val="74105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5EF3-8991-6981-B857-479439B62A89}"/>
              </a:ext>
            </a:extLst>
          </p:cNvPr>
          <p:cNvSpPr>
            <a:spLocks noGrp="1"/>
          </p:cNvSpPr>
          <p:nvPr>
            <p:ph type="title"/>
          </p:nvPr>
        </p:nvSpPr>
        <p:spPr/>
        <p:txBody>
          <a:bodyPr/>
          <a:lstStyle/>
          <a:p>
            <a:r>
              <a:rPr lang="zh-CN" altLang="en-US" dirty="0"/>
              <a:t>检索增强生成 </a:t>
            </a:r>
            <a:r>
              <a:rPr lang="en-US" altLang="zh-CN" dirty="0"/>
              <a:t>(RAG)</a:t>
            </a:r>
            <a:endParaRPr lang="en-US" dirty="0"/>
          </a:p>
        </p:txBody>
      </p:sp>
      <p:sp>
        <p:nvSpPr>
          <p:cNvPr id="4" name="Slide Number Placeholder 3">
            <a:extLst>
              <a:ext uri="{FF2B5EF4-FFF2-40B4-BE49-F238E27FC236}">
                <a16:creationId xmlns:a16="http://schemas.microsoft.com/office/drawing/2014/main" id="{BB35B33B-3251-9FBA-0176-5A1F758D8FE3}"/>
              </a:ext>
            </a:extLst>
          </p:cNvPr>
          <p:cNvSpPr>
            <a:spLocks noGrp="1"/>
          </p:cNvSpPr>
          <p:nvPr>
            <p:ph type="sldNum" sz="quarter" idx="12"/>
          </p:nvPr>
        </p:nvSpPr>
        <p:spPr/>
        <p:txBody>
          <a:bodyPr/>
          <a:lstStyle/>
          <a:p>
            <a:fld id="{1338321E-5655-458E-BCAB-C5B5A71CE4D5}" type="slidenum">
              <a:rPr lang="en-US" smtClean="0"/>
              <a:t>5</a:t>
            </a:fld>
            <a:endParaRPr lang="en-US"/>
          </a:p>
        </p:txBody>
      </p:sp>
      <p:sp>
        <p:nvSpPr>
          <p:cNvPr id="8" name="TextBox 7">
            <a:extLst>
              <a:ext uri="{FF2B5EF4-FFF2-40B4-BE49-F238E27FC236}">
                <a16:creationId xmlns:a16="http://schemas.microsoft.com/office/drawing/2014/main" id="{558F582F-E99F-672F-0A63-12E4301EAD66}"/>
              </a:ext>
            </a:extLst>
          </p:cNvPr>
          <p:cNvSpPr txBox="1"/>
          <p:nvPr/>
        </p:nvSpPr>
        <p:spPr>
          <a:xfrm>
            <a:off x="7210928" y="2376914"/>
            <a:ext cx="4724400" cy="3293209"/>
          </a:xfrm>
          <a:prstGeom prst="rect">
            <a:avLst/>
          </a:prstGeom>
          <a:noFill/>
        </p:spPr>
        <p:txBody>
          <a:bodyPr wrap="square">
            <a:spAutoFit/>
          </a:bodyPr>
          <a:lstStyle/>
          <a:p>
            <a:r>
              <a:rPr lang="en-US" sz="1600" dirty="0"/>
              <a:t>检索增强生成 (RAG) 是一种架构方法，可以通过利用自定义数据来提高LLM应用程序的效率。这是通过检索与问题或任务相关的数据/文档并将其作为</a:t>
            </a:r>
            <a:r>
              <a:rPr lang="en-US" altLang="zh-CN" sz="1600" dirty="0"/>
              <a:t>LLM</a:t>
            </a:r>
            <a:r>
              <a:rPr lang="en-US" sz="1600" dirty="0"/>
              <a:t>的背景来完成的。RAG </a:t>
            </a:r>
            <a:r>
              <a:rPr lang="en-US" sz="1600" dirty="0" err="1"/>
              <a:t>在支持需要维护最新信息或访问特定领域知识的聊天机器人和问答系统方面取得了成功</a:t>
            </a:r>
            <a:r>
              <a:rPr lang="en-US" sz="1600" dirty="0"/>
              <a:t>。</a:t>
            </a:r>
          </a:p>
          <a:p>
            <a:endParaRPr lang="en-US" sz="1600" dirty="0"/>
          </a:p>
          <a:p>
            <a:pPr marL="342900" indent="-342900">
              <a:buFont typeface="Arial" panose="020B0604020202020204" pitchFamily="34" charset="0"/>
              <a:buChar char="•"/>
            </a:pPr>
            <a:r>
              <a:rPr lang="en-US" altLang="zh-CN" sz="1600" dirty="0"/>
              <a:t>RAG</a:t>
            </a:r>
            <a:r>
              <a:rPr lang="zh-CN" altLang="en-US" sz="1600" dirty="0"/>
              <a:t>有助于减少</a:t>
            </a:r>
            <a:r>
              <a:rPr lang="en-US" altLang="zh-CN" sz="1600" dirty="0"/>
              <a:t>LLM</a:t>
            </a:r>
            <a:r>
              <a:rPr lang="zh-CN" altLang="en-US" sz="1600" dirty="0"/>
              <a:t>的幻觉。</a:t>
            </a:r>
            <a:endParaRPr lang="en-US" altLang="zh-CN" sz="1600" dirty="0"/>
          </a:p>
          <a:p>
            <a:pPr marL="342900" indent="-342900">
              <a:buFont typeface="Arial" panose="020B0604020202020204" pitchFamily="34" charset="0"/>
              <a:buChar char="•"/>
            </a:pPr>
            <a:r>
              <a:rPr lang="en-US" altLang="zh-CN" sz="1600" dirty="0"/>
              <a:t>RAG</a:t>
            </a:r>
            <a:r>
              <a:rPr lang="zh-CN" altLang="en-US" sz="1600" dirty="0"/>
              <a:t>可用于构建知识库。</a:t>
            </a:r>
            <a:endParaRPr lang="en-US" altLang="zh-CN" sz="1600" dirty="0"/>
          </a:p>
          <a:p>
            <a:pPr marL="342900" indent="-342900">
              <a:buFont typeface="Arial" panose="020B0604020202020204" pitchFamily="34" charset="0"/>
              <a:buChar char="•"/>
            </a:pPr>
            <a:endParaRPr lang="en-US" sz="1600" dirty="0"/>
          </a:p>
          <a:p>
            <a:r>
              <a:rPr lang="en-US" altLang="zh-CN" sz="1600" dirty="0"/>
              <a:t>NVIDIA </a:t>
            </a:r>
            <a:r>
              <a:rPr lang="en-US" altLang="zh-CN" sz="1600" dirty="0" err="1"/>
              <a:t>NeMo</a:t>
            </a:r>
            <a:r>
              <a:rPr lang="en-US" altLang="zh-CN" sz="1600" dirty="0"/>
              <a:t> </a:t>
            </a:r>
            <a:r>
              <a:rPr lang="zh-CN" altLang="en-US" sz="1600" dirty="0"/>
              <a:t>是一个端到端平台，用于开发自定义生成式 </a:t>
            </a:r>
            <a:r>
              <a:rPr lang="en-US" altLang="zh-CN" sz="1600" dirty="0"/>
              <a:t>AI</a:t>
            </a:r>
            <a:r>
              <a:rPr lang="zh-CN" altLang="en-US" sz="1600" dirty="0"/>
              <a:t>。它提供了具有精确数据管理、先进定制、检索增强生成 </a:t>
            </a:r>
            <a:r>
              <a:rPr lang="en-US" altLang="zh-CN" sz="1600" dirty="0"/>
              <a:t>(RAG) </a:t>
            </a:r>
            <a:r>
              <a:rPr lang="zh-CN" altLang="en-US" sz="1600" dirty="0"/>
              <a:t>和加速性能的企业级模型。</a:t>
            </a:r>
            <a:endParaRPr lang="en-US" sz="1600" dirty="0"/>
          </a:p>
        </p:txBody>
      </p:sp>
      <p:pic>
        <p:nvPicPr>
          <p:cNvPr id="5" name="Picture 4">
            <a:extLst>
              <a:ext uri="{FF2B5EF4-FFF2-40B4-BE49-F238E27FC236}">
                <a16:creationId xmlns:a16="http://schemas.microsoft.com/office/drawing/2014/main" id="{27F62092-70ED-2173-E619-C9E71AFB359B}"/>
              </a:ext>
            </a:extLst>
          </p:cNvPr>
          <p:cNvPicPr>
            <a:picLocks noChangeAspect="1"/>
          </p:cNvPicPr>
          <p:nvPr/>
        </p:nvPicPr>
        <p:blipFill>
          <a:blip r:embed="rId2"/>
          <a:stretch>
            <a:fillRect/>
          </a:stretch>
        </p:blipFill>
        <p:spPr>
          <a:xfrm>
            <a:off x="200525" y="1859130"/>
            <a:ext cx="6610952" cy="4429192"/>
          </a:xfrm>
          <a:prstGeom prst="rect">
            <a:avLst/>
          </a:prstGeom>
        </p:spPr>
      </p:pic>
    </p:spTree>
    <p:extLst>
      <p:ext uri="{BB962C8B-B14F-4D97-AF65-F5344CB8AC3E}">
        <p14:creationId xmlns:p14="http://schemas.microsoft.com/office/powerpoint/2010/main" val="404179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5EF3-8991-6981-B857-479439B62A89}"/>
              </a:ext>
            </a:extLst>
          </p:cNvPr>
          <p:cNvSpPr>
            <a:spLocks noGrp="1"/>
          </p:cNvSpPr>
          <p:nvPr>
            <p:ph type="title"/>
          </p:nvPr>
        </p:nvSpPr>
        <p:spPr/>
        <p:txBody>
          <a:bodyPr/>
          <a:lstStyle/>
          <a:p>
            <a:r>
              <a:rPr lang="zh-CN" altLang="en-US" dirty="0"/>
              <a:t>检索增强生成：</a:t>
            </a:r>
            <a:r>
              <a:rPr lang="en-US" altLang="zh-CN" dirty="0"/>
              <a:t>NVIDIA </a:t>
            </a:r>
            <a:r>
              <a:rPr lang="en-US" dirty="0" err="1"/>
              <a:t>NeMo</a:t>
            </a:r>
            <a:r>
              <a:rPr lang="en-US" dirty="0"/>
              <a:t> Retriever</a:t>
            </a:r>
          </a:p>
        </p:txBody>
      </p:sp>
      <p:sp>
        <p:nvSpPr>
          <p:cNvPr id="4" name="Slide Number Placeholder 3">
            <a:extLst>
              <a:ext uri="{FF2B5EF4-FFF2-40B4-BE49-F238E27FC236}">
                <a16:creationId xmlns:a16="http://schemas.microsoft.com/office/drawing/2014/main" id="{BB35B33B-3251-9FBA-0176-5A1F758D8FE3}"/>
              </a:ext>
            </a:extLst>
          </p:cNvPr>
          <p:cNvSpPr>
            <a:spLocks noGrp="1"/>
          </p:cNvSpPr>
          <p:nvPr>
            <p:ph type="sldNum" sz="quarter" idx="12"/>
          </p:nvPr>
        </p:nvSpPr>
        <p:spPr/>
        <p:txBody>
          <a:bodyPr/>
          <a:lstStyle/>
          <a:p>
            <a:fld id="{1338321E-5655-458E-BCAB-C5B5A71CE4D5}" type="slidenum">
              <a:rPr lang="en-US" smtClean="0"/>
              <a:t>6</a:t>
            </a:fld>
            <a:endParaRPr lang="en-US"/>
          </a:p>
        </p:txBody>
      </p:sp>
      <p:pic>
        <p:nvPicPr>
          <p:cNvPr id="10" name="Picture 9">
            <a:extLst>
              <a:ext uri="{FF2B5EF4-FFF2-40B4-BE49-F238E27FC236}">
                <a16:creationId xmlns:a16="http://schemas.microsoft.com/office/drawing/2014/main" id="{8DDFA4A0-2669-1EAD-C154-77763BEC97CF}"/>
              </a:ext>
            </a:extLst>
          </p:cNvPr>
          <p:cNvPicPr>
            <a:picLocks noChangeAspect="1"/>
          </p:cNvPicPr>
          <p:nvPr/>
        </p:nvPicPr>
        <p:blipFill>
          <a:blip r:embed="rId2"/>
          <a:stretch>
            <a:fillRect/>
          </a:stretch>
        </p:blipFill>
        <p:spPr>
          <a:xfrm>
            <a:off x="561975" y="1496180"/>
            <a:ext cx="10731753" cy="4996695"/>
          </a:xfrm>
          <a:prstGeom prst="rect">
            <a:avLst/>
          </a:prstGeom>
        </p:spPr>
      </p:pic>
    </p:spTree>
    <p:extLst>
      <p:ext uri="{BB962C8B-B14F-4D97-AF65-F5344CB8AC3E}">
        <p14:creationId xmlns:p14="http://schemas.microsoft.com/office/powerpoint/2010/main" val="102716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F5F2-5D55-4F4A-68C1-05B2D255D9A2}"/>
              </a:ext>
            </a:extLst>
          </p:cNvPr>
          <p:cNvSpPr>
            <a:spLocks noGrp="1"/>
          </p:cNvSpPr>
          <p:nvPr>
            <p:ph type="title"/>
          </p:nvPr>
        </p:nvSpPr>
        <p:spPr/>
        <p:txBody>
          <a:bodyPr/>
          <a:lstStyle/>
          <a:p>
            <a:r>
              <a:rPr lang="en-US" altLang="zh-CN" dirty="0"/>
              <a:t>CUDA:</a:t>
            </a:r>
            <a:r>
              <a:rPr lang="zh-CN" altLang="en-US" dirty="0"/>
              <a:t> </a:t>
            </a:r>
            <a:r>
              <a:rPr lang="en-US" altLang="zh-CN" dirty="0" err="1"/>
              <a:t>nvmath</a:t>
            </a:r>
            <a:r>
              <a:rPr lang="en-US" altLang="zh-CN" dirty="0"/>
              <a:t>-python</a:t>
            </a:r>
            <a:endParaRPr lang="en-US" dirty="0"/>
          </a:p>
        </p:txBody>
      </p:sp>
      <p:sp>
        <p:nvSpPr>
          <p:cNvPr id="4" name="Slide Number Placeholder 3">
            <a:extLst>
              <a:ext uri="{FF2B5EF4-FFF2-40B4-BE49-F238E27FC236}">
                <a16:creationId xmlns:a16="http://schemas.microsoft.com/office/drawing/2014/main" id="{51DC8E7A-F08F-479C-57C3-CF15F6CC03CE}"/>
              </a:ext>
            </a:extLst>
          </p:cNvPr>
          <p:cNvSpPr>
            <a:spLocks noGrp="1"/>
          </p:cNvSpPr>
          <p:nvPr>
            <p:ph type="sldNum" sz="quarter" idx="12"/>
          </p:nvPr>
        </p:nvSpPr>
        <p:spPr/>
        <p:txBody>
          <a:bodyPr/>
          <a:lstStyle/>
          <a:p>
            <a:fld id="{1338321E-5655-458E-BCAB-C5B5A71CE4D5}" type="slidenum">
              <a:rPr lang="en-US" smtClean="0"/>
              <a:t>7</a:t>
            </a:fld>
            <a:endParaRPr lang="en-US"/>
          </a:p>
        </p:txBody>
      </p:sp>
      <p:pic>
        <p:nvPicPr>
          <p:cNvPr id="10" name="Picture 9">
            <a:extLst>
              <a:ext uri="{FF2B5EF4-FFF2-40B4-BE49-F238E27FC236}">
                <a16:creationId xmlns:a16="http://schemas.microsoft.com/office/drawing/2014/main" id="{F7FA5F3A-083B-60B0-1129-91EDD3069BC6}"/>
              </a:ext>
            </a:extLst>
          </p:cNvPr>
          <p:cNvPicPr>
            <a:picLocks noChangeAspect="1"/>
          </p:cNvPicPr>
          <p:nvPr/>
        </p:nvPicPr>
        <p:blipFill>
          <a:blip r:embed="rId2"/>
          <a:stretch>
            <a:fillRect/>
          </a:stretch>
        </p:blipFill>
        <p:spPr>
          <a:xfrm>
            <a:off x="795337" y="2104940"/>
            <a:ext cx="10601325" cy="4079355"/>
          </a:xfrm>
          <a:prstGeom prst="rect">
            <a:avLst/>
          </a:prstGeom>
        </p:spPr>
      </p:pic>
    </p:spTree>
    <p:extLst>
      <p:ext uri="{BB962C8B-B14F-4D97-AF65-F5344CB8AC3E}">
        <p14:creationId xmlns:p14="http://schemas.microsoft.com/office/powerpoint/2010/main" val="173125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0E3D-98E2-FEFC-8F66-6DA38CC10FAF}"/>
              </a:ext>
            </a:extLst>
          </p:cNvPr>
          <p:cNvSpPr>
            <a:spLocks noGrp="1"/>
          </p:cNvSpPr>
          <p:nvPr>
            <p:ph type="title"/>
          </p:nvPr>
        </p:nvSpPr>
        <p:spPr>
          <a:xfrm>
            <a:off x="838199" y="365125"/>
            <a:ext cx="11039475" cy="1325563"/>
          </a:xfrm>
        </p:spPr>
        <p:txBody>
          <a:bodyPr/>
          <a:lstStyle/>
          <a:p>
            <a:r>
              <a:rPr lang="en-US" dirty="0"/>
              <a:t>NVSHMEM: compute from within GPU kernels</a:t>
            </a:r>
          </a:p>
        </p:txBody>
      </p:sp>
      <p:sp>
        <p:nvSpPr>
          <p:cNvPr id="4" name="Slide Number Placeholder 3">
            <a:extLst>
              <a:ext uri="{FF2B5EF4-FFF2-40B4-BE49-F238E27FC236}">
                <a16:creationId xmlns:a16="http://schemas.microsoft.com/office/drawing/2014/main" id="{486A005A-6735-F465-0090-365CBE45D1C5}"/>
              </a:ext>
            </a:extLst>
          </p:cNvPr>
          <p:cNvSpPr>
            <a:spLocks noGrp="1"/>
          </p:cNvSpPr>
          <p:nvPr>
            <p:ph type="sldNum" sz="quarter" idx="12"/>
          </p:nvPr>
        </p:nvSpPr>
        <p:spPr/>
        <p:txBody>
          <a:bodyPr/>
          <a:lstStyle/>
          <a:p>
            <a:fld id="{1338321E-5655-458E-BCAB-C5B5A71CE4D5}" type="slidenum">
              <a:rPr lang="en-US" smtClean="0"/>
              <a:t>8</a:t>
            </a:fld>
            <a:endParaRPr lang="en-US"/>
          </a:p>
        </p:txBody>
      </p:sp>
      <p:pic>
        <p:nvPicPr>
          <p:cNvPr id="8" name="Picture 7">
            <a:extLst>
              <a:ext uri="{FF2B5EF4-FFF2-40B4-BE49-F238E27FC236}">
                <a16:creationId xmlns:a16="http://schemas.microsoft.com/office/drawing/2014/main" id="{5C50F0B8-FDA1-2B94-FE02-D3849CB931E4}"/>
              </a:ext>
            </a:extLst>
          </p:cNvPr>
          <p:cNvPicPr>
            <a:picLocks noChangeAspect="1"/>
          </p:cNvPicPr>
          <p:nvPr/>
        </p:nvPicPr>
        <p:blipFill>
          <a:blip r:embed="rId2"/>
          <a:stretch>
            <a:fillRect/>
          </a:stretch>
        </p:blipFill>
        <p:spPr>
          <a:xfrm>
            <a:off x="2671763" y="1737474"/>
            <a:ext cx="6605588" cy="4572090"/>
          </a:xfrm>
          <a:prstGeom prst="rect">
            <a:avLst/>
          </a:prstGeom>
        </p:spPr>
      </p:pic>
    </p:spTree>
    <p:extLst>
      <p:ext uri="{BB962C8B-B14F-4D97-AF65-F5344CB8AC3E}">
        <p14:creationId xmlns:p14="http://schemas.microsoft.com/office/powerpoint/2010/main" val="262513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0388-1A9A-CB33-1399-E37DB7811F67}"/>
              </a:ext>
            </a:extLst>
          </p:cNvPr>
          <p:cNvSpPr>
            <a:spLocks noGrp="1"/>
          </p:cNvSpPr>
          <p:nvPr>
            <p:ph type="title"/>
          </p:nvPr>
        </p:nvSpPr>
        <p:spPr/>
        <p:txBody>
          <a:bodyPr/>
          <a:lstStyle/>
          <a:p>
            <a:r>
              <a:rPr lang="en-US" dirty="0"/>
              <a:t>Challenges of </a:t>
            </a:r>
            <a:r>
              <a:rPr lang="en-US" dirty="0" err="1"/>
              <a:t>genAI</a:t>
            </a:r>
            <a:endParaRPr lang="en-US" dirty="0"/>
          </a:p>
        </p:txBody>
      </p:sp>
      <p:sp>
        <p:nvSpPr>
          <p:cNvPr id="4" name="Slide Number Placeholder 3">
            <a:extLst>
              <a:ext uri="{FF2B5EF4-FFF2-40B4-BE49-F238E27FC236}">
                <a16:creationId xmlns:a16="http://schemas.microsoft.com/office/drawing/2014/main" id="{B7FE64A9-6CBE-2F78-4FFD-DECA0BA0266C}"/>
              </a:ext>
            </a:extLst>
          </p:cNvPr>
          <p:cNvSpPr>
            <a:spLocks noGrp="1"/>
          </p:cNvSpPr>
          <p:nvPr>
            <p:ph type="sldNum" sz="quarter" idx="12"/>
          </p:nvPr>
        </p:nvSpPr>
        <p:spPr/>
        <p:txBody>
          <a:bodyPr/>
          <a:lstStyle/>
          <a:p>
            <a:fld id="{1338321E-5655-458E-BCAB-C5B5A71CE4D5}" type="slidenum">
              <a:rPr lang="en-US" smtClean="0"/>
              <a:t>9</a:t>
            </a:fld>
            <a:endParaRPr lang="en-US"/>
          </a:p>
        </p:txBody>
      </p:sp>
      <p:pic>
        <p:nvPicPr>
          <p:cNvPr id="6" name="Picture 5">
            <a:extLst>
              <a:ext uri="{FF2B5EF4-FFF2-40B4-BE49-F238E27FC236}">
                <a16:creationId xmlns:a16="http://schemas.microsoft.com/office/drawing/2014/main" id="{65F81A8A-54C8-6525-B736-23892DC743BE}"/>
              </a:ext>
            </a:extLst>
          </p:cNvPr>
          <p:cNvPicPr>
            <a:picLocks noChangeAspect="1"/>
          </p:cNvPicPr>
          <p:nvPr/>
        </p:nvPicPr>
        <p:blipFill>
          <a:blip r:embed="rId2"/>
          <a:stretch>
            <a:fillRect/>
          </a:stretch>
        </p:blipFill>
        <p:spPr>
          <a:xfrm>
            <a:off x="716503" y="2256589"/>
            <a:ext cx="10568115" cy="3533860"/>
          </a:xfrm>
          <a:prstGeom prst="rect">
            <a:avLst/>
          </a:prstGeom>
        </p:spPr>
      </p:pic>
      <p:sp>
        <p:nvSpPr>
          <p:cNvPr id="8" name="TextBox 7">
            <a:extLst>
              <a:ext uri="{FF2B5EF4-FFF2-40B4-BE49-F238E27FC236}">
                <a16:creationId xmlns:a16="http://schemas.microsoft.com/office/drawing/2014/main" id="{BDCA9CA8-C5BC-F854-1FA9-2743FA89F372}"/>
              </a:ext>
            </a:extLst>
          </p:cNvPr>
          <p:cNvSpPr txBox="1"/>
          <p:nvPr/>
        </p:nvSpPr>
        <p:spPr>
          <a:xfrm>
            <a:off x="2795337" y="6123543"/>
            <a:ext cx="5815263" cy="369332"/>
          </a:xfrm>
          <a:prstGeom prst="rect">
            <a:avLst/>
          </a:prstGeom>
          <a:noFill/>
        </p:spPr>
        <p:txBody>
          <a:bodyPr wrap="square">
            <a:spAutoFit/>
          </a:bodyPr>
          <a:lstStyle/>
          <a:p>
            <a:r>
              <a:rPr lang="en-US" b="0" i="0" dirty="0">
                <a:solidFill>
                  <a:srgbClr val="000000"/>
                </a:solidFill>
                <a:effectLst/>
                <a:latin typeface="NVIDIA"/>
              </a:rPr>
              <a:t>Cited from Matt Bell, Head of Product Research, Anthropic</a:t>
            </a:r>
            <a:endParaRPr lang="en-US" dirty="0"/>
          </a:p>
        </p:txBody>
      </p:sp>
    </p:spTree>
    <p:extLst>
      <p:ext uri="{BB962C8B-B14F-4D97-AF65-F5344CB8AC3E}">
        <p14:creationId xmlns:p14="http://schemas.microsoft.com/office/powerpoint/2010/main" val="2175545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669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NVIDIA</vt:lpstr>
      <vt:lpstr>Arial</vt:lpstr>
      <vt:lpstr>Calibri</vt:lpstr>
      <vt:lpstr>Calibri Light</vt:lpstr>
      <vt:lpstr>Office Theme</vt:lpstr>
      <vt:lpstr>Summary of NVIDIA GTC 2024</vt:lpstr>
      <vt:lpstr>NVIDIA foundation model</vt:lpstr>
      <vt:lpstr>NVIDIA research</vt:lpstr>
      <vt:lpstr>两类LLM与训练数据</vt:lpstr>
      <vt:lpstr>检索增强生成 (RAG)</vt:lpstr>
      <vt:lpstr>检索增强生成：NVIDIA NeMo Retriever</vt:lpstr>
      <vt:lpstr>CUDA: nvmath-python</vt:lpstr>
      <vt:lpstr>NVSHMEM: compute from within GPU kernels</vt:lpstr>
      <vt:lpstr>Challenges of genAI</vt:lpstr>
      <vt:lpstr>Embodied agent of NVIDIA</vt:lpstr>
      <vt:lpstr>LLM applications to recommendation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NVIDIA GTC 2024</dc:title>
  <dc:creator>Jiangsheng Yu</dc:creator>
  <cp:lastModifiedBy>Jiangsheng Yu</cp:lastModifiedBy>
  <cp:revision>49</cp:revision>
  <dcterms:created xsi:type="dcterms:W3CDTF">2024-03-22T03:28:19Z</dcterms:created>
  <dcterms:modified xsi:type="dcterms:W3CDTF">2024-03-29T00:43:45Z</dcterms:modified>
</cp:coreProperties>
</file>