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263" r:id="rId3"/>
    <p:sldId id="262" r:id="rId4"/>
    <p:sldId id="259" r:id="rId5"/>
    <p:sldId id="260" r:id="rId6"/>
    <p:sldId id="261" r:id="rId7"/>
    <p:sldId id="257"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2F3FB1-F74C-4CD8-B0D6-D0097051B5C6}" type="datetimeFigureOut">
              <a:rPr lang="en-US" smtClean="0"/>
              <a:t>7/22/2024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54209-54C9-44F9-9E0F-CCEF1FA03D9E}" type="slidenum">
              <a:rPr lang="en-US" smtClean="0"/>
              <a:t>‹#›</a:t>
            </a:fld>
            <a:endParaRPr lang="en-US"/>
          </a:p>
        </p:txBody>
      </p:sp>
    </p:spTree>
    <p:extLst>
      <p:ext uri="{BB962C8B-B14F-4D97-AF65-F5344CB8AC3E}">
        <p14:creationId xmlns:p14="http://schemas.microsoft.com/office/powerpoint/2010/main" val="391245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AA76-75BE-BCFB-3093-EE59A2E39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BBCC71-DCF1-3C87-9602-C20B35C8DB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423E04-8C15-F1EA-8AD6-7329686CE172}"/>
              </a:ext>
            </a:extLst>
          </p:cNvPr>
          <p:cNvSpPr>
            <a:spLocks noGrp="1"/>
          </p:cNvSpPr>
          <p:nvPr>
            <p:ph type="dt" sz="half" idx="10"/>
          </p:nvPr>
        </p:nvSpPr>
        <p:spPr/>
        <p:txBody>
          <a:bodyPr/>
          <a:lstStyle/>
          <a:p>
            <a:fld id="{F7687843-42EC-440B-A699-D4FE14FD46BF}" type="datetime1">
              <a:rPr lang="en-US" smtClean="0"/>
              <a:t>7/22/2024</a:t>
            </a:fld>
            <a:endParaRPr lang="en-US"/>
          </a:p>
        </p:txBody>
      </p:sp>
      <p:sp>
        <p:nvSpPr>
          <p:cNvPr id="5" name="Footer Placeholder 4">
            <a:extLst>
              <a:ext uri="{FF2B5EF4-FFF2-40B4-BE49-F238E27FC236}">
                <a16:creationId xmlns:a16="http://schemas.microsoft.com/office/drawing/2014/main" id="{820F5C03-BF7E-5552-1ECD-C3E0AEAAD4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9A3A9-B459-CE03-A8D7-FD8995C408C5}"/>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33074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29889-753C-8366-F705-FF23B607A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8BEB79-27A1-4E8E-170D-21DA6A7DA7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AD488-730E-E461-F8C8-A00792E976AC}"/>
              </a:ext>
            </a:extLst>
          </p:cNvPr>
          <p:cNvSpPr>
            <a:spLocks noGrp="1"/>
          </p:cNvSpPr>
          <p:nvPr>
            <p:ph type="dt" sz="half" idx="10"/>
          </p:nvPr>
        </p:nvSpPr>
        <p:spPr/>
        <p:txBody>
          <a:bodyPr/>
          <a:lstStyle/>
          <a:p>
            <a:fld id="{66F4D0D5-8323-4091-8C15-C1C18E0D2E3E}" type="datetime1">
              <a:rPr lang="en-US" smtClean="0"/>
              <a:t>7/22/2024</a:t>
            </a:fld>
            <a:endParaRPr lang="en-US"/>
          </a:p>
        </p:txBody>
      </p:sp>
      <p:sp>
        <p:nvSpPr>
          <p:cNvPr id="5" name="Footer Placeholder 4">
            <a:extLst>
              <a:ext uri="{FF2B5EF4-FFF2-40B4-BE49-F238E27FC236}">
                <a16:creationId xmlns:a16="http://schemas.microsoft.com/office/drawing/2014/main" id="{4C4B853A-842B-1048-7692-D6265F371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4FF79-3706-0812-B0C4-CFC8137AEC98}"/>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148047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5651FC-4731-A0FF-9DF7-B6AFAB3F55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F78355-EE44-4EE6-14B7-A9E13C3BC7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959C4F-31ED-F65E-36C4-31AD4128AD80}"/>
              </a:ext>
            </a:extLst>
          </p:cNvPr>
          <p:cNvSpPr>
            <a:spLocks noGrp="1"/>
          </p:cNvSpPr>
          <p:nvPr>
            <p:ph type="dt" sz="half" idx="10"/>
          </p:nvPr>
        </p:nvSpPr>
        <p:spPr/>
        <p:txBody>
          <a:bodyPr/>
          <a:lstStyle/>
          <a:p>
            <a:fld id="{C7804D26-8A40-41DA-A4C1-99C4D274C02D}" type="datetime1">
              <a:rPr lang="en-US" smtClean="0"/>
              <a:t>7/22/2024</a:t>
            </a:fld>
            <a:endParaRPr lang="en-US"/>
          </a:p>
        </p:txBody>
      </p:sp>
      <p:sp>
        <p:nvSpPr>
          <p:cNvPr id="5" name="Footer Placeholder 4">
            <a:extLst>
              <a:ext uri="{FF2B5EF4-FFF2-40B4-BE49-F238E27FC236}">
                <a16:creationId xmlns:a16="http://schemas.microsoft.com/office/drawing/2014/main" id="{2BB91339-96D7-1D62-86C4-82AF791B7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BA621-4B8B-5DC5-7722-85FA8D5E37A4}"/>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205088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1A54-B1A9-7FE2-60C7-6E4845DAF0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EBEC60-0B0A-8884-4D97-39A1693D5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B053C-C2DC-2686-1817-FF5CB01684E7}"/>
              </a:ext>
            </a:extLst>
          </p:cNvPr>
          <p:cNvSpPr>
            <a:spLocks noGrp="1"/>
          </p:cNvSpPr>
          <p:nvPr>
            <p:ph type="dt" sz="half" idx="10"/>
          </p:nvPr>
        </p:nvSpPr>
        <p:spPr/>
        <p:txBody>
          <a:bodyPr/>
          <a:lstStyle/>
          <a:p>
            <a:fld id="{B94303F9-AF15-4C83-AD37-C596B4E0D9EE}" type="datetime1">
              <a:rPr lang="en-US" smtClean="0"/>
              <a:t>7/22/2024</a:t>
            </a:fld>
            <a:endParaRPr lang="en-US"/>
          </a:p>
        </p:txBody>
      </p:sp>
      <p:sp>
        <p:nvSpPr>
          <p:cNvPr id="5" name="Footer Placeholder 4">
            <a:extLst>
              <a:ext uri="{FF2B5EF4-FFF2-40B4-BE49-F238E27FC236}">
                <a16:creationId xmlns:a16="http://schemas.microsoft.com/office/drawing/2014/main" id="{30A84714-729E-D534-44B6-9B072D4E33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65E35-C5FA-F3DB-6C9A-47E799D0F89A}"/>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3721863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F6D0-09C0-8BD1-0521-C1FB48512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81FF0A-6903-5221-594A-A25C549DDF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8069AA-2258-C0B2-A0A4-FCC4F6CAE94E}"/>
              </a:ext>
            </a:extLst>
          </p:cNvPr>
          <p:cNvSpPr>
            <a:spLocks noGrp="1"/>
          </p:cNvSpPr>
          <p:nvPr>
            <p:ph type="dt" sz="half" idx="10"/>
          </p:nvPr>
        </p:nvSpPr>
        <p:spPr/>
        <p:txBody>
          <a:bodyPr/>
          <a:lstStyle/>
          <a:p>
            <a:fld id="{3E74081B-AAE3-4F16-8CE4-DA7CE4654F89}" type="datetime1">
              <a:rPr lang="en-US" smtClean="0"/>
              <a:t>7/22/2024</a:t>
            </a:fld>
            <a:endParaRPr lang="en-US"/>
          </a:p>
        </p:txBody>
      </p:sp>
      <p:sp>
        <p:nvSpPr>
          <p:cNvPr id="5" name="Footer Placeholder 4">
            <a:extLst>
              <a:ext uri="{FF2B5EF4-FFF2-40B4-BE49-F238E27FC236}">
                <a16:creationId xmlns:a16="http://schemas.microsoft.com/office/drawing/2014/main" id="{6EC25718-06A3-28FF-C141-B6D0B0EFE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A9AE1-E3B5-1D7F-BFF9-54873D8EC0D5}"/>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3052627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A3638-5ED4-1216-202D-8C548AA977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8C70CC-E7A8-A5E9-D322-39BA4C146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8BD4C3-3806-A6CB-0EC4-B8AF83D129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256A46-C4ED-60A3-C4E6-CB5013317A59}"/>
              </a:ext>
            </a:extLst>
          </p:cNvPr>
          <p:cNvSpPr>
            <a:spLocks noGrp="1"/>
          </p:cNvSpPr>
          <p:nvPr>
            <p:ph type="dt" sz="half" idx="10"/>
          </p:nvPr>
        </p:nvSpPr>
        <p:spPr/>
        <p:txBody>
          <a:bodyPr/>
          <a:lstStyle/>
          <a:p>
            <a:fld id="{DA0FCB63-1952-4BAF-B1AE-75BD3D04235D}" type="datetime1">
              <a:rPr lang="en-US" smtClean="0"/>
              <a:t>7/22/2024</a:t>
            </a:fld>
            <a:endParaRPr lang="en-US"/>
          </a:p>
        </p:txBody>
      </p:sp>
      <p:sp>
        <p:nvSpPr>
          <p:cNvPr id="6" name="Footer Placeholder 5">
            <a:extLst>
              <a:ext uri="{FF2B5EF4-FFF2-40B4-BE49-F238E27FC236}">
                <a16:creationId xmlns:a16="http://schemas.microsoft.com/office/drawing/2014/main" id="{81F546FC-3A07-D589-9DE9-FD334E664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AC8C93-7DF6-8C87-D5CF-7D7C815480F1}"/>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530597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3A05C-4B78-CEA3-F183-61B5D5BE46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1F2A89-B131-6AE4-C7D0-A6B71D940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892EC-A318-2871-1C47-07CDD38D9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6FF8CB-0E1C-C7BC-2B8E-A75A109F1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10D82-55F1-F258-1303-85A745D5A2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8027BD-5080-8AE4-809F-3CAA3FE4450F}"/>
              </a:ext>
            </a:extLst>
          </p:cNvPr>
          <p:cNvSpPr>
            <a:spLocks noGrp="1"/>
          </p:cNvSpPr>
          <p:nvPr>
            <p:ph type="dt" sz="half" idx="10"/>
          </p:nvPr>
        </p:nvSpPr>
        <p:spPr/>
        <p:txBody>
          <a:bodyPr/>
          <a:lstStyle/>
          <a:p>
            <a:fld id="{2AB8F5DE-AD17-49C2-BBF5-87507D3A274B}" type="datetime1">
              <a:rPr lang="en-US" smtClean="0"/>
              <a:t>7/22/2024</a:t>
            </a:fld>
            <a:endParaRPr lang="en-US"/>
          </a:p>
        </p:txBody>
      </p:sp>
      <p:sp>
        <p:nvSpPr>
          <p:cNvPr id="8" name="Footer Placeholder 7">
            <a:extLst>
              <a:ext uri="{FF2B5EF4-FFF2-40B4-BE49-F238E27FC236}">
                <a16:creationId xmlns:a16="http://schemas.microsoft.com/office/drawing/2014/main" id="{4C714B02-B559-F1E7-77F7-DE6F8810E1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07D02-1F6A-EA64-87BE-DFB68BC722C0}"/>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183806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B14EF-1CEF-558E-8B28-8C21D42AD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BFC77-1B2C-B937-3F61-384AF114B9C9}"/>
              </a:ext>
            </a:extLst>
          </p:cNvPr>
          <p:cNvSpPr>
            <a:spLocks noGrp="1"/>
          </p:cNvSpPr>
          <p:nvPr>
            <p:ph type="dt" sz="half" idx="10"/>
          </p:nvPr>
        </p:nvSpPr>
        <p:spPr/>
        <p:txBody>
          <a:bodyPr/>
          <a:lstStyle/>
          <a:p>
            <a:fld id="{1034E918-88D6-42D0-A2CE-AB3B6361F045}" type="datetime1">
              <a:rPr lang="en-US" smtClean="0"/>
              <a:t>7/22/2024</a:t>
            </a:fld>
            <a:endParaRPr lang="en-US"/>
          </a:p>
        </p:txBody>
      </p:sp>
      <p:sp>
        <p:nvSpPr>
          <p:cNvPr id="4" name="Footer Placeholder 3">
            <a:extLst>
              <a:ext uri="{FF2B5EF4-FFF2-40B4-BE49-F238E27FC236}">
                <a16:creationId xmlns:a16="http://schemas.microsoft.com/office/drawing/2014/main" id="{376428C1-713B-688B-86F6-C0D6B0CBC5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BE581B-38E5-2BEE-14E6-5D3DC5299A94}"/>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46435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A7408-646E-6298-727C-4BBD7AE4647A}"/>
              </a:ext>
            </a:extLst>
          </p:cNvPr>
          <p:cNvSpPr>
            <a:spLocks noGrp="1"/>
          </p:cNvSpPr>
          <p:nvPr>
            <p:ph type="dt" sz="half" idx="10"/>
          </p:nvPr>
        </p:nvSpPr>
        <p:spPr/>
        <p:txBody>
          <a:bodyPr/>
          <a:lstStyle/>
          <a:p>
            <a:fld id="{B130AFC6-994A-478A-A5AF-8EB19D2C0D25}" type="datetime1">
              <a:rPr lang="en-US" smtClean="0"/>
              <a:t>7/22/2024</a:t>
            </a:fld>
            <a:endParaRPr lang="en-US"/>
          </a:p>
        </p:txBody>
      </p:sp>
      <p:sp>
        <p:nvSpPr>
          <p:cNvPr id="3" name="Footer Placeholder 2">
            <a:extLst>
              <a:ext uri="{FF2B5EF4-FFF2-40B4-BE49-F238E27FC236}">
                <a16:creationId xmlns:a16="http://schemas.microsoft.com/office/drawing/2014/main" id="{313E2441-6B57-3A47-0387-5F5FEA815C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6B3A74-5364-BDF7-9C4C-41F56BEABFBB}"/>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163596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0056-697E-F2F2-C8DE-E5B97FB9D1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DC0016-97E1-F577-5BAC-47F65A2CB9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1715B-C0D6-46E9-7264-3CA32F41D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C7AFA8-1BD9-6252-57A6-8D3A2A0DBD8B}"/>
              </a:ext>
            </a:extLst>
          </p:cNvPr>
          <p:cNvSpPr>
            <a:spLocks noGrp="1"/>
          </p:cNvSpPr>
          <p:nvPr>
            <p:ph type="dt" sz="half" idx="10"/>
          </p:nvPr>
        </p:nvSpPr>
        <p:spPr/>
        <p:txBody>
          <a:bodyPr/>
          <a:lstStyle/>
          <a:p>
            <a:fld id="{23EEECED-6C5C-472E-90BA-91D3CE1C7493}" type="datetime1">
              <a:rPr lang="en-US" smtClean="0"/>
              <a:t>7/22/2024</a:t>
            </a:fld>
            <a:endParaRPr lang="en-US"/>
          </a:p>
        </p:txBody>
      </p:sp>
      <p:sp>
        <p:nvSpPr>
          <p:cNvPr id="6" name="Footer Placeholder 5">
            <a:extLst>
              <a:ext uri="{FF2B5EF4-FFF2-40B4-BE49-F238E27FC236}">
                <a16:creationId xmlns:a16="http://schemas.microsoft.com/office/drawing/2014/main" id="{797EA667-B406-62A7-E802-D73CF9F5E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4D819E-A524-123D-3C8C-41454CE19FEE}"/>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3094056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E9165-BEA3-DE4D-3DE2-DE36E979E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FA8204-24B8-61F1-EE6D-ACE8225F52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52B64-F9F5-B032-EA92-8E1EA337F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D8099-1AD2-912D-4520-B80C52C9339D}"/>
              </a:ext>
            </a:extLst>
          </p:cNvPr>
          <p:cNvSpPr>
            <a:spLocks noGrp="1"/>
          </p:cNvSpPr>
          <p:nvPr>
            <p:ph type="dt" sz="half" idx="10"/>
          </p:nvPr>
        </p:nvSpPr>
        <p:spPr/>
        <p:txBody>
          <a:bodyPr/>
          <a:lstStyle/>
          <a:p>
            <a:fld id="{EFEAEAF9-4B68-43D5-BE02-AD008D4DD832}" type="datetime1">
              <a:rPr lang="en-US" smtClean="0"/>
              <a:t>7/22/2024</a:t>
            </a:fld>
            <a:endParaRPr lang="en-US"/>
          </a:p>
        </p:txBody>
      </p:sp>
      <p:sp>
        <p:nvSpPr>
          <p:cNvPr id="6" name="Footer Placeholder 5">
            <a:extLst>
              <a:ext uri="{FF2B5EF4-FFF2-40B4-BE49-F238E27FC236}">
                <a16:creationId xmlns:a16="http://schemas.microsoft.com/office/drawing/2014/main" id="{3785DB36-6D94-3FDD-EC06-32A0C0419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3A9836-DF27-BF30-9C9B-09B4A16115CC}"/>
              </a:ext>
            </a:extLst>
          </p:cNvPr>
          <p:cNvSpPr>
            <a:spLocks noGrp="1"/>
          </p:cNvSpPr>
          <p:nvPr>
            <p:ph type="sldNum" sz="quarter" idx="12"/>
          </p:nvPr>
        </p:nvSpPr>
        <p:spPr/>
        <p:txBody>
          <a:bodyPr/>
          <a:lstStyle/>
          <a:p>
            <a:fld id="{6147FF46-1142-48CB-924A-B50CDD7660D7}" type="slidenum">
              <a:rPr lang="en-US" smtClean="0"/>
              <a:t>‹#›</a:t>
            </a:fld>
            <a:endParaRPr lang="en-US"/>
          </a:p>
        </p:txBody>
      </p:sp>
    </p:spTree>
    <p:extLst>
      <p:ext uri="{BB962C8B-B14F-4D97-AF65-F5344CB8AC3E}">
        <p14:creationId xmlns:p14="http://schemas.microsoft.com/office/powerpoint/2010/main" val="330887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6D6BBF-46FD-30A5-2C52-1C7BE66FB8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F90F48-5879-57F4-5CCE-61F06490ED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54D93-3F16-AF4A-7E1D-2E31447EFB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E58CC4-AD11-4179-9610-D94C983CA4B3}" type="datetime1">
              <a:rPr lang="en-US" smtClean="0"/>
              <a:t>7/22/2024</a:t>
            </a:fld>
            <a:endParaRPr lang="en-US"/>
          </a:p>
        </p:txBody>
      </p:sp>
      <p:sp>
        <p:nvSpPr>
          <p:cNvPr id="5" name="Footer Placeholder 4">
            <a:extLst>
              <a:ext uri="{FF2B5EF4-FFF2-40B4-BE49-F238E27FC236}">
                <a16:creationId xmlns:a16="http://schemas.microsoft.com/office/drawing/2014/main" id="{C01EB85C-00A4-4974-74E6-639B49F03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207025-1601-01A5-E963-54FAE8D36D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47FF46-1142-48CB-924A-B50CDD7660D7}" type="slidenum">
              <a:rPr lang="en-US" smtClean="0"/>
              <a:t>‹#›</a:t>
            </a:fld>
            <a:endParaRPr lang="en-US"/>
          </a:p>
        </p:txBody>
      </p:sp>
    </p:spTree>
    <p:extLst>
      <p:ext uri="{BB962C8B-B14F-4D97-AF65-F5344CB8AC3E}">
        <p14:creationId xmlns:p14="http://schemas.microsoft.com/office/powerpoint/2010/main" val="3487953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47A3-52DC-F9BD-C83D-68CA38BE518E}"/>
              </a:ext>
            </a:extLst>
          </p:cNvPr>
          <p:cNvSpPr>
            <a:spLocks noGrp="1"/>
          </p:cNvSpPr>
          <p:nvPr>
            <p:ph type="ctrTitle"/>
          </p:nvPr>
        </p:nvSpPr>
        <p:spPr>
          <a:xfrm>
            <a:off x="1524000" y="1122363"/>
            <a:ext cx="9144000" cy="2133599"/>
          </a:xfrm>
        </p:spPr>
        <p:txBody>
          <a:bodyPr/>
          <a:lstStyle/>
          <a:p>
            <a:r>
              <a:rPr lang="en-US" dirty="0" err="1"/>
              <a:t>Data+AI</a:t>
            </a:r>
            <a:r>
              <a:rPr lang="en-US" dirty="0"/>
              <a:t> </a:t>
            </a:r>
            <a:r>
              <a:rPr lang="zh-CN" altLang="en-US" dirty="0"/>
              <a:t>策略规划讨论</a:t>
            </a:r>
            <a:endParaRPr lang="en-US" dirty="0"/>
          </a:p>
        </p:txBody>
      </p:sp>
      <p:sp>
        <p:nvSpPr>
          <p:cNvPr id="3" name="Subtitle 2">
            <a:extLst>
              <a:ext uri="{FF2B5EF4-FFF2-40B4-BE49-F238E27FC236}">
                <a16:creationId xmlns:a16="http://schemas.microsoft.com/office/drawing/2014/main" id="{95B53C8E-7ACF-D171-DC45-E4851621F89A}"/>
              </a:ext>
            </a:extLst>
          </p:cNvPr>
          <p:cNvSpPr>
            <a:spLocks noGrp="1"/>
          </p:cNvSpPr>
          <p:nvPr>
            <p:ph type="subTitle" idx="1"/>
          </p:nvPr>
        </p:nvSpPr>
        <p:spPr>
          <a:xfrm>
            <a:off x="1524000" y="3697704"/>
            <a:ext cx="9144000" cy="1560095"/>
          </a:xfrm>
        </p:spPr>
        <p:txBody>
          <a:bodyPr/>
          <a:lstStyle/>
          <a:p>
            <a:r>
              <a:rPr lang="en-US" dirty="0"/>
              <a:t>Jiangsheng Yu</a:t>
            </a:r>
          </a:p>
          <a:p>
            <a:r>
              <a:rPr lang="en-US" dirty="0"/>
              <a:t>07/22/2024</a:t>
            </a:r>
          </a:p>
        </p:txBody>
      </p:sp>
    </p:spTree>
    <p:extLst>
      <p:ext uri="{BB962C8B-B14F-4D97-AF65-F5344CB8AC3E}">
        <p14:creationId xmlns:p14="http://schemas.microsoft.com/office/powerpoint/2010/main" val="3681966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A39B-1F63-CAB9-DFEC-5D3E57A5A08F}"/>
              </a:ext>
            </a:extLst>
          </p:cNvPr>
          <p:cNvSpPr>
            <a:spLocks noGrp="1"/>
          </p:cNvSpPr>
          <p:nvPr>
            <p:ph type="title"/>
          </p:nvPr>
        </p:nvSpPr>
        <p:spPr/>
        <p:txBody>
          <a:bodyPr/>
          <a:lstStyle/>
          <a:p>
            <a:r>
              <a:rPr lang="zh-CN" altLang="en-US" dirty="0"/>
              <a:t>生成式</a:t>
            </a:r>
            <a:r>
              <a:rPr lang="en-US" altLang="zh-CN" dirty="0"/>
              <a:t>AI</a:t>
            </a:r>
            <a:r>
              <a:rPr lang="zh-CN" altLang="en-US" dirty="0"/>
              <a:t>是必然趋势</a:t>
            </a:r>
            <a:endParaRPr lang="en-US" dirty="0"/>
          </a:p>
        </p:txBody>
      </p:sp>
      <p:sp>
        <p:nvSpPr>
          <p:cNvPr id="3" name="Content Placeholder 2">
            <a:extLst>
              <a:ext uri="{FF2B5EF4-FFF2-40B4-BE49-F238E27FC236}">
                <a16:creationId xmlns:a16="http://schemas.microsoft.com/office/drawing/2014/main" id="{CB2420D6-14F8-0809-01EA-0DD8861368BB}"/>
              </a:ext>
            </a:extLst>
          </p:cNvPr>
          <p:cNvSpPr>
            <a:spLocks noGrp="1"/>
          </p:cNvSpPr>
          <p:nvPr>
            <p:ph idx="1"/>
          </p:nvPr>
        </p:nvSpPr>
        <p:spPr>
          <a:xfrm>
            <a:off x="296779" y="1825625"/>
            <a:ext cx="11534274" cy="4351338"/>
          </a:xfrm>
        </p:spPr>
        <p:txBody>
          <a:bodyPr>
            <a:normAutofit fontScale="92500" lnSpcReduction="20000"/>
          </a:bodyPr>
          <a:lstStyle/>
          <a:p>
            <a:pPr marL="0" indent="0">
              <a:buNone/>
            </a:pPr>
            <a:r>
              <a:rPr lang="zh-CN" altLang="en-US" dirty="0"/>
              <a:t>对于输入</a:t>
            </a:r>
            <a:r>
              <a:rPr lang="en-US" altLang="zh-CN" dirty="0"/>
              <a:t>x</a:t>
            </a:r>
            <a:r>
              <a:rPr lang="zh-CN" altLang="en-US" dirty="0"/>
              <a:t>和输出</a:t>
            </a:r>
            <a:r>
              <a:rPr lang="en-US" altLang="zh-CN" dirty="0"/>
              <a:t>y</a:t>
            </a:r>
            <a:r>
              <a:rPr lang="zh-CN" altLang="en-US" dirty="0"/>
              <a:t>，有两类机器学习模型：</a:t>
            </a:r>
            <a:endParaRPr lang="en-US" altLang="zh-CN" dirty="0"/>
          </a:p>
          <a:p>
            <a:r>
              <a:rPr lang="zh-CN" altLang="en-US" dirty="0"/>
              <a:t>判别模型：</a:t>
            </a:r>
            <a:r>
              <a:rPr lang="en-US" altLang="zh-CN" dirty="0"/>
              <a:t>p(</a:t>
            </a:r>
            <a:r>
              <a:rPr lang="en-US" altLang="zh-CN" dirty="0" err="1"/>
              <a:t>y|x</a:t>
            </a:r>
            <a:r>
              <a:rPr lang="en-US" altLang="zh-CN" dirty="0"/>
              <a:t>)=?</a:t>
            </a:r>
          </a:p>
          <a:p>
            <a:r>
              <a:rPr lang="zh-CN" altLang="en-US" dirty="0"/>
              <a:t>生成模型：</a:t>
            </a:r>
            <a:r>
              <a:rPr lang="en-US" altLang="zh-CN" dirty="0"/>
              <a:t>p(</a:t>
            </a:r>
            <a:r>
              <a:rPr lang="en-US" altLang="zh-CN" dirty="0" err="1"/>
              <a:t>x,y</a:t>
            </a:r>
            <a:r>
              <a:rPr lang="en-US" altLang="zh-CN" dirty="0"/>
              <a:t>)=?</a:t>
            </a:r>
          </a:p>
          <a:p>
            <a:pPr marL="0" indent="0">
              <a:buNone/>
            </a:pPr>
            <a:r>
              <a:rPr lang="zh-CN" altLang="en-US" dirty="0"/>
              <a:t>显然，生成模型比判别模型更强（因为 </a:t>
            </a:r>
            <a:r>
              <a:rPr lang="en-US" altLang="zh-CN" dirty="0"/>
              <a:t>p(</a:t>
            </a:r>
            <a:r>
              <a:rPr lang="en-US" altLang="zh-CN" dirty="0" err="1"/>
              <a:t>y|x</a:t>
            </a:r>
            <a:r>
              <a:rPr lang="en-US" altLang="zh-CN" dirty="0"/>
              <a:t>)=p(</a:t>
            </a:r>
            <a:r>
              <a:rPr lang="en-US" altLang="zh-CN" dirty="0" err="1"/>
              <a:t>x,y</a:t>
            </a:r>
            <a:r>
              <a:rPr lang="en-US" altLang="zh-CN" dirty="0"/>
              <a:t>)/p(x)</a:t>
            </a:r>
            <a:r>
              <a:rPr lang="zh-CN" altLang="en-US" dirty="0"/>
              <a:t>），它的目的是搞清楚</a:t>
            </a:r>
            <a:r>
              <a:rPr lang="en-US" altLang="zh-CN" dirty="0" err="1"/>
              <a:t>x,y</a:t>
            </a:r>
            <a:r>
              <a:rPr lang="zh-CN" altLang="en-US" dirty="0"/>
              <a:t>的联合分布，也就是观测数据</a:t>
            </a:r>
            <a:r>
              <a:rPr lang="en-US" altLang="zh-CN" dirty="0"/>
              <a:t>(</a:t>
            </a:r>
            <a:r>
              <a:rPr lang="en-US" altLang="zh-CN" dirty="0" err="1"/>
              <a:t>x,y</a:t>
            </a:r>
            <a:r>
              <a:rPr lang="en-US" altLang="zh-CN" dirty="0"/>
              <a:t>)</a:t>
            </a:r>
            <a:r>
              <a:rPr lang="zh-CN" altLang="en-US" dirty="0"/>
              <a:t>的产生机制。有两种研究方法：</a:t>
            </a:r>
            <a:endParaRPr lang="en-US" altLang="zh-CN" dirty="0"/>
          </a:p>
          <a:p>
            <a:pPr marL="514350" indent="-514350">
              <a:buFont typeface="+mj-lt"/>
              <a:buAutoNum type="arabicParenR"/>
            </a:pPr>
            <a:r>
              <a:rPr lang="zh-CN" altLang="en-US" dirty="0"/>
              <a:t>白盒：引入隐藏变量，构建概率模型，如贝叶斯层级模型、强化学习等。</a:t>
            </a:r>
            <a:endParaRPr lang="en-US" altLang="zh-CN" dirty="0"/>
          </a:p>
          <a:p>
            <a:pPr marL="514350" indent="-514350">
              <a:buFont typeface="+mj-lt"/>
              <a:buAutoNum type="arabicParenR"/>
            </a:pPr>
            <a:r>
              <a:rPr lang="zh-CN" altLang="en-US" dirty="0"/>
              <a:t>黑盒：</a:t>
            </a:r>
            <a:r>
              <a:rPr lang="en-US" altLang="zh-CN" dirty="0"/>
              <a:t>GAN</a:t>
            </a:r>
            <a:r>
              <a:rPr lang="zh-CN" altLang="en-US" dirty="0"/>
              <a:t>、</a:t>
            </a:r>
            <a:r>
              <a:rPr lang="en-US" altLang="zh-CN" dirty="0"/>
              <a:t>transformer</a:t>
            </a:r>
            <a:r>
              <a:rPr lang="zh-CN" altLang="en-US" dirty="0"/>
              <a:t>、</a:t>
            </a:r>
            <a:r>
              <a:rPr lang="en-US" altLang="zh-CN" dirty="0"/>
              <a:t>diffusion</a:t>
            </a:r>
            <a:r>
              <a:rPr lang="zh-CN" altLang="en-US" dirty="0"/>
              <a:t>等深度学习模型。</a:t>
            </a:r>
            <a:endParaRPr lang="en-US" altLang="zh-CN" dirty="0"/>
          </a:p>
          <a:p>
            <a:pPr marL="0" indent="0">
              <a:buNone/>
            </a:pPr>
            <a:endParaRPr lang="en-US" altLang="zh-CN" dirty="0"/>
          </a:p>
          <a:p>
            <a:pPr marL="0" indent="0">
              <a:buNone/>
            </a:pPr>
            <a:r>
              <a:rPr lang="zh-CN" altLang="en-US" dirty="0"/>
              <a:t>这两种方法各有利弊，要根据实际应用情况而定。例如，白盒需要专业领域知识来指导数学</a:t>
            </a:r>
            <a:r>
              <a:rPr lang="en-US" altLang="zh-CN" dirty="0"/>
              <a:t>/</a:t>
            </a:r>
            <a:r>
              <a:rPr lang="zh-CN" altLang="en-US" dirty="0"/>
              <a:t>统计建模，而黑盒的高门槛是算力和足够多的训练数据。</a:t>
            </a:r>
            <a:r>
              <a:rPr lang="en-US" altLang="zh-CN" dirty="0"/>
              <a:t>AI</a:t>
            </a:r>
            <a:r>
              <a:rPr lang="zh-CN" altLang="en-US" dirty="0"/>
              <a:t>的发展要求构建世界模型，生成式</a:t>
            </a:r>
            <a:r>
              <a:rPr lang="en-US" altLang="zh-CN" dirty="0"/>
              <a:t>AI</a:t>
            </a:r>
            <a:r>
              <a:rPr lang="zh-CN" altLang="en-US" dirty="0"/>
              <a:t>是必经之路，其中包括多模态</a:t>
            </a:r>
            <a:r>
              <a:rPr lang="en-US" altLang="zh-CN" dirty="0"/>
              <a:t>ML</a:t>
            </a:r>
            <a:r>
              <a:rPr lang="zh-CN" altLang="en-US" dirty="0"/>
              <a:t>、数据合成等技术的支持。</a:t>
            </a:r>
            <a:endParaRPr lang="en-US" dirty="0"/>
          </a:p>
        </p:txBody>
      </p:sp>
      <p:sp>
        <p:nvSpPr>
          <p:cNvPr id="4" name="Slide Number Placeholder 3">
            <a:extLst>
              <a:ext uri="{FF2B5EF4-FFF2-40B4-BE49-F238E27FC236}">
                <a16:creationId xmlns:a16="http://schemas.microsoft.com/office/drawing/2014/main" id="{270B6658-9363-0EF6-0689-33DB040410AD}"/>
              </a:ext>
            </a:extLst>
          </p:cNvPr>
          <p:cNvSpPr>
            <a:spLocks noGrp="1"/>
          </p:cNvSpPr>
          <p:nvPr>
            <p:ph type="sldNum" sz="quarter" idx="12"/>
          </p:nvPr>
        </p:nvSpPr>
        <p:spPr/>
        <p:txBody>
          <a:bodyPr/>
          <a:lstStyle/>
          <a:p>
            <a:fld id="{6147FF46-1142-48CB-924A-B50CDD7660D7}" type="slidenum">
              <a:rPr lang="en-US" smtClean="0"/>
              <a:t>2</a:t>
            </a:fld>
            <a:endParaRPr lang="en-US" dirty="0"/>
          </a:p>
        </p:txBody>
      </p:sp>
    </p:spTree>
    <p:extLst>
      <p:ext uri="{BB962C8B-B14F-4D97-AF65-F5344CB8AC3E}">
        <p14:creationId xmlns:p14="http://schemas.microsoft.com/office/powerpoint/2010/main" val="1743171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7B25-955F-0725-6BFF-179BA8BCAF95}"/>
              </a:ext>
            </a:extLst>
          </p:cNvPr>
          <p:cNvSpPr>
            <a:spLocks noGrp="1"/>
          </p:cNvSpPr>
          <p:nvPr>
            <p:ph type="title"/>
          </p:nvPr>
        </p:nvSpPr>
        <p:spPr/>
        <p:txBody>
          <a:bodyPr/>
          <a:lstStyle/>
          <a:p>
            <a:r>
              <a:rPr lang="zh-CN" altLang="en-US" dirty="0"/>
              <a:t>合成数据的趋势预测</a:t>
            </a:r>
            <a:endParaRPr lang="en-US" dirty="0"/>
          </a:p>
        </p:txBody>
      </p:sp>
      <p:sp>
        <p:nvSpPr>
          <p:cNvPr id="3" name="Content Placeholder 2">
            <a:extLst>
              <a:ext uri="{FF2B5EF4-FFF2-40B4-BE49-F238E27FC236}">
                <a16:creationId xmlns:a16="http://schemas.microsoft.com/office/drawing/2014/main" id="{70BA7561-D88B-609C-3C62-2CEB7436EFC3}"/>
              </a:ext>
            </a:extLst>
          </p:cNvPr>
          <p:cNvSpPr>
            <a:spLocks noGrp="1"/>
          </p:cNvSpPr>
          <p:nvPr>
            <p:ph idx="1"/>
          </p:nvPr>
        </p:nvSpPr>
        <p:spPr>
          <a:xfrm>
            <a:off x="433136" y="1825625"/>
            <a:ext cx="11590421" cy="4374649"/>
          </a:xfrm>
        </p:spPr>
        <p:txBody>
          <a:bodyPr>
            <a:normAutofit/>
          </a:bodyPr>
          <a:lstStyle/>
          <a:p>
            <a:r>
              <a:rPr lang="zh-CN" altLang="en-US" dirty="0"/>
              <a:t>出于隐私保护，</a:t>
            </a:r>
            <a:r>
              <a:rPr lang="en-US" altLang="zh-CN" dirty="0"/>
              <a:t>《</a:t>
            </a:r>
            <a:r>
              <a:rPr lang="zh-CN" altLang="en-US" dirty="0"/>
              <a:t>欧盟</a:t>
            </a:r>
            <a:r>
              <a:rPr lang="en-US" altLang="zh-CN" dirty="0"/>
              <a:t>AI</a:t>
            </a:r>
            <a:r>
              <a:rPr lang="zh-CN" altLang="en-US" dirty="0"/>
              <a:t>法案</a:t>
            </a:r>
            <a:r>
              <a:rPr lang="en-US" altLang="zh-CN" dirty="0"/>
              <a:t>》</a:t>
            </a:r>
            <a:r>
              <a:rPr lang="zh-CN" altLang="en-US" dirty="0"/>
              <a:t>等法规可能促使更多组织转向合成数据。</a:t>
            </a:r>
            <a:endParaRPr lang="en-US" altLang="zh-CN" dirty="0"/>
          </a:p>
          <a:p>
            <a:r>
              <a:rPr lang="zh-CN" altLang="en-US" dirty="0"/>
              <a:t>全球合成数据市场在</a:t>
            </a:r>
            <a:r>
              <a:rPr lang="en-US" altLang="zh-CN" dirty="0"/>
              <a:t>2022</a:t>
            </a:r>
            <a:r>
              <a:rPr lang="zh-CN" altLang="en-US" dirty="0"/>
              <a:t>年的估值约为</a:t>
            </a:r>
            <a:r>
              <a:rPr lang="en-US" altLang="zh-CN" dirty="0"/>
              <a:t>3.813</a:t>
            </a:r>
            <a:r>
              <a:rPr lang="zh-CN" altLang="en-US" dirty="0"/>
              <a:t>亿美元，预计到</a:t>
            </a:r>
            <a:r>
              <a:rPr lang="en-US" altLang="zh-CN" dirty="0"/>
              <a:t>2028</a:t>
            </a:r>
            <a:r>
              <a:rPr lang="zh-CN" altLang="en-US" dirty="0"/>
              <a:t>年将增长至</a:t>
            </a:r>
            <a:r>
              <a:rPr lang="en-US" altLang="zh-CN" dirty="0"/>
              <a:t>21</a:t>
            </a:r>
            <a:r>
              <a:rPr lang="zh-CN" altLang="en-US" dirty="0"/>
              <a:t>亿美元</a:t>
            </a:r>
            <a:r>
              <a:rPr lang="en-US" dirty="0"/>
              <a:t>。</a:t>
            </a:r>
          </a:p>
          <a:p>
            <a:r>
              <a:rPr lang="zh-CN" altLang="en-US" dirty="0"/>
              <a:t>应用领域：</a:t>
            </a:r>
          </a:p>
          <a:p>
            <a:pPr marL="971550" lvl="1" indent="-514350">
              <a:buFont typeface="+mj-lt"/>
              <a:buAutoNum type="arabicParenR"/>
            </a:pPr>
            <a:r>
              <a:rPr lang="zh-CN" altLang="en-US" dirty="0"/>
              <a:t>金融服务：合成数据用于欺诈检测和风险管理</a:t>
            </a:r>
            <a:r>
              <a:rPr lang="en-US" dirty="0"/>
              <a:t>。</a:t>
            </a:r>
          </a:p>
          <a:p>
            <a:pPr marL="971550" lvl="1" indent="-514350">
              <a:buFont typeface="+mj-lt"/>
              <a:buAutoNum type="arabicParenR"/>
            </a:pPr>
            <a:r>
              <a:rPr lang="zh-CN" altLang="en-US" dirty="0"/>
              <a:t>医疗保健：确保患者隐私的同时，提高研究和个性化医疗的数据可访问性</a:t>
            </a:r>
            <a:r>
              <a:rPr lang="en-US" dirty="0"/>
              <a:t>。</a:t>
            </a:r>
          </a:p>
          <a:p>
            <a:pPr marL="971550" lvl="1" indent="-514350">
              <a:buFont typeface="+mj-lt"/>
              <a:buAutoNum type="arabicParenR"/>
            </a:pPr>
            <a:r>
              <a:rPr lang="zh-CN" altLang="en-US" dirty="0"/>
              <a:t>零售行业：用于增强客户互动和库存管理</a:t>
            </a:r>
            <a:r>
              <a:rPr lang="en-US" dirty="0"/>
              <a:t>。</a:t>
            </a:r>
          </a:p>
          <a:p>
            <a:pPr marL="971550" lvl="1" indent="-514350">
              <a:buFont typeface="+mj-lt"/>
              <a:buAutoNum type="arabicParenR"/>
            </a:pPr>
            <a:r>
              <a:rPr lang="zh-CN" altLang="en-US" dirty="0"/>
              <a:t>其他行业：交通运输、制造业、</a:t>
            </a:r>
            <a:r>
              <a:rPr lang="en-US" altLang="zh-CN" dirty="0"/>
              <a:t>IT</a:t>
            </a:r>
            <a:r>
              <a:rPr lang="zh-CN" altLang="en-US" dirty="0"/>
              <a:t>电信等。</a:t>
            </a:r>
            <a:endParaRPr lang="en-US" dirty="0"/>
          </a:p>
        </p:txBody>
      </p:sp>
      <p:sp>
        <p:nvSpPr>
          <p:cNvPr id="4" name="Slide Number Placeholder 3">
            <a:extLst>
              <a:ext uri="{FF2B5EF4-FFF2-40B4-BE49-F238E27FC236}">
                <a16:creationId xmlns:a16="http://schemas.microsoft.com/office/drawing/2014/main" id="{8B6082C8-E569-8A58-D0DE-0DC8353B847A}"/>
              </a:ext>
            </a:extLst>
          </p:cNvPr>
          <p:cNvSpPr>
            <a:spLocks noGrp="1"/>
          </p:cNvSpPr>
          <p:nvPr>
            <p:ph type="sldNum" sz="quarter" idx="12"/>
          </p:nvPr>
        </p:nvSpPr>
        <p:spPr/>
        <p:txBody>
          <a:bodyPr/>
          <a:lstStyle/>
          <a:p>
            <a:fld id="{6147FF46-1142-48CB-924A-B50CDD7660D7}" type="slidenum">
              <a:rPr lang="en-US" smtClean="0"/>
              <a:t>3</a:t>
            </a:fld>
            <a:endParaRPr lang="en-US"/>
          </a:p>
        </p:txBody>
      </p:sp>
    </p:spTree>
    <p:extLst>
      <p:ext uri="{BB962C8B-B14F-4D97-AF65-F5344CB8AC3E}">
        <p14:creationId xmlns:p14="http://schemas.microsoft.com/office/powerpoint/2010/main" val="158304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D14A-FB46-31FB-0C25-2534E5B18E8A}"/>
              </a:ext>
            </a:extLst>
          </p:cNvPr>
          <p:cNvSpPr>
            <a:spLocks noGrp="1"/>
          </p:cNvSpPr>
          <p:nvPr>
            <p:ph type="title"/>
          </p:nvPr>
        </p:nvSpPr>
        <p:spPr/>
        <p:txBody>
          <a:bodyPr/>
          <a:lstStyle/>
          <a:p>
            <a:r>
              <a:rPr lang="zh-CN" altLang="en-US" dirty="0"/>
              <a:t>隐私数据（含暗数据）处理的趋势</a:t>
            </a:r>
            <a:endParaRPr lang="en-US" dirty="0"/>
          </a:p>
        </p:txBody>
      </p:sp>
      <p:sp>
        <p:nvSpPr>
          <p:cNvPr id="3" name="Content Placeholder 2">
            <a:extLst>
              <a:ext uri="{FF2B5EF4-FFF2-40B4-BE49-F238E27FC236}">
                <a16:creationId xmlns:a16="http://schemas.microsoft.com/office/drawing/2014/main" id="{90B5691B-DE62-D38F-30C7-320AD7771E91}"/>
              </a:ext>
            </a:extLst>
          </p:cNvPr>
          <p:cNvSpPr>
            <a:spLocks noGrp="1"/>
          </p:cNvSpPr>
          <p:nvPr>
            <p:ph idx="1"/>
          </p:nvPr>
        </p:nvSpPr>
        <p:spPr>
          <a:xfrm>
            <a:off x="838200" y="1825625"/>
            <a:ext cx="10515600" cy="4270375"/>
          </a:xfrm>
        </p:spPr>
        <p:txBody>
          <a:bodyPr>
            <a:normAutofit fontScale="70000" lnSpcReduction="20000"/>
          </a:bodyPr>
          <a:lstStyle/>
          <a:p>
            <a:r>
              <a:rPr lang="zh-CN" altLang="en-US" dirty="0"/>
              <a:t>数据自动化处理：</a:t>
            </a:r>
          </a:p>
          <a:p>
            <a:pPr marL="971550" lvl="1" indent="-514350">
              <a:buFont typeface="+mj-lt"/>
              <a:buAutoNum type="arabicParenR"/>
            </a:pPr>
            <a:r>
              <a:rPr lang="zh-CN" altLang="en-US" dirty="0"/>
              <a:t>自动化数据清洗和预处理：采用自动化工具和技术，减少人工干预，提高数据处理效率。</a:t>
            </a:r>
          </a:p>
          <a:p>
            <a:pPr marL="971550" lvl="1" indent="-514350">
              <a:buFont typeface="+mj-lt"/>
              <a:buAutoNum type="arabicParenR"/>
            </a:pPr>
            <a:r>
              <a:rPr lang="zh-CN" altLang="en-US" dirty="0"/>
              <a:t>智能数据标注：利用机器学习和自然语言处理技术实现数据自动标注，特别是对文本、图像和视频等多模态数据的处理。</a:t>
            </a:r>
          </a:p>
          <a:p>
            <a:r>
              <a:rPr lang="zh-CN" altLang="en-US" dirty="0"/>
              <a:t>数据隐私保护：</a:t>
            </a:r>
          </a:p>
          <a:p>
            <a:pPr marL="971550" lvl="1" indent="-514350">
              <a:buFont typeface="+mj-lt"/>
              <a:buAutoNum type="arabicParenR"/>
            </a:pPr>
            <a:r>
              <a:rPr lang="zh-CN" altLang="en-US" dirty="0"/>
              <a:t>差分隐私技术：在数据处理中引入差分隐私技术，保护个人隐私，避免敏感信息泄露。</a:t>
            </a:r>
          </a:p>
          <a:p>
            <a:pPr marL="971550" lvl="1" indent="-514350">
              <a:buFont typeface="+mj-lt"/>
              <a:buAutoNum type="arabicParenR"/>
            </a:pPr>
            <a:r>
              <a:rPr lang="zh-CN" altLang="en-US" dirty="0"/>
              <a:t>联邦学习：通过联邦学习，多个数据持有者在不共享原始数据的情况下，共同训练</a:t>
            </a:r>
            <a:r>
              <a:rPr lang="en-US" altLang="zh-CN" dirty="0"/>
              <a:t>AI</a:t>
            </a:r>
            <a:r>
              <a:rPr lang="zh-CN" altLang="en-US" dirty="0"/>
              <a:t>模型，保护数据隐私。</a:t>
            </a:r>
          </a:p>
          <a:p>
            <a:r>
              <a:rPr lang="zh-CN" altLang="en-US" dirty="0"/>
              <a:t>数据治理和合规：</a:t>
            </a:r>
          </a:p>
          <a:p>
            <a:pPr marL="971550" lvl="1" indent="-514350">
              <a:buFont typeface="+mj-lt"/>
              <a:buAutoNum type="arabicParenR"/>
            </a:pPr>
            <a:r>
              <a:rPr lang="zh-CN" altLang="en-US" dirty="0"/>
              <a:t>数据治理框架：建立完善的数据治理框架，确保数据质量和一致性，同时遵循各类数据法规和标准。</a:t>
            </a:r>
          </a:p>
          <a:p>
            <a:pPr marL="971550" lvl="1" indent="-514350">
              <a:buFont typeface="+mj-lt"/>
              <a:buAutoNum type="arabicParenR"/>
            </a:pPr>
            <a:r>
              <a:rPr lang="zh-CN" altLang="en-US" dirty="0"/>
              <a:t>数据合规管理：制定和实施数据合规策略，确保数据使用符合法规要求，例如</a:t>
            </a:r>
            <a:r>
              <a:rPr lang="en-US" altLang="zh-CN" dirty="0"/>
              <a:t>GDPR</a:t>
            </a:r>
            <a:r>
              <a:rPr lang="zh-CN" altLang="en-US" dirty="0"/>
              <a:t>（</a:t>
            </a:r>
            <a:r>
              <a:rPr lang="en-US" altLang="zh-CN" dirty="0"/>
              <a:t>General Data Protection Regulation</a:t>
            </a:r>
            <a:r>
              <a:rPr lang="zh-CN" altLang="en-US" dirty="0"/>
              <a:t>）等。</a:t>
            </a:r>
          </a:p>
          <a:p>
            <a:r>
              <a:rPr lang="zh-CN" altLang="en-US" dirty="0"/>
              <a:t>暗数据挖掘：</a:t>
            </a:r>
          </a:p>
          <a:p>
            <a:pPr marL="971550" lvl="1" indent="-514350">
              <a:buFont typeface="+mj-lt"/>
              <a:buAutoNum type="arabicParenR"/>
            </a:pPr>
            <a:r>
              <a:rPr lang="zh-CN" altLang="en-US" dirty="0"/>
              <a:t>智能化暗数据发现：使用</a:t>
            </a:r>
            <a:r>
              <a:rPr lang="en-US" altLang="zh-CN" dirty="0"/>
              <a:t>AI</a:t>
            </a:r>
            <a:r>
              <a:rPr lang="zh-CN" altLang="en-US" dirty="0"/>
              <a:t>技术识别和挖掘暗数据，例如数据克隆。</a:t>
            </a:r>
          </a:p>
          <a:p>
            <a:pPr marL="971550" lvl="1" indent="-514350">
              <a:buFont typeface="+mj-lt"/>
              <a:buAutoNum type="arabicParenR"/>
            </a:pPr>
            <a:r>
              <a:rPr lang="zh-CN" altLang="en-US" dirty="0"/>
              <a:t>数据价值评估：评估暗数据的潜在价值，决定是否需要投入资源进行处理和利用。</a:t>
            </a:r>
          </a:p>
        </p:txBody>
      </p:sp>
      <p:sp>
        <p:nvSpPr>
          <p:cNvPr id="4" name="Slide Number Placeholder 3">
            <a:extLst>
              <a:ext uri="{FF2B5EF4-FFF2-40B4-BE49-F238E27FC236}">
                <a16:creationId xmlns:a16="http://schemas.microsoft.com/office/drawing/2014/main" id="{A3D6AE05-684A-1FFA-E4AF-A5DDE59481DE}"/>
              </a:ext>
            </a:extLst>
          </p:cNvPr>
          <p:cNvSpPr>
            <a:spLocks noGrp="1"/>
          </p:cNvSpPr>
          <p:nvPr>
            <p:ph type="sldNum" sz="quarter" idx="12"/>
          </p:nvPr>
        </p:nvSpPr>
        <p:spPr/>
        <p:txBody>
          <a:bodyPr/>
          <a:lstStyle/>
          <a:p>
            <a:fld id="{6147FF46-1142-48CB-924A-B50CDD7660D7}" type="slidenum">
              <a:rPr lang="en-US" smtClean="0"/>
              <a:t>4</a:t>
            </a:fld>
            <a:endParaRPr lang="en-US"/>
          </a:p>
        </p:txBody>
      </p:sp>
    </p:spTree>
    <p:extLst>
      <p:ext uri="{BB962C8B-B14F-4D97-AF65-F5344CB8AC3E}">
        <p14:creationId xmlns:p14="http://schemas.microsoft.com/office/powerpoint/2010/main" val="3824176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69B5-9BCD-161B-F525-2EC598D02297}"/>
              </a:ext>
            </a:extLst>
          </p:cNvPr>
          <p:cNvSpPr>
            <a:spLocks noGrp="1"/>
          </p:cNvSpPr>
          <p:nvPr>
            <p:ph type="title"/>
          </p:nvPr>
        </p:nvSpPr>
        <p:spPr/>
        <p:txBody>
          <a:bodyPr/>
          <a:lstStyle/>
          <a:p>
            <a:r>
              <a:rPr lang="zh-CN" altLang="en-US" dirty="0"/>
              <a:t>隐私数据处理的挑战</a:t>
            </a:r>
            <a:endParaRPr lang="en-US" dirty="0"/>
          </a:p>
        </p:txBody>
      </p:sp>
      <p:sp>
        <p:nvSpPr>
          <p:cNvPr id="3" name="Content Placeholder 2">
            <a:extLst>
              <a:ext uri="{FF2B5EF4-FFF2-40B4-BE49-F238E27FC236}">
                <a16:creationId xmlns:a16="http://schemas.microsoft.com/office/drawing/2014/main" id="{12632612-7391-DA8D-02C3-E7B64C4BEC9C}"/>
              </a:ext>
            </a:extLst>
          </p:cNvPr>
          <p:cNvSpPr>
            <a:spLocks noGrp="1"/>
          </p:cNvSpPr>
          <p:nvPr>
            <p:ph idx="1"/>
          </p:nvPr>
        </p:nvSpPr>
        <p:spPr>
          <a:xfrm>
            <a:off x="838199" y="1949115"/>
            <a:ext cx="10615863" cy="4227847"/>
          </a:xfrm>
        </p:spPr>
        <p:txBody>
          <a:bodyPr>
            <a:normAutofit fontScale="92500" lnSpcReduction="20000"/>
          </a:bodyPr>
          <a:lstStyle/>
          <a:p>
            <a:r>
              <a:rPr lang="zh-CN" altLang="en-US" dirty="0"/>
              <a:t>数据隐私和安全：</a:t>
            </a:r>
          </a:p>
          <a:p>
            <a:pPr marL="971550" lvl="1" indent="-514350">
              <a:buFont typeface="+mj-lt"/>
              <a:buAutoNum type="arabicParenR"/>
            </a:pPr>
            <a:r>
              <a:rPr lang="zh-CN" altLang="en-US" dirty="0"/>
              <a:t>数据泄露风险：在处理私有数据和暗数据时，必须确保数据的安全性，防止数据泄露。</a:t>
            </a:r>
          </a:p>
          <a:p>
            <a:pPr marL="971550" lvl="1" indent="-514350">
              <a:buFont typeface="+mj-lt"/>
              <a:buAutoNum type="arabicParenR"/>
            </a:pPr>
            <a:r>
              <a:rPr lang="zh-CN" altLang="en-US" dirty="0"/>
              <a:t>隐私保护成本：实现高水平的数据隐私保护需要大量资源和技术投入。</a:t>
            </a:r>
          </a:p>
          <a:p>
            <a:r>
              <a:rPr lang="zh-CN" altLang="en-US" dirty="0"/>
              <a:t>数据质量和一致性：</a:t>
            </a:r>
          </a:p>
          <a:p>
            <a:pPr marL="971550" lvl="1" indent="-514350">
              <a:buFont typeface="+mj-lt"/>
              <a:buAutoNum type="arabicParenR"/>
            </a:pPr>
            <a:r>
              <a:rPr lang="zh-CN" altLang="en-US" dirty="0"/>
              <a:t>数据清洗复杂性：暗数据通常缺乏结构化和标注，清洗和整理工作量大。</a:t>
            </a:r>
          </a:p>
          <a:p>
            <a:pPr marL="971550" lvl="1" indent="-514350">
              <a:buFont typeface="+mj-lt"/>
              <a:buAutoNum type="arabicParenR"/>
            </a:pPr>
            <a:r>
              <a:rPr lang="zh-CN" altLang="en-US" dirty="0"/>
              <a:t>数据整合困难：多来源数据的整合过程中，需要解决数据格式、标准不一致的问题。</a:t>
            </a:r>
          </a:p>
          <a:p>
            <a:r>
              <a:rPr lang="zh-CN" altLang="en-US" dirty="0"/>
              <a:t>技术和工具的成熟度：</a:t>
            </a:r>
          </a:p>
          <a:p>
            <a:pPr marL="971550" lvl="1" indent="-514350">
              <a:buFont typeface="+mj-lt"/>
              <a:buAutoNum type="arabicParenR"/>
            </a:pPr>
            <a:r>
              <a:rPr lang="zh-CN" altLang="en-US" dirty="0"/>
              <a:t>工具不完善：现有的自动化工具和技术在处理复杂的多模态暗数据时可能存在局限性。</a:t>
            </a:r>
          </a:p>
          <a:p>
            <a:pPr marL="971550" lvl="1" indent="-514350">
              <a:buFont typeface="+mj-lt"/>
              <a:buAutoNum type="arabicParenR"/>
            </a:pPr>
            <a:r>
              <a:rPr lang="zh-CN" altLang="en-US" dirty="0"/>
              <a:t>技术门槛高：高效处理和转化暗数据需要具备深厚的技术能力，存在一定的门槛。</a:t>
            </a:r>
          </a:p>
        </p:txBody>
      </p:sp>
      <p:sp>
        <p:nvSpPr>
          <p:cNvPr id="4" name="Slide Number Placeholder 3">
            <a:extLst>
              <a:ext uri="{FF2B5EF4-FFF2-40B4-BE49-F238E27FC236}">
                <a16:creationId xmlns:a16="http://schemas.microsoft.com/office/drawing/2014/main" id="{1ADB0716-E492-8CEA-D847-AFFCFA7B7C5B}"/>
              </a:ext>
            </a:extLst>
          </p:cNvPr>
          <p:cNvSpPr>
            <a:spLocks noGrp="1"/>
          </p:cNvSpPr>
          <p:nvPr>
            <p:ph type="sldNum" sz="quarter" idx="12"/>
          </p:nvPr>
        </p:nvSpPr>
        <p:spPr/>
        <p:txBody>
          <a:bodyPr/>
          <a:lstStyle/>
          <a:p>
            <a:fld id="{6147FF46-1142-48CB-924A-B50CDD7660D7}" type="slidenum">
              <a:rPr lang="en-US" smtClean="0"/>
              <a:t>5</a:t>
            </a:fld>
            <a:endParaRPr lang="en-US"/>
          </a:p>
        </p:txBody>
      </p:sp>
    </p:spTree>
    <p:extLst>
      <p:ext uri="{BB962C8B-B14F-4D97-AF65-F5344CB8AC3E}">
        <p14:creationId xmlns:p14="http://schemas.microsoft.com/office/powerpoint/2010/main" val="355173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F577-B18D-DF47-69D5-134A741D5CDC}"/>
              </a:ext>
            </a:extLst>
          </p:cNvPr>
          <p:cNvSpPr>
            <a:spLocks noGrp="1"/>
          </p:cNvSpPr>
          <p:nvPr>
            <p:ph type="title"/>
          </p:nvPr>
        </p:nvSpPr>
        <p:spPr/>
        <p:txBody>
          <a:bodyPr/>
          <a:lstStyle/>
          <a:p>
            <a:r>
              <a:rPr lang="zh-CN" altLang="en-US" dirty="0"/>
              <a:t>隐私数据处理的动态</a:t>
            </a:r>
            <a:endParaRPr lang="en-US" dirty="0"/>
          </a:p>
        </p:txBody>
      </p:sp>
      <p:sp>
        <p:nvSpPr>
          <p:cNvPr id="3" name="Content Placeholder 2">
            <a:extLst>
              <a:ext uri="{FF2B5EF4-FFF2-40B4-BE49-F238E27FC236}">
                <a16:creationId xmlns:a16="http://schemas.microsoft.com/office/drawing/2014/main" id="{7F0F0E67-F502-63A1-6077-98128212367F}"/>
              </a:ext>
            </a:extLst>
          </p:cNvPr>
          <p:cNvSpPr>
            <a:spLocks noGrp="1"/>
          </p:cNvSpPr>
          <p:nvPr>
            <p:ph idx="1"/>
          </p:nvPr>
        </p:nvSpPr>
        <p:spPr>
          <a:xfrm>
            <a:off x="838200" y="2005263"/>
            <a:ext cx="10515600" cy="4171700"/>
          </a:xfrm>
        </p:spPr>
        <p:txBody>
          <a:bodyPr>
            <a:normAutofit fontScale="85000" lnSpcReduction="10000"/>
          </a:bodyPr>
          <a:lstStyle/>
          <a:p>
            <a:r>
              <a:rPr lang="zh-CN" altLang="en-US" dirty="0"/>
              <a:t>技术创新：</a:t>
            </a:r>
          </a:p>
          <a:p>
            <a:pPr marL="971550" lvl="1" indent="-514350">
              <a:buFont typeface="+mj-lt"/>
              <a:buAutoNum type="arabicParenR"/>
            </a:pPr>
            <a:r>
              <a:rPr lang="en-US" altLang="zh-CN" dirty="0"/>
              <a:t>AI</a:t>
            </a:r>
            <a:r>
              <a:rPr lang="zh-CN" altLang="en-US" dirty="0"/>
              <a:t>驱动的数据处理工具：越来越多的</a:t>
            </a:r>
            <a:r>
              <a:rPr lang="en-US" altLang="zh-CN" dirty="0"/>
              <a:t>AI</a:t>
            </a:r>
            <a:r>
              <a:rPr lang="zh-CN" altLang="en-US" dirty="0"/>
              <a:t>技术被应用于数据清洗、标注和治理领域，提升处理效率和效果。</a:t>
            </a:r>
          </a:p>
          <a:p>
            <a:pPr marL="971550" lvl="1" indent="-514350">
              <a:buFont typeface="+mj-lt"/>
              <a:buAutoNum type="arabicParenR"/>
            </a:pPr>
            <a:r>
              <a:rPr lang="zh-CN" altLang="en-US" dirty="0"/>
              <a:t>多模态学习：多模态学习技术的进步，使得从不同类型的暗数据中提取有用信息变得更加可行。</a:t>
            </a:r>
          </a:p>
          <a:p>
            <a:r>
              <a:rPr lang="zh-CN" altLang="en-US" dirty="0"/>
              <a:t>行业实践和案例：</a:t>
            </a:r>
          </a:p>
          <a:p>
            <a:pPr marL="971550" lvl="1" indent="-514350">
              <a:buFont typeface="+mj-lt"/>
              <a:buAutoNum type="arabicParenR"/>
            </a:pPr>
            <a:r>
              <a:rPr lang="zh-CN" altLang="en-US" dirty="0"/>
              <a:t>企业实践：很多企业已经开始探索将暗数据转化为</a:t>
            </a:r>
            <a:r>
              <a:rPr lang="en-US" altLang="zh-CN" dirty="0"/>
              <a:t>AI</a:t>
            </a:r>
            <a:r>
              <a:rPr lang="zh-CN" altLang="en-US" dirty="0"/>
              <a:t>可用数据的具体案例和实践经验。</a:t>
            </a:r>
          </a:p>
          <a:p>
            <a:pPr marL="971550" lvl="1" indent="-514350">
              <a:buFont typeface="+mj-lt"/>
              <a:buAutoNum type="arabicParenR"/>
            </a:pPr>
            <a:r>
              <a:rPr lang="zh-CN" altLang="en-US" dirty="0"/>
              <a:t>行业标准：一些行业正在逐步形成关于数据治理和处理的标准和最佳实践，为数据处理提供指导。</a:t>
            </a:r>
          </a:p>
          <a:p>
            <a:r>
              <a:rPr lang="zh-CN" altLang="en-US" dirty="0"/>
              <a:t>政策和法规：</a:t>
            </a:r>
          </a:p>
          <a:p>
            <a:pPr marL="971550" lvl="1" indent="-514350">
              <a:buFont typeface="+mj-lt"/>
              <a:buAutoNum type="arabicParenR"/>
            </a:pPr>
            <a:r>
              <a:rPr lang="zh-CN" altLang="en-US" dirty="0"/>
              <a:t>隐私法规趋严：随着隐私保护法规的不断完善，对数据处理提出了更高的要求。</a:t>
            </a:r>
          </a:p>
          <a:p>
            <a:pPr marL="971550" lvl="1" indent="-514350">
              <a:buFont typeface="+mj-lt"/>
              <a:buAutoNum type="arabicParenR"/>
            </a:pPr>
            <a:r>
              <a:rPr lang="zh-CN" altLang="en-US" dirty="0"/>
              <a:t>政策支持：一些国家和地区出台了鼓励数据共享和利用的政策，为数据转化和利用提供支持。</a:t>
            </a:r>
          </a:p>
        </p:txBody>
      </p:sp>
      <p:sp>
        <p:nvSpPr>
          <p:cNvPr id="4" name="Slide Number Placeholder 3">
            <a:extLst>
              <a:ext uri="{FF2B5EF4-FFF2-40B4-BE49-F238E27FC236}">
                <a16:creationId xmlns:a16="http://schemas.microsoft.com/office/drawing/2014/main" id="{F29E9AB6-48CB-F1D6-B77B-9B82FE38FD1C}"/>
              </a:ext>
            </a:extLst>
          </p:cNvPr>
          <p:cNvSpPr>
            <a:spLocks noGrp="1"/>
          </p:cNvSpPr>
          <p:nvPr>
            <p:ph type="sldNum" sz="quarter" idx="12"/>
          </p:nvPr>
        </p:nvSpPr>
        <p:spPr/>
        <p:txBody>
          <a:bodyPr/>
          <a:lstStyle/>
          <a:p>
            <a:fld id="{6147FF46-1142-48CB-924A-B50CDD7660D7}" type="slidenum">
              <a:rPr lang="en-US" smtClean="0"/>
              <a:t>6</a:t>
            </a:fld>
            <a:endParaRPr lang="en-US"/>
          </a:p>
        </p:txBody>
      </p:sp>
    </p:spTree>
    <p:extLst>
      <p:ext uri="{BB962C8B-B14F-4D97-AF65-F5344CB8AC3E}">
        <p14:creationId xmlns:p14="http://schemas.microsoft.com/office/powerpoint/2010/main" val="2111197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CE85-210B-2356-F80E-E153935B5ABB}"/>
              </a:ext>
            </a:extLst>
          </p:cNvPr>
          <p:cNvSpPr>
            <a:spLocks noGrp="1"/>
          </p:cNvSpPr>
          <p:nvPr>
            <p:ph type="title"/>
          </p:nvPr>
        </p:nvSpPr>
        <p:spPr/>
        <p:txBody>
          <a:bodyPr/>
          <a:lstStyle/>
          <a:p>
            <a:r>
              <a:rPr lang="en-US" altLang="zh-CN" dirty="0"/>
              <a:t>EB</a:t>
            </a:r>
            <a:r>
              <a:rPr lang="zh-CN" altLang="en-US" dirty="0"/>
              <a:t>级多模态数据管理的新挑战</a:t>
            </a:r>
            <a:endParaRPr lang="en-US" dirty="0"/>
          </a:p>
        </p:txBody>
      </p:sp>
      <p:sp>
        <p:nvSpPr>
          <p:cNvPr id="3" name="Content Placeholder 2">
            <a:extLst>
              <a:ext uri="{FF2B5EF4-FFF2-40B4-BE49-F238E27FC236}">
                <a16:creationId xmlns:a16="http://schemas.microsoft.com/office/drawing/2014/main" id="{CA2A0E00-835E-2EC8-4096-57B4DB6AEE00}"/>
              </a:ext>
            </a:extLst>
          </p:cNvPr>
          <p:cNvSpPr>
            <a:spLocks noGrp="1"/>
          </p:cNvSpPr>
          <p:nvPr>
            <p:ph idx="1"/>
          </p:nvPr>
        </p:nvSpPr>
        <p:spPr/>
        <p:txBody>
          <a:bodyPr>
            <a:normAutofit fontScale="77500" lnSpcReduction="20000"/>
          </a:bodyPr>
          <a:lstStyle/>
          <a:p>
            <a:r>
              <a:rPr lang="zh-CN" altLang="en-US" dirty="0"/>
              <a:t>数据存储与管理：</a:t>
            </a:r>
          </a:p>
          <a:p>
            <a:pPr marL="971550" lvl="1" indent="-514350">
              <a:buFont typeface="+mj-lt"/>
              <a:buAutoNum type="arabicParenR"/>
            </a:pPr>
            <a:r>
              <a:rPr lang="zh-CN" altLang="en-US" dirty="0"/>
              <a:t>存储容量和扩展性：处理</a:t>
            </a:r>
            <a:r>
              <a:rPr lang="en-US" altLang="zh-CN" dirty="0"/>
              <a:t>EB</a:t>
            </a:r>
            <a:r>
              <a:rPr lang="zh-CN" altLang="en-US" dirty="0"/>
              <a:t>级数据需要超大规模的存储系统，要求高扩展性和高性能。</a:t>
            </a:r>
          </a:p>
          <a:p>
            <a:pPr marL="971550" lvl="1" indent="-514350">
              <a:buFont typeface="+mj-lt"/>
              <a:buAutoNum type="arabicParenR"/>
            </a:pPr>
            <a:r>
              <a:rPr lang="zh-CN" altLang="en-US" dirty="0"/>
              <a:t>数据分层存储：需要有效的分层存储策略来优化性能和成本，包括使用不同类型的存储介质（如</a:t>
            </a:r>
            <a:r>
              <a:rPr lang="en-US" altLang="zh-CN" dirty="0"/>
              <a:t>SSD</a:t>
            </a:r>
            <a:r>
              <a:rPr lang="zh-CN" altLang="en-US" dirty="0"/>
              <a:t>、</a:t>
            </a:r>
            <a:r>
              <a:rPr lang="en-US" altLang="zh-CN" dirty="0"/>
              <a:t>HDD</a:t>
            </a:r>
            <a:r>
              <a:rPr lang="zh-CN" altLang="en-US" dirty="0"/>
              <a:t>、磁带等）。</a:t>
            </a:r>
          </a:p>
          <a:p>
            <a:r>
              <a:rPr lang="zh-CN" altLang="en-US" dirty="0"/>
              <a:t>数据集成与融合：</a:t>
            </a:r>
          </a:p>
          <a:p>
            <a:pPr marL="971550" lvl="1" indent="-514350">
              <a:buFont typeface="+mj-lt"/>
              <a:buAutoNum type="arabicParenR"/>
            </a:pPr>
            <a:r>
              <a:rPr lang="zh-CN" altLang="en-US" dirty="0"/>
              <a:t>多模态数据集成：需要处理多种数据类型（如文本、图像、视频、音频、传感器数据等）的集成和融合，确保数据的一致性和完整性。</a:t>
            </a:r>
          </a:p>
          <a:p>
            <a:pPr marL="971550" lvl="1" indent="-514350">
              <a:buFont typeface="+mj-lt"/>
              <a:buAutoNum type="arabicParenR"/>
            </a:pPr>
            <a:r>
              <a:rPr lang="zh-CN" altLang="en-US" dirty="0"/>
              <a:t>数据清洗与预处理：多模态数据通常需要复杂的预处理和清洗步骤，以确保数据质量。</a:t>
            </a:r>
          </a:p>
          <a:p>
            <a:r>
              <a:rPr lang="zh-CN" altLang="en-US" dirty="0"/>
              <a:t>数据查询与分析：</a:t>
            </a:r>
          </a:p>
          <a:p>
            <a:pPr marL="971550" lvl="1" indent="-514350">
              <a:buFont typeface="+mj-lt"/>
              <a:buAutoNum type="arabicParenR"/>
            </a:pPr>
            <a:r>
              <a:rPr lang="zh-CN" altLang="en-US" dirty="0"/>
              <a:t>高效查询处理：面对海量数据，传统的查询方法可能无法满足需求，需要高效的索引和查询优化技术。</a:t>
            </a:r>
          </a:p>
          <a:p>
            <a:pPr marL="971550" lvl="1" indent="-514350">
              <a:buFont typeface="+mj-lt"/>
              <a:buAutoNum type="arabicParenR"/>
            </a:pPr>
            <a:r>
              <a:rPr lang="zh-CN" altLang="en-US" dirty="0"/>
              <a:t>实时分析和决策：需要支持实时数据处理和分析，以便快速做出决策。</a:t>
            </a:r>
          </a:p>
          <a:p>
            <a:r>
              <a:rPr lang="zh-CN" altLang="en-US" dirty="0"/>
              <a:t>数据安全与隐私保护：</a:t>
            </a:r>
          </a:p>
          <a:p>
            <a:pPr marL="971550" lvl="1" indent="-514350">
              <a:buFont typeface="+mj-lt"/>
              <a:buAutoNum type="arabicParenR"/>
            </a:pPr>
            <a:r>
              <a:rPr lang="zh-CN" altLang="en-US" dirty="0"/>
              <a:t>数据保护：确保数据在传输和存储过程中的安全性，包括加密和访问控制。</a:t>
            </a:r>
          </a:p>
          <a:p>
            <a:pPr marL="971550" lvl="1" indent="-514350">
              <a:buFont typeface="+mj-lt"/>
              <a:buAutoNum type="arabicParenR"/>
            </a:pPr>
            <a:r>
              <a:rPr lang="zh-CN" altLang="en-US" dirty="0"/>
              <a:t>隐私保护：在处理和分析数据时，必须遵循相关的隐私保护法规和标准。</a:t>
            </a:r>
          </a:p>
          <a:p>
            <a:endParaRPr lang="en-US" dirty="0"/>
          </a:p>
        </p:txBody>
      </p:sp>
      <p:sp>
        <p:nvSpPr>
          <p:cNvPr id="4" name="Slide Number Placeholder 3">
            <a:extLst>
              <a:ext uri="{FF2B5EF4-FFF2-40B4-BE49-F238E27FC236}">
                <a16:creationId xmlns:a16="http://schemas.microsoft.com/office/drawing/2014/main" id="{AB6E8367-2B99-ACDB-A1E1-09A944FBD4A8}"/>
              </a:ext>
            </a:extLst>
          </p:cNvPr>
          <p:cNvSpPr>
            <a:spLocks noGrp="1"/>
          </p:cNvSpPr>
          <p:nvPr>
            <p:ph type="sldNum" sz="quarter" idx="12"/>
          </p:nvPr>
        </p:nvSpPr>
        <p:spPr/>
        <p:txBody>
          <a:bodyPr/>
          <a:lstStyle/>
          <a:p>
            <a:fld id="{6147FF46-1142-48CB-924A-B50CDD7660D7}" type="slidenum">
              <a:rPr lang="en-US" smtClean="0"/>
              <a:t>7</a:t>
            </a:fld>
            <a:endParaRPr lang="en-US"/>
          </a:p>
        </p:txBody>
      </p:sp>
    </p:spTree>
    <p:extLst>
      <p:ext uri="{BB962C8B-B14F-4D97-AF65-F5344CB8AC3E}">
        <p14:creationId xmlns:p14="http://schemas.microsoft.com/office/powerpoint/2010/main" val="207925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787E-11F9-3B46-B230-6573B47515D5}"/>
              </a:ext>
            </a:extLst>
          </p:cNvPr>
          <p:cNvSpPr>
            <a:spLocks noGrp="1"/>
          </p:cNvSpPr>
          <p:nvPr>
            <p:ph type="title"/>
          </p:nvPr>
        </p:nvSpPr>
        <p:spPr/>
        <p:txBody>
          <a:bodyPr/>
          <a:lstStyle/>
          <a:p>
            <a:r>
              <a:rPr lang="zh-CN" altLang="en-US" dirty="0"/>
              <a:t>潜在的技术路线</a:t>
            </a:r>
            <a:endParaRPr lang="en-US" dirty="0"/>
          </a:p>
        </p:txBody>
      </p:sp>
      <p:sp>
        <p:nvSpPr>
          <p:cNvPr id="3" name="Content Placeholder 2">
            <a:extLst>
              <a:ext uri="{FF2B5EF4-FFF2-40B4-BE49-F238E27FC236}">
                <a16:creationId xmlns:a16="http://schemas.microsoft.com/office/drawing/2014/main" id="{92ED2019-9D6F-E023-F474-9976AF4C798E}"/>
              </a:ext>
            </a:extLst>
          </p:cNvPr>
          <p:cNvSpPr>
            <a:spLocks noGrp="1"/>
          </p:cNvSpPr>
          <p:nvPr>
            <p:ph idx="1"/>
          </p:nvPr>
        </p:nvSpPr>
        <p:spPr>
          <a:xfrm>
            <a:off x="649705" y="1825625"/>
            <a:ext cx="10908631" cy="4351338"/>
          </a:xfrm>
        </p:spPr>
        <p:txBody>
          <a:bodyPr>
            <a:normAutofit fontScale="85000" lnSpcReduction="20000"/>
          </a:bodyPr>
          <a:lstStyle/>
          <a:p>
            <a:r>
              <a:rPr lang="zh-CN" altLang="en-US" dirty="0"/>
              <a:t>分布式存储系统：使用分布式对象存储系统来管理大规模数据，支持高扩展性和高可用性。并采用适合处理大规模文件数据的分布式文件系统。</a:t>
            </a:r>
          </a:p>
          <a:p>
            <a:r>
              <a:rPr lang="zh-CN" altLang="en-US" dirty="0"/>
              <a:t>大数据处理框架：支持分布式存储和计算，适用于批处理大规模数据。提供内存计算能力，支持实时数据处理和分析。</a:t>
            </a:r>
          </a:p>
          <a:p>
            <a:r>
              <a:rPr lang="zh-CN" altLang="en-US" dirty="0"/>
              <a:t>数据库技术：适合处理非结构化和半结构化数据、支持高扩展性和高吞吐量的</a:t>
            </a:r>
            <a:r>
              <a:rPr lang="en-US" altLang="zh-CN" dirty="0"/>
              <a:t>NoSQL</a:t>
            </a:r>
            <a:r>
              <a:rPr lang="zh-CN" altLang="en-US" dirty="0"/>
              <a:t>数据库。</a:t>
            </a:r>
          </a:p>
          <a:p>
            <a:r>
              <a:rPr lang="zh-CN" altLang="en-US" dirty="0"/>
              <a:t>机器学习与人工智能：</a:t>
            </a:r>
          </a:p>
          <a:p>
            <a:pPr marL="971550" lvl="1" indent="-514350">
              <a:buFont typeface="+mj-lt"/>
              <a:buAutoNum type="arabicParenR"/>
            </a:pPr>
            <a:r>
              <a:rPr lang="zh-CN" altLang="en-US" dirty="0"/>
              <a:t>深度学习：使用深度学习模型处理和分析多模态数据。</a:t>
            </a:r>
          </a:p>
          <a:p>
            <a:pPr marL="971550" lvl="1" indent="-514350">
              <a:buFont typeface="+mj-lt"/>
              <a:buAutoNum type="arabicParenR"/>
            </a:pPr>
            <a:r>
              <a:rPr lang="zh-CN" altLang="en-US" dirty="0"/>
              <a:t>自动化数据标注和增强：利用机器学习算法进行数据自动标注和增强，提升数据质量和模型性能。</a:t>
            </a:r>
          </a:p>
          <a:p>
            <a:r>
              <a:rPr lang="zh-CN" altLang="en-US" dirty="0"/>
              <a:t>边缘计算与物联网（</a:t>
            </a:r>
            <a:r>
              <a:rPr lang="en-US" altLang="zh-CN" dirty="0"/>
              <a:t>IoT</a:t>
            </a:r>
            <a:r>
              <a:rPr lang="zh-CN" altLang="en-US" dirty="0"/>
              <a:t>）：</a:t>
            </a:r>
          </a:p>
          <a:p>
            <a:pPr marL="971550" lvl="1" indent="-514350">
              <a:buFont typeface="+mj-lt"/>
              <a:buAutoNum type="arabicParenR"/>
            </a:pPr>
            <a:r>
              <a:rPr lang="zh-CN" altLang="en-US" dirty="0"/>
              <a:t>边缘计算：在数据生成的边缘节点进行预处理和分析，减少数据传输的压力和延迟。</a:t>
            </a:r>
          </a:p>
          <a:p>
            <a:pPr marL="971550" lvl="1" indent="-514350">
              <a:buFont typeface="+mj-lt"/>
              <a:buAutoNum type="arabicParenR"/>
            </a:pPr>
            <a:r>
              <a:rPr lang="en-US" altLang="zh-CN" dirty="0"/>
              <a:t>IoT</a:t>
            </a:r>
            <a:r>
              <a:rPr lang="zh-CN" altLang="en-US" dirty="0"/>
              <a:t>数据管理：开发适用于物联网环境的数据管理和分析技术。</a:t>
            </a:r>
          </a:p>
        </p:txBody>
      </p:sp>
      <p:sp>
        <p:nvSpPr>
          <p:cNvPr id="4" name="Slide Number Placeholder 3">
            <a:extLst>
              <a:ext uri="{FF2B5EF4-FFF2-40B4-BE49-F238E27FC236}">
                <a16:creationId xmlns:a16="http://schemas.microsoft.com/office/drawing/2014/main" id="{2D52F7B5-5CCF-760D-244A-7C089BF92644}"/>
              </a:ext>
            </a:extLst>
          </p:cNvPr>
          <p:cNvSpPr>
            <a:spLocks noGrp="1"/>
          </p:cNvSpPr>
          <p:nvPr>
            <p:ph type="sldNum" sz="quarter" idx="12"/>
          </p:nvPr>
        </p:nvSpPr>
        <p:spPr/>
        <p:txBody>
          <a:bodyPr/>
          <a:lstStyle/>
          <a:p>
            <a:fld id="{6147FF46-1142-48CB-924A-B50CDD7660D7}" type="slidenum">
              <a:rPr lang="en-US" smtClean="0"/>
              <a:t>8</a:t>
            </a:fld>
            <a:endParaRPr lang="en-US"/>
          </a:p>
        </p:txBody>
      </p:sp>
    </p:spTree>
    <p:extLst>
      <p:ext uri="{BB962C8B-B14F-4D97-AF65-F5344CB8AC3E}">
        <p14:creationId xmlns:p14="http://schemas.microsoft.com/office/powerpoint/2010/main" val="25012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2061</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Data+AI 策略规划讨论</vt:lpstr>
      <vt:lpstr>生成式AI是必然趋势</vt:lpstr>
      <vt:lpstr>合成数据的趋势预测</vt:lpstr>
      <vt:lpstr>隐私数据（含暗数据）处理的趋势</vt:lpstr>
      <vt:lpstr>隐私数据处理的挑战</vt:lpstr>
      <vt:lpstr>隐私数据处理的动态</vt:lpstr>
      <vt:lpstr>EB级多模态数据管理的新挑战</vt:lpstr>
      <vt:lpstr>潜在的技术路线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Jiangsheng Yu</dc:creator>
  <cp:lastModifiedBy>Jiangsheng Yu</cp:lastModifiedBy>
  <cp:revision>18</cp:revision>
  <dcterms:created xsi:type="dcterms:W3CDTF">2024-07-22T08:55:13Z</dcterms:created>
  <dcterms:modified xsi:type="dcterms:W3CDTF">2024-07-23T00:58:23Z</dcterms:modified>
</cp:coreProperties>
</file>