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265" r:id="rId3"/>
    <p:sldId id="257" r:id="rId4"/>
    <p:sldId id="258" r:id="rId5"/>
    <p:sldId id="259" r:id="rId6"/>
    <p:sldId id="261" r:id="rId7"/>
    <p:sldId id="260" r:id="rId8"/>
    <p:sldId id="262" r:id="rId9"/>
    <p:sldId id="263" r:id="rId10"/>
    <p:sldId id="264"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0844" autoAdjust="0"/>
  </p:normalViewPr>
  <p:slideViewPr>
    <p:cSldViewPr snapToGrid="0">
      <p:cViewPr varScale="1">
        <p:scale>
          <a:sx n="105" d="100"/>
          <a:sy n="105" d="100"/>
        </p:scale>
        <p:origin x="66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B0CFBA-2B97-4A17-9C57-1F7133B3DB0B}" type="datetimeFigureOut">
              <a:rPr lang="en-US" smtClean="0"/>
              <a:t>4/24/2024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6BEEFF-BF17-4F00-B487-FE66AF53491D}" type="slidenum">
              <a:rPr lang="en-US" smtClean="0"/>
              <a:t>‹#›</a:t>
            </a:fld>
            <a:endParaRPr lang="en-US"/>
          </a:p>
        </p:txBody>
      </p:sp>
    </p:spTree>
    <p:extLst>
      <p:ext uri="{BB962C8B-B14F-4D97-AF65-F5344CB8AC3E}">
        <p14:creationId xmlns:p14="http://schemas.microsoft.com/office/powerpoint/2010/main" val="3147559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6BEEFF-BF17-4F00-B487-FE66AF53491D}" type="slidenum">
              <a:rPr lang="en-US" smtClean="0"/>
              <a:t>2</a:t>
            </a:fld>
            <a:endParaRPr lang="en-US"/>
          </a:p>
        </p:txBody>
      </p:sp>
    </p:spTree>
    <p:extLst>
      <p:ext uri="{BB962C8B-B14F-4D97-AF65-F5344CB8AC3E}">
        <p14:creationId xmlns:p14="http://schemas.microsoft.com/office/powerpoint/2010/main" val="2244713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6BEEFF-BF17-4F00-B487-FE66AF53491D}" type="slidenum">
              <a:rPr lang="en-US" smtClean="0"/>
              <a:t>7</a:t>
            </a:fld>
            <a:endParaRPr lang="en-US"/>
          </a:p>
        </p:txBody>
      </p:sp>
    </p:spTree>
    <p:extLst>
      <p:ext uri="{BB962C8B-B14F-4D97-AF65-F5344CB8AC3E}">
        <p14:creationId xmlns:p14="http://schemas.microsoft.com/office/powerpoint/2010/main" val="4092995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a:effectLst/>
                <a:latin typeface="-apple-system"/>
              </a:rPr>
              <a:t>阿里将我们目前的人工智能发展阶段与 </a:t>
            </a:r>
            <a:r>
              <a:rPr lang="en-US" altLang="zh-CN" b="0" i="0" dirty="0">
                <a:effectLst/>
                <a:latin typeface="-apple-system"/>
              </a:rPr>
              <a:t>20 </a:t>
            </a:r>
            <a:r>
              <a:rPr lang="zh-CN" altLang="en-US" b="0" i="0" dirty="0">
                <a:effectLst/>
                <a:latin typeface="-apple-system"/>
              </a:rPr>
              <a:t>世纪 </a:t>
            </a:r>
            <a:r>
              <a:rPr lang="en-US" altLang="zh-CN" b="0" i="0" dirty="0">
                <a:effectLst/>
                <a:latin typeface="-apple-system"/>
              </a:rPr>
              <a:t>70 </a:t>
            </a:r>
            <a:r>
              <a:rPr lang="zh-CN" altLang="en-US" b="0" i="0" dirty="0">
                <a:effectLst/>
                <a:latin typeface="-apple-system"/>
              </a:rPr>
              <a:t>年代末期进行了比较，当时甲骨文推出了关系数据库管理系统。</a:t>
            </a:r>
            <a:r>
              <a:rPr lang="en-US" altLang="zh-CN" b="0" i="0" dirty="0">
                <a:effectLst/>
                <a:latin typeface="-apple-system"/>
              </a:rPr>
              <a:t>Oracle </a:t>
            </a:r>
            <a:r>
              <a:rPr lang="zh-CN" altLang="en-US" b="0" i="0" dirty="0">
                <a:effectLst/>
                <a:latin typeface="-apple-system"/>
              </a:rPr>
              <a:t>的创新极大地简化和改进了公司组织和存储数据的方式，为以数据为中心的软件的新时代铺平了道路。阿里将“人工智能数据库”视为自然的下一步。“我们称之为‘</a:t>
            </a:r>
            <a:r>
              <a:rPr lang="en-US" altLang="zh-CN" b="0" i="0" dirty="0">
                <a:effectLst/>
                <a:latin typeface="-apple-system"/>
              </a:rPr>
              <a:t>Lakehouse’</a:t>
            </a:r>
            <a:r>
              <a:rPr lang="zh-CN" altLang="en-US" b="0" i="0" dirty="0">
                <a:effectLst/>
                <a:latin typeface="-apple-system"/>
              </a:rPr>
              <a:t>，但你可以将其视为内置机器学习和人工智能功能的数据库。只要有数据，旁边就会有机器学习。” 智能和自动化将越来越多地捆绑到企业软件基础的数据架构中。</a:t>
            </a:r>
            <a:endParaRPr lang="en-US" altLang="zh-CN" b="0" i="0" dirty="0">
              <a:effectLst/>
              <a:latin typeface="-apple-system"/>
            </a:endParaRPr>
          </a:p>
          <a:p>
            <a:endParaRPr lang="en-US" b="0" i="0" dirty="0">
              <a:effectLst/>
              <a:latin typeface="-apple-system"/>
            </a:endParaRPr>
          </a:p>
          <a:p>
            <a:r>
              <a:rPr lang="zh-CN" altLang="en-US" b="0" i="0" dirty="0">
                <a:effectLst/>
                <a:latin typeface="-apple-system"/>
              </a:rPr>
              <a:t>他进一步与谷歌和推特等科技巨头进行了比较，他认为这些公司的核心是数据分析和人工智能公司。搜索、定向广告和社交媒体是这些更基本功能的产物。正如他所说：“这些公司通过数据分析和人工智能颠覆了他们的市场。我们如何让地球上的每家公司都能做到这一点？我想这就是未来的样子。”</a:t>
            </a:r>
            <a:endParaRPr lang="en-US" dirty="0"/>
          </a:p>
        </p:txBody>
      </p:sp>
      <p:sp>
        <p:nvSpPr>
          <p:cNvPr id="4" name="Slide Number Placeholder 3"/>
          <p:cNvSpPr>
            <a:spLocks noGrp="1"/>
          </p:cNvSpPr>
          <p:nvPr>
            <p:ph type="sldNum" sz="quarter" idx="5"/>
          </p:nvPr>
        </p:nvSpPr>
        <p:spPr/>
        <p:txBody>
          <a:bodyPr/>
          <a:lstStyle/>
          <a:p>
            <a:fld id="{0C6BEEFF-BF17-4F00-B487-FE66AF53491D}" type="slidenum">
              <a:rPr lang="en-US" smtClean="0"/>
              <a:t>8</a:t>
            </a:fld>
            <a:endParaRPr lang="en-US"/>
          </a:p>
        </p:txBody>
      </p:sp>
    </p:spTree>
    <p:extLst>
      <p:ext uri="{BB962C8B-B14F-4D97-AF65-F5344CB8AC3E}">
        <p14:creationId xmlns:p14="http://schemas.microsoft.com/office/powerpoint/2010/main" val="32178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a:effectLst/>
                <a:latin typeface="-apple-system"/>
              </a:rPr>
              <a:t>评估对于自然语言来说，这要困难得多，因为自然语言的输出是开放式的，基准也不是绝对的。如何知道一种文字或视觉反应是否优于另一种？在这种情况下，“更好”意味着什么？生成输出的这种主观性使得它们难以以明确的方式进行评估。此外，许多现有的机器学习评估框架起源于学术界，无法巧妙地映射到业务用例。因此，</a:t>
            </a:r>
            <a:r>
              <a:rPr lang="en-US" altLang="zh-CN" b="0" i="0" dirty="0">
                <a:effectLst/>
                <a:latin typeface="-apple-system"/>
              </a:rPr>
              <a:t>Robert </a:t>
            </a:r>
            <a:r>
              <a:rPr lang="zh-CN" altLang="en-US" b="0" i="0" dirty="0">
                <a:effectLst/>
                <a:latin typeface="-apple-system"/>
              </a:rPr>
              <a:t>将模型评估视为 </a:t>
            </a:r>
            <a:r>
              <a:rPr lang="en-US" altLang="zh-CN" b="0" i="0" dirty="0">
                <a:effectLst/>
                <a:latin typeface="-apple-system"/>
              </a:rPr>
              <a:t>2024 </a:t>
            </a:r>
            <a:r>
              <a:rPr lang="zh-CN" altLang="en-US" b="0" i="0" dirty="0">
                <a:effectLst/>
                <a:latin typeface="-apple-system"/>
              </a:rPr>
              <a:t>年初创企业的重大机遇。</a:t>
            </a:r>
            <a:endParaRPr lang="en-US" dirty="0"/>
          </a:p>
        </p:txBody>
      </p:sp>
      <p:sp>
        <p:nvSpPr>
          <p:cNvPr id="4" name="Slide Number Placeholder 3"/>
          <p:cNvSpPr>
            <a:spLocks noGrp="1"/>
          </p:cNvSpPr>
          <p:nvPr>
            <p:ph type="sldNum" sz="quarter" idx="5"/>
          </p:nvPr>
        </p:nvSpPr>
        <p:spPr/>
        <p:txBody>
          <a:bodyPr/>
          <a:lstStyle/>
          <a:p>
            <a:fld id="{0C6BEEFF-BF17-4F00-B487-FE66AF53491D}" type="slidenum">
              <a:rPr lang="en-US" smtClean="0"/>
              <a:t>9</a:t>
            </a:fld>
            <a:endParaRPr lang="en-US"/>
          </a:p>
        </p:txBody>
      </p:sp>
    </p:spTree>
    <p:extLst>
      <p:ext uri="{BB962C8B-B14F-4D97-AF65-F5344CB8AC3E}">
        <p14:creationId xmlns:p14="http://schemas.microsoft.com/office/powerpoint/2010/main" val="548661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6BEEFF-BF17-4F00-B487-FE66AF53491D}" type="slidenum">
              <a:rPr lang="en-US" smtClean="0"/>
              <a:t>10</a:t>
            </a:fld>
            <a:endParaRPr lang="en-US"/>
          </a:p>
        </p:txBody>
      </p:sp>
    </p:spTree>
    <p:extLst>
      <p:ext uri="{BB962C8B-B14F-4D97-AF65-F5344CB8AC3E}">
        <p14:creationId xmlns:p14="http://schemas.microsoft.com/office/powerpoint/2010/main" val="1427899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6BEEFF-BF17-4F00-B487-FE66AF53491D}" type="slidenum">
              <a:rPr lang="en-US" smtClean="0"/>
              <a:t>11</a:t>
            </a:fld>
            <a:endParaRPr lang="en-US"/>
          </a:p>
        </p:txBody>
      </p:sp>
    </p:spTree>
    <p:extLst>
      <p:ext uri="{BB962C8B-B14F-4D97-AF65-F5344CB8AC3E}">
        <p14:creationId xmlns:p14="http://schemas.microsoft.com/office/powerpoint/2010/main" val="4008523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EF Codd</a:t>
            </a:r>
            <a:r>
              <a:rPr lang="zh-CN" altLang="en-US" dirty="0"/>
              <a:t>在 </a:t>
            </a:r>
            <a:r>
              <a:rPr lang="en-US" altLang="zh-CN" dirty="0"/>
              <a:t>1970 </a:t>
            </a:r>
            <a:r>
              <a:rPr lang="zh-CN" altLang="en-US" dirty="0"/>
              <a:t>年引⼊了将数据视为独⽴于物理数据存储的逻辑关系的概念。数据实体之间的这种逻辑关系被称为数据库模型或模式。 </a:t>
            </a:r>
            <a:r>
              <a:rPr lang="en-US" altLang="zh-CN" dirty="0"/>
              <a:t>Codd </a:t>
            </a:r>
            <a:r>
              <a:rPr lang="zh-CN" altLang="en-US" dirty="0"/>
              <a:t>的工作导致了关系数据库的诞⽣。第⼀个关系数据库系统由 </a:t>
            </a:r>
            <a:r>
              <a:rPr lang="en-US" altLang="zh-CN" dirty="0"/>
              <a:t>IBM </a:t>
            </a:r>
            <a:r>
              <a:rPr lang="zh-CN" altLang="en-US" dirty="0"/>
              <a:t>和 </a:t>
            </a:r>
            <a:r>
              <a:rPr lang="en-US" altLang="zh-CN" dirty="0"/>
              <a:t>UBC </a:t>
            </a:r>
            <a:r>
              <a:rPr lang="zh-CN" altLang="en-US" dirty="0"/>
              <a:t>于 </a:t>
            </a:r>
            <a:r>
              <a:rPr lang="en-US" altLang="zh-CN" dirty="0"/>
              <a:t>20 </a:t>
            </a:r>
            <a:r>
              <a:rPr lang="zh-CN" altLang="en-US" dirty="0"/>
              <a:t>世纪 </a:t>
            </a:r>
            <a:r>
              <a:rPr lang="en-US" altLang="zh-CN" dirty="0"/>
              <a:t>70 </a:t>
            </a:r>
            <a:r>
              <a:rPr lang="zh-CN" altLang="en-US" dirty="0"/>
              <a:t>年代中期推出。关系数据库及其底层 </a:t>
            </a:r>
            <a:r>
              <a:rPr lang="en-US" altLang="zh-CN" dirty="0"/>
              <a:t>SQL </a:t>
            </a:r>
            <a:r>
              <a:rPr lang="zh-CN" altLang="en-US" dirty="0"/>
              <a:t>语⾔成为整个 </a:t>
            </a:r>
            <a:r>
              <a:rPr lang="en-US" altLang="zh-CN" dirty="0"/>
              <a:t>20 </a:t>
            </a:r>
            <a:r>
              <a:rPr lang="zh-CN" altLang="en-US" dirty="0"/>
              <a:t>世纪 </a:t>
            </a:r>
            <a:r>
              <a:rPr lang="en-US" altLang="zh-CN" dirty="0"/>
              <a:t>80 </a:t>
            </a:r>
            <a:r>
              <a:rPr lang="zh-CN" altLang="en-US" dirty="0"/>
              <a:t>年代和 </a:t>
            </a:r>
            <a:r>
              <a:rPr lang="en-US" altLang="zh-CN" dirty="0"/>
              <a:t>90 </a:t>
            </a:r>
            <a:r>
              <a:rPr lang="zh-CN" altLang="en-US" dirty="0"/>
              <a:t>年代企业应⽤程序的标准存储技术。这种流⾏背后的主要原因之⼀是关系数据库提供了⼀个称为事务的概念。数据库事务是对数据库的⼀系列操作，满⾜四个属性：原⼦性、⼀致性、隔离性和持久性，通常⽤缩写 </a:t>
            </a:r>
            <a:r>
              <a:rPr lang="en-US" altLang="zh-CN" dirty="0"/>
              <a:t>ACID </a:t>
            </a:r>
            <a:r>
              <a:rPr lang="zh-CN" altLang="en-US" dirty="0"/>
              <a:t>来表⽰。</a:t>
            </a:r>
            <a:endParaRPr lang="en-US" dirty="0"/>
          </a:p>
        </p:txBody>
      </p:sp>
      <p:sp>
        <p:nvSpPr>
          <p:cNvPr id="4" name="Slide Number Placeholder 3"/>
          <p:cNvSpPr>
            <a:spLocks noGrp="1"/>
          </p:cNvSpPr>
          <p:nvPr>
            <p:ph type="sldNum" sz="quarter" idx="5"/>
          </p:nvPr>
        </p:nvSpPr>
        <p:spPr/>
        <p:txBody>
          <a:bodyPr/>
          <a:lstStyle/>
          <a:p>
            <a:fld id="{0C6BEEFF-BF17-4F00-B487-FE66AF53491D}" type="slidenum">
              <a:rPr lang="en-US" smtClean="0"/>
              <a:t>14</a:t>
            </a:fld>
            <a:endParaRPr lang="en-US"/>
          </a:p>
        </p:txBody>
      </p:sp>
    </p:spTree>
    <p:extLst>
      <p:ext uri="{BB962C8B-B14F-4D97-AF65-F5344CB8AC3E}">
        <p14:creationId xmlns:p14="http://schemas.microsoft.com/office/powerpoint/2010/main" val="3354601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这些不同的源系统可能都有⾃⼰的数据格式。因此，数据仓库包含⼀个暂存区域，可以将来⾃不同来源的数据组合成⼀种通⽤格式。为此，系统必须从原始数据源获取数据。实际的获取过程因数据源类型⽽异。⼀些系统允许直接数据库访问，另⼀些系统允许通过 </a:t>
            </a:r>
            <a:r>
              <a:rPr lang="en-US" altLang="zh-CN" dirty="0"/>
              <a:t>API </a:t>
            </a:r>
            <a:r>
              <a:rPr lang="zh-CN" altLang="en-US" dirty="0"/>
              <a:t>获取数据，⽽许多数据源仍然依赖于⽂件提取。</a:t>
            </a:r>
          </a:p>
          <a:p>
            <a:endParaRPr lang="en-US" dirty="0"/>
          </a:p>
          <a:p>
            <a:r>
              <a:rPr lang="zh-CN" altLang="en-US" dirty="0"/>
              <a:t>接下来，数据仓库需要将数据转换为标准化格式，以便下游流程轻松访问数据。最后，改造后的数据被加载到暂存区。在关系数据仓库中，该暂存区域通常是⼀组平⾯关系暂存表，没有任何主键或外键或简单数据类型。</a:t>
            </a:r>
          </a:p>
          <a:p>
            <a:endParaRPr lang="zh-CN" altLang="en-US" dirty="0"/>
          </a:p>
          <a:p>
            <a:r>
              <a:rPr lang="zh-CN" altLang="en-US" dirty="0"/>
              <a:t>数据仓库在物理上实现在整体物理架构上，由单个⼤型节点组成，结合了内存、计算和存储。这种整体架构迫使组织垂直扩展其基础设施，从⽽导致基础设施昂贵且往往尺⼨过⼤，这些基础设施是为峰值⽤⼾负载⽽配置的，⽽在其他时间⼏乎处于闲置状态。</a:t>
            </a:r>
          </a:p>
          <a:p>
            <a:endParaRPr lang="zh-CN" altLang="en-US" dirty="0"/>
          </a:p>
          <a:p>
            <a:r>
              <a:rPr lang="zh-CN" altLang="en-US" dirty="0"/>
              <a:t>提取数据、将其转换为标准格式并将其加载到数据仓库中的过程通常称为提取、转换和加载 </a:t>
            </a:r>
            <a:r>
              <a:rPr lang="en-US" altLang="zh-CN" dirty="0"/>
              <a:t>(ETL)</a:t>
            </a:r>
            <a:r>
              <a:rPr lang="zh-CN" altLang="en-US" dirty="0"/>
              <a:t>。 </a:t>
            </a:r>
            <a:r>
              <a:rPr lang="en-US" altLang="zh-CN" dirty="0"/>
              <a:t>ETL ⼯</a:t>
            </a:r>
            <a:r>
              <a:rPr lang="zh-CN" altLang="en-US" dirty="0"/>
              <a:t>具可以在最终将数据加载到数据仓库之前对获取的数据执⾏多项其他任务。这些任务包括消除重复记录。由于数据仓库将成为事实的唯⼀来源，因此我们不希望它包含相同数据的多个副本。此外，重复记录会阻⽌为每个记录⽣成唯⼀键。</a:t>
            </a:r>
          </a:p>
          <a:p>
            <a:endParaRPr lang="zh-CN" altLang="en-US" dirty="0"/>
          </a:p>
          <a:p>
            <a:r>
              <a:rPr lang="en-US" altLang="zh-CN" dirty="0"/>
              <a:t>ETL ⼯</a:t>
            </a:r>
            <a:r>
              <a:rPr lang="zh-CN" altLang="en-US" dirty="0"/>
              <a:t>具还允许我们组合来⾃多个数据源的数据。例如，客⼾的⼀种视图可能会在 </a:t>
            </a:r>
            <a:r>
              <a:rPr lang="en-US" altLang="zh-CN" dirty="0"/>
              <a:t>CRM </a:t>
            </a:r>
            <a:r>
              <a:rPr lang="zh-CN" altLang="en-US" dirty="0"/>
              <a:t>系统中捕获，⽽其他属性则在 </a:t>
            </a:r>
            <a:r>
              <a:rPr lang="en-US" altLang="zh-CN" dirty="0"/>
              <a:t>ERP </a:t>
            </a:r>
            <a:r>
              <a:rPr lang="zh-CN" altLang="en-US" dirty="0"/>
              <a:t>系统中找到。组织需要将这些不同的⽅⾯组合成⼀个全⾯的客⼾视图。这是我们开始向数据仓库引⼊模式的地⽅。在我们的客⼾⽰例中，架构将为客⼾表定义不同的列、需要哪些列、每列的数据类型和约束等等。</a:t>
            </a:r>
            <a:endParaRPr lang="en-US" altLang="zh-CN" dirty="0"/>
          </a:p>
          <a:p>
            <a:endParaRPr lang="en-US" altLang="zh-CN" dirty="0"/>
          </a:p>
          <a:p>
            <a:r>
              <a:rPr lang="zh-CN" altLang="en-US" dirty="0"/>
              <a:t>数据仓库在物理上实现在整体物理架构上，由单个⼤型节点组成，结合了内存、计算和存储。这种整体架构迫使组织垂直扩展其基础设施，从⽽导致基础设施昂贵且往往尺⼨过⼤，这些基础设施是为峰值⽤⼾负载⽽配置的，⽽在其他时间⼏乎处于闲置状态。</a:t>
            </a:r>
          </a:p>
          <a:p>
            <a:endParaRPr lang="en-US" dirty="0"/>
          </a:p>
        </p:txBody>
      </p:sp>
      <p:sp>
        <p:nvSpPr>
          <p:cNvPr id="4" name="Slide Number Placeholder 3"/>
          <p:cNvSpPr>
            <a:spLocks noGrp="1"/>
          </p:cNvSpPr>
          <p:nvPr>
            <p:ph type="sldNum" sz="quarter" idx="5"/>
          </p:nvPr>
        </p:nvSpPr>
        <p:spPr/>
        <p:txBody>
          <a:bodyPr/>
          <a:lstStyle/>
          <a:p>
            <a:fld id="{0C6BEEFF-BF17-4F00-B487-FE66AF53491D}" type="slidenum">
              <a:rPr lang="en-US" smtClean="0"/>
              <a:t>15</a:t>
            </a:fld>
            <a:endParaRPr lang="en-US"/>
          </a:p>
        </p:txBody>
      </p:sp>
    </p:spTree>
    <p:extLst>
      <p:ext uri="{BB962C8B-B14F-4D97-AF65-F5344CB8AC3E}">
        <p14:creationId xmlns:p14="http://schemas.microsoft.com/office/powerpoint/2010/main" val="886245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6BEEFF-BF17-4F00-B487-FE66AF53491D}" type="slidenum">
              <a:rPr lang="en-US" smtClean="0"/>
              <a:t>19</a:t>
            </a:fld>
            <a:endParaRPr lang="en-US"/>
          </a:p>
        </p:txBody>
      </p:sp>
    </p:spTree>
    <p:extLst>
      <p:ext uri="{BB962C8B-B14F-4D97-AF65-F5344CB8AC3E}">
        <p14:creationId xmlns:p14="http://schemas.microsoft.com/office/powerpoint/2010/main" val="4180243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6ED19-E426-ADD7-1B00-4738613AC3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01843C-B898-8C43-B991-DF5C6F79D5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C7AD7A-3564-BBAD-03FB-D7A517F0E02E}"/>
              </a:ext>
            </a:extLst>
          </p:cNvPr>
          <p:cNvSpPr>
            <a:spLocks noGrp="1"/>
          </p:cNvSpPr>
          <p:nvPr>
            <p:ph type="dt" sz="half" idx="10"/>
          </p:nvPr>
        </p:nvSpPr>
        <p:spPr/>
        <p:txBody>
          <a:bodyPr/>
          <a:lstStyle/>
          <a:p>
            <a:fld id="{00F5D97D-DCAD-4A64-9251-0A38A78429E2}" type="datetime1">
              <a:rPr lang="en-US" smtClean="0"/>
              <a:t>4/24/2024</a:t>
            </a:fld>
            <a:endParaRPr lang="en-US"/>
          </a:p>
        </p:txBody>
      </p:sp>
      <p:sp>
        <p:nvSpPr>
          <p:cNvPr id="5" name="Footer Placeholder 4">
            <a:extLst>
              <a:ext uri="{FF2B5EF4-FFF2-40B4-BE49-F238E27FC236}">
                <a16:creationId xmlns:a16="http://schemas.microsoft.com/office/drawing/2014/main" id="{A1A11F6D-5E29-3FC0-3E0B-7ECF76FA0F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6018D4-9A43-E6BE-6CF6-7421D72E068C}"/>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037643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6E246-61BE-E4B4-B474-46C75367BB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BA711F-4A96-81D6-CD66-99053E50D1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B80EB0-7FD8-6095-2D37-D9EFA0B831A1}"/>
              </a:ext>
            </a:extLst>
          </p:cNvPr>
          <p:cNvSpPr>
            <a:spLocks noGrp="1"/>
          </p:cNvSpPr>
          <p:nvPr>
            <p:ph type="dt" sz="half" idx="10"/>
          </p:nvPr>
        </p:nvSpPr>
        <p:spPr/>
        <p:txBody>
          <a:bodyPr/>
          <a:lstStyle/>
          <a:p>
            <a:fld id="{52A3F252-CCB8-4E42-8BBE-E9D30BD4C290}" type="datetime1">
              <a:rPr lang="en-US" smtClean="0"/>
              <a:t>4/24/2024</a:t>
            </a:fld>
            <a:endParaRPr lang="en-US"/>
          </a:p>
        </p:txBody>
      </p:sp>
      <p:sp>
        <p:nvSpPr>
          <p:cNvPr id="5" name="Footer Placeholder 4">
            <a:extLst>
              <a:ext uri="{FF2B5EF4-FFF2-40B4-BE49-F238E27FC236}">
                <a16:creationId xmlns:a16="http://schemas.microsoft.com/office/drawing/2014/main" id="{845E34EB-534F-989A-3F2E-B7D4A5250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49B342-0DBB-5DFC-05EF-7637FE69EE02}"/>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364736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EB3B41-3075-3D58-E09C-FD4DF063DD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C874C2-032F-35AD-3FF3-AE07C80B86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96B4EC-047C-FA04-435F-E026F9E4BC28}"/>
              </a:ext>
            </a:extLst>
          </p:cNvPr>
          <p:cNvSpPr>
            <a:spLocks noGrp="1"/>
          </p:cNvSpPr>
          <p:nvPr>
            <p:ph type="dt" sz="half" idx="10"/>
          </p:nvPr>
        </p:nvSpPr>
        <p:spPr/>
        <p:txBody>
          <a:bodyPr/>
          <a:lstStyle/>
          <a:p>
            <a:fld id="{364F633D-CDC1-457D-B8F0-E5976D3E7445}" type="datetime1">
              <a:rPr lang="en-US" smtClean="0"/>
              <a:t>4/24/2024</a:t>
            </a:fld>
            <a:endParaRPr lang="en-US"/>
          </a:p>
        </p:txBody>
      </p:sp>
      <p:sp>
        <p:nvSpPr>
          <p:cNvPr id="5" name="Footer Placeholder 4">
            <a:extLst>
              <a:ext uri="{FF2B5EF4-FFF2-40B4-BE49-F238E27FC236}">
                <a16:creationId xmlns:a16="http://schemas.microsoft.com/office/drawing/2014/main" id="{1D500CDB-8816-AEAD-B29D-C304853FC7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30CFA2-FBE0-0B19-FCB9-3C3D95559880}"/>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456766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F5B4-93C5-950E-A9DF-6572A403EB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4E402E-6B2B-6FF8-104E-E23164EA9B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F8837-D1AF-CA1F-ED00-AC92241E03ED}"/>
              </a:ext>
            </a:extLst>
          </p:cNvPr>
          <p:cNvSpPr>
            <a:spLocks noGrp="1"/>
          </p:cNvSpPr>
          <p:nvPr>
            <p:ph type="dt" sz="half" idx="10"/>
          </p:nvPr>
        </p:nvSpPr>
        <p:spPr/>
        <p:txBody>
          <a:bodyPr/>
          <a:lstStyle/>
          <a:p>
            <a:fld id="{698AA8BA-C512-4BE6-958A-7F4F58AE15CC}" type="datetime1">
              <a:rPr lang="en-US" smtClean="0"/>
              <a:t>4/24/2024</a:t>
            </a:fld>
            <a:endParaRPr lang="en-US"/>
          </a:p>
        </p:txBody>
      </p:sp>
      <p:sp>
        <p:nvSpPr>
          <p:cNvPr id="5" name="Footer Placeholder 4">
            <a:extLst>
              <a:ext uri="{FF2B5EF4-FFF2-40B4-BE49-F238E27FC236}">
                <a16:creationId xmlns:a16="http://schemas.microsoft.com/office/drawing/2014/main" id="{16FFD34D-1D12-CDBA-F8DF-73BE2B9685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DD56AA-2DDE-D575-B53A-8CAB9FF6D575}"/>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716699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B72A-16D2-58D3-0350-2D36C69973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09F6D2-FA56-ACB3-6287-FDD894E8AA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4C816B-6B16-468D-0F5A-7B1715508485}"/>
              </a:ext>
            </a:extLst>
          </p:cNvPr>
          <p:cNvSpPr>
            <a:spLocks noGrp="1"/>
          </p:cNvSpPr>
          <p:nvPr>
            <p:ph type="dt" sz="half" idx="10"/>
          </p:nvPr>
        </p:nvSpPr>
        <p:spPr/>
        <p:txBody>
          <a:bodyPr/>
          <a:lstStyle/>
          <a:p>
            <a:fld id="{E3F613CB-F4F1-4256-88D6-8BC121D2C507}" type="datetime1">
              <a:rPr lang="en-US" smtClean="0"/>
              <a:t>4/24/2024</a:t>
            </a:fld>
            <a:endParaRPr lang="en-US"/>
          </a:p>
        </p:txBody>
      </p:sp>
      <p:sp>
        <p:nvSpPr>
          <p:cNvPr id="5" name="Footer Placeholder 4">
            <a:extLst>
              <a:ext uri="{FF2B5EF4-FFF2-40B4-BE49-F238E27FC236}">
                <a16:creationId xmlns:a16="http://schemas.microsoft.com/office/drawing/2014/main" id="{848C4761-DCB0-1554-AFC6-7EDC4618A6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0BD117-099B-6076-1005-A0032B8DD8B9}"/>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394978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DBB87-F133-972D-11B3-2A02354FFA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A9EAB1-F3C1-A050-7D68-A5D766E2E3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0B3724-D14F-8A59-046B-6D85731FB1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AC87B6-85F5-0A5C-82BD-6C27CB5F2F5A}"/>
              </a:ext>
            </a:extLst>
          </p:cNvPr>
          <p:cNvSpPr>
            <a:spLocks noGrp="1"/>
          </p:cNvSpPr>
          <p:nvPr>
            <p:ph type="dt" sz="half" idx="10"/>
          </p:nvPr>
        </p:nvSpPr>
        <p:spPr/>
        <p:txBody>
          <a:bodyPr/>
          <a:lstStyle/>
          <a:p>
            <a:fld id="{50329E88-538C-446D-97BD-AE590CBF5CF2}" type="datetime1">
              <a:rPr lang="en-US" smtClean="0"/>
              <a:t>4/24/2024</a:t>
            </a:fld>
            <a:endParaRPr lang="en-US"/>
          </a:p>
        </p:txBody>
      </p:sp>
      <p:sp>
        <p:nvSpPr>
          <p:cNvPr id="6" name="Footer Placeholder 5">
            <a:extLst>
              <a:ext uri="{FF2B5EF4-FFF2-40B4-BE49-F238E27FC236}">
                <a16:creationId xmlns:a16="http://schemas.microsoft.com/office/drawing/2014/main" id="{F93BA95F-B5A2-6D4A-8908-82B19734F3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93817B-BE8E-4969-5C89-6E7D5A79F7EF}"/>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777821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C8280-C6D8-9A57-4CBE-2158F6DBFC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DD0D9F-0CE4-D66B-20D3-A4DDB93877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1122C5-480D-F456-65C5-A78F1620B1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3A9ADF-CF76-26F6-7FA3-69A6D5B70C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532CF1-D728-7E22-0599-2D93330F7F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A9D350-692B-E966-89DC-8672A2136E98}"/>
              </a:ext>
            </a:extLst>
          </p:cNvPr>
          <p:cNvSpPr>
            <a:spLocks noGrp="1"/>
          </p:cNvSpPr>
          <p:nvPr>
            <p:ph type="dt" sz="half" idx="10"/>
          </p:nvPr>
        </p:nvSpPr>
        <p:spPr/>
        <p:txBody>
          <a:bodyPr/>
          <a:lstStyle/>
          <a:p>
            <a:fld id="{92C7CE10-CC6C-48AD-B1E8-D9708A1C50F7}" type="datetime1">
              <a:rPr lang="en-US" smtClean="0"/>
              <a:t>4/24/2024</a:t>
            </a:fld>
            <a:endParaRPr lang="en-US"/>
          </a:p>
        </p:txBody>
      </p:sp>
      <p:sp>
        <p:nvSpPr>
          <p:cNvPr id="8" name="Footer Placeholder 7">
            <a:extLst>
              <a:ext uri="{FF2B5EF4-FFF2-40B4-BE49-F238E27FC236}">
                <a16:creationId xmlns:a16="http://schemas.microsoft.com/office/drawing/2014/main" id="{9881B356-3AE7-584D-60A0-7C9EFE46A3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77BD83-D93F-4336-79CF-7BCA438F1DAE}"/>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35188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73EF-46C4-B49C-8241-16583CDE0C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E4DF5B-2A19-747E-3016-E7FD6844D715}"/>
              </a:ext>
            </a:extLst>
          </p:cNvPr>
          <p:cNvSpPr>
            <a:spLocks noGrp="1"/>
          </p:cNvSpPr>
          <p:nvPr>
            <p:ph type="dt" sz="half" idx="10"/>
          </p:nvPr>
        </p:nvSpPr>
        <p:spPr/>
        <p:txBody>
          <a:bodyPr/>
          <a:lstStyle/>
          <a:p>
            <a:fld id="{80790076-3AF2-4696-BDCB-445E8D6B7A3B}" type="datetime1">
              <a:rPr lang="en-US" smtClean="0"/>
              <a:t>4/24/2024</a:t>
            </a:fld>
            <a:endParaRPr lang="en-US"/>
          </a:p>
        </p:txBody>
      </p:sp>
      <p:sp>
        <p:nvSpPr>
          <p:cNvPr id="4" name="Footer Placeholder 3">
            <a:extLst>
              <a:ext uri="{FF2B5EF4-FFF2-40B4-BE49-F238E27FC236}">
                <a16:creationId xmlns:a16="http://schemas.microsoft.com/office/drawing/2014/main" id="{15EA4813-3B04-B538-734A-7A89980ADD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C8DC34-9937-B13A-464F-D0800875C22F}"/>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140771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496A0C-CEC6-9878-125A-4F61E4740A6B}"/>
              </a:ext>
            </a:extLst>
          </p:cNvPr>
          <p:cNvSpPr>
            <a:spLocks noGrp="1"/>
          </p:cNvSpPr>
          <p:nvPr>
            <p:ph type="dt" sz="half" idx="10"/>
          </p:nvPr>
        </p:nvSpPr>
        <p:spPr/>
        <p:txBody>
          <a:bodyPr/>
          <a:lstStyle/>
          <a:p>
            <a:fld id="{3EB8B905-1241-4C97-881A-BA762FB2EC50}" type="datetime1">
              <a:rPr lang="en-US" smtClean="0"/>
              <a:t>4/24/2024</a:t>
            </a:fld>
            <a:endParaRPr lang="en-US"/>
          </a:p>
        </p:txBody>
      </p:sp>
      <p:sp>
        <p:nvSpPr>
          <p:cNvPr id="3" name="Footer Placeholder 2">
            <a:extLst>
              <a:ext uri="{FF2B5EF4-FFF2-40B4-BE49-F238E27FC236}">
                <a16:creationId xmlns:a16="http://schemas.microsoft.com/office/drawing/2014/main" id="{4F961B5B-61BF-1644-E9F3-BDBA3AE847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CB091F-509C-0547-6A73-E1BBEBA96B95}"/>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966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17368-81B3-5D0E-B1D5-A02B027C97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4B43E7-1E40-37E7-0FDB-CA536DBEE1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84D7B4-14F6-A687-50D5-9959EB868B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EF51B2-C7D5-1F6D-15A1-20DB7C8BFD5B}"/>
              </a:ext>
            </a:extLst>
          </p:cNvPr>
          <p:cNvSpPr>
            <a:spLocks noGrp="1"/>
          </p:cNvSpPr>
          <p:nvPr>
            <p:ph type="dt" sz="half" idx="10"/>
          </p:nvPr>
        </p:nvSpPr>
        <p:spPr/>
        <p:txBody>
          <a:bodyPr/>
          <a:lstStyle/>
          <a:p>
            <a:fld id="{069A08A5-7D4F-4590-9117-FB15EE97364E}" type="datetime1">
              <a:rPr lang="en-US" smtClean="0"/>
              <a:t>4/24/2024</a:t>
            </a:fld>
            <a:endParaRPr lang="en-US"/>
          </a:p>
        </p:txBody>
      </p:sp>
      <p:sp>
        <p:nvSpPr>
          <p:cNvPr id="6" name="Footer Placeholder 5">
            <a:extLst>
              <a:ext uri="{FF2B5EF4-FFF2-40B4-BE49-F238E27FC236}">
                <a16:creationId xmlns:a16="http://schemas.microsoft.com/office/drawing/2014/main" id="{5C54ECF9-4DEA-B20E-2C3D-879629A341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8BBE7-B9AD-D3F6-1DD9-44E5BA093819}"/>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3479394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1CAD3-6193-3193-9D94-D12846564E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3E8F2A-F963-CD01-73E3-C86340D2B4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366516-E54C-CBB0-9718-78034652B5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0A609E-B3F1-6B89-2CB2-FF117EF0FE86}"/>
              </a:ext>
            </a:extLst>
          </p:cNvPr>
          <p:cNvSpPr>
            <a:spLocks noGrp="1"/>
          </p:cNvSpPr>
          <p:nvPr>
            <p:ph type="dt" sz="half" idx="10"/>
          </p:nvPr>
        </p:nvSpPr>
        <p:spPr/>
        <p:txBody>
          <a:bodyPr/>
          <a:lstStyle/>
          <a:p>
            <a:fld id="{3C8774BC-05D5-4184-B827-59A44E282D43}" type="datetime1">
              <a:rPr lang="en-US" smtClean="0"/>
              <a:t>4/24/2024</a:t>
            </a:fld>
            <a:endParaRPr lang="en-US"/>
          </a:p>
        </p:txBody>
      </p:sp>
      <p:sp>
        <p:nvSpPr>
          <p:cNvPr id="6" name="Footer Placeholder 5">
            <a:extLst>
              <a:ext uri="{FF2B5EF4-FFF2-40B4-BE49-F238E27FC236}">
                <a16:creationId xmlns:a16="http://schemas.microsoft.com/office/drawing/2014/main" id="{D8545E06-0709-D427-5A9A-E6BDA4BAD8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5B8FB0-4F2A-0854-C1AC-DDE7F97873EB}"/>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392871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6556D2-2B74-0A7C-C08F-44688BC3BA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DCB5C3-CEF5-3765-3E5C-14CE5B2B69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802FC4-3658-CE04-F441-BCC80E3738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E33787-88E5-408E-A6A1-9FF1FD55FBD7}" type="datetime1">
              <a:rPr lang="en-US" smtClean="0"/>
              <a:t>4/24/2024</a:t>
            </a:fld>
            <a:endParaRPr lang="en-US"/>
          </a:p>
        </p:txBody>
      </p:sp>
      <p:sp>
        <p:nvSpPr>
          <p:cNvPr id="5" name="Footer Placeholder 4">
            <a:extLst>
              <a:ext uri="{FF2B5EF4-FFF2-40B4-BE49-F238E27FC236}">
                <a16:creationId xmlns:a16="http://schemas.microsoft.com/office/drawing/2014/main" id="{404F8D82-DEDC-8484-6539-3AF942BB59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EB017F-E82F-2E0F-7EFA-F8A0FE0FBD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C7A8A5-AA52-4E0A-A12D-317CCC0F8090}" type="slidenum">
              <a:rPr lang="en-US" smtClean="0"/>
              <a:t>‹#›</a:t>
            </a:fld>
            <a:endParaRPr lang="en-US"/>
          </a:p>
        </p:txBody>
      </p:sp>
    </p:spTree>
    <p:extLst>
      <p:ext uri="{BB962C8B-B14F-4D97-AF65-F5344CB8AC3E}">
        <p14:creationId xmlns:p14="http://schemas.microsoft.com/office/powerpoint/2010/main" val="3858668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677B4-3561-6EFF-ED38-69E022888B34}"/>
              </a:ext>
            </a:extLst>
          </p:cNvPr>
          <p:cNvSpPr>
            <a:spLocks noGrp="1"/>
          </p:cNvSpPr>
          <p:nvPr>
            <p:ph type="ctrTitle"/>
          </p:nvPr>
        </p:nvSpPr>
        <p:spPr/>
        <p:txBody>
          <a:bodyPr/>
          <a:lstStyle/>
          <a:p>
            <a:r>
              <a:rPr lang="zh-CN" altLang="en-US" dirty="0"/>
              <a:t>数据底座洞察 </a:t>
            </a:r>
            <a:r>
              <a:rPr lang="en-US" altLang="zh-CN" dirty="0"/>
              <a:t>04</a:t>
            </a:r>
            <a:endParaRPr lang="en-US" dirty="0"/>
          </a:p>
        </p:txBody>
      </p:sp>
      <p:sp>
        <p:nvSpPr>
          <p:cNvPr id="3" name="Subtitle 2">
            <a:extLst>
              <a:ext uri="{FF2B5EF4-FFF2-40B4-BE49-F238E27FC236}">
                <a16:creationId xmlns:a16="http://schemas.microsoft.com/office/drawing/2014/main" id="{2CE8B051-D27C-FCDE-4D64-11FCC95EB597}"/>
              </a:ext>
            </a:extLst>
          </p:cNvPr>
          <p:cNvSpPr>
            <a:spLocks noGrp="1"/>
          </p:cNvSpPr>
          <p:nvPr>
            <p:ph type="subTitle" idx="1"/>
          </p:nvPr>
        </p:nvSpPr>
        <p:spPr>
          <a:xfrm>
            <a:off x="1524000" y="4181474"/>
            <a:ext cx="9144000" cy="1076325"/>
          </a:xfrm>
        </p:spPr>
        <p:txBody>
          <a:bodyPr/>
          <a:lstStyle/>
          <a:p>
            <a:r>
              <a:rPr lang="en-US" dirty="0"/>
              <a:t>Jiangsheng Yu</a:t>
            </a:r>
          </a:p>
        </p:txBody>
      </p:sp>
    </p:spTree>
    <p:extLst>
      <p:ext uri="{BB962C8B-B14F-4D97-AF65-F5344CB8AC3E}">
        <p14:creationId xmlns:p14="http://schemas.microsoft.com/office/powerpoint/2010/main" val="2449098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4C9CC-E28D-C637-BBD0-10A7AC559CF1}"/>
              </a:ext>
            </a:extLst>
          </p:cNvPr>
          <p:cNvSpPr>
            <a:spLocks noGrp="1"/>
          </p:cNvSpPr>
          <p:nvPr>
            <p:ph type="title"/>
          </p:nvPr>
        </p:nvSpPr>
        <p:spPr/>
        <p:txBody>
          <a:bodyPr/>
          <a:lstStyle/>
          <a:p>
            <a:r>
              <a:rPr lang="zh-CN" altLang="en-US" dirty="0"/>
              <a:t>利用</a:t>
            </a:r>
            <a:r>
              <a:rPr lang="en-US" altLang="zh-CN" dirty="0"/>
              <a:t>AI</a:t>
            </a:r>
            <a:r>
              <a:rPr lang="zh-CN" altLang="en-US" dirty="0"/>
              <a:t>提高生产力</a:t>
            </a:r>
            <a:endParaRPr lang="en-US" dirty="0"/>
          </a:p>
        </p:txBody>
      </p:sp>
      <p:sp>
        <p:nvSpPr>
          <p:cNvPr id="3" name="Content Placeholder 2">
            <a:extLst>
              <a:ext uri="{FF2B5EF4-FFF2-40B4-BE49-F238E27FC236}">
                <a16:creationId xmlns:a16="http://schemas.microsoft.com/office/drawing/2014/main" id="{7AF77C37-2C1B-EF66-52A1-B77890F00610}"/>
              </a:ext>
            </a:extLst>
          </p:cNvPr>
          <p:cNvSpPr>
            <a:spLocks noGrp="1"/>
          </p:cNvSpPr>
          <p:nvPr>
            <p:ph idx="1"/>
          </p:nvPr>
        </p:nvSpPr>
        <p:spPr/>
        <p:txBody>
          <a:bodyPr/>
          <a:lstStyle/>
          <a:p>
            <a:r>
              <a:rPr lang="zh-CN" altLang="en-US" dirty="0"/>
              <a:t>发展</a:t>
            </a:r>
            <a:r>
              <a:rPr lang="en-US" altLang="zh-CN" dirty="0"/>
              <a:t>AI</a:t>
            </a:r>
            <a:r>
              <a:rPr lang="zh-CN" altLang="en-US" dirty="0"/>
              <a:t>的目的是为了提高生产力，所以</a:t>
            </a:r>
            <a:r>
              <a:rPr lang="zh-CN" altLang="en-US" i="0" dirty="0">
                <a:effectLst/>
                <a:latin typeface="-apple-system"/>
              </a:rPr>
              <a:t>将其集成到现有的工作流程中是一种直接的</a:t>
            </a:r>
            <a:r>
              <a:rPr lang="en-US" altLang="zh-CN" i="0" dirty="0">
                <a:effectLst/>
                <a:latin typeface="-apple-system"/>
              </a:rPr>
              <a:t>AI</a:t>
            </a:r>
            <a:r>
              <a:rPr lang="zh-CN" altLang="en-US" i="0" dirty="0">
                <a:effectLst/>
                <a:latin typeface="-apple-system"/>
              </a:rPr>
              <a:t>应用。</a:t>
            </a:r>
          </a:p>
          <a:p>
            <a:r>
              <a:rPr lang="zh-CN" altLang="en-US" b="0" i="0" dirty="0">
                <a:effectLst/>
                <a:latin typeface="-apple-system"/>
              </a:rPr>
              <a:t>专注于特定的垂直领域可以让我们利用高质量的、特定领域的数据，可以利用这些数据定制模型并在规模较小但更具粘性的市场中建立立足点。</a:t>
            </a:r>
            <a:endParaRPr lang="en-US" altLang="zh-CN" b="0" i="0" dirty="0">
              <a:effectLst/>
              <a:latin typeface="-apple-system"/>
            </a:endParaRPr>
          </a:p>
          <a:p>
            <a:r>
              <a:rPr lang="zh-CN" altLang="en-US" b="0" i="0" dirty="0">
                <a:effectLst/>
                <a:latin typeface="-apple-system"/>
              </a:rPr>
              <a:t>模型的合规性、可预测性、可解释性、隐私相关的任何内容都必须事先考虑到。</a:t>
            </a:r>
            <a:endParaRPr lang="en-US" dirty="0"/>
          </a:p>
        </p:txBody>
      </p:sp>
      <p:sp>
        <p:nvSpPr>
          <p:cNvPr id="4" name="Slide Number Placeholder 3">
            <a:extLst>
              <a:ext uri="{FF2B5EF4-FFF2-40B4-BE49-F238E27FC236}">
                <a16:creationId xmlns:a16="http://schemas.microsoft.com/office/drawing/2014/main" id="{8A944D10-4DDE-327D-5DB8-E86D1D24D4C6}"/>
              </a:ext>
            </a:extLst>
          </p:cNvPr>
          <p:cNvSpPr>
            <a:spLocks noGrp="1"/>
          </p:cNvSpPr>
          <p:nvPr>
            <p:ph type="sldNum" sz="quarter" idx="12"/>
          </p:nvPr>
        </p:nvSpPr>
        <p:spPr/>
        <p:txBody>
          <a:bodyPr/>
          <a:lstStyle/>
          <a:p>
            <a:fld id="{04C7A8A5-AA52-4E0A-A12D-317CCC0F8090}" type="slidenum">
              <a:rPr lang="en-US" smtClean="0"/>
              <a:t>10</a:t>
            </a:fld>
            <a:endParaRPr lang="en-US"/>
          </a:p>
        </p:txBody>
      </p:sp>
    </p:spTree>
    <p:extLst>
      <p:ext uri="{BB962C8B-B14F-4D97-AF65-F5344CB8AC3E}">
        <p14:creationId xmlns:p14="http://schemas.microsoft.com/office/powerpoint/2010/main" val="2608724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193A1-C24C-BABD-25C4-59EE26889163}"/>
              </a:ext>
            </a:extLst>
          </p:cNvPr>
          <p:cNvSpPr>
            <a:spLocks noGrp="1"/>
          </p:cNvSpPr>
          <p:nvPr>
            <p:ph type="title"/>
          </p:nvPr>
        </p:nvSpPr>
        <p:spPr/>
        <p:txBody>
          <a:bodyPr/>
          <a:lstStyle/>
          <a:p>
            <a:r>
              <a:rPr lang="zh-CN" altLang="en-US" dirty="0"/>
              <a:t>大数据的</a:t>
            </a:r>
            <a:r>
              <a:rPr lang="en-US" altLang="zh-CN" dirty="0"/>
              <a:t>4V</a:t>
            </a:r>
            <a:endParaRPr lang="en-US" dirty="0"/>
          </a:p>
        </p:txBody>
      </p:sp>
      <p:sp>
        <p:nvSpPr>
          <p:cNvPr id="3" name="Content Placeholder 2">
            <a:extLst>
              <a:ext uri="{FF2B5EF4-FFF2-40B4-BE49-F238E27FC236}">
                <a16:creationId xmlns:a16="http://schemas.microsoft.com/office/drawing/2014/main" id="{5E6C5637-325A-1611-7E60-83B453B9C998}"/>
              </a:ext>
            </a:extLst>
          </p:cNvPr>
          <p:cNvSpPr>
            <a:spLocks noGrp="1"/>
          </p:cNvSpPr>
          <p:nvPr>
            <p:ph idx="1"/>
          </p:nvPr>
        </p:nvSpPr>
        <p:spPr>
          <a:xfrm>
            <a:off x="256032" y="1825625"/>
            <a:ext cx="11722608" cy="4351338"/>
          </a:xfrm>
        </p:spPr>
        <p:txBody>
          <a:bodyPr>
            <a:normAutofit fontScale="92500"/>
          </a:bodyPr>
          <a:lstStyle/>
          <a:p>
            <a:pPr marL="0" indent="0">
              <a:buNone/>
            </a:pPr>
            <a:r>
              <a:rPr lang="zh-CN" altLang="en-US" dirty="0"/>
              <a:t>互联⽹和社交媒体的快速崛起以及智能⼿机等多媒体设备的出现颠覆了传统的数据格局，催⽣了⼤数据⼀词。⼤数据被定义为数据量越来越⼤、速度越来越快、格式越来越多样化、准确性越来越⾼。这些被称为数据的四个 </a:t>
            </a:r>
            <a:r>
              <a:rPr lang="en-US" altLang="zh-CN" dirty="0"/>
              <a:t>V</a:t>
            </a:r>
            <a:r>
              <a:rPr lang="zh-CN" altLang="en-US" dirty="0"/>
              <a:t>：</a:t>
            </a:r>
            <a:endParaRPr lang="en-US" altLang="zh-CN" dirty="0"/>
          </a:p>
          <a:p>
            <a:pPr marL="0" indent="0">
              <a:buNone/>
            </a:pPr>
            <a:endParaRPr lang="en-US" altLang="zh-CN" dirty="0"/>
          </a:p>
          <a:p>
            <a:r>
              <a:rPr lang="zh-CN" altLang="en-US" dirty="0"/>
              <a:t>数据量（</a:t>
            </a:r>
            <a:r>
              <a:rPr lang="en-US" dirty="0"/>
              <a:t>Volume</a:t>
            </a:r>
            <a:r>
              <a:rPr lang="zh-CN" altLang="en-US" dirty="0"/>
              <a:t>）：全球创建、捕获、复制和消费的数据量正在迅速增加。未来两年，全球数据创建量预计将增⻓到 </a:t>
            </a:r>
            <a:r>
              <a:rPr lang="en-US" altLang="zh-CN" dirty="0"/>
              <a:t>200 ZB </a:t>
            </a:r>
            <a:r>
              <a:rPr lang="zh-CN" altLang="en-US" dirty="0"/>
              <a:t>以上（</a:t>
            </a:r>
            <a:r>
              <a:rPr lang="en-US" altLang="zh-CN" dirty="0"/>
              <a:t>1 ZB </a:t>
            </a:r>
            <a:r>
              <a:rPr lang="zh-CN" altLang="en-US" dirty="0"/>
              <a:t>是 </a:t>
            </a:r>
            <a:r>
              <a:rPr lang="en-US" altLang="zh-CN" dirty="0"/>
              <a:t>2^70 </a:t>
            </a:r>
            <a:r>
              <a:rPr lang="zh-CN" altLang="en-US" dirty="0"/>
              <a:t>字节数）。</a:t>
            </a:r>
          </a:p>
          <a:p>
            <a:r>
              <a:rPr lang="zh-CN" altLang="en-US" dirty="0"/>
              <a:t>速度（</a:t>
            </a:r>
            <a:r>
              <a:rPr lang="en-US" dirty="0"/>
              <a:t>Velocity </a:t>
            </a:r>
            <a:r>
              <a:rPr lang="zh-CN" altLang="en-US" dirty="0"/>
              <a:t>）：在当今的现代商业环境中，及时决策⾄关重要。为了做出这些决策，组织需要信息快速流动，最好尽可能接近实时。例如，股票交易应⽤程序需要访问近乎实时的数据，以便⾼级交易算法可以做出毫秒决策，并且需要将这些决策传达给利益相关者。访问及时的数据可以为组织带来竞争优势。</a:t>
            </a:r>
          </a:p>
        </p:txBody>
      </p:sp>
      <p:sp>
        <p:nvSpPr>
          <p:cNvPr id="4" name="Slide Number Placeholder 3">
            <a:extLst>
              <a:ext uri="{FF2B5EF4-FFF2-40B4-BE49-F238E27FC236}">
                <a16:creationId xmlns:a16="http://schemas.microsoft.com/office/drawing/2014/main" id="{8E68B910-4B75-65C7-AF25-CFFCB37135A5}"/>
              </a:ext>
            </a:extLst>
          </p:cNvPr>
          <p:cNvSpPr>
            <a:spLocks noGrp="1"/>
          </p:cNvSpPr>
          <p:nvPr>
            <p:ph type="sldNum" sz="quarter" idx="12"/>
          </p:nvPr>
        </p:nvSpPr>
        <p:spPr/>
        <p:txBody>
          <a:bodyPr/>
          <a:lstStyle/>
          <a:p>
            <a:fld id="{04C7A8A5-AA52-4E0A-A12D-317CCC0F8090}" type="slidenum">
              <a:rPr lang="en-US" smtClean="0"/>
              <a:t>11</a:t>
            </a:fld>
            <a:endParaRPr lang="en-US"/>
          </a:p>
        </p:txBody>
      </p:sp>
    </p:spTree>
    <p:extLst>
      <p:ext uri="{BB962C8B-B14F-4D97-AF65-F5344CB8AC3E}">
        <p14:creationId xmlns:p14="http://schemas.microsoft.com/office/powerpoint/2010/main" val="2269090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BF6EE-48F1-222F-48C8-4F80CCE3AD9D}"/>
              </a:ext>
            </a:extLst>
          </p:cNvPr>
          <p:cNvSpPr>
            <a:spLocks noGrp="1"/>
          </p:cNvSpPr>
          <p:nvPr>
            <p:ph type="title"/>
          </p:nvPr>
        </p:nvSpPr>
        <p:spPr/>
        <p:txBody>
          <a:bodyPr/>
          <a:lstStyle/>
          <a:p>
            <a:r>
              <a:rPr lang="zh-CN" altLang="en-US" dirty="0"/>
              <a:t>大数据的</a:t>
            </a:r>
            <a:r>
              <a:rPr lang="en-US" altLang="zh-CN" dirty="0"/>
              <a:t>4V</a:t>
            </a:r>
            <a:endParaRPr lang="en-US" dirty="0"/>
          </a:p>
        </p:txBody>
      </p:sp>
      <p:sp>
        <p:nvSpPr>
          <p:cNvPr id="3" name="Content Placeholder 2">
            <a:extLst>
              <a:ext uri="{FF2B5EF4-FFF2-40B4-BE49-F238E27FC236}">
                <a16:creationId xmlns:a16="http://schemas.microsoft.com/office/drawing/2014/main" id="{1D11D15E-92C8-F455-4BB5-CADFB1550DBA}"/>
              </a:ext>
            </a:extLst>
          </p:cNvPr>
          <p:cNvSpPr>
            <a:spLocks noGrp="1"/>
          </p:cNvSpPr>
          <p:nvPr>
            <p:ph idx="1"/>
          </p:nvPr>
        </p:nvSpPr>
        <p:spPr>
          <a:xfrm>
            <a:off x="128016" y="1825625"/>
            <a:ext cx="11814048" cy="4351338"/>
          </a:xfrm>
        </p:spPr>
        <p:txBody>
          <a:bodyPr>
            <a:normAutofit lnSpcReduction="10000"/>
          </a:bodyPr>
          <a:lstStyle/>
          <a:p>
            <a:r>
              <a:rPr lang="zh-CN" altLang="en-US" dirty="0"/>
              <a:t>多样性（</a:t>
            </a:r>
            <a:r>
              <a:rPr lang="en-US" dirty="0"/>
              <a:t>Variety</a:t>
            </a:r>
            <a:r>
              <a:rPr lang="zh-CN" altLang="en-US" dirty="0"/>
              <a:t>）：多样性是指现在可⽤的不同“类型”数据的数量。传统的数据类型都是结构化的，通常以关系数据库呈现。随着⼤数据的兴起，数据现在以新的⾮结构化类型出现。⾮结构化和半结构化数据类型，例如物联⽹ </a:t>
            </a:r>
            <a:r>
              <a:rPr lang="en-US" altLang="zh-CN" dirty="0"/>
              <a:t>(IoT) </a:t>
            </a:r>
            <a:r>
              <a:rPr lang="zh-CN" altLang="en-US" dirty="0"/>
              <a:t>设备消息、⽂本、⾳频和视频，需要额外的预处理才能得出业务含义。多样性也通过不同的类型来表达。某些数据源最好以批处理模式获取，⽽其他数据源则适合增量获取或基于事件的实时获取，例如物联⽹数据流。</a:t>
            </a:r>
          </a:p>
          <a:p>
            <a:r>
              <a:rPr lang="zh-CN" altLang="en-US" dirty="0"/>
              <a:t>准确性（</a:t>
            </a:r>
            <a:r>
              <a:rPr lang="en-US" dirty="0"/>
              <a:t>Veracity</a:t>
            </a:r>
            <a:r>
              <a:rPr lang="zh-CN" altLang="en-US" dirty="0"/>
              <a:t>）：准确性定义了数据的可信度。在这⾥，我们希望确保数据准确且⾼质量。数据可以从多个来源获取；了解数据的监管链⾮常重要，确保我们拥有丰富的元数据，并且了解收集数据的背景。此外，我们希望确保我们对数据的看法是完整的，没有丢失的组件或迟到的事实。</a:t>
            </a:r>
          </a:p>
          <a:p>
            <a:endParaRPr lang="en-US" dirty="0"/>
          </a:p>
        </p:txBody>
      </p:sp>
      <p:sp>
        <p:nvSpPr>
          <p:cNvPr id="4" name="Slide Number Placeholder 3">
            <a:extLst>
              <a:ext uri="{FF2B5EF4-FFF2-40B4-BE49-F238E27FC236}">
                <a16:creationId xmlns:a16="http://schemas.microsoft.com/office/drawing/2014/main" id="{5D37079B-4491-71FE-1B5D-C3582C50C9A6}"/>
              </a:ext>
            </a:extLst>
          </p:cNvPr>
          <p:cNvSpPr>
            <a:spLocks noGrp="1"/>
          </p:cNvSpPr>
          <p:nvPr>
            <p:ph type="sldNum" sz="quarter" idx="12"/>
          </p:nvPr>
        </p:nvSpPr>
        <p:spPr/>
        <p:txBody>
          <a:bodyPr/>
          <a:lstStyle/>
          <a:p>
            <a:fld id="{04C7A8A5-AA52-4E0A-A12D-317CCC0F8090}" type="slidenum">
              <a:rPr lang="en-US" smtClean="0"/>
              <a:t>12</a:t>
            </a:fld>
            <a:endParaRPr lang="en-US"/>
          </a:p>
        </p:txBody>
      </p:sp>
    </p:spTree>
    <p:extLst>
      <p:ext uri="{BB962C8B-B14F-4D97-AF65-F5344CB8AC3E}">
        <p14:creationId xmlns:p14="http://schemas.microsoft.com/office/powerpoint/2010/main" val="3933506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44667-1F7A-AA9B-0300-102B9DB77FE1}"/>
              </a:ext>
            </a:extLst>
          </p:cNvPr>
          <p:cNvSpPr>
            <a:spLocks noGrp="1"/>
          </p:cNvSpPr>
          <p:nvPr>
            <p:ph type="title"/>
          </p:nvPr>
        </p:nvSpPr>
        <p:spPr>
          <a:xfrm>
            <a:off x="637674" y="108535"/>
            <a:ext cx="10515600" cy="1325563"/>
          </a:xfrm>
        </p:spPr>
        <p:txBody>
          <a:bodyPr/>
          <a:lstStyle/>
          <a:p>
            <a:r>
              <a:rPr lang="zh-CN" altLang="en-US" dirty="0"/>
              <a:t>最大化自动化分析能力</a:t>
            </a:r>
            <a:endParaRPr lang="en-US" dirty="0"/>
          </a:p>
        </p:txBody>
      </p:sp>
      <p:sp>
        <p:nvSpPr>
          <p:cNvPr id="3" name="Content Placeholder 2">
            <a:extLst>
              <a:ext uri="{FF2B5EF4-FFF2-40B4-BE49-F238E27FC236}">
                <a16:creationId xmlns:a16="http://schemas.microsoft.com/office/drawing/2014/main" id="{BD71CD36-D223-2893-7B45-0BAB88DB3F83}"/>
              </a:ext>
            </a:extLst>
          </p:cNvPr>
          <p:cNvSpPr>
            <a:spLocks noGrp="1"/>
          </p:cNvSpPr>
          <p:nvPr>
            <p:ph idx="1"/>
          </p:nvPr>
        </p:nvSpPr>
        <p:spPr>
          <a:xfrm>
            <a:off x="421105" y="1474120"/>
            <a:ext cx="11349790" cy="4802187"/>
          </a:xfrm>
        </p:spPr>
        <p:txBody>
          <a:bodyPr>
            <a:noAutofit/>
          </a:bodyPr>
          <a:lstStyle/>
          <a:p>
            <a:pPr marL="457200" indent="-457200">
              <a:buFont typeface="+mj-lt"/>
              <a:buAutoNum type="arabicParenR"/>
            </a:pPr>
            <a:r>
              <a:rPr lang="zh-CN" altLang="en-US" sz="2400" dirty="0">
                <a:latin typeface="+mn-ea"/>
              </a:rPr>
              <a:t>数据⼯程师希望构建提供最先进性能的⼤规模数据、机器学习、数据科学和⼈⼯智能解决⽅案。可以通过获取⼤量源数据，然后清理、规范化和组合数据，并最终通过易于使⽤的数据模型将该数据呈现给下游应⽤程序来构建这些解决⽅案。</a:t>
            </a:r>
          </a:p>
          <a:p>
            <a:pPr marL="457200" indent="-457200">
              <a:buFont typeface="+mj-lt"/>
              <a:buAutoNum type="arabicParenR"/>
            </a:pPr>
            <a:r>
              <a:rPr lang="zh-CN" altLang="en-US" sz="2400" dirty="0">
                <a:latin typeface="+mn-ea"/>
              </a:rPr>
              <a:t>随着数据量不断增加，我们需要能够⽔平扩展存储。此外，还需要能够动态扩展计算资源，以应对处理和消耗峰值。由于将数据源合并到⼀个数据模型 中，因此不仅需要将数据附加到表中，⽽且还经常需要根据复杂的业务逻辑插⼊、更 新或删除（即 </a:t>
            </a:r>
            <a:r>
              <a:rPr lang="en-US" altLang="zh-CN" sz="2400" dirty="0">
                <a:latin typeface="+mn-ea"/>
              </a:rPr>
              <a:t>MERGE </a:t>
            </a:r>
            <a:r>
              <a:rPr lang="zh-CN" altLang="en-US" sz="2400" dirty="0">
                <a:latin typeface="+mn-ea"/>
              </a:rPr>
              <a:t>或 </a:t>
            </a:r>
            <a:r>
              <a:rPr lang="en-US" altLang="zh-CN" sz="2400" dirty="0">
                <a:latin typeface="+mn-ea"/>
              </a:rPr>
              <a:t>UPSERT</a:t>
            </a:r>
            <a:r>
              <a:rPr lang="zh-CN" altLang="en-US" sz="2400" dirty="0">
                <a:latin typeface="+mn-ea"/>
              </a:rPr>
              <a:t>）记录。我们希望能够在事务保证的情况下执⾏这些 操作，⽽不必不断重写⼤型数据⽂件。</a:t>
            </a:r>
            <a:endParaRPr lang="en-US" altLang="zh-CN" sz="2400" dirty="0">
              <a:latin typeface="+mn-ea"/>
            </a:endParaRPr>
          </a:p>
          <a:p>
            <a:pPr marL="0" indent="0">
              <a:buNone/>
            </a:pPr>
            <a:endParaRPr lang="zh-CN" altLang="en-US" sz="2400" dirty="0">
              <a:latin typeface="+mn-ea"/>
            </a:endParaRPr>
          </a:p>
          <a:p>
            <a:r>
              <a:rPr lang="zh-CN" altLang="en-US" sz="2400" dirty="0">
                <a:latin typeface="+mn-ea"/>
              </a:rPr>
              <a:t>需要强大的分析工具来改进业务运营和优化流程。</a:t>
            </a:r>
            <a:endParaRPr lang="en-US" altLang="zh-CN" sz="2400" dirty="0">
              <a:latin typeface="+mn-ea"/>
            </a:endParaRPr>
          </a:p>
          <a:p>
            <a:r>
              <a:rPr lang="zh-CN" altLang="en-US" sz="2400" dirty="0">
                <a:latin typeface="+mn-ea"/>
              </a:rPr>
              <a:t>通过消除耗时的手动任务来提高生产力。</a:t>
            </a:r>
            <a:endParaRPr lang="en-US" altLang="zh-CN" sz="2400" dirty="0">
              <a:latin typeface="+mn-ea"/>
            </a:endParaRPr>
          </a:p>
          <a:p>
            <a:r>
              <a:rPr lang="zh-CN" altLang="en-US" sz="2400" dirty="0">
                <a:latin typeface="+mn-ea"/>
              </a:rPr>
              <a:t>自动收集和组合多个数据源来创建报告以获得更好的洞察力。例如，自动获取数据、数据库管理和查询优化。利用机器学习进行自力更生的分析以便更快地洞察。</a:t>
            </a:r>
            <a:endParaRPr lang="en-US" sz="2400" dirty="0">
              <a:latin typeface="+mn-ea"/>
            </a:endParaRPr>
          </a:p>
        </p:txBody>
      </p:sp>
      <p:sp>
        <p:nvSpPr>
          <p:cNvPr id="4" name="Slide Number Placeholder 3">
            <a:extLst>
              <a:ext uri="{FF2B5EF4-FFF2-40B4-BE49-F238E27FC236}">
                <a16:creationId xmlns:a16="http://schemas.microsoft.com/office/drawing/2014/main" id="{88846B0A-F869-0E69-5428-FE7022C6A5BA}"/>
              </a:ext>
            </a:extLst>
          </p:cNvPr>
          <p:cNvSpPr>
            <a:spLocks noGrp="1"/>
          </p:cNvSpPr>
          <p:nvPr>
            <p:ph type="sldNum" sz="quarter" idx="12"/>
          </p:nvPr>
        </p:nvSpPr>
        <p:spPr/>
        <p:txBody>
          <a:bodyPr/>
          <a:lstStyle/>
          <a:p>
            <a:fld id="{04C7A8A5-AA52-4E0A-A12D-317CCC0F8090}" type="slidenum">
              <a:rPr lang="en-US" smtClean="0"/>
              <a:t>13</a:t>
            </a:fld>
            <a:endParaRPr lang="en-US"/>
          </a:p>
        </p:txBody>
      </p:sp>
    </p:spTree>
    <p:extLst>
      <p:ext uri="{BB962C8B-B14F-4D97-AF65-F5344CB8AC3E}">
        <p14:creationId xmlns:p14="http://schemas.microsoft.com/office/powerpoint/2010/main" val="2095261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0E180-C9F0-83FB-820B-3B020A2F49EE}"/>
              </a:ext>
            </a:extLst>
          </p:cNvPr>
          <p:cNvSpPr>
            <a:spLocks noGrp="1"/>
          </p:cNvSpPr>
          <p:nvPr>
            <p:ph type="title"/>
          </p:nvPr>
        </p:nvSpPr>
        <p:spPr/>
        <p:txBody>
          <a:bodyPr/>
          <a:lstStyle/>
          <a:p>
            <a:r>
              <a:rPr lang="zh-CN" altLang="en-US" dirty="0"/>
              <a:t>数据架构的演变</a:t>
            </a:r>
            <a:endParaRPr lang="en-US" dirty="0"/>
          </a:p>
        </p:txBody>
      </p:sp>
      <p:sp>
        <p:nvSpPr>
          <p:cNvPr id="3" name="Content Placeholder 2">
            <a:extLst>
              <a:ext uri="{FF2B5EF4-FFF2-40B4-BE49-F238E27FC236}">
                <a16:creationId xmlns:a16="http://schemas.microsoft.com/office/drawing/2014/main" id="{1AEE007D-DAA1-4287-29A9-F28ADD0515D8}"/>
              </a:ext>
            </a:extLst>
          </p:cNvPr>
          <p:cNvSpPr>
            <a:spLocks noGrp="1"/>
          </p:cNvSpPr>
          <p:nvPr>
            <p:ph idx="1"/>
          </p:nvPr>
        </p:nvSpPr>
        <p:spPr/>
        <p:txBody>
          <a:bodyPr>
            <a:normAutofit/>
          </a:bodyPr>
          <a:lstStyle/>
          <a:p>
            <a:r>
              <a:rPr lang="zh-CN" altLang="en-US" dirty="0"/>
              <a:t>过去，这些要求是通过两个不同的⼯具集来解决的。基于云的数据湖提供了存储和计算的⽔平可扩展性和解耦，⽽关系数据仓库提供了事务保证。然⽽，传统的数据仓库将存储和计算紧密耦合到本地设备中，并且不具备与数据湖相关的⽔平可扩展性。</a:t>
            </a:r>
          </a:p>
          <a:p>
            <a:endParaRPr lang="zh-CN" altLang="en-US" dirty="0"/>
          </a:p>
          <a:p>
            <a:r>
              <a:rPr lang="en-US" altLang="zh-CN" dirty="0"/>
              <a:t>Delta Lake </a:t>
            </a:r>
            <a:r>
              <a:rPr lang="zh-CN" altLang="en-US" dirty="0"/>
              <a:t>为数据湖带来了事务可靠性以及对 </a:t>
            </a:r>
            <a:r>
              <a:rPr lang="en-US" altLang="zh-CN" dirty="0"/>
              <a:t>UPSERT </a:t>
            </a:r>
            <a:r>
              <a:rPr lang="zh-CN" altLang="en-US" dirty="0"/>
              <a:t>和 </a:t>
            </a:r>
            <a:r>
              <a:rPr lang="en-US" altLang="zh-CN" dirty="0"/>
              <a:t>MERGE </a:t>
            </a:r>
            <a:r>
              <a:rPr lang="zh-CN" altLang="en-US" dirty="0"/>
              <a:t>的⽀持等功能，同时保持了数据湖的动态⽔平可扩展性以及存储和计算的分离。 </a:t>
            </a:r>
            <a:r>
              <a:rPr lang="en-US" altLang="zh-CN" dirty="0"/>
              <a:t>Delta Lake </a:t>
            </a:r>
            <a:r>
              <a:rPr lang="zh-CN" altLang="en-US" dirty="0"/>
              <a:t>是构建数据湖屋的⼀种解决⽅案，这是⼀种结合了数据仓库和数据湖优点的开放数据架构。</a:t>
            </a:r>
            <a:endParaRPr lang="en-US" dirty="0"/>
          </a:p>
        </p:txBody>
      </p:sp>
      <p:sp>
        <p:nvSpPr>
          <p:cNvPr id="4" name="Slide Number Placeholder 3">
            <a:extLst>
              <a:ext uri="{FF2B5EF4-FFF2-40B4-BE49-F238E27FC236}">
                <a16:creationId xmlns:a16="http://schemas.microsoft.com/office/drawing/2014/main" id="{3CF9E863-1538-5EE2-E7E7-587AB4FD9383}"/>
              </a:ext>
            </a:extLst>
          </p:cNvPr>
          <p:cNvSpPr>
            <a:spLocks noGrp="1"/>
          </p:cNvSpPr>
          <p:nvPr>
            <p:ph type="sldNum" sz="quarter" idx="12"/>
          </p:nvPr>
        </p:nvSpPr>
        <p:spPr/>
        <p:txBody>
          <a:bodyPr/>
          <a:lstStyle/>
          <a:p>
            <a:fld id="{04C7A8A5-AA52-4E0A-A12D-317CCC0F8090}" type="slidenum">
              <a:rPr lang="en-US" smtClean="0"/>
              <a:t>14</a:t>
            </a:fld>
            <a:endParaRPr lang="en-US"/>
          </a:p>
        </p:txBody>
      </p:sp>
    </p:spTree>
    <p:extLst>
      <p:ext uri="{BB962C8B-B14F-4D97-AF65-F5344CB8AC3E}">
        <p14:creationId xmlns:p14="http://schemas.microsoft.com/office/powerpoint/2010/main" val="1440766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438-261D-FF3D-88CD-76A7577F999B}"/>
              </a:ext>
            </a:extLst>
          </p:cNvPr>
          <p:cNvSpPr>
            <a:spLocks noGrp="1"/>
          </p:cNvSpPr>
          <p:nvPr>
            <p:ph type="title"/>
          </p:nvPr>
        </p:nvSpPr>
        <p:spPr>
          <a:xfrm>
            <a:off x="722757" y="88167"/>
            <a:ext cx="10515600" cy="1325563"/>
          </a:xfrm>
        </p:spPr>
        <p:txBody>
          <a:bodyPr/>
          <a:lstStyle/>
          <a:p>
            <a:r>
              <a:rPr lang="zh-CN" altLang="en-US" dirty="0"/>
              <a:t>数据仓库的架构</a:t>
            </a:r>
            <a:endParaRPr lang="en-US" dirty="0"/>
          </a:p>
        </p:txBody>
      </p:sp>
      <p:sp>
        <p:nvSpPr>
          <p:cNvPr id="4" name="Slide Number Placeholder 3">
            <a:extLst>
              <a:ext uri="{FF2B5EF4-FFF2-40B4-BE49-F238E27FC236}">
                <a16:creationId xmlns:a16="http://schemas.microsoft.com/office/drawing/2014/main" id="{EC78EE6E-A708-91B2-D1DC-3477B4FBE8B7}"/>
              </a:ext>
            </a:extLst>
          </p:cNvPr>
          <p:cNvSpPr>
            <a:spLocks noGrp="1"/>
          </p:cNvSpPr>
          <p:nvPr>
            <p:ph type="sldNum" sz="quarter" idx="12"/>
          </p:nvPr>
        </p:nvSpPr>
        <p:spPr/>
        <p:txBody>
          <a:bodyPr/>
          <a:lstStyle/>
          <a:p>
            <a:fld id="{04C7A8A5-AA52-4E0A-A12D-317CCC0F8090}" type="slidenum">
              <a:rPr lang="en-US" smtClean="0"/>
              <a:t>15</a:t>
            </a:fld>
            <a:endParaRPr lang="en-US"/>
          </a:p>
        </p:txBody>
      </p:sp>
      <p:pic>
        <p:nvPicPr>
          <p:cNvPr id="6" name="Picture 5">
            <a:extLst>
              <a:ext uri="{FF2B5EF4-FFF2-40B4-BE49-F238E27FC236}">
                <a16:creationId xmlns:a16="http://schemas.microsoft.com/office/drawing/2014/main" id="{6CE68092-4C48-828B-4AE3-7EBCCF776846}"/>
              </a:ext>
            </a:extLst>
          </p:cNvPr>
          <p:cNvPicPr>
            <a:picLocks noChangeAspect="1"/>
          </p:cNvPicPr>
          <p:nvPr/>
        </p:nvPicPr>
        <p:blipFill>
          <a:blip r:embed="rId3"/>
          <a:stretch>
            <a:fillRect/>
          </a:stretch>
        </p:blipFill>
        <p:spPr>
          <a:xfrm>
            <a:off x="5420963" y="1933450"/>
            <a:ext cx="6379273" cy="4523484"/>
          </a:xfrm>
          <a:prstGeom prst="rect">
            <a:avLst/>
          </a:prstGeom>
        </p:spPr>
      </p:pic>
      <p:sp>
        <p:nvSpPr>
          <p:cNvPr id="8" name="TextBox 7">
            <a:extLst>
              <a:ext uri="{FF2B5EF4-FFF2-40B4-BE49-F238E27FC236}">
                <a16:creationId xmlns:a16="http://schemas.microsoft.com/office/drawing/2014/main" id="{C9A8F368-91FF-F50D-2555-BFA2739C80DD}"/>
              </a:ext>
            </a:extLst>
          </p:cNvPr>
          <p:cNvSpPr txBox="1"/>
          <p:nvPr/>
        </p:nvSpPr>
        <p:spPr>
          <a:xfrm>
            <a:off x="502920" y="2371184"/>
            <a:ext cx="4456557" cy="3477875"/>
          </a:xfrm>
          <a:prstGeom prst="rect">
            <a:avLst/>
          </a:prstGeom>
          <a:noFill/>
        </p:spPr>
        <p:txBody>
          <a:bodyPr wrap="square">
            <a:spAutoFit/>
          </a:bodyPr>
          <a:lstStyle/>
          <a:p>
            <a:r>
              <a:rPr lang="en-US" sz="2000" dirty="0" err="1"/>
              <a:t>需要从⼀组异构数据源获取数据。虽然来⾃组织的企业资源规划</a:t>
            </a:r>
            <a:r>
              <a:rPr lang="en-US" sz="2000" dirty="0"/>
              <a:t> (ERP) 系统的数据构成了组织模型的⽀柱，但我们需要使⽤来⾃运⾏⽇</a:t>
            </a:r>
            <a:r>
              <a:rPr lang="en-US" sz="2000" dirty="0" err="1"/>
              <a:t>常运营的操作系统的数据来增强这些数据系统和⼯作流程管理软件。此外，组织可能希望利⽤其客⼾关系管理</a:t>
            </a:r>
            <a:r>
              <a:rPr lang="en-US" sz="2000" dirty="0"/>
              <a:t> (CRM) </a:t>
            </a:r>
            <a:r>
              <a:rPr lang="en-US" sz="2000" dirty="0" err="1"/>
              <a:t>和销售点</a:t>
            </a:r>
            <a:r>
              <a:rPr lang="en-US" sz="2000" dirty="0"/>
              <a:t> (POS) </a:t>
            </a:r>
            <a:r>
              <a:rPr lang="en-US" sz="2000" dirty="0" err="1"/>
              <a:t>系统涵盖的客⼾交互数据。除了此处列出的核⼼数据源之外，还需要从各种外部数据源中提取各种格式的数据，例如电⼦表格、CSV</a:t>
            </a:r>
            <a:r>
              <a:rPr lang="en-US" sz="2000" dirty="0"/>
              <a:t> ⽂</a:t>
            </a:r>
            <a:r>
              <a:rPr lang="en-US" sz="2000" dirty="0" err="1"/>
              <a:t>件等</a:t>
            </a:r>
            <a:r>
              <a:rPr lang="en-US" sz="2000" dirty="0"/>
              <a:t>。</a:t>
            </a:r>
          </a:p>
        </p:txBody>
      </p:sp>
    </p:spTree>
    <p:extLst>
      <p:ext uri="{BB962C8B-B14F-4D97-AF65-F5344CB8AC3E}">
        <p14:creationId xmlns:p14="http://schemas.microsoft.com/office/powerpoint/2010/main" val="401872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61CDB-CFFB-22DB-CEC4-DFF96BAE4F14}"/>
              </a:ext>
            </a:extLst>
          </p:cNvPr>
          <p:cNvSpPr>
            <a:spLocks noGrp="1"/>
          </p:cNvSpPr>
          <p:nvPr>
            <p:ph type="title"/>
          </p:nvPr>
        </p:nvSpPr>
        <p:spPr/>
        <p:txBody>
          <a:bodyPr/>
          <a:lstStyle/>
          <a:p>
            <a:r>
              <a:rPr lang="zh-CN" altLang="en-US" dirty="0"/>
              <a:t>数据仓库包含的数据</a:t>
            </a:r>
            <a:endParaRPr lang="en-US" dirty="0"/>
          </a:p>
        </p:txBody>
      </p:sp>
      <p:sp>
        <p:nvSpPr>
          <p:cNvPr id="3" name="Content Placeholder 2">
            <a:extLst>
              <a:ext uri="{FF2B5EF4-FFF2-40B4-BE49-F238E27FC236}">
                <a16:creationId xmlns:a16="http://schemas.microsoft.com/office/drawing/2014/main" id="{1EF1887E-DFD0-A40A-0BE8-42A7C11D5C5A}"/>
              </a:ext>
            </a:extLst>
          </p:cNvPr>
          <p:cNvSpPr>
            <a:spLocks noGrp="1"/>
          </p:cNvSpPr>
          <p:nvPr>
            <p:ph idx="1"/>
          </p:nvPr>
        </p:nvSpPr>
        <p:spPr>
          <a:xfrm>
            <a:off x="402336" y="1825625"/>
            <a:ext cx="11430000" cy="4351338"/>
          </a:xfrm>
        </p:spPr>
        <p:txBody>
          <a:bodyPr/>
          <a:lstStyle/>
          <a:p>
            <a:r>
              <a:rPr lang="zh-CN" altLang="en-US" dirty="0"/>
              <a:t>元数据：有关数据的上下⽂信息。该数据通常存储在数据⽬录中。它使数据分析师能够描述、分类和轻松定位数据仓库中存储的数据。</a:t>
            </a:r>
            <a:endParaRPr lang="en-US" altLang="zh-CN" dirty="0"/>
          </a:p>
          <a:p>
            <a:endParaRPr lang="zh-CN" altLang="en-US" dirty="0"/>
          </a:p>
          <a:p>
            <a:r>
              <a:rPr lang="zh-CN" altLang="en-US" dirty="0"/>
              <a:t>原始数据：保持其原始格式，未经任何处理。访问原始数据使数据仓库系统能够在加载失败时重新处理数据。</a:t>
            </a:r>
            <a:endParaRPr lang="en-US" altLang="zh-CN" dirty="0"/>
          </a:p>
          <a:p>
            <a:endParaRPr lang="zh-CN" altLang="en-US" dirty="0"/>
          </a:p>
          <a:p>
            <a:r>
              <a:rPr lang="zh-CN" altLang="en-US" dirty="0"/>
              <a:t>摘要数据：由底层数据管理系统⾃动创建。当新数据加载到仓库中时，摘要数据将⾃动更新。它包含跨多个⼀致维度的聚合。聚合数据的主要⽬的是加速查询性能。</a:t>
            </a:r>
          </a:p>
          <a:p>
            <a:endParaRPr lang="en-US" dirty="0"/>
          </a:p>
        </p:txBody>
      </p:sp>
      <p:sp>
        <p:nvSpPr>
          <p:cNvPr id="4" name="Slide Number Placeholder 3">
            <a:extLst>
              <a:ext uri="{FF2B5EF4-FFF2-40B4-BE49-F238E27FC236}">
                <a16:creationId xmlns:a16="http://schemas.microsoft.com/office/drawing/2014/main" id="{41193033-45A2-557C-1252-AB84D1ECE209}"/>
              </a:ext>
            </a:extLst>
          </p:cNvPr>
          <p:cNvSpPr>
            <a:spLocks noGrp="1"/>
          </p:cNvSpPr>
          <p:nvPr>
            <p:ph type="sldNum" sz="quarter" idx="12"/>
          </p:nvPr>
        </p:nvSpPr>
        <p:spPr/>
        <p:txBody>
          <a:bodyPr/>
          <a:lstStyle/>
          <a:p>
            <a:fld id="{04C7A8A5-AA52-4E0A-A12D-317CCC0F8090}" type="slidenum">
              <a:rPr lang="en-US" smtClean="0"/>
              <a:t>16</a:t>
            </a:fld>
            <a:endParaRPr lang="en-US"/>
          </a:p>
        </p:txBody>
      </p:sp>
    </p:spTree>
    <p:extLst>
      <p:ext uri="{BB962C8B-B14F-4D97-AF65-F5344CB8AC3E}">
        <p14:creationId xmlns:p14="http://schemas.microsoft.com/office/powerpoint/2010/main" val="4137113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6B207-D067-17E7-2788-3CF3424D193F}"/>
              </a:ext>
            </a:extLst>
          </p:cNvPr>
          <p:cNvSpPr>
            <a:spLocks noGrp="1"/>
          </p:cNvSpPr>
          <p:nvPr>
            <p:ph type="title"/>
          </p:nvPr>
        </p:nvSpPr>
        <p:spPr/>
        <p:txBody>
          <a:bodyPr/>
          <a:lstStyle/>
          <a:p>
            <a:r>
              <a:rPr lang="zh-CN" altLang="en-US" dirty="0"/>
              <a:t>创建对数据的可⾏洞察</a:t>
            </a:r>
            <a:endParaRPr lang="en-US" dirty="0"/>
          </a:p>
        </p:txBody>
      </p:sp>
      <p:sp>
        <p:nvSpPr>
          <p:cNvPr id="3" name="Content Placeholder 2">
            <a:extLst>
              <a:ext uri="{FF2B5EF4-FFF2-40B4-BE49-F238E27FC236}">
                <a16:creationId xmlns:a16="http://schemas.microsoft.com/office/drawing/2014/main" id="{715A309E-00FB-5098-ED35-5C9B39DF49A8}"/>
              </a:ext>
            </a:extLst>
          </p:cNvPr>
          <p:cNvSpPr>
            <a:spLocks noGrp="1"/>
          </p:cNvSpPr>
          <p:nvPr>
            <p:ph idx="1"/>
          </p:nvPr>
        </p:nvSpPr>
        <p:spPr/>
        <p:txBody>
          <a:bodyPr>
            <a:normAutofit fontScale="92500"/>
          </a:bodyPr>
          <a:lstStyle/>
          <a:p>
            <a:r>
              <a:rPr lang="zh-CN" altLang="en-US" dirty="0"/>
              <a:t>在线分析处理 </a:t>
            </a:r>
            <a:r>
              <a:rPr lang="en-US" altLang="zh-CN" dirty="0"/>
              <a:t>(OLAP) ⼯</a:t>
            </a:r>
            <a:r>
              <a:rPr lang="zh-CN" altLang="en-US" dirty="0"/>
              <a:t>具：用户需要以各种⽅式对数据进⾏切⽚和切块。 </a:t>
            </a:r>
            <a:r>
              <a:rPr lang="en-US" altLang="zh-CN" dirty="0"/>
              <a:t>OLAP ⼯</a:t>
            </a:r>
            <a:r>
              <a:rPr lang="zh-CN" altLang="en-US" dirty="0"/>
              <a:t>具以多维格式呈现数据，允许从多个⻆度进⾏查询。它们利⽤通常存储在内存中的预存储聚合来以快速性能提供数据。</a:t>
            </a:r>
          </a:p>
          <a:p>
            <a:endParaRPr lang="en-US" altLang="zh-CN" dirty="0"/>
          </a:p>
          <a:p>
            <a:r>
              <a:rPr lang="zh-CN" altLang="en-US" dirty="0"/>
              <a:t>报告⼯具：这些⼯具使⽤⼾能够通过表格报告和各种图形表⽰等可视化⽅式深⼊了解数据。</a:t>
            </a:r>
          </a:p>
          <a:p>
            <a:endParaRPr lang="zh-CN" altLang="en-US" dirty="0"/>
          </a:p>
          <a:p>
            <a:r>
              <a:rPr lang="zh-CN" altLang="en-US" dirty="0"/>
              <a:t>数据挖掘：这些⼯具允许数据分析师通过统计相关性和分类来查找数据中的模式。它们帮助分析师识别不同数据源之间隐藏的关系。在某种程度上，数据挖掘⼯具可以被视为现代数据科学的⼯具。</a:t>
            </a:r>
          </a:p>
          <a:p>
            <a:endParaRPr lang="zh-CN" altLang="en-US" dirty="0"/>
          </a:p>
          <a:p>
            <a:endParaRPr lang="en-US" dirty="0"/>
          </a:p>
        </p:txBody>
      </p:sp>
      <p:sp>
        <p:nvSpPr>
          <p:cNvPr id="4" name="Slide Number Placeholder 3">
            <a:extLst>
              <a:ext uri="{FF2B5EF4-FFF2-40B4-BE49-F238E27FC236}">
                <a16:creationId xmlns:a16="http://schemas.microsoft.com/office/drawing/2014/main" id="{CA9B1461-2288-CE08-13F0-EBBD0F09E229}"/>
              </a:ext>
            </a:extLst>
          </p:cNvPr>
          <p:cNvSpPr>
            <a:spLocks noGrp="1"/>
          </p:cNvSpPr>
          <p:nvPr>
            <p:ph type="sldNum" sz="quarter" idx="12"/>
          </p:nvPr>
        </p:nvSpPr>
        <p:spPr/>
        <p:txBody>
          <a:bodyPr/>
          <a:lstStyle/>
          <a:p>
            <a:fld id="{04C7A8A5-AA52-4E0A-A12D-317CCC0F8090}" type="slidenum">
              <a:rPr lang="en-US" smtClean="0"/>
              <a:t>17</a:t>
            </a:fld>
            <a:endParaRPr lang="en-US"/>
          </a:p>
        </p:txBody>
      </p:sp>
    </p:spTree>
    <p:extLst>
      <p:ext uri="{BB962C8B-B14F-4D97-AF65-F5344CB8AC3E}">
        <p14:creationId xmlns:p14="http://schemas.microsoft.com/office/powerpoint/2010/main" val="546060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35276-CB5B-0099-CEB7-EA1693961B27}"/>
              </a:ext>
            </a:extLst>
          </p:cNvPr>
          <p:cNvSpPr>
            <a:spLocks noGrp="1"/>
          </p:cNvSpPr>
          <p:nvPr>
            <p:ph type="title"/>
          </p:nvPr>
        </p:nvSpPr>
        <p:spPr/>
        <p:txBody>
          <a:bodyPr/>
          <a:lstStyle/>
          <a:p>
            <a:r>
              <a:rPr lang="zh-CN" altLang="en-US" dirty="0"/>
              <a:t>数据仓库的优势</a:t>
            </a:r>
            <a:endParaRPr lang="en-US" dirty="0"/>
          </a:p>
        </p:txBody>
      </p:sp>
      <p:sp>
        <p:nvSpPr>
          <p:cNvPr id="3" name="Content Placeholder 2">
            <a:extLst>
              <a:ext uri="{FF2B5EF4-FFF2-40B4-BE49-F238E27FC236}">
                <a16:creationId xmlns:a16="http://schemas.microsoft.com/office/drawing/2014/main" id="{CA847636-2C2F-0879-5C1E-9675541D1307}"/>
              </a:ext>
            </a:extLst>
          </p:cNvPr>
          <p:cNvSpPr>
            <a:spLocks noGrp="1"/>
          </p:cNvSpPr>
          <p:nvPr>
            <p:ph idx="1"/>
          </p:nvPr>
        </p:nvSpPr>
        <p:spPr>
          <a:xfrm>
            <a:off x="512064" y="1825625"/>
            <a:ext cx="10841736" cy="4351338"/>
          </a:xfrm>
        </p:spPr>
        <p:txBody>
          <a:bodyPr>
            <a:normAutofit lnSpcReduction="10000"/>
          </a:bodyPr>
          <a:lstStyle/>
          <a:p>
            <a:r>
              <a:rPr lang="zh-CN" altLang="en-US" dirty="0"/>
              <a:t>由于它们存储⼤量历史数据，因此能够提供历史洞察，允许⽤⼾分析不同时期和趋势。基于底层关系的数据仓库往往⾮常可靠。</a:t>
            </a:r>
          </a:p>
          <a:p>
            <a:endParaRPr lang="zh-CN" altLang="en-US" dirty="0"/>
          </a:p>
          <a:p>
            <a:r>
              <a:rPr lang="zh-CN" altLang="en-US" dirty="0"/>
              <a:t>使⽤标准星型模式建模技术对仓库进⾏建模，创建事实表和维度。越来越多的预构建模板模型可⽤于销售和 </a:t>
            </a:r>
            <a:r>
              <a:rPr lang="en-US" altLang="zh-CN" dirty="0"/>
              <a:t>CRM </a:t>
            </a:r>
            <a:r>
              <a:rPr lang="zh-CN" altLang="en-US" dirty="0"/>
              <a:t>等各个主题领域，进⼀步加速了此类模型的发展。</a:t>
            </a:r>
          </a:p>
          <a:p>
            <a:endParaRPr lang="zh-CN" altLang="en-US" dirty="0"/>
          </a:p>
          <a:p>
            <a:r>
              <a:rPr lang="zh-CN" altLang="en-US" dirty="0"/>
              <a:t>数据仓库⾮常适合商业智能和报告，主要解决“发⽣了什么？”的问题。数据仓库与商业智能 </a:t>
            </a:r>
            <a:r>
              <a:rPr lang="en-US" altLang="zh-CN" dirty="0"/>
              <a:t>(BI) ⼯</a:t>
            </a:r>
            <a:r>
              <a:rPr lang="zh-CN" altLang="en-US" dirty="0"/>
              <a:t>具相结合，可以为营销、财务、运营和销售⽣成可操作的洞察。</a:t>
            </a:r>
          </a:p>
          <a:p>
            <a:endParaRPr lang="en-US" dirty="0"/>
          </a:p>
        </p:txBody>
      </p:sp>
      <p:sp>
        <p:nvSpPr>
          <p:cNvPr id="4" name="Slide Number Placeholder 3">
            <a:extLst>
              <a:ext uri="{FF2B5EF4-FFF2-40B4-BE49-F238E27FC236}">
                <a16:creationId xmlns:a16="http://schemas.microsoft.com/office/drawing/2014/main" id="{98039476-21DC-C324-DD4A-604A2EC65A5F}"/>
              </a:ext>
            </a:extLst>
          </p:cNvPr>
          <p:cNvSpPr>
            <a:spLocks noGrp="1"/>
          </p:cNvSpPr>
          <p:nvPr>
            <p:ph type="sldNum" sz="quarter" idx="12"/>
          </p:nvPr>
        </p:nvSpPr>
        <p:spPr/>
        <p:txBody>
          <a:bodyPr/>
          <a:lstStyle/>
          <a:p>
            <a:fld id="{04C7A8A5-AA52-4E0A-A12D-317CCC0F8090}" type="slidenum">
              <a:rPr lang="en-US" smtClean="0"/>
              <a:t>18</a:t>
            </a:fld>
            <a:endParaRPr lang="en-US"/>
          </a:p>
        </p:txBody>
      </p:sp>
    </p:spTree>
    <p:extLst>
      <p:ext uri="{BB962C8B-B14F-4D97-AF65-F5344CB8AC3E}">
        <p14:creationId xmlns:p14="http://schemas.microsoft.com/office/powerpoint/2010/main" val="2529813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35276-CB5B-0099-CEB7-EA1693961B27}"/>
              </a:ext>
            </a:extLst>
          </p:cNvPr>
          <p:cNvSpPr>
            <a:spLocks noGrp="1"/>
          </p:cNvSpPr>
          <p:nvPr>
            <p:ph type="title"/>
          </p:nvPr>
        </p:nvSpPr>
        <p:spPr>
          <a:xfrm>
            <a:off x="582168" y="126746"/>
            <a:ext cx="10515600" cy="1325563"/>
          </a:xfrm>
        </p:spPr>
        <p:txBody>
          <a:bodyPr/>
          <a:lstStyle/>
          <a:p>
            <a:r>
              <a:rPr lang="zh-CN" altLang="en-US" dirty="0"/>
              <a:t>数据仓库的劣势：很难解决 </a:t>
            </a:r>
            <a:r>
              <a:rPr lang="en-US" altLang="zh-CN" dirty="0"/>
              <a:t>4V</a:t>
            </a:r>
            <a:endParaRPr lang="en-US" dirty="0"/>
          </a:p>
        </p:txBody>
      </p:sp>
      <p:sp>
        <p:nvSpPr>
          <p:cNvPr id="3" name="Content Placeholder 2">
            <a:extLst>
              <a:ext uri="{FF2B5EF4-FFF2-40B4-BE49-F238E27FC236}">
                <a16:creationId xmlns:a16="http://schemas.microsoft.com/office/drawing/2014/main" id="{CA847636-2C2F-0879-5C1E-9675541D1307}"/>
              </a:ext>
            </a:extLst>
          </p:cNvPr>
          <p:cNvSpPr>
            <a:spLocks noGrp="1"/>
          </p:cNvSpPr>
          <p:nvPr>
            <p:ph idx="1"/>
          </p:nvPr>
        </p:nvSpPr>
        <p:spPr>
          <a:xfrm>
            <a:off x="173736" y="1527048"/>
            <a:ext cx="11841480" cy="4965827"/>
          </a:xfrm>
        </p:spPr>
        <p:txBody>
          <a:bodyPr>
            <a:normAutofit fontScale="85000" lnSpcReduction="10000"/>
          </a:bodyPr>
          <a:lstStyle/>
          <a:p>
            <a:r>
              <a:rPr lang="zh-CN" altLang="en-US" dirty="0"/>
              <a:t>传统的数据仓库架构很难促进数据量呈指数级增⻓。它们同时⾯临存储和可扩展性问题。随着容量达到 </a:t>
            </a:r>
            <a:r>
              <a:rPr lang="en-US" altLang="zh-CN" dirty="0"/>
              <a:t>PB</a:t>
            </a:r>
            <a:r>
              <a:rPr lang="zh-CN" altLang="en-US" dirty="0"/>
              <a:t>，在不花费⼤量资⾦的情况下扩展存储容量变得具有挑战性。传统的数据仓库架构不使⽤内存和并⾏处理技术，这阻碍了它们垂直扩展数据仓库。</a:t>
            </a:r>
          </a:p>
          <a:p>
            <a:r>
              <a:rPr lang="zh-CN" altLang="en-US" dirty="0"/>
              <a:t>数据仓库架构也不适合解决⼤数据的速度问题，不⽀持实时数据所需的流式架构类型。</a:t>
            </a:r>
          </a:p>
          <a:p>
            <a:r>
              <a:rPr lang="zh-CN" altLang="en-US" dirty="0"/>
              <a:t>虽然数据仓库⾮常擅⻓存储结构化数据，但它们不太适合存储和查询各种半结构化或⾮结构化数据。</a:t>
            </a:r>
          </a:p>
          <a:p>
            <a:r>
              <a:rPr lang="zh-CN" altLang="en-US" dirty="0"/>
              <a:t>数据仓库没有内置⽀持跟踪数据的可信度。元数据主要关注模式，较少关注数据质量。</a:t>
            </a:r>
            <a:endParaRPr lang="en-US" altLang="zh-CN" dirty="0"/>
          </a:p>
          <a:p>
            <a:pPr marL="0" indent="0">
              <a:buNone/>
            </a:pPr>
            <a:endParaRPr lang="zh-CN" altLang="en-US" dirty="0"/>
          </a:p>
          <a:p>
            <a:pPr marL="0" indent="0">
              <a:buNone/>
            </a:pPr>
            <a:r>
              <a:rPr lang="zh-CN" altLang="en-US" dirty="0"/>
              <a:t>此外，数据仓库基于封闭的专有格式，并且通常仅⽀持基于 </a:t>
            </a:r>
            <a:r>
              <a:rPr lang="en-US" altLang="zh-CN" dirty="0"/>
              <a:t>SQL </a:t>
            </a:r>
            <a:r>
              <a:rPr lang="zh-CN" altLang="en-US" dirty="0"/>
              <a:t>的查询⼯具。由于其专有格式，数据仓库⽆法为数据科学和机器学习⼯具提供良好的⽀持。</a:t>
            </a:r>
          </a:p>
          <a:p>
            <a:pPr marL="0" indent="0">
              <a:buNone/>
            </a:pPr>
            <a:endParaRPr lang="en-US" altLang="zh-CN" dirty="0"/>
          </a:p>
          <a:p>
            <a:pPr marL="0" indent="0">
              <a:buNone/>
            </a:pPr>
            <a:r>
              <a:rPr lang="zh-CN" altLang="en-US" dirty="0"/>
              <a:t>由于这些限制，数据仓库的构建成本很⾼。因此，项⽬常常在上线前失败，⽽那些上线的项⽬也很难跟上现代商业环境和 </a:t>
            </a:r>
            <a:r>
              <a:rPr lang="en-US" altLang="zh-CN" dirty="0"/>
              <a:t>4V </a:t>
            </a:r>
            <a:r>
              <a:rPr lang="zh-CN" altLang="en-US" dirty="0"/>
              <a:t>不断变化的要求。</a:t>
            </a:r>
          </a:p>
        </p:txBody>
      </p:sp>
      <p:sp>
        <p:nvSpPr>
          <p:cNvPr id="4" name="Slide Number Placeholder 3">
            <a:extLst>
              <a:ext uri="{FF2B5EF4-FFF2-40B4-BE49-F238E27FC236}">
                <a16:creationId xmlns:a16="http://schemas.microsoft.com/office/drawing/2014/main" id="{98039476-21DC-C324-DD4A-604A2EC65A5F}"/>
              </a:ext>
            </a:extLst>
          </p:cNvPr>
          <p:cNvSpPr>
            <a:spLocks noGrp="1"/>
          </p:cNvSpPr>
          <p:nvPr>
            <p:ph type="sldNum" sz="quarter" idx="12"/>
          </p:nvPr>
        </p:nvSpPr>
        <p:spPr/>
        <p:txBody>
          <a:bodyPr/>
          <a:lstStyle/>
          <a:p>
            <a:fld id="{04C7A8A5-AA52-4E0A-A12D-317CCC0F8090}" type="slidenum">
              <a:rPr lang="en-US" smtClean="0"/>
              <a:t>19</a:t>
            </a:fld>
            <a:endParaRPr lang="en-US"/>
          </a:p>
        </p:txBody>
      </p:sp>
    </p:spTree>
    <p:extLst>
      <p:ext uri="{BB962C8B-B14F-4D97-AF65-F5344CB8AC3E}">
        <p14:creationId xmlns:p14="http://schemas.microsoft.com/office/powerpoint/2010/main" val="2152152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3E334-96AE-C795-38EE-A7CA3B7B6ED2}"/>
              </a:ext>
            </a:extLst>
          </p:cNvPr>
          <p:cNvSpPr>
            <a:spLocks noGrp="1"/>
          </p:cNvSpPr>
          <p:nvPr>
            <p:ph type="title"/>
          </p:nvPr>
        </p:nvSpPr>
        <p:spPr/>
        <p:txBody>
          <a:bodyPr/>
          <a:lstStyle/>
          <a:p>
            <a:r>
              <a:rPr lang="en-US" altLang="zh-CN" dirty="0" err="1"/>
              <a:t>Anyscale</a:t>
            </a:r>
            <a:r>
              <a:rPr lang="zh-CN" altLang="en-US" dirty="0"/>
              <a:t>的机器学习平台组件</a:t>
            </a:r>
            <a:endParaRPr lang="en-US" dirty="0"/>
          </a:p>
        </p:txBody>
      </p:sp>
      <p:sp>
        <p:nvSpPr>
          <p:cNvPr id="4" name="Slide Number Placeholder 3">
            <a:extLst>
              <a:ext uri="{FF2B5EF4-FFF2-40B4-BE49-F238E27FC236}">
                <a16:creationId xmlns:a16="http://schemas.microsoft.com/office/drawing/2014/main" id="{9C2E2939-AEC0-DD13-F03F-80E1EDE1C479}"/>
              </a:ext>
            </a:extLst>
          </p:cNvPr>
          <p:cNvSpPr>
            <a:spLocks noGrp="1"/>
          </p:cNvSpPr>
          <p:nvPr>
            <p:ph type="sldNum" sz="quarter" idx="12"/>
          </p:nvPr>
        </p:nvSpPr>
        <p:spPr/>
        <p:txBody>
          <a:bodyPr/>
          <a:lstStyle/>
          <a:p>
            <a:fld id="{04C7A8A5-AA52-4E0A-A12D-317CCC0F8090}" type="slidenum">
              <a:rPr lang="en-US" smtClean="0"/>
              <a:t>2</a:t>
            </a:fld>
            <a:endParaRPr lang="en-US"/>
          </a:p>
        </p:txBody>
      </p:sp>
      <p:pic>
        <p:nvPicPr>
          <p:cNvPr id="3074" name="Picture 2" descr="Machine Learning Platform Components">
            <a:extLst>
              <a:ext uri="{FF2B5EF4-FFF2-40B4-BE49-F238E27FC236}">
                <a16:creationId xmlns:a16="http://schemas.microsoft.com/office/drawing/2014/main" id="{5C4FFC91-728C-DCAA-518E-599982B50A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416" y="1643051"/>
            <a:ext cx="6799263" cy="47629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549BF20-92E5-82C4-A838-8F7034EB7AF8}"/>
              </a:ext>
            </a:extLst>
          </p:cNvPr>
          <p:cNvSpPr txBox="1"/>
          <p:nvPr/>
        </p:nvSpPr>
        <p:spPr>
          <a:xfrm>
            <a:off x="1807295" y="6094740"/>
            <a:ext cx="3416320" cy="523220"/>
          </a:xfrm>
          <a:prstGeom prst="rect">
            <a:avLst/>
          </a:prstGeom>
          <a:noFill/>
        </p:spPr>
        <p:txBody>
          <a:bodyPr wrap="none" rtlCol="0">
            <a:spAutoFit/>
          </a:bodyPr>
          <a:lstStyle/>
          <a:p>
            <a:r>
              <a:rPr lang="zh-CN" altLang="en-US" sz="2800" b="1" dirty="0">
                <a:solidFill>
                  <a:srgbClr val="C00000"/>
                </a:solidFill>
              </a:rPr>
              <a:t>分布式计算是未来！</a:t>
            </a:r>
            <a:endParaRPr lang="en-US" sz="2800" b="1" dirty="0">
              <a:solidFill>
                <a:srgbClr val="C00000"/>
              </a:solidFill>
            </a:endParaRPr>
          </a:p>
        </p:txBody>
      </p:sp>
      <p:sp>
        <p:nvSpPr>
          <p:cNvPr id="7" name="TextBox 6">
            <a:extLst>
              <a:ext uri="{FF2B5EF4-FFF2-40B4-BE49-F238E27FC236}">
                <a16:creationId xmlns:a16="http://schemas.microsoft.com/office/drawing/2014/main" id="{9D2A29A3-E7FA-5328-CE63-150995D9746E}"/>
              </a:ext>
            </a:extLst>
          </p:cNvPr>
          <p:cNvSpPr txBox="1"/>
          <p:nvPr/>
        </p:nvSpPr>
        <p:spPr>
          <a:xfrm>
            <a:off x="7500303" y="2274266"/>
            <a:ext cx="4477512" cy="3693319"/>
          </a:xfrm>
          <a:prstGeom prst="rect">
            <a:avLst/>
          </a:prstGeom>
          <a:noFill/>
        </p:spPr>
        <p:txBody>
          <a:bodyPr wrap="square">
            <a:spAutoFit/>
          </a:bodyPr>
          <a:lstStyle/>
          <a:p>
            <a:pPr algn="l"/>
            <a:r>
              <a:rPr lang="en-US" altLang="zh-CN" b="0" i="0" dirty="0" err="1">
                <a:solidFill>
                  <a:srgbClr val="222222"/>
                </a:solidFill>
                <a:effectLst/>
                <a:latin typeface="Rubik"/>
              </a:rPr>
              <a:t>Anyscale</a:t>
            </a:r>
            <a:r>
              <a:rPr lang="zh-CN" altLang="en-US" b="0" i="0" dirty="0">
                <a:solidFill>
                  <a:srgbClr val="222222"/>
                </a:solidFill>
                <a:effectLst/>
                <a:latin typeface="Rubik"/>
              </a:rPr>
              <a:t>的基本观点：</a:t>
            </a:r>
            <a:endParaRPr lang="en-US" altLang="zh-CN" b="0" i="0" dirty="0">
              <a:solidFill>
                <a:srgbClr val="222222"/>
              </a:solidFill>
              <a:effectLst/>
              <a:latin typeface="Rubik"/>
            </a:endParaRPr>
          </a:p>
          <a:p>
            <a:pPr marL="285750" indent="-285750" algn="l">
              <a:buFont typeface="Arial" panose="020B0604020202020204" pitchFamily="34" charset="0"/>
              <a:buChar char="•"/>
            </a:pPr>
            <a:r>
              <a:rPr lang="en-US" altLang="zh-CN" b="0" i="0" dirty="0">
                <a:solidFill>
                  <a:srgbClr val="222222"/>
                </a:solidFill>
                <a:effectLst/>
                <a:latin typeface="Rubik"/>
              </a:rPr>
              <a:t>Python </a:t>
            </a:r>
            <a:r>
              <a:rPr lang="zh-CN" altLang="en-US" b="0" i="0" dirty="0">
                <a:solidFill>
                  <a:srgbClr val="222222"/>
                </a:solidFill>
                <a:effectLst/>
                <a:latin typeface="Rubik"/>
              </a:rPr>
              <a:t>将仍然是 </a:t>
            </a:r>
            <a:r>
              <a:rPr lang="en-US" altLang="zh-CN" b="0" i="0" dirty="0">
                <a:solidFill>
                  <a:srgbClr val="222222"/>
                </a:solidFill>
                <a:effectLst/>
                <a:latin typeface="Rubik"/>
              </a:rPr>
              <a:t>ML </a:t>
            </a:r>
            <a:r>
              <a:rPr lang="zh-CN" altLang="en-US" b="0" i="0" dirty="0">
                <a:solidFill>
                  <a:srgbClr val="222222"/>
                </a:solidFill>
                <a:effectLst/>
                <a:latin typeface="Rubik"/>
              </a:rPr>
              <a:t>的首选语言，对分布式计算的需求将越来越大，需要支持超参数调整和 </a:t>
            </a:r>
            <a:r>
              <a:rPr lang="en-US" altLang="zh-CN" b="0" i="0" dirty="0">
                <a:solidFill>
                  <a:srgbClr val="222222"/>
                </a:solidFill>
                <a:effectLst/>
                <a:latin typeface="Rubik"/>
              </a:rPr>
              <a:t>RL </a:t>
            </a:r>
            <a:r>
              <a:rPr lang="zh-CN" altLang="en-US" b="0" i="0" dirty="0">
                <a:solidFill>
                  <a:srgbClr val="222222"/>
                </a:solidFill>
                <a:effectLst/>
                <a:latin typeface="Rubik"/>
              </a:rPr>
              <a:t>等新工作负载，并且需要提供支持协作和 </a:t>
            </a:r>
            <a:r>
              <a:rPr lang="en-US" altLang="zh-CN" b="0" i="0" dirty="0" err="1">
                <a:solidFill>
                  <a:srgbClr val="222222"/>
                </a:solidFill>
                <a:effectLst/>
                <a:latin typeface="Rubik"/>
              </a:rPr>
              <a:t>MLOps</a:t>
            </a:r>
            <a:r>
              <a:rPr lang="en-US" altLang="zh-CN" b="0" i="0" dirty="0">
                <a:solidFill>
                  <a:srgbClr val="222222"/>
                </a:solidFill>
                <a:effectLst/>
                <a:latin typeface="Rubik"/>
              </a:rPr>
              <a:t> </a:t>
            </a:r>
            <a:r>
              <a:rPr lang="zh-CN" altLang="en-US" b="0" i="0" dirty="0">
                <a:solidFill>
                  <a:srgbClr val="222222"/>
                </a:solidFill>
                <a:effectLst/>
                <a:latin typeface="Rubik"/>
              </a:rPr>
              <a:t>的工具。</a:t>
            </a:r>
          </a:p>
          <a:p>
            <a:pPr marL="285750" indent="-285750" algn="l">
              <a:buFont typeface="Arial" panose="020B0604020202020204" pitchFamily="34" charset="0"/>
              <a:buChar char="•"/>
            </a:pPr>
            <a:r>
              <a:rPr lang="en-US" altLang="zh-CN" b="0" i="0" dirty="0">
                <a:solidFill>
                  <a:srgbClr val="222222"/>
                </a:solidFill>
                <a:effectLst/>
                <a:latin typeface="Rubik"/>
              </a:rPr>
              <a:t>Ray </a:t>
            </a:r>
            <a:r>
              <a:rPr lang="zh-CN" altLang="en-US" b="0" i="0" dirty="0">
                <a:solidFill>
                  <a:srgbClr val="222222"/>
                </a:solidFill>
                <a:effectLst/>
                <a:latin typeface="Rubik"/>
              </a:rPr>
              <a:t>将成为未来 </a:t>
            </a:r>
            <a:r>
              <a:rPr lang="en-US" altLang="zh-CN" b="0" i="0" dirty="0">
                <a:solidFill>
                  <a:srgbClr val="222222"/>
                </a:solidFill>
                <a:effectLst/>
                <a:latin typeface="Rubik"/>
              </a:rPr>
              <a:t>ML </a:t>
            </a:r>
            <a:r>
              <a:rPr lang="zh-CN" altLang="en-US" b="0" i="0" dirty="0">
                <a:solidFill>
                  <a:srgbClr val="222222"/>
                </a:solidFill>
                <a:effectLst/>
                <a:latin typeface="Rubik"/>
              </a:rPr>
              <a:t>平台的基础。许多开发人员和工程师已经将 </a:t>
            </a:r>
            <a:r>
              <a:rPr lang="en-US" altLang="zh-CN" b="0" i="0" dirty="0">
                <a:solidFill>
                  <a:srgbClr val="222222"/>
                </a:solidFill>
                <a:effectLst/>
                <a:latin typeface="Rubik"/>
              </a:rPr>
              <a:t>Ray </a:t>
            </a:r>
            <a:r>
              <a:rPr lang="zh-CN" altLang="en-US" b="0" i="0" dirty="0">
                <a:solidFill>
                  <a:srgbClr val="222222"/>
                </a:solidFill>
                <a:effectLst/>
                <a:latin typeface="Rubik"/>
              </a:rPr>
              <a:t>用于他们的机器学习应用程序，包括</a:t>
            </a:r>
            <a:r>
              <a:rPr lang="zh-CN" altLang="en-US" dirty="0">
                <a:solidFill>
                  <a:srgbClr val="222222"/>
                </a:solidFill>
                <a:latin typeface="Rubik"/>
              </a:rPr>
              <a:t>训练</a:t>
            </a:r>
            <a:r>
              <a:rPr lang="zh-CN" altLang="en-US" b="0" i="0" dirty="0">
                <a:solidFill>
                  <a:srgbClr val="222222"/>
                </a:solidFill>
                <a:effectLst/>
                <a:latin typeface="Rubik"/>
              </a:rPr>
              <a:t>、优化和服务。</a:t>
            </a:r>
            <a:r>
              <a:rPr lang="en-US" altLang="zh-CN" b="0" i="0" dirty="0">
                <a:solidFill>
                  <a:srgbClr val="222222"/>
                </a:solidFill>
                <a:effectLst/>
                <a:latin typeface="Rubik"/>
              </a:rPr>
              <a:t>Ray </a:t>
            </a:r>
            <a:r>
              <a:rPr lang="zh-CN" altLang="en-US" b="0" i="0" dirty="0">
                <a:solidFill>
                  <a:srgbClr val="222222"/>
                </a:solidFill>
                <a:effectLst/>
                <a:latin typeface="Rubik"/>
              </a:rPr>
              <a:t>不仅可以解决当前的规模和性能等挑战，而且可以很好地支持未来的工作负载和数据类型。</a:t>
            </a:r>
            <a:r>
              <a:rPr lang="en-US" altLang="zh-CN" b="0" i="0" dirty="0">
                <a:solidFill>
                  <a:srgbClr val="222222"/>
                </a:solidFill>
                <a:effectLst/>
                <a:latin typeface="Rubik"/>
              </a:rPr>
              <a:t>Ray </a:t>
            </a:r>
            <a:r>
              <a:rPr lang="zh-CN" altLang="en-US" b="0" i="0" dirty="0">
                <a:solidFill>
                  <a:srgbClr val="222222"/>
                </a:solidFill>
                <a:effectLst/>
                <a:latin typeface="Rubik"/>
              </a:rPr>
              <a:t>以及建立在其之上的越来越多的库将有助于在未来几年扩展 </a:t>
            </a:r>
            <a:r>
              <a:rPr lang="en-US" altLang="zh-CN" b="0" i="0" dirty="0">
                <a:solidFill>
                  <a:srgbClr val="222222"/>
                </a:solidFill>
                <a:effectLst/>
                <a:latin typeface="Rubik"/>
              </a:rPr>
              <a:t>ML </a:t>
            </a:r>
            <a:r>
              <a:rPr lang="zh-CN" altLang="en-US" b="0" i="0" dirty="0">
                <a:solidFill>
                  <a:srgbClr val="222222"/>
                </a:solidFill>
                <a:effectLst/>
                <a:latin typeface="Rubik"/>
              </a:rPr>
              <a:t>平台。</a:t>
            </a:r>
          </a:p>
        </p:txBody>
      </p:sp>
    </p:spTree>
    <p:extLst>
      <p:ext uri="{BB962C8B-B14F-4D97-AF65-F5344CB8AC3E}">
        <p14:creationId xmlns:p14="http://schemas.microsoft.com/office/powerpoint/2010/main" val="3139343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AD94F-CF83-08F0-10E4-F64851FF2E44}"/>
              </a:ext>
            </a:extLst>
          </p:cNvPr>
          <p:cNvSpPr>
            <a:spLocks noGrp="1"/>
          </p:cNvSpPr>
          <p:nvPr>
            <p:ph type="title"/>
          </p:nvPr>
        </p:nvSpPr>
        <p:spPr/>
        <p:txBody>
          <a:bodyPr/>
          <a:lstStyle/>
          <a:p>
            <a:r>
              <a:rPr lang="zh-CN" altLang="en-US" dirty="0"/>
              <a:t>开源数据底座 </a:t>
            </a:r>
            <a:r>
              <a:rPr lang="en-US" altLang="zh-CN" dirty="0"/>
              <a:t>+ </a:t>
            </a:r>
            <a:r>
              <a:rPr lang="zh-CN" altLang="en-US" dirty="0"/>
              <a:t>区块链</a:t>
            </a:r>
            <a:endParaRPr lang="en-US" dirty="0"/>
          </a:p>
        </p:txBody>
      </p:sp>
      <p:sp>
        <p:nvSpPr>
          <p:cNvPr id="3" name="Content Placeholder 2">
            <a:extLst>
              <a:ext uri="{FF2B5EF4-FFF2-40B4-BE49-F238E27FC236}">
                <a16:creationId xmlns:a16="http://schemas.microsoft.com/office/drawing/2014/main" id="{EB7405F1-F915-287E-05F1-3DFE8B8F4841}"/>
              </a:ext>
            </a:extLst>
          </p:cNvPr>
          <p:cNvSpPr>
            <a:spLocks noGrp="1"/>
          </p:cNvSpPr>
          <p:nvPr>
            <p:ph idx="1"/>
          </p:nvPr>
        </p:nvSpPr>
        <p:spPr/>
        <p:txBody>
          <a:bodyPr/>
          <a:lstStyle/>
          <a:p>
            <a:r>
              <a:rPr lang="zh-CN" altLang="en-US" dirty="0"/>
              <a:t>获取大数据</a:t>
            </a:r>
            <a:endParaRPr lang="en-US" altLang="zh-CN" dirty="0"/>
          </a:p>
          <a:p>
            <a:r>
              <a:rPr lang="zh-CN" altLang="en-US" dirty="0"/>
              <a:t>有偿数据的提供和使用</a:t>
            </a:r>
            <a:endParaRPr lang="en-US" altLang="zh-CN" dirty="0"/>
          </a:p>
          <a:p>
            <a:r>
              <a:rPr lang="zh-CN" altLang="en-US" dirty="0"/>
              <a:t>贡献者除了获取名誉，还会有经济收益</a:t>
            </a:r>
            <a:endParaRPr lang="en-US" dirty="0"/>
          </a:p>
        </p:txBody>
      </p:sp>
      <p:sp>
        <p:nvSpPr>
          <p:cNvPr id="4" name="Slide Number Placeholder 3">
            <a:extLst>
              <a:ext uri="{FF2B5EF4-FFF2-40B4-BE49-F238E27FC236}">
                <a16:creationId xmlns:a16="http://schemas.microsoft.com/office/drawing/2014/main" id="{312462C5-9527-D701-C7FA-0A3C8396349F}"/>
              </a:ext>
            </a:extLst>
          </p:cNvPr>
          <p:cNvSpPr>
            <a:spLocks noGrp="1"/>
          </p:cNvSpPr>
          <p:nvPr>
            <p:ph type="sldNum" sz="quarter" idx="12"/>
          </p:nvPr>
        </p:nvSpPr>
        <p:spPr/>
        <p:txBody>
          <a:bodyPr/>
          <a:lstStyle/>
          <a:p>
            <a:fld id="{04C7A8A5-AA52-4E0A-A12D-317CCC0F8090}" type="slidenum">
              <a:rPr lang="en-US" smtClean="0"/>
              <a:t>20</a:t>
            </a:fld>
            <a:endParaRPr lang="en-US"/>
          </a:p>
        </p:txBody>
      </p:sp>
    </p:spTree>
    <p:extLst>
      <p:ext uri="{BB962C8B-B14F-4D97-AF65-F5344CB8AC3E}">
        <p14:creationId xmlns:p14="http://schemas.microsoft.com/office/powerpoint/2010/main" val="1214570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CC1EC-1ED4-BBCA-027F-B21F8A42D72E}"/>
              </a:ext>
            </a:extLst>
          </p:cNvPr>
          <p:cNvSpPr>
            <a:spLocks noGrp="1"/>
          </p:cNvSpPr>
          <p:nvPr>
            <p:ph type="title"/>
          </p:nvPr>
        </p:nvSpPr>
        <p:spPr/>
        <p:txBody>
          <a:bodyPr/>
          <a:lstStyle/>
          <a:p>
            <a:r>
              <a:rPr lang="en-US" i="0" dirty="0" err="1">
                <a:solidFill>
                  <a:srgbClr val="00002B"/>
                </a:solidFill>
                <a:effectLst/>
                <a:latin typeface="Outfit"/>
              </a:rPr>
              <a:t>Anyscale</a:t>
            </a:r>
            <a:r>
              <a:rPr lang="en-US" i="0" dirty="0">
                <a:solidFill>
                  <a:srgbClr val="00002B"/>
                </a:solidFill>
                <a:effectLst/>
                <a:latin typeface="Outfit"/>
              </a:rPr>
              <a:t> Databricks </a:t>
            </a:r>
            <a:r>
              <a:rPr lang="zh-CN" altLang="en-US" i="0" dirty="0">
                <a:solidFill>
                  <a:srgbClr val="00002B"/>
                </a:solidFill>
                <a:effectLst/>
                <a:latin typeface="Outfit"/>
              </a:rPr>
              <a:t>连接器</a:t>
            </a:r>
            <a:endParaRPr lang="en-US" dirty="0"/>
          </a:p>
        </p:txBody>
      </p:sp>
      <p:sp>
        <p:nvSpPr>
          <p:cNvPr id="3" name="Content Placeholder 2">
            <a:extLst>
              <a:ext uri="{FF2B5EF4-FFF2-40B4-BE49-F238E27FC236}">
                <a16:creationId xmlns:a16="http://schemas.microsoft.com/office/drawing/2014/main" id="{DFF97523-CB48-2224-D215-F1B6FCD76EA8}"/>
              </a:ext>
            </a:extLst>
          </p:cNvPr>
          <p:cNvSpPr>
            <a:spLocks noGrp="1"/>
          </p:cNvSpPr>
          <p:nvPr>
            <p:ph idx="1"/>
          </p:nvPr>
        </p:nvSpPr>
        <p:spPr/>
        <p:txBody>
          <a:bodyPr/>
          <a:lstStyle/>
          <a:p>
            <a:pPr marL="0" indent="0">
              <a:buNone/>
            </a:pPr>
            <a:r>
              <a:rPr lang="en-US" altLang="zh-CN" b="0" i="0" dirty="0" err="1">
                <a:solidFill>
                  <a:srgbClr val="222222"/>
                </a:solidFill>
                <a:effectLst/>
                <a:latin typeface="Rubik"/>
              </a:rPr>
              <a:t>Anyscale</a:t>
            </a:r>
            <a:r>
              <a:rPr lang="en-US" altLang="zh-CN" b="0" i="0" dirty="0">
                <a:solidFill>
                  <a:srgbClr val="222222"/>
                </a:solidFill>
                <a:effectLst/>
                <a:latin typeface="Rubik"/>
              </a:rPr>
              <a:t> Databricks </a:t>
            </a:r>
            <a:r>
              <a:rPr lang="zh-CN" altLang="en-US" b="0" i="0" dirty="0">
                <a:solidFill>
                  <a:srgbClr val="222222"/>
                </a:solidFill>
                <a:effectLst/>
                <a:latin typeface="Rubik"/>
              </a:rPr>
              <a:t>连接器是一种新的 </a:t>
            </a:r>
            <a:r>
              <a:rPr lang="en-US" altLang="zh-CN" b="0" i="0" dirty="0">
                <a:solidFill>
                  <a:srgbClr val="222222"/>
                </a:solidFill>
                <a:effectLst/>
                <a:latin typeface="Rubik"/>
              </a:rPr>
              <a:t>Ray </a:t>
            </a:r>
            <a:r>
              <a:rPr lang="zh-CN" altLang="en-US" b="0" i="0" dirty="0">
                <a:solidFill>
                  <a:srgbClr val="222222"/>
                </a:solidFill>
                <a:effectLst/>
                <a:latin typeface="Rubik"/>
              </a:rPr>
              <a:t>数据集功能，可促进 </a:t>
            </a:r>
            <a:r>
              <a:rPr lang="en-US" altLang="zh-CN" b="0" i="0" dirty="0">
                <a:solidFill>
                  <a:srgbClr val="222222"/>
                </a:solidFill>
                <a:effectLst/>
                <a:latin typeface="Rubik"/>
              </a:rPr>
              <a:t>Databricks </a:t>
            </a:r>
            <a:r>
              <a:rPr lang="zh-CN" altLang="en-US" b="0" i="0" dirty="0">
                <a:solidFill>
                  <a:srgbClr val="222222"/>
                </a:solidFill>
                <a:effectLst/>
                <a:latin typeface="Rubik"/>
              </a:rPr>
              <a:t>集群和 </a:t>
            </a:r>
            <a:r>
              <a:rPr lang="en-US" altLang="zh-CN" b="0" i="0" dirty="0" err="1">
                <a:solidFill>
                  <a:srgbClr val="222222"/>
                </a:solidFill>
                <a:effectLst/>
                <a:latin typeface="Rubik"/>
              </a:rPr>
              <a:t>Anyscale</a:t>
            </a:r>
            <a:r>
              <a:rPr lang="en-US" altLang="zh-CN" b="0" i="0" dirty="0">
                <a:solidFill>
                  <a:srgbClr val="222222"/>
                </a:solidFill>
                <a:effectLst/>
                <a:latin typeface="Rubik"/>
              </a:rPr>
              <a:t> </a:t>
            </a:r>
            <a:r>
              <a:rPr lang="zh-CN" altLang="en-US" b="0" i="0" dirty="0">
                <a:solidFill>
                  <a:srgbClr val="222222"/>
                </a:solidFill>
                <a:effectLst/>
                <a:latin typeface="Rubik"/>
              </a:rPr>
              <a:t>托管 </a:t>
            </a:r>
            <a:r>
              <a:rPr lang="en-US" altLang="zh-CN" b="0" i="0" dirty="0">
                <a:solidFill>
                  <a:srgbClr val="222222"/>
                </a:solidFill>
                <a:effectLst/>
                <a:latin typeface="Rubik"/>
              </a:rPr>
              <a:t>Ray </a:t>
            </a:r>
            <a:r>
              <a:rPr lang="zh-CN" altLang="en-US" b="0" i="0" dirty="0">
                <a:solidFill>
                  <a:srgbClr val="222222"/>
                </a:solidFill>
                <a:effectLst/>
                <a:latin typeface="Rubik"/>
              </a:rPr>
              <a:t>集群之间的轻松数据传输。</a:t>
            </a:r>
            <a:endParaRPr lang="en-US" altLang="zh-CN" b="0" i="0" dirty="0">
              <a:solidFill>
                <a:srgbClr val="222222"/>
              </a:solidFill>
              <a:effectLst/>
              <a:latin typeface="Rubik"/>
            </a:endParaRPr>
          </a:p>
          <a:p>
            <a:r>
              <a:rPr lang="zh-CN" altLang="en-US" b="0" i="0" dirty="0">
                <a:solidFill>
                  <a:srgbClr val="222222"/>
                </a:solidFill>
                <a:effectLst/>
                <a:latin typeface="Rubik"/>
              </a:rPr>
              <a:t>该连接器使使用 </a:t>
            </a:r>
            <a:r>
              <a:rPr lang="en-US" altLang="zh-CN" b="0" i="0" dirty="0" err="1">
                <a:solidFill>
                  <a:srgbClr val="222222"/>
                </a:solidFill>
                <a:effectLst/>
                <a:latin typeface="Rubik"/>
              </a:rPr>
              <a:t>Anyscale</a:t>
            </a:r>
            <a:r>
              <a:rPr lang="en-US" altLang="zh-CN" b="0" i="0" dirty="0">
                <a:solidFill>
                  <a:srgbClr val="222222"/>
                </a:solidFill>
                <a:effectLst/>
                <a:latin typeface="Rubik"/>
              </a:rPr>
              <a:t> </a:t>
            </a:r>
            <a:r>
              <a:rPr lang="zh-CN" altLang="en-US" b="0" i="0" dirty="0">
                <a:solidFill>
                  <a:srgbClr val="222222"/>
                </a:solidFill>
                <a:effectLst/>
                <a:latin typeface="Rubik"/>
              </a:rPr>
              <a:t>的数据科学家可以在机器学习和发现过程中轻松利用其 </a:t>
            </a:r>
            <a:r>
              <a:rPr lang="en-US" altLang="zh-CN" b="0" i="0" dirty="0">
                <a:solidFill>
                  <a:srgbClr val="222222"/>
                </a:solidFill>
                <a:effectLst/>
                <a:latin typeface="Rubik"/>
              </a:rPr>
              <a:t>Databricks </a:t>
            </a:r>
            <a:r>
              <a:rPr lang="zh-CN" altLang="en-US" b="0" i="0" dirty="0">
                <a:solidFill>
                  <a:srgbClr val="222222"/>
                </a:solidFill>
                <a:effectLst/>
                <a:latin typeface="Rubik"/>
              </a:rPr>
              <a:t>数据湖。</a:t>
            </a:r>
            <a:endParaRPr lang="en-US" altLang="zh-CN" b="0" i="0" dirty="0">
              <a:solidFill>
                <a:srgbClr val="222222"/>
              </a:solidFill>
              <a:effectLst/>
              <a:latin typeface="Rubik"/>
            </a:endParaRPr>
          </a:p>
          <a:p>
            <a:r>
              <a:rPr lang="zh-CN" altLang="en-US" b="0" i="0" dirty="0">
                <a:solidFill>
                  <a:srgbClr val="222222"/>
                </a:solidFill>
                <a:effectLst/>
                <a:latin typeface="Rubik"/>
              </a:rPr>
              <a:t>它还允许机器学习工程师以更简单的方式创建端到端工作负载，允许在单个 </a:t>
            </a:r>
            <a:r>
              <a:rPr lang="en-US" altLang="zh-CN" b="0" i="0" dirty="0">
                <a:solidFill>
                  <a:srgbClr val="222222"/>
                </a:solidFill>
                <a:effectLst/>
                <a:latin typeface="Rubik"/>
              </a:rPr>
              <a:t>Python </a:t>
            </a:r>
            <a:r>
              <a:rPr lang="zh-CN" altLang="en-US" b="0" i="0" dirty="0">
                <a:solidFill>
                  <a:srgbClr val="222222"/>
                </a:solidFill>
                <a:effectLst/>
                <a:latin typeface="Rubik"/>
              </a:rPr>
              <a:t>脚本中执行整个 </a:t>
            </a:r>
            <a:r>
              <a:rPr lang="en-US" altLang="zh-CN" b="0" i="0" dirty="0">
                <a:solidFill>
                  <a:srgbClr val="222222"/>
                </a:solidFill>
                <a:effectLst/>
                <a:latin typeface="Rubik"/>
              </a:rPr>
              <a:t>ML </a:t>
            </a:r>
            <a:r>
              <a:rPr lang="zh-CN" altLang="en-US" b="0" i="0" dirty="0">
                <a:solidFill>
                  <a:srgbClr val="222222"/>
                </a:solidFill>
                <a:effectLst/>
                <a:latin typeface="Rubik"/>
              </a:rPr>
              <a:t>管道。</a:t>
            </a:r>
            <a:endParaRPr lang="en-US" altLang="zh-CN" b="0" i="0" dirty="0">
              <a:solidFill>
                <a:srgbClr val="222222"/>
              </a:solidFill>
              <a:effectLst/>
              <a:latin typeface="Rubik"/>
            </a:endParaRPr>
          </a:p>
          <a:p>
            <a:r>
              <a:rPr lang="zh-CN" altLang="en-US" b="0" i="0" dirty="0">
                <a:solidFill>
                  <a:srgbClr val="222222"/>
                </a:solidFill>
                <a:effectLst/>
                <a:latin typeface="Rubik"/>
              </a:rPr>
              <a:t>通过利用 </a:t>
            </a:r>
            <a:r>
              <a:rPr lang="en-US" altLang="zh-CN" b="0" i="0" dirty="0">
                <a:solidFill>
                  <a:srgbClr val="222222"/>
                </a:solidFill>
                <a:effectLst/>
                <a:latin typeface="Rubik"/>
              </a:rPr>
              <a:t>Ray </a:t>
            </a:r>
            <a:r>
              <a:rPr lang="zh-CN" altLang="en-US" b="0" i="0" dirty="0">
                <a:solidFill>
                  <a:srgbClr val="222222"/>
                </a:solidFill>
                <a:effectLst/>
                <a:latin typeface="Rubik"/>
              </a:rPr>
              <a:t>和 </a:t>
            </a:r>
            <a:r>
              <a:rPr lang="en-US" altLang="zh-CN" b="0" i="0" dirty="0">
                <a:solidFill>
                  <a:srgbClr val="222222"/>
                </a:solidFill>
                <a:effectLst/>
                <a:latin typeface="Rubik"/>
              </a:rPr>
              <a:t>Ray </a:t>
            </a:r>
            <a:r>
              <a:rPr lang="zh-CN" altLang="en-US" b="0" i="0" dirty="0">
                <a:solidFill>
                  <a:srgbClr val="222222"/>
                </a:solidFill>
                <a:effectLst/>
                <a:latin typeface="Rubik"/>
              </a:rPr>
              <a:t>数据集的高度可扩展性，可以更快、更低成本地执行机器学习工作负载（例如训练、调整和批量服务作业），同时通过其他 </a:t>
            </a:r>
            <a:r>
              <a:rPr lang="en-US" altLang="zh-CN" b="0" i="0" dirty="0">
                <a:solidFill>
                  <a:srgbClr val="222222"/>
                </a:solidFill>
                <a:effectLst/>
                <a:latin typeface="Rubik"/>
              </a:rPr>
              <a:t>Ray </a:t>
            </a:r>
            <a:r>
              <a:rPr lang="zh-CN" altLang="en-US" b="0" i="0" dirty="0">
                <a:solidFill>
                  <a:srgbClr val="222222"/>
                </a:solidFill>
                <a:effectLst/>
                <a:latin typeface="Rubik"/>
              </a:rPr>
              <a:t>充分利用 </a:t>
            </a:r>
            <a:r>
              <a:rPr lang="en-US" altLang="zh-CN" b="0" i="0" dirty="0">
                <a:solidFill>
                  <a:srgbClr val="222222"/>
                </a:solidFill>
                <a:effectLst/>
                <a:latin typeface="Rubik"/>
              </a:rPr>
              <a:t>AI </a:t>
            </a:r>
            <a:r>
              <a:rPr lang="zh-CN" altLang="en-US" b="0" i="0" dirty="0">
                <a:solidFill>
                  <a:srgbClr val="222222"/>
                </a:solidFill>
                <a:effectLst/>
                <a:latin typeface="Rubik"/>
              </a:rPr>
              <a:t>的最新进展与 </a:t>
            </a:r>
            <a:r>
              <a:rPr lang="en-US" altLang="zh-CN" b="0" i="0" dirty="0">
                <a:solidFill>
                  <a:srgbClr val="222222"/>
                </a:solidFill>
                <a:effectLst/>
                <a:latin typeface="Rubik"/>
              </a:rPr>
              <a:t>Hugging Face</a:t>
            </a:r>
            <a:r>
              <a:rPr lang="zh-CN" altLang="en-US" b="0" i="0" dirty="0">
                <a:solidFill>
                  <a:srgbClr val="222222"/>
                </a:solidFill>
                <a:effectLst/>
                <a:latin typeface="Rubik"/>
              </a:rPr>
              <a:t>、</a:t>
            </a:r>
            <a:r>
              <a:rPr lang="en-US" altLang="zh-CN" b="0" i="0" dirty="0" err="1">
                <a:solidFill>
                  <a:srgbClr val="222222"/>
                </a:solidFill>
                <a:effectLst/>
                <a:latin typeface="Rubik"/>
              </a:rPr>
              <a:t>XGBoost</a:t>
            </a:r>
            <a:r>
              <a:rPr lang="zh-CN" altLang="en-US" b="0" i="0" dirty="0">
                <a:solidFill>
                  <a:srgbClr val="222222"/>
                </a:solidFill>
                <a:effectLst/>
                <a:latin typeface="Rubik"/>
              </a:rPr>
              <a:t>、</a:t>
            </a:r>
            <a:r>
              <a:rPr lang="en-US" altLang="zh-CN" b="0" i="0" dirty="0" err="1">
                <a:solidFill>
                  <a:srgbClr val="222222"/>
                </a:solidFill>
                <a:effectLst/>
                <a:latin typeface="Rubik"/>
              </a:rPr>
              <a:t>LightGBM</a:t>
            </a:r>
            <a:r>
              <a:rPr lang="en-US" altLang="zh-CN" b="0" i="0" dirty="0">
                <a:solidFill>
                  <a:srgbClr val="222222"/>
                </a:solidFill>
                <a:effectLst/>
                <a:latin typeface="Rubik"/>
              </a:rPr>
              <a:t> </a:t>
            </a:r>
            <a:r>
              <a:rPr lang="zh-CN" altLang="en-US" b="0" i="0" dirty="0">
                <a:solidFill>
                  <a:srgbClr val="222222"/>
                </a:solidFill>
                <a:effectLst/>
                <a:latin typeface="Rubik"/>
              </a:rPr>
              <a:t>以及许多 </a:t>
            </a:r>
            <a:r>
              <a:rPr lang="en-US" altLang="zh-CN" b="0" i="0" dirty="0">
                <a:solidFill>
                  <a:srgbClr val="222222"/>
                </a:solidFill>
                <a:effectLst/>
                <a:latin typeface="Rubik"/>
              </a:rPr>
              <a:t>AI </a:t>
            </a:r>
            <a:r>
              <a:rPr lang="zh-CN" altLang="en-US" b="0" i="0" dirty="0">
                <a:solidFill>
                  <a:srgbClr val="222222"/>
                </a:solidFill>
                <a:effectLst/>
                <a:latin typeface="Rubik"/>
              </a:rPr>
              <a:t>框架和库集成。</a:t>
            </a:r>
            <a:endParaRPr lang="en-US" dirty="0"/>
          </a:p>
        </p:txBody>
      </p:sp>
      <p:sp>
        <p:nvSpPr>
          <p:cNvPr id="4" name="Slide Number Placeholder 3">
            <a:extLst>
              <a:ext uri="{FF2B5EF4-FFF2-40B4-BE49-F238E27FC236}">
                <a16:creationId xmlns:a16="http://schemas.microsoft.com/office/drawing/2014/main" id="{AF19566F-BDA2-BB40-6746-A78C99598634}"/>
              </a:ext>
            </a:extLst>
          </p:cNvPr>
          <p:cNvSpPr>
            <a:spLocks noGrp="1"/>
          </p:cNvSpPr>
          <p:nvPr>
            <p:ph type="sldNum" sz="quarter" idx="12"/>
          </p:nvPr>
        </p:nvSpPr>
        <p:spPr/>
        <p:txBody>
          <a:bodyPr/>
          <a:lstStyle/>
          <a:p>
            <a:fld id="{04C7A8A5-AA52-4E0A-A12D-317CCC0F8090}" type="slidenum">
              <a:rPr lang="en-US" smtClean="0"/>
              <a:t>3</a:t>
            </a:fld>
            <a:endParaRPr lang="en-US"/>
          </a:p>
        </p:txBody>
      </p:sp>
    </p:spTree>
    <p:extLst>
      <p:ext uri="{BB962C8B-B14F-4D97-AF65-F5344CB8AC3E}">
        <p14:creationId xmlns:p14="http://schemas.microsoft.com/office/powerpoint/2010/main" val="4080197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C9D65-898F-42C9-BB78-B94E2ED4E743}"/>
              </a:ext>
            </a:extLst>
          </p:cNvPr>
          <p:cNvSpPr>
            <a:spLocks noGrp="1"/>
          </p:cNvSpPr>
          <p:nvPr>
            <p:ph type="title"/>
          </p:nvPr>
        </p:nvSpPr>
        <p:spPr/>
        <p:txBody>
          <a:bodyPr/>
          <a:lstStyle/>
          <a:p>
            <a:r>
              <a:rPr lang="zh-CN" altLang="en-US" i="0" dirty="0">
                <a:solidFill>
                  <a:srgbClr val="222222"/>
                </a:solidFill>
                <a:effectLst/>
                <a:latin typeface="Outfit"/>
              </a:rPr>
              <a:t>连接器的主要优点</a:t>
            </a:r>
            <a:endParaRPr lang="en-US" dirty="0"/>
          </a:p>
        </p:txBody>
      </p:sp>
      <p:sp>
        <p:nvSpPr>
          <p:cNvPr id="3" name="Content Placeholder 2">
            <a:extLst>
              <a:ext uri="{FF2B5EF4-FFF2-40B4-BE49-F238E27FC236}">
                <a16:creationId xmlns:a16="http://schemas.microsoft.com/office/drawing/2014/main" id="{35B7DAE9-8C58-18CF-FCC0-61795A473B8A}"/>
              </a:ext>
            </a:extLst>
          </p:cNvPr>
          <p:cNvSpPr>
            <a:spLocks noGrp="1"/>
          </p:cNvSpPr>
          <p:nvPr>
            <p:ph idx="1"/>
          </p:nvPr>
        </p:nvSpPr>
        <p:spPr>
          <a:xfrm>
            <a:off x="557784" y="1690688"/>
            <a:ext cx="10796016" cy="4486275"/>
          </a:xfrm>
        </p:spPr>
        <p:txBody>
          <a:bodyPr>
            <a:normAutofit fontScale="85000" lnSpcReduction="20000"/>
          </a:bodyPr>
          <a:lstStyle/>
          <a:p>
            <a:pPr algn="l">
              <a:buFont typeface="Arial" panose="020B0604020202020204" pitchFamily="34" charset="0"/>
              <a:buChar char="•"/>
            </a:pPr>
            <a:r>
              <a:rPr lang="zh-CN" altLang="en-US" b="1" i="0" dirty="0">
                <a:solidFill>
                  <a:srgbClr val="222222"/>
                </a:solidFill>
                <a:effectLst/>
                <a:latin typeface="Rubik"/>
              </a:rPr>
              <a:t>轻松访问数据</a:t>
            </a:r>
            <a:r>
              <a:rPr lang="zh-CN" altLang="en-US" dirty="0">
                <a:solidFill>
                  <a:srgbClr val="222222"/>
                </a:solidFill>
                <a:latin typeface="Rubik"/>
              </a:rPr>
              <a:t>：</a:t>
            </a:r>
            <a:r>
              <a:rPr lang="zh-CN" altLang="en-US" b="0" i="0" dirty="0">
                <a:solidFill>
                  <a:srgbClr val="222222"/>
                </a:solidFill>
                <a:effectLst/>
                <a:latin typeface="Rubik"/>
              </a:rPr>
              <a:t>在 </a:t>
            </a:r>
            <a:r>
              <a:rPr lang="en-US" altLang="zh-CN" b="0" i="0" dirty="0" err="1">
                <a:solidFill>
                  <a:srgbClr val="222222"/>
                </a:solidFill>
                <a:effectLst/>
                <a:latin typeface="Rubik"/>
              </a:rPr>
              <a:t>Anyscale</a:t>
            </a:r>
            <a:r>
              <a:rPr lang="en-US" altLang="zh-CN" b="0" i="0" dirty="0">
                <a:solidFill>
                  <a:srgbClr val="222222"/>
                </a:solidFill>
                <a:effectLst/>
                <a:latin typeface="Rubik"/>
              </a:rPr>
              <a:t> Workspaces Visual Code </a:t>
            </a:r>
            <a:r>
              <a:rPr lang="zh-CN" altLang="en-US" b="0" i="0" dirty="0">
                <a:solidFill>
                  <a:srgbClr val="222222"/>
                </a:solidFill>
                <a:effectLst/>
                <a:latin typeface="Rubik"/>
              </a:rPr>
              <a:t>或 </a:t>
            </a:r>
            <a:r>
              <a:rPr lang="en-US" altLang="zh-CN" b="0" i="0" dirty="0" err="1">
                <a:solidFill>
                  <a:srgbClr val="222222"/>
                </a:solidFill>
                <a:effectLst/>
                <a:latin typeface="Rubik"/>
              </a:rPr>
              <a:t>JupyterHub</a:t>
            </a:r>
            <a:r>
              <a:rPr lang="en-US" altLang="zh-CN" b="0" i="0" dirty="0">
                <a:solidFill>
                  <a:srgbClr val="222222"/>
                </a:solidFill>
                <a:effectLst/>
                <a:latin typeface="Rubik"/>
              </a:rPr>
              <a:t> </a:t>
            </a:r>
            <a:r>
              <a:rPr lang="zh-CN" altLang="en-US" b="0" i="0" dirty="0">
                <a:solidFill>
                  <a:srgbClr val="222222"/>
                </a:solidFill>
                <a:effectLst/>
                <a:latin typeface="Rubik"/>
              </a:rPr>
              <a:t>环境中通过 </a:t>
            </a:r>
            <a:r>
              <a:rPr lang="en-US" altLang="zh-CN" b="0" i="0" dirty="0">
                <a:solidFill>
                  <a:srgbClr val="222222"/>
                </a:solidFill>
                <a:effectLst/>
                <a:latin typeface="Rubik"/>
              </a:rPr>
              <a:t>SQL </a:t>
            </a:r>
            <a:r>
              <a:rPr lang="zh-CN" altLang="en-US" b="0" i="0" dirty="0">
                <a:solidFill>
                  <a:srgbClr val="222222"/>
                </a:solidFill>
                <a:effectLst/>
                <a:latin typeface="Rubik"/>
              </a:rPr>
              <a:t>查询访问 </a:t>
            </a:r>
            <a:r>
              <a:rPr lang="en-US" altLang="zh-CN" b="0" i="0" dirty="0">
                <a:solidFill>
                  <a:srgbClr val="222222"/>
                </a:solidFill>
                <a:effectLst/>
                <a:latin typeface="Rubik"/>
              </a:rPr>
              <a:t>Databricks </a:t>
            </a:r>
            <a:r>
              <a:rPr lang="zh-CN" altLang="en-US" b="0" i="0" dirty="0">
                <a:solidFill>
                  <a:srgbClr val="222222"/>
                </a:solidFill>
                <a:effectLst/>
                <a:latin typeface="Rubik"/>
              </a:rPr>
              <a:t>数据，从而支持数据科学的发现和开发。</a:t>
            </a:r>
          </a:p>
          <a:p>
            <a:pPr algn="l">
              <a:buFont typeface="Arial" panose="020B0604020202020204" pitchFamily="34" charset="0"/>
              <a:buChar char="•"/>
            </a:pPr>
            <a:r>
              <a:rPr lang="zh-CN" altLang="en-US" b="1" i="0" dirty="0">
                <a:solidFill>
                  <a:srgbClr val="222222"/>
                </a:solidFill>
                <a:effectLst/>
                <a:latin typeface="Rubik"/>
              </a:rPr>
              <a:t>改进的数据安全和治理</a:t>
            </a:r>
            <a:r>
              <a:rPr lang="zh-CN" altLang="en-US" dirty="0">
                <a:solidFill>
                  <a:srgbClr val="222222"/>
                </a:solidFill>
                <a:latin typeface="Rubik"/>
              </a:rPr>
              <a:t>：</a:t>
            </a:r>
            <a:r>
              <a:rPr lang="zh-CN" altLang="en-US" b="0" i="0" dirty="0">
                <a:solidFill>
                  <a:srgbClr val="222222"/>
                </a:solidFill>
                <a:effectLst/>
                <a:latin typeface="Rubik"/>
              </a:rPr>
              <a:t>通过直接将数据从 </a:t>
            </a:r>
            <a:r>
              <a:rPr lang="en-US" altLang="zh-CN" b="0" i="0" dirty="0">
                <a:solidFill>
                  <a:srgbClr val="222222"/>
                </a:solidFill>
                <a:effectLst/>
                <a:latin typeface="Rubik"/>
              </a:rPr>
              <a:t>Databricks </a:t>
            </a:r>
            <a:r>
              <a:rPr lang="zh-CN" altLang="en-US" b="0" i="0" dirty="0">
                <a:solidFill>
                  <a:srgbClr val="222222"/>
                </a:solidFill>
                <a:effectLst/>
                <a:latin typeface="Rubik"/>
              </a:rPr>
              <a:t>数据湖复制到 </a:t>
            </a:r>
            <a:r>
              <a:rPr lang="en-US" altLang="zh-CN" b="0" i="0" dirty="0">
                <a:solidFill>
                  <a:srgbClr val="222222"/>
                </a:solidFill>
                <a:effectLst/>
                <a:latin typeface="Rubik"/>
              </a:rPr>
              <a:t>Ray </a:t>
            </a:r>
            <a:r>
              <a:rPr lang="zh-CN" altLang="en-US" b="0" i="0" dirty="0">
                <a:solidFill>
                  <a:srgbClr val="222222"/>
                </a:solidFill>
                <a:effectLst/>
                <a:latin typeface="Rubik"/>
              </a:rPr>
              <a:t>集群来确保数据安全和治理，无需中间步骤并维护对敏感数据的单独控制。所有数据在传输过程中和静态时都经过加密。</a:t>
            </a:r>
          </a:p>
          <a:p>
            <a:pPr algn="l">
              <a:buFont typeface="Arial" panose="020B0604020202020204" pitchFamily="34" charset="0"/>
              <a:buChar char="•"/>
            </a:pPr>
            <a:r>
              <a:rPr lang="zh-CN" altLang="en-US" b="1" i="0" dirty="0">
                <a:solidFill>
                  <a:srgbClr val="222222"/>
                </a:solidFill>
                <a:effectLst/>
                <a:latin typeface="Rubik"/>
              </a:rPr>
              <a:t>高度可扩展的数据交换</a:t>
            </a:r>
            <a:r>
              <a:rPr lang="zh-CN" altLang="en-US" dirty="0">
                <a:solidFill>
                  <a:srgbClr val="222222"/>
                </a:solidFill>
                <a:latin typeface="Rubik"/>
              </a:rPr>
              <a:t>：</a:t>
            </a:r>
            <a:r>
              <a:rPr lang="zh-CN" altLang="en-US" b="0" i="0" dirty="0">
                <a:solidFill>
                  <a:srgbClr val="222222"/>
                </a:solidFill>
                <a:effectLst/>
                <a:latin typeface="Rubik"/>
              </a:rPr>
              <a:t>利用 </a:t>
            </a:r>
            <a:r>
              <a:rPr lang="en-US" altLang="zh-CN" b="0" i="0" dirty="0">
                <a:solidFill>
                  <a:srgbClr val="222222"/>
                </a:solidFill>
                <a:effectLst/>
                <a:latin typeface="Rubik"/>
              </a:rPr>
              <a:t>Ray </a:t>
            </a:r>
            <a:r>
              <a:rPr lang="zh-CN" altLang="en-US" b="0" i="0" dirty="0">
                <a:solidFill>
                  <a:srgbClr val="222222"/>
                </a:solidFill>
                <a:effectLst/>
                <a:latin typeface="Rubik"/>
              </a:rPr>
              <a:t>数据集的并行读写功能，可在几分钟内交换 </a:t>
            </a:r>
            <a:r>
              <a:rPr lang="en-US" altLang="zh-CN" b="0" i="0" dirty="0">
                <a:solidFill>
                  <a:srgbClr val="222222"/>
                </a:solidFill>
                <a:effectLst/>
                <a:latin typeface="Rubik"/>
              </a:rPr>
              <a:t>TB </a:t>
            </a:r>
            <a:r>
              <a:rPr lang="zh-CN" altLang="en-US" b="0" i="0" dirty="0">
                <a:solidFill>
                  <a:srgbClr val="222222"/>
                </a:solidFill>
                <a:effectLst/>
                <a:latin typeface="Rubik"/>
              </a:rPr>
              <a:t>级的数据。此功能可显着加快数据密集型操作并增强可扩展性，同时减少作业运行时间和总体成本。</a:t>
            </a:r>
          </a:p>
          <a:p>
            <a:pPr algn="l">
              <a:buFont typeface="Arial" panose="020B0604020202020204" pitchFamily="34" charset="0"/>
              <a:buChar char="•"/>
            </a:pPr>
            <a:r>
              <a:rPr lang="zh-CN" altLang="en-US" b="1" i="0" dirty="0">
                <a:solidFill>
                  <a:srgbClr val="222222"/>
                </a:solidFill>
                <a:effectLst/>
                <a:latin typeface="Rubik"/>
              </a:rPr>
              <a:t>简化工作负载开发</a:t>
            </a:r>
            <a:r>
              <a:rPr lang="zh-CN" altLang="en-US" dirty="0">
                <a:solidFill>
                  <a:srgbClr val="222222"/>
                </a:solidFill>
                <a:latin typeface="Rubik"/>
              </a:rPr>
              <a:t>：</a:t>
            </a:r>
            <a:r>
              <a:rPr lang="zh-CN" altLang="en-US" b="0" i="0" dirty="0">
                <a:solidFill>
                  <a:srgbClr val="222222"/>
                </a:solidFill>
                <a:effectLst/>
                <a:latin typeface="Rubik"/>
              </a:rPr>
              <a:t>通过将所有必要的逻辑整合到单个脚本中来简化机器学习工作流程。该脚本可以查询特征、训练和调整模型、评分并将结果具体化回数据湖，从而简化整个过程。</a:t>
            </a:r>
          </a:p>
          <a:p>
            <a:pPr algn="l">
              <a:buFont typeface="Arial" panose="020B0604020202020204" pitchFamily="34" charset="0"/>
              <a:buChar char="•"/>
            </a:pPr>
            <a:r>
              <a:rPr lang="zh-CN" altLang="en-US" b="1" i="0" dirty="0">
                <a:solidFill>
                  <a:srgbClr val="222222"/>
                </a:solidFill>
                <a:effectLst/>
                <a:latin typeface="Rubik"/>
              </a:rPr>
              <a:t>解锁最新的 </a:t>
            </a:r>
            <a:r>
              <a:rPr lang="en-US" altLang="zh-CN" b="1" i="0" dirty="0">
                <a:solidFill>
                  <a:srgbClr val="222222"/>
                </a:solidFill>
                <a:effectLst/>
                <a:latin typeface="Rubik"/>
              </a:rPr>
              <a:t>AI </a:t>
            </a:r>
            <a:r>
              <a:rPr lang="zh-CN" altLang="en-US" b="1" i="0" dirty="0">
                <a:solidFill>
                  <a:srgbClr val="222222"/>
                </a:solidFill>
                <a:effectLst/>
                <a:latin typeface="Rubik"/>
              </a:rPr>
              <a:t>创新</a:t>
            </a:r>
            <a:r>
              <a:rPr lang="zh-CN" altLang="en-US" dirty="0">
                <a:solidFill>
                  <a:srgbClr val="222222"/>
                </a:solidFill>
                <a:latin typeface="Rubik"/>
              </a:rPr>
              <a:t>：</a:t>
            </a:r>
            <a:r>
              <a:rPr lang="zh-CN" altLang="en-US" b="0" i="0" dirty="0">
                <a:solidFill>
                  <a:srgbClr val="222222"/>
                </a:solidFill>
                <a:effectLst/>
                <a:latin typeface="Rubik"/>
              </a:rPr>
              <a:t>利用 </a:t>
            </a:r>
            <a:r>
              <a:rPr lang="en-US" altLang="zh-CN" b="0" i="0" dirty="0">
                <a:solidFill>
                  <a:srgbClr val="222222"/>
                </a:solidFill>
                <a:effectLst/>
                <a:latin typeface="Rubik"/>
              </a:rPr>
              <a:t>Databricks </a:t>
            </a:r>
            <a:r>
              <a:rPr lang="zh-CN" altLang="en-US" b="0" i="0" dirty="0">
                <a:solidFill>
                  <a:srgbClr val="222222"/>
                </a:solidFill>
                <a:effectLst/>
                <a:latin typeface="Rubik"/>
              </a:rPr>
              <a:t>的强大功能来查询和加入数据，同时受益于 </a:t>
            </a:r>
            <a:r>
              <a:rPr lang="en-US" altLang="zh-CN" b="0" i="0" dirty="0">
                <a:solidFill>
                  <a:srgbClr val="222222"/>
                </a:solidFill>
                <a:effectLst/>
                <a:latin typeface="Rubik"/>
              </a:rPr>
              <a:t>Ray AIR </a:t>
            </a:r>
            <a:r>
              <a:rPr lang="zh-CN" altLang="en-US" b="0" i="0" dirty="0">
                <a:solidFill>
                  <a:srgbClr val="222222"/>
                </a:solidFill>
                <a:effectLst/>
                <a:latin typeface="Rubik"/>
              </a:rPr>
              <a:t>的可扩展性和简单性，以实现机器学习和 </a:t>
            </a:r>
            <a:r>
              <a:rPr lang="en-US" altLang="zh-CN" b="0" i="0" dirty="0">
                <a:solidFill>
                  <a:srgbClr val="222222"/>
                </a:solidFill>
                <a:effectLst/>
                <a:latin typeface="Rubik"/>
              </a:rPr>
              <a:t>AI </a:t>
            </a:r>
            <a:r>
              <a:rPr lang="zh-CN" altLang="en-US" b="0" i="0" dirty="0">
                <a:solidFill>
                  <a:srgbClr val="222222"/>
                </a:solidFill>
                <a:effectLst/>
                <a:latin typeface="Rubik"/>
              </a:rPr>
              <a:t>开发。</a:t>
            </a:r>
            <a:r>
              <a:rPr lang="en-US" altLang="zh-CN" b="0" i="0" dirty="0">
                <a:solidFill>
                  <a:srgbClr val="222222"/>
                </a:solidFill>
                <a:effectLst/>
                <a:latin typeface="Rubik"/>
              </a:rPr>
              <a:t>Ray AIR </a:t>
            </a:r>
            <a:r>
              <a:rPr lang="zh-CN" altLang="en-US" b="0" i="0" dirty="0">
                <a:solidFill>
                  <a:srgbClr val="222222"/>
                </a:solidFill>
                <a:effectLst/>
                <a:latin typeface="Rubik"/>
              </a:rPr>
              <a:t>提供与最新 </a:t>
            </a:r>
            <a:r>
              <a:rPr lang="en-US" altLang="zh-CN" b="0" i="0" dirty="0">
                <a:solidFill>
                  <a:srgbClr val="222222"/>
                </a:solidFill>
                <a:effectLst/>
                <a:latin typeface="Rubik"/>
              </a:rPr>
              <a:t>AI </a:t>
            </a:r>
            <a:r>
              <a:rPr lang="zh-CN" altLang="en-US" b="0" i="0" dirty="0">
                <a:solidFill>
                  <a:srgbClr val="222222"/>
                </a:solidFill>
                <a:effectLst/>
                <a:latin typeface="Rubik"/>
              </a:rPr>
              <a:t>创新的集成，例如预训练的 </a:t>
            </a:r>
            <a:r>
              <a:rPr lang="en-US" altLang="zh-CN" b="0" i="0" dirty="0">
                <a:solidFill>
                  <a:srgbClr val="222222"/>
                </a:solidFill>
                <a:effectLst/>
                <a:latin typeface="Rubik"/>
              </a:rPr>
              <a:t>Hugging Face </a:t>
            </a:r>
            <a:r>
              <a:rPr lang="zh-CN" altLang="en-US" b="0" i="0" dirty="0">
                <a:solidFill>
                  <a:srgbClr val="222222"/>
                </a:solidFill>
                <a:effectLst/>
                <a:latin typeface="Rubik"/>
              </a:rPr>
              <a:t>语言模型。</a:t>
            </a:r>
          </a:p>
        </p:txBody>
      </p:sp>
      <p:sp>
        <p:nvSpPr>
          <p:cNvPr id="4" name="Slide Number Placeholder 3">
            <a:extLst>
              <a:ext uri="{FF2B5EF4-FFF2-40B4-BE49-F238E27FC236}">
                <a16:creationId xmlns:a16="http://schemas.microsoft.com/office/drawing/2014/main" id="{ADCD4E4B-FEAA-396A-2F74-67CE6880DFFC}"/>
              </a:ext>
            </a:extLst>
          </p:cNvPr>
          <p:cNvSpPr>
            <a:spLocks noGrp="1"/>
          </p:cNvSpPr>
          <p:nvPr>
            <p:ph type="sldNum" sz="quarter" idx="12"/>
          </p:nvPr>
        </p:nvSpPr>
        <p:spPr/>
        <p:txBody>
          <a:bodyPr/>
          <a:lstStyle/>
          <a:p>
            <a:fld id="{04C7A8A5-AA52-4E0A-A12D-317CCC0F8090}" type="slidenum">
              <a:rPr lang="en-US" smtClean="0"/>
              <a:t>4</a:t>
            </a:fld>
            <a:endParaRPr lang="en-US"/>
          </a:p>
        </p:txBody>
      </p:sp>
    </p:spTree>
    <p:extLst>
      <p:ext uri="{BB962C8B-B14F-4D97-AF65-F5344CB8AC3E}">
        <p14:creationId xmlns:p14="http://schemas.microsoft.com/office/powerpoint/2010/main" val="1260378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9792E-3D92-A57B-3E0B-8C08397E5A8B}"/>
              </a:ext>
            </a:extLst>
          </p:cNvPr>
          <p:cNvSpPr>
            <a:spLocks noGrp="1"/>
          </p:cNvSpPr>
          <p:nvPr>
            <p:ph type="title"/>
          </p:nvPr>
        </p:nvSpPr>
        <p:spPr/>
        <p:txBody>
          <a:bodyPr/>
          <a:lstStyle/>
          <a:p>
            <a:r>
              <a:rPr lang="zh-CN" altLang="en-US" i="0" dirty="0">
                <a:solidFill>
                  <a:srgbClr val="222222"/>
                </a:solidFill>
                <a:effectLst/>
                <a:latin typeface="Outfit"/>
              </a:rPr>
              <a:t>简单、安全且可扩展的数据访问</a:t>
            </a:r>
            <a:endParaRPr lang="en-US" dirty="0"/>
          </a:p>
        </p:txBody>
      </p:sp>
      <p:sp>
        <p:nvSpPr>
          <p:cNvPr id="3" name="Content Placeholder 2">
            <a:extLst>
              <a:ext uri="{FF2B5EF4-FFF2-40B4-BE49-F238E27FC236}">
                <a16:creationId xmlns:a16="http://schemas.microsoft.com/office/drawing/2014/main" id="{8357523F-AFD3-1E09-D0D0-F393E9218BB5}"/>
              </a:ext>
            </a:extLst>
          </p:cNvPr>
          <p:cNvSpPr>
            <a:spLocks noGrp="1"/>
          </p:cNvSpPr>
          <p:nvPr>
            <p:ph idx="1"/>
          </p:nvPr>
        </p:nvSpPr>
        <p:spPr>
          <a:xfrm>
            <a:off x="7360920" y="1947399"/>
            <a:ext cx="4564379" cy="4286713"/>
          </a:xfrm>
        </p:spPr>
        <p:txBody>
          <a:bodyPr>
            <a:normAutofit fontScale="85000" lnSpcReduction="20000"/>
          </a:bodyPr>
          <a:lstStyle/>
          <a:p>
            <a:r>
              <a:rPr lang="zh-CN" altLang="en-US" b="0" i="0" dirty="0">
                <a:solidFill>
                  <a:srgbClr val="222222"/>
                </a:solidFill>
                <a:effectLst/>
                <a:latin typeface="Rubik"/>
              </a:rPr>
              <a:t>使用 </a:t>
            </a:r>
            <a:r>
              <a:rPr lang="en-US" b="0" i="0" dirty="0" err="1">
                <a:solidFill>
                  <a:srgbClr val="222222"/>
                </a:solidFill>
                <a:effectLst/>
                <a:latin typeface="Rubik"/>
              </a:rPr>
              <a:t>Anyscale</a:t>
            </a:r>
            <a:r>
              <a:rPr lang="en-US" b="0" i="0" dirty="0">
                <a:solidFill>
                  <a:srgbClr val="222222"/>
                </a:solidFill>
                <a:effectLst/>
                <a:latin typeface="Rubik"/>
              </a:rPr>
              <a:t> Databricks </a:t>
            </a:r>
            <a:r>
              <a:rPr lang="zh-CN" altLang="en-US" b="0" i="0" dirty="0">
                <a:solidFill>
                  <a:srgbClr val="222222"/>
                </a:solidFill>
                <a:effectLst/>
                <a:latin typeface="Rubik"/>
              </a:rPr>
              <a:t>连接器，可以从 </a:t>
            </a:r>
            <a:r>
              <a:rPr lang="en-US" b="0" i="0" dirty="0">
                <a:solidFill>
                  <a:srgbClr val="222222"/>
                </a:solidFill>
                <a:effectLst/>
                <a:latin typeface="Rubik"/>
              </a:rPr>
              <a:t>Databricks SQL </a:t>
            </a:r>
            <a:r>
              <a:rPr lang="zh-CN" altLang="en-US" b="0" i="0" dirty="0">
                <a:solidFill>
                  <a:srgbClr val="222222"/>
                </a:solidFill>
                <a:effectLst/>
                <a:latin typeface="Rubik"/>
              </a:rPr>
              <a:t>仓库查询大型数据集，并快速传输到分布在 </a:t>
            </a:r>
            <a:r>
              <a:rPr lang="en-US" b="0" i="0" dirty="0">
                <a:solidFill>
                  <a:srgbClr val="222222"/>
                </a:solidFill>
                <a:effectLst/>
                <a:latin typeface="Rubik"/>
              </a:rPr>
              <a:t>Ray </a:t>
            </a:r>
            <a:r>
              <a:rPr lang="zh-CN" altLang="en-US" b="0" i="0" dirty="0">
                <a:solidFill>
                  <a:srgbClr val="222222"/>
                </a:solidFill>
                <a:effectLst/>
                <a:latin typeface="Rubik"/>
              </a:rPr>
              <a:t>集群中的 </a:t>
            </a:r>
            <a:r>
              <a:rPr lang="en-US" b="0" i="0" dirty="0">
                <a:solidFill>
                  <a:srgbClr val="222222"/>
                </a:solidFill>
                <a:effectLst/>
                <a:latin typeface="Rubik"/>
              </a:rPr>
              <a:t>Ray </a:t>
            </a:r>
            <a:r>
              <a:rPr lang="zh-CN" altLang="en-US" b="0" i="0" dirty="0">
                <a:solidFill>
                  <a:srgbClr val="222222"/>
                </a:solidFill>
                <a:effectLst/>
                <a:latin typeface="Rubik"/>
              </a:rPr>
              <a:t>数据集。</a:t>
            </a:r>
            <a:r>
              <a:rPr lang="en-US" b="0" i="0" dirty="0">
                <a:solidFill>
                  <a:srgbClr val="222222"/>
                </a:solidFill>
                <a:effectLst/>
                <a:latin typeface="Rubik"/>
              </a:rPr>
              <a:t>Databricks </a:t>
            </a:r>
            <a:r>
              <a:rPr lang="zh-CN" altLang="en-US" b="0" i="0" dirty="0">
                <a:solidFill>
                  <a:srgbClr val="222222"/>
                </a:solidFill>
                <a:effectLst/>
                <a:latin typeface="Rubik"/>
              </a:rPr>
              <a:t>连接器在 </a:t>
            </a:r>
            <a:r>
              <a:rPr lang="en-US" b="0" i="0" dirty="0">
                <a:solidFill>
                  <a:srgbClr val="222222"/>
                </a:solidFill>
                <a:effectLst/>
                <a:latin typeface="Rubik"/>
              </a:rPr>
              <a:t>Ray </a:t>
            </a:r>
            <a:r>
              <a:rPr lang="zh-CN" altLang="en-US" b="0" i="0" dirty="0">
                <a:solidFill>
                  <a:srgbClr val="222222"/>
                </a:solidFill>
                <a:effectLst/>
                <a:latin typeface="Rubik"/>
              </a:rPr>
              <a:t>集群中并行读取数据块中的查询结果。数据集的大小及其传输速度取决于 </a:t>
            </a:r>
            <a:r>
              <a:rPr lang="en-US" b="0" i="0" dirty="0">
                <a:solidFill>
                  <a:srgbClr val="222222"/>
                </a:solidFill>
                <a:effectLst/>
                <a:latin typeface="Rubik"/>
              </a:rPr>
              <a:t>Ray </a:t>
            </a:r>
            <a:r>
              <a:rPr lang="zh-CN" altLang="en-US" b="0" i="0" dirty="0">
                <a:solidFill>
                  <a:srgbClr val="222222"/>
                </a:solidFill>
                <a:effectLst/>
                <a:latin typeface="Rubik"/>
              </a:rPr>
              <a:t>集群的大小以及底层 </a:t>
            </a:r>
            <a:r>
              <a:rPr lang="en-US" b="0" i="0" dirty="0">
                <a:solidFill>
                  <a:srgbClr val="222222"/>
                </a:solidFill>
                <a:effectLst/>
                <a:latin typeface="Rubik"/>
              </a:rPr>
              <a:t>Databricks SQL </a:t>
            </a:r>
            <a:r>
              <a:rPr lang="zh-CN" altLang="en-US" b="0" i="0" dirty="0">
                <a:solidFill>
                  <a:srgbClr val="222222"/>
                </a:solidFill>
                <a:effectLst/>
                <a:latin typeface="Rubik"/>
              </a:rPr>
              <a:t>仓库支持的并发请求数。</a:t>
            </a:r>
            <a:endParaRPr lang="en-US" altLang="zh-CN" b="0" i="0" dirty="0">
              <a:solidFill>
                <a:srgbClr val="222222"/>
              </a:solidFill>
              <a:effectLst/>
              <a:latin typeface="Rubik"/>
            </a:endParaRPr>
          </a:p>
          <a:p>
            <a:r>
              <a:rPr lang="zh-CN" altLang="en-US" b="0" i="0" dirty="0">
                <a:solidFill>
                  <a:srgbClr val="222222"/>
                </a:solidFill>
                <a:effectLst/>
                <a:latin typeface="Rubik"/>
              </a:rPr>
              <a:t>使用 </a:t>
            </a:r>
            <a:r>
              <a:rPr lang="en-US" altLang="zh-CN" b="0" i="0" dirty="0" err="1">
                <a:solidFill>
                  <a:srgbClr val="222222"/>
                </a:solidFill>
                <a:effectLst/>
                <a:latin typeface="Rubik"/>
              </a:rPr>
              <a:t>Anyscale</a:t>
            </a:r>
            <a:r>
              <a:rPr lang="en-US" altLang="zh-CN" b="0" i="0" dirty="0">
                <a:solidFill>
                  <a:srgbClr val="222222"/>
                </a:solidFill>
                <a:effectLst/>
                <a:latin typeface="Rubik"/>
              </a:rPr>
              <a:t> Databricks </a:t>
            </a:r>
            <a:r>
              <a:rPr lang="zh-CN" altLang="en-US" b="0" i="0" dirty="0">
                <a:solidFill>
                  <a:srgbClr val="222222"/>
                </a:solidFill>
                <a:effectLst/>
                <a:latin typeface="Rubik"/>
              </a:rPr>
              <a:t>连接器，并行读取和写入以及整体速度将随着 </a:t>
            </a:r>
            <a:r>
              <a:rPr lang="en-US" altLang="zh-CN" b="0" i="0" dirty="0">
                <a:solidFill>
                  <a:srgbClr val="222222"/>
                </a:solidFill>
                <a:effectLst/>
                <a:latin typeface="Rubik"/>
              </a:rPr>
              <a:t>Ray </a:t>
            </a:r>
            <a:r>
              <a:rPr lang="zh-CN" altLang="en-US" b="0" i="0" dirty="0">
                <a:solidFill>
                  <a:srgbClr val="222222"/>
                </a:solidFill>
                <a:effectLst/>
                <a:latin typeface="Rubik"/>
              </a:rPr>
              <a:t>集群的大小而扩展。读写基准演示了集群如何横向扩展以支持更大的数据集。</a:t>
            </a:r>
            <a:endParaRPr lang="en-US" dirty="0"/>
          </a:p>
        </p:txBody>
      </p:sp>
      <p:sp>
        <p:nvSpPr>
          <p:cNvPr id="4" name="Slide Number Placeholder 3">
            <a:extLst>
              <a:ext uri="{FF2B5EF4-FFF2-40B4-BE49-F238E27FC236}">
                <a16:creationId xmlns:a16="http://schemas.microsoft.com/office/drawing/2014/main" id="{67EDA631-353A-1C2D-8E1A-0256B240049E}"/>
              </a:ext>
            </a:extLst>
          </p:cNvPr>
          <p:cNvSpPr>
            <a:spLocks noGrp="1"/>
          </p:cNvSpPr>
          <p:nvPr>
            <p:ph type="sldNum" sz="quarter" idx="12"/>
          </p:nvPr>
        </p:nvSpPr>
        <p:spPr/>
        <p:txBody>
          <a:bodyPr/>
          <a:lstStyle/>
          <a:p>
            <a:fld id="{04C7A8A5-AA52-4E0A-A12D-317CCC0F8090}" type="slidenum">
              <a:rPr lang="en-US" smtClean="0"/>
              <a:t>5</a:t>
            </a:fld>
            <a:endParaRPr lang="en-US"/>
          </a:p>
        </p:txBody>
      </p:sp>
      <p:pic>
        <p:nvPicPr>
          <p:cNvPr id="1026" name="Picture 2" descr="1 - 任意规模的 Databricks 架构">
            <a:extLst>
              <a:ext uri="{FF2B5EF4-FFF2-40B4-BE49-F238E27FC236}">
                <a16:creationId xmlns:a16="http://schemas.microsoft.com/office/drawing/2014/main" id="{4BBFE90B-3DFB-75FD-681B-1FD7E291F0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42" y="1690689"/>
            <a:ext cx="7233359" cy="4543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862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CA82-1C4C-E0B0-B44B-277F61A50775}"/>
              </a:ext>
            </a:extLst>
          </p:cNvPr>
          <p:cNvSpPr>
            <a:spLocks noGrp="1"/>
          </p:cNvSpPr>
          <p:nvPr>
            <p:ph type="title"/>
          </p:nvPr>
        </p:nvSpPr>
        <p:spPr/>
        <p:txBody>
          <a:bodyPr/>
          <a:lstStyle/>
          <a:p>
            <a:r>
              <a:rPr lang="zh-CN" altLang="en-US" i="0" dirty="0">
                <a:solidFill>
                  <a:srgbClr val="222222"/>
                </a:solidFill>
                <a:effectLst/>
                <a:latin typeface="Outfit"/>
              </a:rPr>
              <a:t>简化机器学习的开发</a:t>
            </a:r>
            <a:endParaRPr lang="en-US" dirty="0"/>
          </a:p>
        </p:txBody>
      </p:sp>
      <p:sp>
        <p:nvSpPr>
          <p:cNvPr id="3" name="Content Placeholder 2">
            <a:extLst>
              <a:ext uri="{FF2B5EF4-FFF2-40B4-BE49-F238E27FC236}">
                <a16:creationId xmlns:a16="http://schemas.microsoft.com/office/drawing/2014/main" id="{597CA6CE-348A-6749-8643-111EB3348839}"/>
              </a:ext>
            </a:extLst>
          </p:cNvPr>
          <p:cNvSpPr>
            <a:spLocks noGrp="1"/>
          </p:cNvSpPr>
          <p:nvPr>
            <p:ph idx="1"/>
          </p:nvPr>
        </p:nvSpPr>
        <p:spPr/>
        <p:txBody>
          <a:bodyPr/>
          <a:lstStyle/>
          <a:p>
            <a:r>
              <a:rPr lang="zh-CN" altLang="en-US" b="0" i="0" dirty="0">
                <a:solidFill>
                  <a:srgbClr val="222222"/>
                </a:solidFill>
                <a:effectLst/>
                <a:latin typeface="Rubik"/>
              </a:rPr>
              <a:t>使用 </a:t>
            </a:r>
            <a:r>
              <a:rPr lang="en-US" altLang="zh-CN" b="0" i="0" dirty="0" err="1">
                <a:solidFill>
                  <a:srgbClr val="222222"/>
                </a:solidFill>
                <a:effectLst/>
                <a:latin typeface="Rubik"/>
              </a:rPr>
              <a:t>Anyscale</a:t>
            </a:r>
            <a:r>
              <a:rPr lang="en-US" altLang="zh-CN" b="0" i="0" dirty="0">
                <a:solidFill>
                  <a:srgbClr val="222222"/>
                </a:solidFill>
                <a:effectLst/>
                <a:latin typeface="Rubik"/>
              </a:rPr>
              <a:t> </a:t>
            </a:r>
            <a:r>
              <a:rPr lang="zh-CN" altLang="en-US" b="0" i="0" dirty="0">
                <a:solidFill>
                  <a:srgbClr val="222222"/>
                </a:solidFill>
                <a:effectLst/>
                <a:latin typeface="Rubik"/>
              </a:rPr>
              <a:t>工作区中的 </a:t>
            </a:r>
            <a:r>
              <a:rPr lang="en-US" altLang="zh-CN" b="0" i="0" dirty="0">
                <a:solidFill>
                  <a:srgbClr val="222222"/>
                </a:solidFill>
                <a:effectLst/>
                <a:latin typeface="Rubik"/>
              </a:rPr>
              <a:t>Databricks </a:t>
            </a:r>
            <a:r>
              <a:rPr lang="zh-CN" altLang="en-US" b="0" i="0" dirty="0">
                <a:solidFill>
                  <a:srgbClr val="222222"/>
                </a:solidFill>
                <a:effectLst/>
                <a:latin typeface="Rubik"/>
              </a:rPr>
              <a:t>连接器，数据科学家和机器学习工程师在开发工作负载时可以获得统一的体验。数据查询、特征工程、训练、调整和推理都可以在跨 </a:t>
            </a:r>
            <a:r>
              <a:rPr lang="en-US" altLang="zh-CN" b="0" i="0" dirty="0">
                <a:solidFill>
                  <a:srgbClr val="222222"/>
                </a:solidFill>
                <a:effectLst/>
                <a:latin typeface="Rubik"/>
              </a:rPr>
              <a:t>Ray </a:t>
            </a:r>
            <a:r>
              <a:rPr lang="zh-CN" altLang="en-US" b="0" i="0" dirty="0">
                <a:solidFill>
                  <a:srgbClr val="222222"/>
                </a:solidFill>
                <a:effectLst/>
                <a:latin typeface="Rubik"/>
              </a:rPr>
              <a:t>集群扩展的单个 </a:t>
            </a:r>
            <a:r>
              <a:rPr lang="en-US" altLang="zh-CN" b="0" i="0" dirty="0">
                <a:solidFill>
                  <a:srgbClr val="222222"/>
                </a:solidFill>
                <a:effectLst/>
                <a:latin typeface="Rubik"/>
              </a:rPr>
              <a:t>Python </a:t>
            </a:r>
            <a:r>
              <a:rPr lang="zh-CN" altLang="en-US" b="0" i="0" dirty="0">
                <a:solidFill>
                  <a:srgbClr val="222222"/>
                </a:solidFill>
                <a:effectLst/>
                <a:latin typeface="Rubik"/>
              </a:rPr>
              <a:t>脚本中执行。</a:t>
            </a:r>
            <a:endParaRPr lang="en-US" altLang="zh-CN" b="0" i="0" dirty="0">
              <a:solidFill>
                <a:srgbClr val="222222"/>
              </a:solidFill>
              <a:effectLst/>
              <a:latin typeface="Rubik"/>
            </a:endParaRPr>
          </a:p>
          <a:p>
            <a:r>
              <a:rPr lang="en-US" altLang="zh-CN" b="0" i="0" dirty="0">
                <a:solidFill>
                  <a:srgbClr val="222222"/>
                </a:solidFill>
                <a:effectLst/>
                <a:latin typeface="Rubik"/>
              </a:rPr>
              <a:t>Ray </a:t>
            </a:r>
            <a:r>
              <a:rPr lang="zh-CN" altLang="en-US" b="0" i="0" dirty="0">
                <a:solidFill>
                  <a:srgbClr val="222222"/>
                </a:solidFill>
                <a:effectLst/>
                <a:latin typeface="Rubik"/>
              </a:rPr>
              <a:t>与最新的 </a:t>
            </a:r>
            <a:r>
              <a:rPr lang="en-US" altLang="zh-CN" b="0" i="0" dirty="0">
                <a:solidFill>
                  <a:srgbClr val="222222"/>
                </a:solidFill>
                <a:effectLst/>
                <a:latin typeface="Rubik"/>
              </a:rPr>
              <a:t>AI </a:t>
            </a:r>
            <a:r>
              <a:rPr lang="zh-CN" altLang="en-US" b="0" i="0" dirty="0">
                <a:solidFill>
                  <a:srgbClr val="222222"/>
                </a:solidFill>
                <a:effectLst/>
                <a:latin typeface="Rubik"/>
              </a:rPr>
              <a:t>和机器学习库集成，支持与 </a:t>
            </a:r>
            <a:r>
              <a:rPr lang="en-US" altLang="zh-CN" b="0" i="0" dirty="0">
                <a:solidFill>
                  <a:srgbClr val="222222"/>
                </a:solidFill>
                <a:effectLst/>
                <a:latin typeface="Rubik"/>
              </a:rPr>
              <a:t>Hugging Face</a:t>
            </a:r>
            <a:r>
              <a:rPr lang="zh-CN" altLang="en-US" b="0" i="0" dirty="0">
                <a:solidFill>
                  <a:srgbClr val="222222"/>
                </a:solidFill>
                <a:effectLst/>
                <a:latin typeface="Rubik"/>
              </a:rPr>
              <a:t>、</a:t>
            </a:r>
            <a:r>
              <a:rPr lang="en-US" altLang="zh-CN" b="0" i="0" dirty="0" err="1">
                <a:solidFill>
                  <a:srgbClr val="222222"/>
                </a:solidFill>
                <a:effectLst/>
                <a:latin typeface="Rubik"/>
              </a:rPr>
              <a:t>XGBoost</a:t>
            </a:r>
            <a:r>
              <a:rPr lang="zh-CN" altLang="en-US" b="0" i="0" dirty="0">
                <a:solidFill>
                  <a:srgbClr val="222222"/>
                </a:solidFill>
                <a:effectLst/>
                <a:latin typeface="Rubik"/>
              </a:rPr>
              <a:t>、</a:t>
            </a:r>
            <a:r>
              <a:rPr lang="en-US" altLang="zh-CN" b="0" i="0" dirty="0" err="1">
                <a:solidFill>
                  <a:srgbClr val="222222"/>
                </a:solidFill>
                <a:effectLst/>
                <a:latin typeface="Rubik"/>
              </a:rPr>
              <a:t>LightGBM</a:t>
            </a:r>
            <a:r>
              <a:rPr lang="en-US" altLang="zh-CN" b="0" i="0" dirty="0">
                <a:solidFill>
                  <a:srgbClr val="222222"/>
                </a:solidFill>
                <a:effectLst/>
                <a:latin typeface="Rubik"/>
              </a:rPr>
              <a:t> </a:t>
            </a:r>
            <a:r>
              <a:rPr lang="zh-CN" altLang="en-US" b="0" i="0" dirty="0">
                <a:solidFill>
                  <a:srgbClr val="222222"/>
                </a:solidFill>
                <a:effectLst/>
                <a:latin typeface="Rubik"/>
              </a:rPr>
              <a:t>等第 </a:t>
            </a:r>
            <a:r>
              <a:rPr lang="en-US" altLang="zh-CN" b="0" i="0" dirty="0">
                <a:solidFill>
                  <a:srgbClr val="222222"/>
                </a:solidFill>
                <a:effectLst/>
                <a:latin typeface="Rubik"/>
              </a:rPr>
              <a:t>3 </a:t>
            </a:r>
            <a:r>
              <a:rPr lang="zh-CN" altLang="en-US" b="0" i="0" dirty="0">
                <a:solidFill>
                  <a:srgbClr val="222222"/>
                </a:solidFill>
                <a:effectLst/>
                <a:latin typeface="Rubik"/>
              </a:rPr>
              <a:t>方库以及大多数 </a:t>
            </a:r>
            <a:r>
              <a:rPr lang="en-US" altLang="zh-CN" b="0" i="0" dirty="0" err="1">
                <a:solidFill>
                  <a:srgbClr val="222222"/>
                </a:solidFill>
                <a:effectLst/>
                <a:latin typeface="Rubik"/>
              </a:rPr>
              <a:t>PyTorch</a:t>
            </a:r>
            <a:r>
              <a:rPr lang="en-US" altLang="zh-CN" b="0" i="0" dirty="0">
                <a:solidFill>
                  <a:srgbClr val="222222"/>
                </a:solidFill>
                <a:effectLst/>
                <a:latin typeface="Rubik"/>
              </a:rPr>
              <a:t> </a:t>
            </a:r>
            <a:r>
              <a:rPr lang="zh-CN" altLang="en-US" b="0" i="0" dirty="0">
                <a:solidFill>
                  <a:srgbClr val="222222"/>
                </a:solidFill>
                <a:effectLst/>
                <a:latin typeface="Rubik"/>
              </a:rPr>
              <a:t>和 </a:t>
            </a:r>
            <a:r>
              <a:rPr lang="en-US" altLang="zh-CN" b="0" i="0" dirty="0">
                <a:solidFill>
                  <a:srgbClr val="222222"/>
                </a:solidFill>
                <a:effectLst/>
                <a:latin typeface="Rubik"/>
              </a:rPr>
              <a:t>TensorFlow </a:t>
            </a:r>
            <a:r>
              <a:rPr lang="zh-CN" altLang="en-US" b="0" i="0" dirty="0">
                <a:solidFill>
                  <a:srgbClr val="222222"/>
                </a:solidFill>
                <a:effectLst/>
                <a:latin typeface="Rubik"/>
              </a:rPr>
              <a:t>模型架构配合使用的最先进的 </a:t>
            </a:r>
            <a:r>
              <a:rPr lang="en-US" altLang="zh-CN" b="0" i="0" dirty="0">
                <a:solidFill>
                  <a:srgbClr val="222222"/>
                </a:solidFill>
                <a:effectLst/>
                <a:latin typeface="Rubik"/>
              </a:rPr>
              <a:t>ML </a:t>
            </a:r>
            <a:r>
              <a:rPr lang="zh-CN" altLang="en-US" b="0" i="0" dirty="0">
                <a:solidFill>
                  <a:srgbClr val="222222"/>
                </a:solidFill>
                <a:effectLst/>
                <a:latin typeface="Rubik"/>
              </a:rPr>
              <a:t>工作负载。</a:t>
            </a:r>
            <a:endParaRPr lang="en-US" altLang="zh-CN" b="0" i="0" dirty="0">
              <a:solidFill>
                <a:srgbClr val="222222"/>
              </a:solidFill>
              <a:effectLst/>
              <a:latin typeface="Rubik"/>
            </a:endParaRPr>
          </a:p>
          <a:p>
            <a:r>
              <a:rPr lang="zh-CN" altLang="en-US" b="1" dirty="0">
                <a:latin typeface="Rubik"/>
              </a:rPr>
              <a:t>下一跳：</a:t>
            </a:r>
            <a:r>
              <a:rPr lang="zh-CN" altLang="en-US" b="1" dirty="0">
                <a:solidFill>
                  <a:srgbClr val="C00000"/>
                </a:solidFill>
                <a:latin typeface="Rubik"/>
              </a:rPr>
              <a:t>大数据分析 </a:t>
            </a:r>
            <a:r>
              <a:rPr lang="en-US" altLang="zh-CN" b="1" dirty="0">
                <a:solidFill>
                  <a:srgbClr val="C00000"/>
                </a:solidFill>
                <a:latin typeface="Rubik"/>
              </a:rPr>
              <a:t>+ AI/ML </a:t>
            </a:r>
            <a:r>
              <a:rPr lang="zh-CN" altLang="en-US" dirty="0">
                <a:solidFill>
                  <a:srgbClr val="222222"/>
                </a:solidFill>
                <a:latin typeface="Rubik"/>
              </a:rPr>
              <a:t>将成为趋势。</a:t>
            </a:r>
            <a:endParaRPr lang="en-US" dirty="0"/>
          </a:p>
        </p:txBody>
      </p:sp>
      <p:sp>
        <p:nvSpPr>
          <p:cNvPr id="4" name="Slide Number Placeholder 3">
            <a:extLst>
              <a:ext uri="{FF2B5EF4-FFF2-40B4-BE49-F238E27FC236}">
                <a16:creationId xmlns:a16="http://schemas.microsoft.com/office/drawing/2014/main" id="{E86782AD-B874-EDF7-6F21-D1D834C5536D}"/>
              </a:ext>
            </a:extLst>
          </p:cNvPr>
          <p:cNvSpPr>
            <a:spLocks noGrp="1"/>
          </p:cNvSpPr>
          <p:nvPr>
            <p:ph type="sldNum" sz="quarter" idx="12"/>
          </p:nvPr>
        </p:nvSpPr>
        <p:spPr/>
        <p:txBody>
          <a:bodyPr/>
          <a:lstStyle/>
          <a:p>
            <a:fld id="{04C7A8A5-AA52-4E0A-A12D-317CCC0F8090}" type="slidenum">
              <a:rPr lang="en-US" smtClean="0"/>
              <a:t>6</a:t>
            </a:fld>
            <a:endParaRPr lang="en-US"/>
          </a:p>
        </p:txBody>
      </p:sp>
    </p:spTree>
    <p:extLst>
      <p:ext uri="{BB962C8B-B14F-4D97-AF65-F5344CB8AC3E}">
        <p14:creationId xmlns:p14="http://schemas.microsoft.com/office/powerpoint/2010/main" val="3619777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0A6CC-AA64-559D-80D8-4C807DF26509}"/>
              </a:ext>
            </a:extLst>
          </p:cNvPr>
          <p:cNvSpPr>
            <a:spLocks noGrp="1"/>
          </p:cNvSpPr>
          <p:nvPr>
            <p:ph type="title"/>
          </p:nvPr>
        </p:nvSpPr>
        <p:spPr>
          <a:xfrm>
            <a:off x="495300" y="136525"/>
            <a:ext cx="10515600" cy="1325563"/>
          </a:xfrm>
        </p:spPr>
        <p:txBody>
          <a:bodyPr/>
          <a:lstStyle/>
          <a:p>
            <a:r>
              <a:rPr lang="zh-CN" altLang="en-US" i="0" dirty="0">
                <a:solidFill>
                  <a:srgbClr val="222222"/>
                </a:solidFill>
                <a:effectLst/>
                <a:latin typeface="Outfit"/>
              </a:rPr>
              <a:t>利用 </a:t>
            </a:r>
            <a:r>
              <a:rPr lang="en-US" i="0" dirty="0">
                <a:solidFill>
                  <a:srgbClr val="222222"/>
                </a:solidFill>
                <a:effectLst/>
                <a:latin typeface="Outfit"/>
              </a:rPr>
              <a:t>AI </a:t>
            </a:r>
            <a:r>
              <a:rPr lang="zh-CN" altLang="en-US" i="0" dirty="0">
                <a:solidFill>
                  <a:srgbClr val="222222"/>
                </a:solidFill>
                <a:effectLst/>
                <a:latin typeface="Outfit"/>
              </a:rPr>
              <a:t>和 </a:t>
            </a:r>
            <a:r>
              <a:rPr lang="en-US" i="0" dirty="0">
                <a:solidFill>
                  <a:srgbClr val="222222"/>
                </a:solidFill>
                <a:effectLst/>
                <a:latin typeface="Outfit"/>
              </a:rPr>
              <a:t>ML </a:t>
            </a:r>
            <a:r>
              <a:rPr lang="zh-CN" altLang="en-US" i="0" dirty="0">
                <a:solidFill>
                  <a:srgbClr val="222222"/>
                </a:solidFill>
                <a:effectLst/>
                <a:latin typeface="Outfit"/>
              </a:rPr>
              <a:t>解锁新用例</a:t>
            </a:r>
            <a:endParaRPr lang="en-US" dirty="0"/>
          </a:p>
        </p:txBody>
      </p:sp>
      <p:sp>
        <p:nvSpPr>
          <p:cNvPr id="3" name="Content Placeholder 2">
            <a:extLst>
              <a:ext uri="{FF2B5EF4-FFF2-40B4-BE49-F238E27FC236}">
                <a16:creationId xmlns:a16="http://schemas.microsoft.com/office/drawing/2014/main" id="{DE38471C-025B-20A9-C85C-7F652D460370}"/>
              </a:ext>
            </a:extLst>
          </p:cNvPr>
          <p:cNvSpPr>
            <a:spLocks noGrp="1"/>
          </p:cNvSpPr>
          <p:nvPr>
            <p:ph idx="1"/>
          </p:nvPr>
        </p:nvSpPr>
        <p:spPr>
          <a:xfrm>
            <a:off x="6096000" y="1553528"/>
            <a:ext cx="5888736" cy="4894261"/>
          </a:xfrm>
        </p:spPr>
        <p:txBody>
          <a:bodyPr>
            <a:normAutofit/>
          </a:bodyPr>
          <a:lstStyle/>
          <a:p>
            <a:pPr marL="0" indent="0" algn="l">
              <a:buNone/>
            </a:pPr>
            <a:r>
              <a:rPr lang="en-US" b="0" i="0" dirty="0" err="1">
                <a:solidFill>
                  <a:srgbClr val="222222"/>
                </a:solidFill>
                <a:effectLst/>
                <a:latin typeface="Rubik"/>
              </a:rPr>
              <a:t>Anyscale</a:t>
            </a:r>
            <a:r>
              <a:rPr lang="en-US" b="0" i="0" dirty="0">
                <a:solidFill>
                  <a:srgbClr val="222222"/>
                </a:solidFill>
                <a:effectLst/>
                <a:latin typeface="Rubik"/>
              </a:rPr>
              <a:t> </a:t>
            </a:r>
            <a:r>
              <a:rPr lang="zh-CN" altLang="en-US" b="0" i="0" dirty="0">
                <a:solidFill>
                  <a:srgbClr val="222222"/>
                </a:solidFill>
                <a:effectLst/>
                <a:latin typeface="Rubik"/>
              </a:rPr>
              <a:t>和 </a:t>
            </a:r>
            <a:r>
              <a:rPr lang="en-US" b="0" i="0" dirty="0">
                <a:solidFill>
                  <a:srgbClr val="222222"/>
                </a:solidFill>
                <a:effectLst/>
                <a:latin typeface="Rubik"/>
              </a:rPr>
              <a:t>Ray </a:t>
            </a:r>
            <a:r>
              <a:rPr lang="zh-CN" altLang="en-US" b="0" i="0" dirty="0">
                <a:solidFill>
                  <a:srgbClr val="222222"/>
                </a:solidFill>
                <a:effectLst/>
                <a:latin typeface="Rubik"/>
              </a:rPr>
              <a:t>与大多数开源 </a:t>
            </a:r>
            <a:r>
              <a:rPr lang="en-US" b="0" i="0" dirty="0">
                <a:solidFill>
                  <a:srgbClr val="222222"/>
                </a:solidFill>
                <a:effectLst/>
                <a:latin typeface="Rubik"/>
              </a:rPr>
              <a:t>AI </a:t>
            </a:r>
            <a:r>
              <a:rPr lang="zh-CN" altLang="en-US" b="0" i="0" dirty="0">
                <a:solidFill>
                  <a:srgbClr val="222222"/>
                </a:solidFill>
                <a:effectLst/>
                <a:latin typeface="Rubik"/>
              </a:rPr>
              <a:t>和 </a:t>
            </a:r>
            <a:r>
              <a:rPr lang="en-US" b="0" i="0" dirty="0">
                <a:solidFill>
                  <a:srgbClr val="222222"/>
                </a:solidFill>
                <a:effectLst/>
                <a:latin typeface="Rubik"/>
              </a:rPr>
              <a:t>ML </a:t>
            </a:r>
            <a:r>
              <a:rPr lang="zh-CN" altLang="en-US" b="0" i="0" dirty="0">
                <a:solidFill>
                  <a:srgbClr val="222222"/>
                </a:solidFill>
                <a:effectLst/>
                <a:latin typeface="Rubik"/>
              </a:rPr>
              <a:t>库集成，使 </a:t>
            </a:r>
            <a:r>
              <a:rPr lang="en-US" b="0" i="0" dirty="0">
                <a:solidFill>
                  <a:srgbClr val="222222"/>
                </a:solidFill>
                <a:effectLst/>
                <a:latin typeface="Rubik"/>
              </a:rPr>
              <a:t>AI </a:t>
            </a:r>
            <a:r>
              <a:rPr lang="zh-CN" altLang="en-US" b="0" i="0" dirty="0">
                <a:solidFill>
                  <a:srgbClr val="222222"/>
                </a:solidFill>
                <a:effectLst/>
                <a:latin typeface="Rubik"/>
              </a:rPr>
              <a:t>的最新创新能够应用于 </a:t>
            </a:r>
            <a:r>
              <a:rPr lang="en-US" b="0" i="0" dirty="0">
                <a:solidFill>
                  <a:srgbClr val="222222"/>
                </a:solidFill>
                <a:effectLst/>
                <a:latin typeface="Rubik"/>
              </a:rPr>
              <a:t>Databricks </a:t>
            </a:r>
            <a:r>
              <a:rPr lang="zh-CN" altLang="en-US" b="0" i="0" dirty="0">
                <a:solidFill>
                  <a:srgbClr val="222222"/>
                </a:solidFill>
                <a:effectLst/>
                <a:latin typeface="Rubik"/>
              </a:rPr>
              <a:t>数据。</a:t>
            </a:r>
            <a:r>
              <a:rPr lang="en-US" b="0" i="0" dirty="0">
                <a:solidFill>
                  <a:srgbClr val="222222"/>
                </a:solidFill>
                <a:effectLst/>
                <a:latin typeface="Rubik"/>
              </a:rPr>
              <a:t>Ray </a:t>
            </a:r>
            <a:r>
              <a:rPr lang="zh-CN" altLang="en-US" b="0" i="0" dirty="0">
                <a:solidFill>
                  <a:srgbClr val="222222"/>
                </a:solidFill>
                <a:effectLst/>
                <a:latin typeface="Rubik"/>
              </a:rPr>
              <a:t>使 </a:t>
            </a:r>
            <a:r>
              <a:rPr lang="en-US" b="0" i="0" dirty="0">
                <a:solidFill>
                  <a:srgbClr val="222222"/>
                </a:solidFill>
                <a:effectLst/>
                <a:latin typeface="Rubik"/>
              </a:rPr>
              <a:t>Hugging </a:t>
            </a:r>
            <a:r>
              <a:rPr lang="en-US" b="0" i="0" dirty="0" err="1">
                <a:solidFill>
                  <a:srgbClr val="222222"/>
                </a:solidFill>
                <a:effectLst/>
                <a:latin typeface="Rubik"/>
              </a:rPr>
              <a:t>Face、XGBoost、LightGBM、TensorFlow</a:t>
            </a:r>
            <a:r>
              <a:rPr lang="en-US" b="0" i="0" dirty="0">
                <a:solidFill>
                  <a:srgbClr val="222222"/>
                </a:solidFill>
                <a:effectLst/>
                <a:latin typeface="Rubik"/>
              </a:rPr>
              <a:t> </a:t>
            </a:r>
            <a:r>
              <a:rPr lang="zh-CN" altLang="en-US" b="0" i="0" dirty="0">
                <a:solidFill>
                  <a:srgbClr val="222222"/>
                </a:solidFill>
                <a:effectLst/>
                <a:latin typeface="Rubik"/>
              </a:rPr>
              <a:t>和 </a:t>
            </a:r>
            <a:r>
              <a:rPr lang="en-US" b="0" i="0" dirty="0" err="1">
                <a:solidFill>
                  <a:srgbClr val="222222"/>
                </a:solidFill>
                <a:effectLst/>
                <a:latin typeface="Rubik"/>
              </a:rPr>
              <a:t>PyTorch</a:t>
            </a:r>
            <a:r>
              <a:rPr lang="en-US" b="0" i="0" dirty="0">
                <a:solidFill>
                  <a:srgbClr val="222222"/>
                </a:solidFill>
                <a:effectLst/>
                <a:latin typeface="Rubik"/>
              </a:rPr>
              <a:t> </a:t>
            </a:r>
            <a:r>
              <a:rPr lang="zh-CN" altLang="en-US" b="0" i="0" dirty="0">
                <a:solidFill>
                  <a:srgbClr val="222222"/>
                </a:solidFill>
                <a:effectLst/>
                <a:latin typeface="Rubik"/>
              </a:rPr>
              <a:t>以及 </a:t>
            </a:r>
            <a:r>
              <a:rPr lang="en-US" b="0" i="0" dirty="0" err="1">
                <a:solidFill>
                  <a:srgbClr val="222222"/>
                </a:solidFill>
                <a:effectLst/>
                <a:latin typeface="Rubik"/>
              </a:rPr>
              <a:t>SciKit</a:t>
            </a:r>
            <a:r>
              <a:rPr lang="en-US" b="0" i="0" dirty="0">
                <a:solidFill>
                  <a:srgbClr val="222222"/>
                </a:solidFill>
                <a:effectLst/>
                <a:latin typeface="Rubik"/>
              </a:rPr>
              <a:t> Learn </a:t>
            </a:r>
            <a:r>
              <a:rPr lang="zh-CN" altLang="en-US" b="0" i="0" dirty="0">
                <a:solidFill>
                  <a:srgbClr val="222222"/>
                </a:solidFill>
                <a:effectLst/>
                <a:latin typeface="Rubik"/>
              </a:rPr>
              <a:t>的使用成为一种统一的体验，并具有通过分布式训练、调整和服务进行扩展的额外优势。</a:t>
            </a:r>
          </a:p>
          <a:p>
            <a:pPr marL="0" indent="0" algn="l">
              <a:buNone/>
            </a:pPr>
            <a:r>
              <a:rPr lang="zh-CN" altLang="en-US" b="0" i="0" dirty="0">
                <a:solidFill>
                  <a:srgbClr val="222222"/>
                </a:solidFill>
                <a:effectLst/>
                <a:latin typeface="Rubik"/>
              </a:rPr>
              <a:t>例如，训练 </a:t>
            </a:r>
            <a:r>
              <a:rPr lang="en-US" b="0" i="0" dirty="0" err="1">
                <a:solidFill>
                  <a:srgbClr val="222222"/>
                </a:solidFill>
                <a:effectLst/>
                <a:latin typeface="Rubik"/>
              </a:rPr>
              <a:t>LightGBM</a:t>
            </a:r>
            <a:r>
              <a:rPr lang="en-US" b="0" i="0" dirty="0">
                <a:solidFill>
                  <a:srgbClr val="222222"/>
                </a:solidFill>
                <a:effectLst/>
                <a:latin typeface="Rubik"/>
              </a:rPr>
              <a:t> </a:t>
            </a:r>
            <a:r>
              <a:rPr lang="zh-CN" altLang="en-US" b="0" i="0" dirty="0">
                <a:solidFill>
                  <a:srgbClr val="222222"/>
                </a:solidFill>
                <a:effectLst/>
                <a:latin typeface="Rubik"/>
              </a:rPr>
              <a:t>的典型 </a:t>
            </a:r>
            <a:r>
              <a:rPr lang="en-US" b="0" i="0" dirty="0">
                <a:solidFill>
                  <a:srgbClr val="222222"/>
                </a:solidFill>
                <a:effectLst/>
                <a:latin typeface="Rubik"/>
              </a:rPr>
              <a:t>ML </a:t>
            </a:r>
            <a:r>
              <a:rPr lang="zh-CN" altLang="en-US" b="0" i="0" dirty="0">
                <a:solidFill>
                  <a:srgbClr val="222222"/>
                </a:solidFill>
                <a:effectLst/>
                <a:latin typeface="Rubik"/>
              </a:rPr>
              <a:t>工作负载可以用 </a:t>
            </a:r>
            <a:r>
              <a:rPr lang="en-US" altLang="zh-CN" b="0" i="0" dirty="0">
                <a:solidFill>
                  <a:srgbClr val="222222"/>
                </a:solidFill>
                <a:effectLst/>
                <a:latin typeface="Rubik"/>
              </a:rPr>
              <a:t>20 </a:t>
            </a:r>
            <a:r>
              <a:rPr lang="zh-CN" altLang="en-US" b="0" i="0" dirty="0">
                <a:solidFill>
                  <a:srgbClr val="222222"/>
                </a:solidFill>
                <a:effectLst/>
                <a:latin typeface="Rubik"/>
              </a:rPr>
              <a:t>行代码实现（见左图）。</a:t>
            </a:r>
          </a:p>
        </p:txBody>
      </p:sp>
      <p:sp>
        <p:nvSpPr>
          <p:cNvPr id="4" name="Slide Number Placeholder 3">
            <a:extLst>
              <a:ext uri="{FF2B5EF4-FFF2-40B4-BE49-F238E27FC236}">
                <a16:creationId xmlns:a16="http://schemas.microsoft.com/office/drawing/2014/main" id="{A63E5F79-0D58-7281-6F79-04F113B96924}"/>
              </a:ext>
            </a:extLst>
          </p:cNvPr>
          <p:cNvSpPr>
            <a:spLocks noGrp="1"/>
          </p:cNvSpPr>
          <p:nvPr>
            <p:ph type="sldNum" sz="quarter" idx="12"/>
          </p:nvPr>
        </p:nvSpPr>
        <p:spPr/>
        <p:txBody>
          <a:bodyPr/>
          <a:lstStyle/>
          <a:p>
            <a:fld id="{04C7A8A5-AA52-4E0A-A12D-317CCC0F8090}" type="slidenum">
              <a:rPr lang="en-US" smtClean="0"/>
              <a:t>7</a:t>
            </a:fld>
            <a:endParaRPr lang="en-US" dirty="0"/>
          </a:p>
        </p:txBody>
      </p:sp>
      <p:pic>
        <p:nvPicPr>
          <p:cNvPr id="2050" name="Picture 2" descr="5 - 任意规模的 Databricks 部署">
            <a:extLst>
              <a:ext uri="{FF2B5EF4-FFF2-40B4-BE49-F238E27FC236}">
                <a16:creationId xmlns:a16="http://schemas.microsoft.com/office/drawing/2014/main" id="{4AC0F4F3-23C3-D817-D98F-7570E04625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63" y="1394309"/>
            <a:ext cx="5729287" cy="5463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413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69218-DEA8-D179-469C-4652085C99C2}"/>
              </a:ext>
            </a:extLst>
          </p:cNvPr>
          <p:cNvSpPr>
            <a:spLocks noGrp="1"/>
          </p:cNvSpPr>
          <p:nvPr>
            <p:ph type="title"/>
          </p:nvPr>
        </p:nvSpPr>
        <p:spPr/>
        <p:txBody>
          <a:bodyPr/>
          <a:lstStyle/>
          <a:p>
            <a:r>
              <a:rPr lang="zh-CN" altLang="en-US" dirty="0"/>
              <a:t>来自</a:t>
            </a:r>
            <a:r>
              <a:rPr lang="en-US" altLang="zh-CN" dirty="0"/>
              <a:t>Databricks</a:t>
            </a:r>
            <a:r>
              <a:rPr lang="zh-CN" altLang="en-US" dirty="0"/>
              <a:t>的观点</a:t>
            </a:r>
            <a:endParaRPr lang="en-US" dirty="0"/>
          </a:p>
        </p:txBody>
      </p:sp>
      <p:sp>
        <p:nvSpPr>
          <p:cNvPr id="3" name="Content Placeholder 2">
            <a:extLst>
              <a:ext uri="{FF2B5EF4-FFF2-40B4-BE49-F238E27FC236}">
                <a16:creationId xmlns:a16="http://schemas.microsoft.com/office/drawing/2014/main" id="{94068379-6548-BC8A-577A-EC59BCE5A3EF}"/>
              </a:ext>
            </a:extLst>
          </p:cNvPr>
          <p:cNvSpPr>
            <a:spLocks noGrp="1"/>
          </p:cNvSpPr>
          <p:nvPr>
            <p:ph idx="1"/>
          </p:nvPr>
        </p:nvSpPr>
        <p:spPr/>
        <p:txBody>
          <a:bodyPr>
            <a:normAutofit fontScale="92500"/>
          </a:bodyPr>
          <a:lstStyle/>
          <a:p>
            <a:r>
              <a:rPr lang="zh-CN" altLang="en-US" b="0" i="0" dirty="0">
                <a:effectLst/>
                <a:latin typeface="-apple-system"/>
              </a:rPr>
              <a:t>“软件正在吞噬世界”。而 </a:t>
            </a:r>
            <a:r>
              <a:rPr lang="en-US" altLang="zh-CN" dirty="0"/>
              <a:t>Databricks CEO Ali </a:t>
            </a:r>
            <a:r>
              <a:rPr lang="en-US" altLang="zh-CN" dirty="0" err="1"/>
              <a:t>Ghodsi</a:t>
            </a:r>
            <a:r>
              <a:rPr lang="en-US" altLang="zh-CN" dirty="0"/>
              <a:t> </a:t>
            </a:r>
            <a:r>
              <a:rPr lang="zh-CN" altLang="en-US" dirty="0"/>
              <a:t>认为，</a:t>
            </a:r>
            <a:r>
              <a:rPr lang="zh-CN" altLang="en-US" b="0" i="0" dirty="0">
                <a:effectLst/>
                <a:latin typeface="-apple-system"/>
              </a:rPr>
              <a:t>“人工智能将吞噬软件”。人工智能在未来将不仅仅是一个附加组件：它将成为所有数据平台的原生驱动力。他强调说：“只要有数据，信息就会渗透进来。” “这将发生在每个职业、每个行业、每个组织中。” 其结果将进一步推动软件从静态的硬编码工具转变为自我驱动的决策引擎。</a:t>
            </a:r>
            <a:endParaRPr lang="en-US" altLang="zh-CN" b="0" i="0" dirty="0">
              <a:effectLst/>
              <a:latin typeface="-apple-system"/>
            </a:endParaRPr>
          </a:p>
          <a:p>
            <a:r>
              <a:rPr lang="en-US" dirty="0"/>
              <a:t>Databricks CTO </a:t>
            </a:r>
            <a:r>
              <a:rPr lang="en-US" i="0" dirty="0" err="1">
                <a:effectLst/>
                <a:latin typeface="-apple-system"/>
              </a:rPr>
              <a:t>Matei</a:t>
            </a:r>
            <a:r>
              <a:rPr lang="en-US" i="0" dirty="0">
                <a:effectLst/>
                <a:latin typeface="-apple-system"/>
              </a:rPr>
              <a:t> </a:t>
            </a:r>
            <a:r>
              <a:rPr lang="en-US" i="0" dirty="0" err="1">
                <a:effectLst/>
                <a:latin typeface="-apple-system"/>
              </a:rPr>
              <a:t>Zaharia</a:t>
            </a:r>
            <a:r>
              <a:rPr lang="en-US" i="0" dirty="0">
                <a:effectLst/>
                <a:latin typeface="-apple-system"/>
              </a:rPr>
              <a:t> </a:t>
            </a:r>
            <a:r>
              <a:rPr lang="zh-CN" altLang="en-US" i="0" dirty="0">
                <a:effectLst/>
                <a:latin typeface="-apple-system"/>
              </a:rPr>
              <a:t>认为，我们应该将</a:t>
            </a:r>
            <a:r>
              <a:rPr lang="en-US" altLang="zh-CN" i="0" dirty="0">
                <a:effectLst/>
                <a:latin typeface="-apple-system"/>
              </a:rPr>
              <a:t>LLM</a:t>
            </a:r>
            <a:r>
              <a:rPr lang="zh-CN" altLang="en-US" i="0" dirty="0">
                <a:effectLst/>
                <a:latin typeface="-apple-system"/>
              </a:rPr>
              <a:t>视为推理引擎，而非知识库。因为</a:t>
            </a:r>
            <a:r>
              <a:rPr lang="en-US" altLang="zh-CN" i="0" dirty="0">
                <a:effectLst/>
                <a:latin typeface="-apple-system"/>
              </a:rPr>
              <a:t>LLM</a:t>
            </a:r>
            <a:r>
              <a:rPr lang="zh-CN" altLang="en-US" i="0" dirty="0">
                <a:effectLst/>
                <a:latin typeface="-apple-system"/>
              </a:rPr>
              <a:t>的幻觉不容忽视，所以我们应该采取“</a:t>
            </a:r>
            <a:r>
              <a:rPr lang="en-US" altLang="zh-CN" i="0" dirty="0">
                <a:effectLst/>
                <a:latin typeface="-apple-system"/>
              </a:rPr>
              <a:t>LLM+</a:t>
            </a:r>
            <a:r>
              <a:rPr lang="zh-CN" altLang="en-US" i="0" dirty="0">
                <a:effectLst/>
                <a:latin typeface="-apple-system"/>
              </a:rPr>
              <a:t>知识引擎”的模式。</a:t>
            </a:r>
            <a:endParaRPr lang="en-US" altLang="zh-CN" i="0" dirty="0">
              <a:effectLst/>
              <a:latin typeface="-apple-system"/>
            </a:endParaRPr>
          </a:p>
          <a:p>
            <a:r>
              <a:rPr lang="en-US" altLang="zh-CN" dirty="0">
                <a:latin typeface="-apple-system"/>
              </a:rPr>
              <a:t>Databricks </a:t>
            </a:r>
            <a:r>
              <a:rPr lang="zh-CN" altLang="en-US" dirty="0">
                <a:latin typeface="-apple-system"/>
              </a:rPr>
              <a:t>生成式</a:t>
            </a:r>
            <a:r>
              <a:rPr lang="en-US" altLang="zh-CN" dirty="0">
                <a:latin typeface="-apple-system"/>
              </a:rPr>
              <a:t>AI</a:t>
            </a:r>
            <a:r>
              <a:rPr lang="zh-CN" altLang="en-US" dirty="0">
                <a:latin typeface="-apple-system"/>
              </a:rPr>
              <a:t>负责人</a:t>
            </a:r>
            <a:r>
              <a:rPr lang="en-US" i="0" dirty="0">
                <a:effectLst/>
                <a:latin typeface="-apple-system"/>
              </a:rPr>
              <a:t>Naveen Rao</a:t>
            </a:r>
            <a:r>
              <a:rPr lang="zh-CN" altLang="en-US" b="0" i="0" dirty="0">
                <a:effectLst/>
                <a:latin typeface="-apple-system"/>
              </a:rPr>
              <a:t>预计未来十年实现 </a:t>
            </a:r>
            <a:r>
              <a:rPr lang="en-US" altLang="zh-CN" b="0" i="0" dirty="0">
                <a:effectLst/>
                <a:latin typeface="-apple-system"/>
              </a:rPr>
              <a:t>AGI </a:t>
            </a:r>
            <a:r>
              <a:rPr lang="zh-CN" altLang="en-US" b="0" i="0" dirty="0">
                <a:effectLst/>
                <a:latin typeface="-apple-system"/>
              </a:rPr>
              <a:t>的可能性在 </a:t>
            </a:r>
            <a:r>
              <a:rPr lang="en-US" altLang="zh-CN" b="0" i="0" dirty="0">
                <a:effectLst/>
                <a:latin typeface="-apple-system"/>
              </a:rPr>
              <a:t>30% </a:t>
            </a:r>
            <a:r>
              <a:rPr lang="zh-CN" altLang="en-US" b="0" i="0" dirty="0">
                <a:effectLst/>
                <a:latin typeface="-apple-system"/>
              </a:rPr>
              <a:t>到 </a:t>
            </a:r>
            <a:r>
              <a:rPr lang="en-US" altLang="zh-CN" b="0" i="0" dirty="0">
                <a:effectLst/>
                <a:latin typeface="-apple-system"/>
              </a:rPr>
              <a:t>50% </a:t>
            </a:r>
            <a:r>
              <a:rPr lang="zh-CN" altLang="en-US" b="0" i="0" dirty="0">
                <a:effectLst/>
                <a:latin typeface="-apple-system"/>
              </a:rPr>
              <a:t>之间。在他看来，更现实的时间范围是三十年内，概率为</a:t>
            </a:r>
            <a:r>
              <a:rPr lang="en-US" altLang="zh-CN" b="0" i="0" dirty="0">
                <a:effectLst/>
                <a:latin typeface="-apple-system"/>
              </a:rPr>
              <a:t>90%</a:t>
            </a:r>
            <a:r>
              <a:rPr lang="zh-CN" altLang="en-US" b="0" i="0" dirty="0">
                <a:effectLst/>
                <a:latin typeface="-apple-system"/>
              </a:rPr>
              <a:t>。下一跳：</a:t>
            </a:r>
            <a:r>
              <a:rPr lang="zh-CN" altLang="en-US" b="0" i="0" dirty="0">
                <a:solidFill>
                  <a:srgbClr val="C00000"/>
                </a:solidFill>
                <a:effectLst/>
                <a:latin typeface="-apple-system"/>
              </a:rPr>
              <a:t>能够处理高维情况的强化学习</a:t>
            </a:r>
            <a:endParaRPr lang="en-US" i="0" dirty="0">
              <a:solidFill>
                <a:srgbClr val="C00000"/>
              </a:solidFill>
              <a:effectLst/>
              <a:latin typeface="-apple-system"/>
            </a:endParaRPr>
          </a:p>
          <a:p>
            <a:endParaRPr lang="en-US" i="0" dirty="0">
              <a:effectLst/>
              <a:latin typeface="-apple-system"/>
            </a:endParaRPr>
          </a:p>
        </p:txBody>
      </p:sp>
      <p:sp>
        <p:nvSpPr>
          <p:cNvPr id="4" name="Slide Number Placeholder 3">
            <a:extLst>
              <a:ext uri="{FF2B5EF4-FFF2-40B4-BE49-F238E27FC236}">
                <a16:creationId xmlns:a16="http://schemas.microsoft.com/office/drawing/2014/main" id="{68CEC67D-CBC6-1030-F4FB-28FC379F04B5}"/>
              </a:ext>
            </a:extLst>
          </p:cNvPr>
          <p:cNvSpPr>
            <a:spLocks noGrp="1"/>
          </p:cNvSpPr>
          <p:nvPr>
            <p:ph type="sldNum" sz="quarter" idx="12"/>
          </p:nvPr>
        </p:nvSpPr>
        <p:spPr/>
        <p:txBody>
          <a:bodyPr/>
          <a:lstStyle/>
          <a:p>
            <a:fld id="{04C7A8A5-AA52-4E0A-A12D-317CCC0F8090}" type="slidenum">
              <a:rPr lang="en-US" smtClean="0"/>
              <a:t>8</a:t>
            </a:fld>
            <a:endParaRPr lang="en-US"/>
          </a:p>
        </p:txBody>
      </p:sp>
    </p:spTree>
    <p:extLst>
      <p:ext uri="{BB962C8B-B14F-4D97-AF65-F5344CB8AC3E}">
        <p14:creationId xmlns:p14="http://schemas.microsoft.com/office/powerpoint/2010/main" val="2277755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69218-DEA8-D179-469C-4652085C99C2}"/>
              </a:ext>
            </a:extLst>
          </p:cNvPr>
          <p:cNvSpPr>
            <a:spLocks noGrp="1"/>
          </p:cNvSpPr>
          <p:nvPr>
            <p:ph type="title"/>
          </p:nvPr>
        </p:nvSpPr>
        <p:spPr/>
        <p:txBody>
          <a:bodyPr/>
          <a:lstStyle/>
          <a:p>
            <a:r>
              <a:rPr lang="zh-CN" altLang="en-US" dirty="0"/>
              <a:t>来自</a:t>
            </a:r>
            <a:r>
              <a:rPr lang="en-US" altLang="zh-CN" dirty="0" err="1"/>
              <a:t>Anyscale</a:t>
            </a:r>
            <a:r>
              <a:rPr lang="zh-CN" altLang="en-US" dirty="0"/>
              <a:t>的观点</a:t>
            </a:r>
            <a:endParaRPr lang="en-US" dirty="0"/>
          </a:p>
        </p:txBody>
      </p:sp>
      <p:sp>
        <p:nvSpPr>
          <p:cNvPr id="3" name="Content Placeholder 2">
            <a:extLst>
              <a:ext uri="{FF2B5EF4-FFF2-40B4-BE49-F238E27FC236}">
                <a16:creationId xmlns:a16="http://schemas.microsoft.com/office/drawing/2014/main" id="{94068379-6548-BC8A-577A-EC59BCE5A3EF}"/>
              </a:ext>
            </a:extLst>
          </p:cNvPr>
          <p:cNvSpPr>
            <a:spLocks noGrp="1"/>
          </p:cNvSpPr>
          <p:nvPr>
            <p:ph idx="1"/>
          </p:nvPr>
        </p:nvSpPr>
        <p:spPr/>
        <p:txBody>
          <a:bodyPr>
            <a:normAutofit/>
          </a:bodyPr>
          <a:lstStyle/>
          <a:p>
            <a:pPr marL="0" indent="0">
              <a:buNone/>
            </a:pPr>
            <a:r>
              <a:rPr lang="en-US" i="0" dirty="0" err="1">
                <a:effectLst/>
                <a:latin typeface="-apple-system"/>
              </a:rPr>
              <a:t>Anyscale</a:t>
            </a:r>
            <a:r>
              <a:rPr lang="en-US" i="0" dirty="0">
                <a:effectLst/>
                <a:latin typeface="-apple-system"/>
              </a:rPr>
              <a:t> CEO Robert Nishihara </a:t>
            </a:r>
            <a:r>
              <a:rPr lang="zh-CN" altLang="en-US" i="0" dirty="0">
                <a:effectLst/>
                <a:latin typeface="-apple-system"/>
              </a:rPr>
              <a:t>认为</a:t>
            </a:r>
            <a:endParaRPr lang="en-US" altLang="zh-CN" i="0" dirty="0">
              <a:effectLst/>
              <a:latin typeface="-apple-system"/>
            </a:endParaRPr>
          </a:p>
          <a:p>
            <a:r>
              <a:rPr lang="zh-CN" altLang="en-US" i="0" dirty="0">
                <a:effectLst/>
                <a:latin typeface="-apple-system"/>
              </a:rPr>
              <a:t>开源模式将日益占据主导地位，</a:t>
            </a:r>
            <a:r>
              <a:rPr lang="zh-CN" altLang="en-US" b="0" i="0" dirty="0">
                <a:effectLst/>
                <a:latin typeface="-apple-system"/>
              </a:rPr>
              <a:t>现在的重点转向提高质量、减少延迟、扩展应用程序和降低成本。</a:t>
            </a:r>
            <a:endParaRPr lang="en-US" altLang="zh-CN" b="0" i="0" dirty="0">
              <a:effectLst/>
              <a:latin typeface="-apple-system"/>
            </a:endParaRPr>
          </a:p>
          <a:p>
            <a:r>
              <a:rPr lang="zh-CN" altLang="en-US" dirty="0">
                <a:latin typeface="-apple-system"/>
              </a:rPr>
              <a:t>当</a:t>
            </a:r>
            <a:r>
              <a:rPr lang="zh-CN" altLang="en-US" b="0" i="0" dirty="0">
                <a:effectLst/>
                <a:latin typeface="-apple-system"/>
              </a:rPr>
              <a:t>开源模型可以“足够好”完成大多数任务，下一步是使用专有的公司数据开发更小的、以任务为中心的模型。我们将需要小型、快速的模型。特定于具体任务的模型在成本和速度方面具有巨大优势，使用较小的模型达到相同的效果。</a:t>
            </a:r>
            <a:endParaRPr lang="en-US" altLang="zh-CN" b="0" i="0" dirty="0">
              <a:effectLst/>
              <a:latin typeface="-apple-system"/>
            </a:endParaRPr>
          </a:p>
          <a:p>
            <a:r>
              <a:rPr lang="zh-CN" altLang="en-US" b="0" i="0" dirty="0">
                <a:effectLst/>
                <a:latin typeface="-apple-system"/>
              </a:rPr>
              <a:t>如何评估生成模型？随着定制和微调模型数量的增加，这个问题只会变得更加复杂。</a:t>
            </a:r>
            <a:endParaRPr lang="en-US" altLang="zh-CN" b="0" i="0" dirty="0">
              <a:effectLst/>
              <a:latin typeface="-apple-system"/>
            </a:endParaRPr>
          </a:p>
          <a:p>
            <a:endParaRPr lang="zh-CN" altLang="en-US" i="0" dirty="0">
              <a:effectLst/>
              <a:latin typeface="-apple-system"/>
            </a:endParaRPr>
          </a:p>
          <a:p>
            <a:pPr algn="l" fontAlgn="auto"/>
            <a:endParaRPr lang="en-US" i="0" dirty="0">
              <a:effectLst/>
              <a:latin typeface="-apple-system"/>
            </a:endParaRPr>
          </a:p>
          <a:p>
            <a:endParaRPr lang="en-US" i="0" dirty="0">
              <a:effectLst/>
              <a:latin typeface="-apple-system"/>
            </a:endParaRPr>
          </a:p>
        </p:txBody>
      </p:sp>
      <p:sp>
        <p:nvSpPr>
          <p:cNvPr id="4" name="Slide Number Placeholder 3">
            <a:extLst>
              <a:ext uri="{FF2B5EF4-FFF2-40B4-BE49-F238E27FC236}">
                <a16:creationId xmlns:a16="http://schemas.microsoft.com/office/drawing/2014/main" id="{68CEC67D-CBC6-1030-F4FB-28FC379F04B5}"/>
              </a:ext>
            </a:extLst>
          </p:cNvPr>
          <p:cNvSpPr>
            <a:spLocks noGrp="1"/>
          </p:cNvSpPr>
          <p:nvPr>
            <p:ph type="sldNum" sz="quarter" idx="12"/>
          </p:nvPr>
        </p:nvSpPr>
        <p:spPr/>
        <p:txBody>
          <a:bodyPr/>
          <a:lstStyle/>
          <a:p>
            <a:fld id="{04C7A8A5-AA52-4E0A-A12D-317CCC0F8090}" type="slidenum">
              <a:rPr lang="en-US" smtClean="0"/>
              <a:t>9</a:t>
            </a:fld>
            <a:endParaRPr lang="en-US"/>
          </a:p>
        </p:txBody>
      </p:sp>
    </p:spTree>
    <p:extLst>
      <p:ext uri="{BB962C8B-B14F-4D97-AF65-F5344CB8AC3E}">
        <p14:creationId xmlns:p14="http://schemas.microsoft.com/office/powerpoint/2010/main" val="1998753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TotalTime>
  <Words>5707</Words>
  <Application>Microsoft Office PowerPoint</Application>
  <PresentationFormat>Widescreen</PresentationFormat>
  <Paragraphs>138</Paragraphs>
  <Slides>20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-apple-system</vt:lpstr>
      <vt:lpstr>等线</vt:lpstr>
      <vt:lpstr>Outfit</vt:lpstr>
      <vt:lpstr>Rubik</vt:lpstr>
      <vt:lpstr>Arial</vt:lpstr>
      <vt:lpstr>Calibri</vt:lpstr>
      <vt:lpstr>Calibri Light</vt:lpstr>
      <vt:lpstr>Office Theme</vt:lpstr>
      <vt:lpstr>数据底座洞察 04</vt:lpstr>
      <vt:lpstr>Anyscale的机器学习平台组件</vt:lpstr>
      <vt:lpstr>Anyscale Databricks 连接器</vt:lpstr>
      <vt:lpstr>连接器的主要优点</vt:lpstr>
      <vt:lpstr>简单、安全且可扩展的数据访问</vt:lpstr>
      <vt:lpstr>简化机器学习的开发</vt:lpstr>
      <vt:lpstr>利用 AI 和 ML 解锁新用例</vt:lpstr>
      <vt:lpstr>来自Databricks的观点</vt:lpstr>
      <vt:lpstr>来自Anyscale的观点</vt:lpstr>
      <vt:lpstr>利用AI提高生产力</vt:lpstr>
      <vt:lpstr>大数据的4V</vt:lpstr>
      <vt:lpstr>大数据的4V</vt:lpstr>
      <vt:lpstr>最大化自动化分析能力</vt:lpstr>
      <vt:lpstr>数据架构的演变</vt:lpstr>
      <vt:lpstr>数据仓库的架构</vt:lpstr>
      <vt:lpstr>数据仓库包含的数据</vt:lpstr>
      <vt:lpstr>创建对数据的可⾏洞察</vt:lpstr>
      <vt:lpstr>数据仓库的优势</vt:lpstr>
      <vt:lpstr>数据仓库的劣势：很难解决 4V</vt:lpstr>
      <vt:lpstr>开源数据底座 + 区块链</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数据底座洞察</dc:title>
  <dc:creator>Jiangsheng Yu</dc:creator>
  <cp:lastModifiedBy>Jiangsheng Yu</cp:lastModifiedBy>
  <cp:revision>85</cp:revision>
  <dcterms:created xsi:type="dcterms:W3CDTF">2024-01-12T17:59:13Z</dcterms:created>
  <dcterms:modified xsi:type="dcterms:W3CDTF">2024-04-24T19:07:32Z</dcterms:modified>
</cp:coreProperties>
</file>