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66" r:id="rId3"/>
    <p:sldId id="257" r:id="rId4"/>
    <p:sldId id="258" r:id="rId5"/>
    <p:sldId id="259" r:id="rId6"/>
    <p:sldId id="260" r:id="rId7"/>
    <p:sldId id="261" r:id="rId8"/>
    <p:sldId id="262" r:id="rId9"/>
    <p:sldId id="270" r:id="rId10"/>
    <p:sldId id="263" r:id="rId11"/>
    <p:sldId id="264" r:id="rId12"/>
    <p:sldId id="265"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A77776-707A-4575-90E5-09B8A6CEBA1F}" type="datetimeFigureOut">
              <a:rPr lang="en-US" smtClean="0"/>
              <a:t>5/6/2024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C901C-DCDB-4E1F-9D4E-ACED3BC6F40C}" type="slidenum">
              <a:rPr lang="en-US" smtClean="0"/>
              <a:t>‹#›</a:t>
            </a:fld>
            <a:endParaRPr lang="en-US"/>
          </a:p>
        </p:txBody>
      </p:sp>
    </p:spTree>
    <p:extLst>
      <p:ext uri="{BB962C8B-B14F-4D97-AF65-F5344CB8AC3E}">
        <p14:creationId xmlns:p14="http://schemas.microsoft.com/office/powerpoint/2010/main" val="999281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089F7-F2E0-9F0A-363D-B9EEAB1160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F6A2B6-4848-25CE-BFE1-DB9D9D6F20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6979FE-8400-DD0D-7C50-FE082956781F}"/>
              </a:ext>
            </a:extLst>
          </p:cNvPr>
          <p:cNvSpPr>
            <a:spLocks noGrp="1"/>
          </p:cNvSpPr>
          <p:nvPr>
            <p:ph type="dt" sz="half" idx="10"/>
          </p:nvPr>
        </p:nvSpPr>
        <p:spPr/>
        <p:txBody>
          <a:bodyPr/>
          <a:lstStyle/>
          <a:p>
            <a:fld id="{3A187A0C-44B8-482A-8E28-4FEFB23F731C}" type="datetime1">
              <a:rPr lang="en-US" smtClean="0"/>
              <a:t>5/6/2024</a:t>
            </a:fld>
            <a:endParaRPr lang="en-US"/>
          </a:p>
        </p:txBody>
      </p:sp>
      <p:sp>
        <p:nvSpPr>
          <p:cNvPr id="5" name="Footer Placeholder 4">
            <a:extLst>
              <a:ext uri="{FF2B5EF4-FFF2-40B4-BE49-F238E27FC236}">
                <a16:creationId xmlns:a16="http://schemas.microsoft.com/office/drawing/2014/main" id="{C49099B6-BB88-70A3-8E04-B6D4A20B4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1FB1D-2D7F-FD14-208C-7E8A4067627D}"/>
              </a:ext>
            </a:extLst>
          </p:cNvPr>
          <p:cNvSpPr>
            <a:spLocks noGrp="1"/>
          </p:cNvSpPr>
          <p:nvPr>
            <p:ph type="sldNum" sz="quarter" idx="12"/>
          </p:nvPr>
        </p:nvSpPr>
        <p:spPr/>
        <p:txBody>
          <a:bodyPr/>
          <a:lstStyle/>
          <a:p>
            <a:fld id="{6B6CBF44-F877-450D-9B4B-B7E95E112C31}" type="slidenum">
              <a:rPr lang="en-US" smtClean="0"/>
              <a:t>‹#›</a:t>
            </a:fld>
            <a:endParaRPr lang="en-US"/>
          </a:p>
        </p:txBody>
      </p:sp>
    </p:spTree>
    <p:extLst>
      <p:ext uri="{BB962C8B-B14F-4D97-AF65-F5344CB8AC3E}">
        <p14:creationId xmlns:p14="http://schemas.microsoft.com/office/powerpoint/2010/main" val="127116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E2B86-E0CF-8C4F-CE9F-937F691D79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4B131C-015E-F5E0-711B-D24C8F651E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F8D4A7-836C-D9C6-A1D4-3C4C721054A5}"/>
              </a:ext>
            </a:extLst>
          </p:cNvPr>
          <p:cNvSpPr>
            <a:spLocks noGrp="1"/>
          </p:cNvSpPr>
          <p:nvPr>
            <p:ph type="dt" sz="half" idx="10"/>
          </p:nvPr>
        </p:nvSpPr>
        <p:spPr/>
        <p:txBody>
          <a:bodyPr/>
          <a:lstStyle/>
          <a:p>
            <a:fld id="{71C4B600-782A-4C2E-AD53-AE84E2666A61}" type="datetime1">
              <a:rPr lang="en-US" smtClean="0"/>
              <a:t>5/6/2024</a:t>
            </a:fld>
            <a:endParaRPr lang="en-US"/>
          </a:p>
        </p:txBody>
      </p:sp>
      <p:sp>
        <p:nvSpPr>
          <p:cNvPr id="5" name="Footer Placeholder 4">
            <a:extLst>
              <a:ext uri="{FF2B5EF4-FFF2-40B4-BE49-F238E27FC236}">
                <a16:creationId xmlns:a16="http://schemas.microsoft.com/office/drawing/2014/main" id="{85F91DC2-A309-CBA3-50A4-1A870F9C99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1C1C2-CB8E-8592-DB3B-911F3F3B269D}"/>
              </a:ext>
            </a:extLst>
          </p:cNvPr>
          <p:cNvSpPr>
            <a:spLocks noGrp="1"/>
          </p:cNvSpPr>
          <p:nvPr>
            <p:ph type="sldNum" sz="quarter" idx="12"/>
          </p:nvPr>
        </p:nvSpPr>
        <p:spPr/>
        <p:txBody>
          <a:bodyPr/>
          <a:lstStyle/>
          <a:p>
            <a:fld id="{6B6CBF44-F877-450D-9B4B-B7E95E112C31}" type="slidenum">
              <a:rPr lang="en-US" smtClean="0"/>
              <a:t>‹#›</a:t>
            </a:fld>
            <a:endParaRPr lang="en-US"/>
          </a:p>
        </p:txBody>
      </p:sp>
    </p:spTree>
    <p:extLst>
      <p:ext uri="{BB962C8B-B14F-4D97-AF65-F5344CB8AC3E}">
        <p14:creationId xmlns:p14="http://schemas.microsoft.com/office/powerpoint/2010/main" val="1757267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25C556-E730-C61A-BCC7-71117E186B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062E7C-A843-A06D-A14C-91B72D96C0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1125D-B71D-6C54-E7AF-79530AA49A18}"/>
              </a:ext>
            </a:extLst>
          </p:cNvPr>
          <p:cNvSpPr>
            <a:spLocks noGrp="1"/>
          </p:cNvSpPr>
          <p:nvPr>
            <p:ph type="dt" sz="half" idx="10"/>
          </p:nvPr>
        </p:nvSpPr>
        <p:spPr/>
        <p:txBody>
          <a:bodyPr/>
          <a:lstStyle/>
          <a:p>
            <a:fld id="{72282972-C0E9-48E0-86D1-F84A36AD3441}" type="datetime1">
              <a:rPr lang="en-US" smtClean="0"/>
              <a:t>5/6/2024</a:t>
            </a:fld>
            <a:endParaRPr lang="en-US"/>
          </a:p>
        </p:txBody>
      </p:sp>
      <p:sp>
        <p:nvSpPr>
          <p:cNvPr id="5" name="Footer Placeholder 4">
            <a:extLst>
              <a:ext uri="{FF2B5EF4-FFF2-40B4-BE49-F238E27FC236}">
                <a16:creationId xmlns:a16="http://schemas.microsoft.com/office/drawing/2014/main" id="{66704E6B-549C-118C-A4F1-40B38AC25A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964CB-D0AC-A33D-6088-CF65C65A5028}"/>
              </a:ext>
            </a:extLst>
          </p:cNvPr>
          <p:cNvSpPr>
            <a:spLocks noGrp="1"/>
          </p:cNvSpPr>
          <p:nvPr>
            <p:ph type="sldNum" sz="quarter" idx="12"/>
          </p:nvPr>
        </p:nvSpPr>
        <p:spPr/>
        <p:txBody>
          <a:bodyPr/>
          <a:lstStyle/>
          <a:p>
            <a:fld id="{6B6CBF44-F877-450D-9B4B-B7E95E112C31}" type="slidenum">
              <a:rPr lang="en-US" smtClean="0"/>
              <a:t>‹#›</a:t>
            </a:fld>
            <a:endParaRPr lang="en-US"/>
          </a:p>
        </p:txBody>
      </p:sp>
    </p:spTree>
    <p:extLst>
      <p:ext uri="{BB962C8B-B14F-4D97-AF65-F5344CB8AC3E}">
        <p14:creationId xmlns:p14="http://schemas.microsoft.com/office/powerpoint/2010/main" val="5662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498D-9A16-ACBA-2222-820CF57C68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C64679-0B0D-8156-0014-0FA5A53131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5600A-F215-FC58-9E57-D34BE5D166EB}"/>
              </a:ext>
            </a:extLst>
          </p:cNvPr>
          <p:cNvSpPr>
            <a:spLocks noGrp="1"/>
          </p:cNvSpPr>
          <p:nvPr>
            <p:ph type="dt" sz="half" idx="10"/>
          </p:nvPr>
        </p:nvSpPr>
        <p:spPr/>
        <p:txBody>
          <a:bodyPr/>
          <a:lstStyle/>
          <a:p>
            <a:fld id="{F1BBD03A-FAF8-4E7E-A9C2-29B3203A659F}" type="datetime1">
              <a:rPr lang="en-US" smtClean="0"/>
              <a:t>5/6/2024</a:t>
            </a:fld>
            <a:endParaRPr lang="en-US"/>
          </a:p>
        </p:txBody>
      </p:sp>
      <p:sp>
        <p:nvSpPr>
          <p:cNvPr id="5" name="Footer Placeholder 4">
            <a:extLst>
              <a:ext uri="{FF2B5EF4-FFF2-40B4-BE49-F238E27FC236}">
                <a16:creationId xmlns:a16="http://schemas.microsoft.com/office/drawing/2014/main" id="{076B5886-E314-46A4-501D-B797F26697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4252C8-2BCC-D34A-9ECF-A417E74AEBDB}"/>
              </a:ext>
            </a:extLst>
          </p:cNvPr>
          <p:cNvSpPr>
            <a:spLocks noGrp="1"/>
          </p:cNvSpPr>
          <p:nvPr>
            <p:ph type="sldNum" sz="quarter" idx="12"/>
          </p:nvPr>
        </p:nvSpPr>
        <p:spPr/>
        <p:txBody>
          <a:bodyPr/>
          <a:lstStyle/>
          <a:p>
            <a:fld id="{6B6CBF44-F877-450D-9B4B-B7E95E112C31}" type="slidenum">
              <a:rPr lang="en-US" smtClean="0"/>
              <a:t>‹#›</a:t>
            </a:fld>
            <a:endParaRPr lang="en-US"/>
          </a:p>
        </p:txBody>
      </p:sp>
    </p:spTree>
    <p:extLst>
      <p:ext uri="{BB962C8B-B14F-4D97-AF65-F5344CB8AC3E}">
        <p14:creationId xmlns:p14="http://schemas.microsoft.com/office/powerpoint/2010/main" val="3442305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CFF0-1F23-AB33-3DF0-E057E30A4C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7ED0BB-EB82-DE50-3FCA-960AD29B7D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553BB3-C06C-F9AB-D55A-52063E50E764}"/>
              </a:ext>
            </a:extLst>
          </p:cNvPr>
          <p:cNvSpPr>
            <a:spLocks noGrp="1"/>
          </p:cNvSpPr>
          <p:nvPr>
            <p:ph type="dt" sz="half" idx="10"/>
          </p:nvPr>
        </p:nvSpPr>
        <p:spPr/>
        <p:txBody>
          <a:bodyPr/>
          <a:lstStyle/>
          <a:p>
            <a:fld id="{F37AC805-ABC0-4D7C-99D4-7F64DE49D532}" type="datetime1">
              <a:rPr lang="en-US" smtClean="0"/>
              <a:t>5/6/2024</a:t>
            </a:fld>
            <a:endParaRPr lang="en-US"/>
          </a:p>
        </p:txBody>
      </p:sp>
      <p:sp>
        <p:nvSpPr>
          <p:cNvPr id="5" name="Footer Placeholder 4">
            <a:extLst>
              <a:ext uri="{FF2B5EF4-FFF2-40B4-BE49-F238E27FC236}">
                <a16:creationId xmlns:a16="http://schemas.microsoft.com/office/drawing/2014/main" id="{02A81CC3-D947-8474-EADA-4AE44A037E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B7E39-120B-DDF3-111B-69978261C968}"/>
              </a:ext>
            </a:extLst>
          </p:cNvPr>
          <p:cNvSpPr>
            <a:spLocks noGrp="1"/>
          </p:cNvSpPr>
          <p:nvPr>
            <p:ph type="sldNum" sz="quarter" idx="12"/>
          </p:nvPr>
        </p:nvSpPr>
        <p:spPr/>
        <p:txBody>
          <a:bodyPr/>
          <a:lstStyle/>
          <a:p>
            <a:fld id="{6B6CBF44-F877-450D-9B4B-B7E95E112C31}" type="slidenum">
              <a:rPr lang="en-US" smtClean="0"/>
              <a:t>‹#›</a:t>
            </a:fld>
            <a:endParaRPr lang="en-US"/>
          </a:p>
        </p:txBody>
      </p:sp>
    </p:spTree>
    <p:extLst>
      <p:ext uri="{BB962C8B-B14F-4D97-AF65-F5344CB8AC3E}">
        <p14:creationId xmlns:p14="http://schemas.microsoft.com/office/powerpoint/2010/main" val="399336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8384F-45DD-557D-5D92-BB7968DD15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96B226-82CD-E199-3B8F-BD47BC3619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8763B-633B-902B-4641-5DD71CDD6A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2CCADD-2A78-1120-DE24-466F5101FED6}"/>
              </a:ext>
            </a:extLst>
          </p:cNvPr>
          <p:cNvSpPr>
            <a:spLocks noGrp="1"/>
          </p:cNvSpPr>
          <p:nvPr>
            <p:ph type="dt" sz="half" idx="10"/>
          </p:nvPr>
        </p:nvSpPr>
        <p:spPr/>
        <p:txBody>
          <a:bodyPr/>
          <a:lstStyle/>
          <a:p>
            <a:fld id="{FA0AA3F5-F3A8-417D-94CF-28C4B83B2916}" type="datetime1">
              <a:rPr lang="en-US" smtClean="0"/>
              <a:t>5/6/2024</a:t>
            </a:fld>
            <a:endParaRPr lang="en-US"/>
          </a:p>
        </p:txBody>
      </p:sp>
      <p:sp>
        <p:nvSpPr>
          <p:cNvPr id="6" name="Footer Placeholder 5">
            <a:extLst>
              <a:ext uri="{FF2B5EF4-FFF2-40B4-BE49-F238E27FC236}">
                <a16:creationId xmlns:a16="http://schemas.microsoft.com/office/drawing/2014/main" id="{8234CAEB-A95F-63F9-AAB3-F705055047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A66BBD-BFAE-BB81-9CE0-E894AB4E6084}"/>
              </a:ext>
            </a:extLst>
          </p:cNvPr>
          <p:cNvSpPr>
            <a:spLocks noGrp="1"/>
          </p:cNvSpPr>
          <p:nvPr>
            <p:ph type="sldNum" sz="quarter" idx="12"/>
          </p:nvPr>
        </p:nvSpPr>
        <p:spPr/>
        <p:txBody>
          <a:bodyPr/>
          <a:lstStyle/>
          <a:p>
            <a:fld id="{6B6CBF44-F877-450D-9B4B-B7E95E112C31}" type="slidenum">
              <a:rPr lang="en-US" smtClean="0"/>
              <a:t>‹#›</a:t>
            </a:fld>
            <a:endParaRPr lang="en-US"/>
          </a:p>
        </p:txBody>
      </p:sp>
    </p:spTree>
    <p:extLst>
      <p:ext uri="{BB962C8B-B14F-4D97-AF65-F5344CB8AC3E}">
        <p14:creationId xmlns:p14="http://schemas.microsoft.com/office/powerpoint/2010/main" val="408558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36A8-A370-FBF8-9D09-AB6E3105F5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2E5435-8E56-DAB9-7778-2A4EEBE3F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8F99A2-C959-F3CD-0FA2-3C2E51E04A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3D6467-2E13-3434-EED7-2DAE00EA30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4AF52-7144-62A8-D6B1-D41777F8B9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649F6B-5DD5-7ED4-BC3D-A616B19C4B1D}"/>
              </a:ext>
            </a:extLst>
          </p:cNvPr>
          <p:cNvSpPr>
            <a:spLocks noGrp="1"/>
          </p:cNvSpPr>
          <p:nvPr>
            <p:ph type="dt" sz="half" idx="10"/>
          </p:nvPr>
        </p:nvSpPr>
        <p:spPr/>
        <p:txBody>
          <a:bodyPr/>
          <a:lstStyle/>
          <a:p>
            <a:fld id="{E4E8B579-C8E8-4280-8607-53883F58401D}" type="datetime1">
              <a:rPr lang="en-US" smtClean="0"/>
              <a:t>5/6/2024</a:t>
            </a:fld>
            <a:endParaRPr lang="en-US"/>
          </a:p>
        </p:txBody>
      </p:sp>
      <p:sp>
        <p:nvSpPr>
          <p:cNvPr id="8" name="Footer Placeholder 7">
            <a:extLst>
              <a:ext uri="{FF2B5EF4-FFF2-40B4-BE49-F238E27FC236}">
                <a16:creationId xmlns:a16="http://schemas.microsoft.com/office/drawing/2014/main" id="{315060BB-D481-2ACB-1559-64C9AA3D98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2F43D6-A8DB-EE2E-9927-3263CD1692FB}"/>
              </a:ext>
            </a:extLst>
          </p:cNvPr>
          <p:cNvSpPr>
            <a:spLocks noGrp="1"/>
          </p:cNvSpPr>
          <p:nvPr>
            <p:ph type="sldNum" sz="quarter" idx="12"/>
          </p:nvPr>
        </p:nvSpPr>
        <p:spPr/>
        <p:txBody>
          <a:bodyPr/>
          <a:lstStyle/>
          <a:p>
            <a:fld id="{6B6CBF44-F877-450D-9B4B-B7E95E112C31}" type="slidenum">
              <a:rPr lang="en-US" smtClean="0"/>
              <a:t>‹#›</a:t>
            </a:fld>
            <a:endParaRPr lang="en-US"/>
          </a:p>
        </p:txBody>
      </p:sp>
    </p:spTree>
    <p:extLst>
      <p:ext uri="{BB962C8B-B14F-4D97-AF65-F5344CB8AC3E}">
        <p14:creationId xmlns:p14="http://schemas.microsoft.com/office/powerpoint/2010/main" val="3620630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85F7-6F28-5269-4BF0-F058DCC430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DE55BA-5716-E86D-4152-ACFA603750E7}"/>
              </a:ext>
            </a:extLst>
          </p:cNvPr>
          <p:cNvSpPr>
            <a:spLocks noGrp="1"/>
          </p:cNvSpPr>
          <p:nvPr>
            <p:ph type="dt" sz="half" idx="10"/>
          </p:nvPr>
        </p:nvSpPr>
        <p:spPr/>
        <p:txBody>
          <a:bodyPr/>
          <a:lstStyle/>
          <a:p>
            <a:fld id="{EF4F1415-153D-466F-89F0-FE50E3E17886}" type="datetime1">
              <a:rPr lang="en-US" smtClean="0"/>
              <a:t>5/6/2024</a:t>
            </a:fld>
            <a:endParaRPr lang="en-US"/>
          </a:p>
        </p:txBody>
      </p:sp>
      <p:sp>
        <p:nvSpPr>
          <p:cNvPr id="4" name="Footer Placeholder 3">
            <a:extLst>
              <a:ext uri="{FF2B5EF4-FFF2-40B4-BE49-F238E27FC236}">
                <a16:creationId xmlns:a16="http://schemas.microsoft.com/office/drawing/2014/main" id="{0F813D69-1703-5937-FF55-85DA8080AD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886291-0048-2D36-4832-6A0716722EA8}"/>
              </a:ext>
            </a:extLst>
          </p:cNvPr>
          <p:cNvSpPr>
            <a:spLocks noGrp="1"/>
          </p:cNvSpPr>
          <p:nvPr>
            <p:ph type="sldNum" sz="quarter" idx="12"/>
          </p:nvPr>
        </p:nvSpPr>
        <p:spPr/>
        <p:txBody>
          <a:bodyPr/>
          <a:lstStyle/>
          <a:p>
            <a:fld id="{6B6CBF44-F877-450D-9B4B-B7E95E112C31}" type="slidenum">
              <a:rPr lang="en-US" smtClean="0"/>
              <a:t>‹#›</a:t>
            </a:fld>
            <a:endParaRPr lang="en-US"/>
          </a:p>
        </p:txBody>
      </p:sp>
    </p:spTree>
    <p:extLst>
      <p:ext uri="{BB962C8B-B14F-4D97-AF65-F5344CB8AC3E}">
        <p14:creationId xmlns:p14="http://schemas.microsoft.com/office/powerpoint/2010/main" val="287582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1D2F25-B6B3-D8BF-2327-67F9877C0761}"/>
              </a:ext>
            </a:extLst>
          </p:cNvPr>
          <p:cNvSpPr>
            <a:spLocks noGrp="1"/>
          </p:cNvSpPr>
          <p:nvPr>
            <p:ph type="dt" sz="half" idx="10"/>
          </p:nvPr>
        </p:nvSpPr>
        <p:spPr/>
        <p:txBody>
          <a:bodyPr/>
          <a:lstStyle/>
          <a:p>
            <a:fld id="{06A8C7B4-0242-4F4D-AD8D-B2E291F2E881}" type="datetime1">
              <a:rPr lang="en-US" smtClean="0"/>
              <a:t>5/6/2024</a:t>
            </a:fld>
            <a:endParaRPr lang="en-US"/>
          </a:p>
        </p:txBody>
      </p:sp>
      <p:sp>
        <p:nvSpPr>
          <p:cNvPr id="3" name="Footer Placeholder 2">
            <a:extLst>
              <a:ext uri="{FF2B5EF4-FFF2-40B4-BE49-F238E27FC236}">
                <a16:creationId xmlns:a16="http://schemas.microsoft.com/office/drawing/2014/main" id="{A5C74A83-0146-2089-575D-585DC6C79C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49423B-A11E-955C-A8B0-03A2AE513FA3}"/>
              </a:ext>
            </a:extLst>
          </p:cNvPr>
          <p:cNvSpPr>
            <a:spLocks noGrp="1"/>
          </p:cNvSpPr>
          <p:nvPr>
            <p:ph type="sldNum" sz="quarter" idx="12"/>
          </p:nvPr>
        </p:nvSpPr>
        <p:spPr/>
        <p:txBody>
          <a:bodyPr/>
          <a:lstStyle/>
          <a:p>
            <a:fld id="{6B6CBF44-F877-450D-9B4B-B7E95E112C31}" type="slidenum">
              <a:rPr lang="en-US" smtClean="0"/>
              <a:t>‹#›</a:t>
            </a:fld>
            <a:endParaRPr lang="en-US"/>
          </a:p>
        </p:txBody>
      </p:sp>
    </p:spTree>
    <p:extLst>
      <p:ext uri="{BB962C8B-B14F-4D97-AF65-F5344CB8AC3E}">
        <p14:creationId xmlns:p14="http://schemas.microsoft.com/office/powerpoint/2010/main" val="3751076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2E28E-309F-0B4E-AE6D-F0C486D216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4CCE5E-FD76-79D8-60A2-13013A2F81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3AB33C-78E6-FB07-8E18-CF0EC84AA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67106F-7A23-D135-B438-0B70E3ADADD8}"/>
              </a:ext>
            </a:extLst>
          </p:cNvPr>
          <p:cNvSpPr>
            <a:spLocks noGrp="1"/>
          </p:cNvSpPr>
          <p:nvPr>
            <p:ph type="dt" sz="half" idx="10"/>
          </p:nvPr>
        </p:nvSpPr>
        <p:spPr/>
        <p:txBody>
          <a:bodyPr/>
          <a:lstStyle/>
          <a:p>
            <a:fld id="{F3D24D85-E96C-4974-934F-DC07E5AE43C4}" type="datetime1">
              <a:rPr lang="en-US" smtClean="0"/>
              <a:t>5/6/2024</a:t>
            </a:fld>
            <a:endParaRPr lang="en-US"/>
          </a:p>
        </p:txBody>
      </p:sp>
      <p:sp>
        <p:nvSpPr>
          <p:cNvPr id="6" name="Footer Placeholder 5">
            <a:extLst>
              <a:ext uri="{FF2B5EF4-FFF2-40B4-BE49-F238E27FC236}">
                <a16:creationId xmlns:a16="http://schemas.microsoft.com/office/drawing/2014/main" id="{7254151F-806B-21C6-68FA-3924932804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ADD48-48F3-F22E-9E7C-AF4A0D54235E}"/>
              </a:ext>
            </a:extLst>
          </p:cNvPr>
          <p:cNvSpPr>
            <a:spLocks noGrp="1"/>
          </p:cNvSpPr>
          <p:nvPr>
            <p:ph type="sldNum" sz="quarter" idx="12"/>
          </p:nvPr>
        </p:nvSpPr>
        <p:spPr/>
        <p:txBody>
          <a:bodyPr/>
          <a:lstStyle/>
          <a:p>
            <a:fld id="{6B6CBF44-F877-450D-9B4B-B7E95E112C31}" type="slidenum">
              <a:rPr lang="en-US" smtClean="0"/>
              <a:t>‹#›</a:t>
            </a:fld>
            <a:endParaRPr lang="en-US"/>
          </a:p>
        </p:txBody>
      </p:sp>
    </p:spTree>
    <p:extLst>
      <p:ext uri="{BB962C8B-B14F-4D97-AF65-F5344CB8AC3E}">
        <p14:creationId xmlns:p14="http://schemas.microsoft.com/office/powerpoint/2010/main" val="1957961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75214-D01A-CCC9-B1A9-201EA9BA3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E8B5B5-B8E5-D329-AAEF-513A6CFB1D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7354B1-ABB3-0EE0-7162-B0B89BA711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F0C4F6-2736-B010-CEB8-04278288D34F}"/>
              </a:ext>
            </a:extLst>
          </p:cNvPr>
          <p:cNvSpPr>
            <a:spLocks noGrp="1"/>
          </p:cNvSpPr>
          <p:nvPr>
            <p:ph type="dt" sz="half" idx="10"/>
          </p:nvPr>
        </p:nvSpPr>
        <p:spPr/>
        <p:txBody>
          <a:bodyPr/>
          <a:lstStyle/>
          <a:p>
            <a:fld id="{C4A27F31-AC8E-4D7F-A598-7423A69D4472}" type="datetime1">
              <a:rPr lang="en-US" smtClean="0"/>
              <a:t>5/6/2024</a:t>
            </a:fld>
            <a:endParaRPr lang="en-US"/>
          </a:p>
        </p:txBody>
      </p:sp>
      <p:sp>
        <p:nvSpPr>
          <p:cNvPr id="6" name="Footer Placeholder 5">
            <a:extLst>
              <a:ext uri="{FF2B5EF4-FFF2-40B4-BE49-F238E27FC236}">
                <a16:creationId xmlns:a16="http://schemas.microsoft.com/office/drawing/2014/main" id="{592E4690-2754-39A8-5D5C-6D9F27FB88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F9A2C-E2EC-CBF1-95BC-C3D3459BB6E4}"/>
              </a:ext>
            </a:extLst>
          </p:cNvPr>
          <p:cNvSpPr>
            <a:spLocks noGrp="1"/>
          </p:cNvSpPr>
          <p:nvPr>
            <p:ph type="sldNum" sz="quarter" idx="12"/>
          </p:nvPr>
        </p:nvSpPr>
        <p:spPr/>
        <p:txBody>
          <a:bodyPr/>
          <a:lstStyle/>
          <a:p>
            <a:fld id="{6B6CBF44-F877-450D-9B4B-B7E95E112C31}" type="slidenum">
              <a:rPr lang="en-US" smtClean="0"/>
              <a:t>‹#›</a:t>
            </a:fld>
            <a:endParaRPr lang="en-US"/>
          </a:p>
        </p:txBody>
      </p:sp>
    </p:spTree>
    <p:extLst>
      <p:ext uri="{BB962C8B-B14F-4D97-AF65-F5344CB8AC3E}">
        <p14:creationId xmlns:p14="http://schemas.microsoft.com/office/powerpoint/2010/main" val="1021216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E064BF-9584-61E6-510B-FEFD1CC6C8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193408-87B6-FEC6-A462-DD2362244A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0E7FD-1191-6CD0-1CEA-3E286DE81D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B8642-58DA-4AA3-8C78-75A82315F555}" type="datetime1">
              <a:rPr lang="en-US" smtClean="0"/>
              <a:t>5/6/2024</a:t>
            </a:fld>
            <a:endParaRPr lang="en-US"/>
          </a:p>
        </p:txBody>
      </p:sp>
      <p:sp>
        <p:nvSpPr>
          <p:cNvPr id="5" name="Footer Placeholder 4">
            <a:extLst>
              <a:ext uri="{FF2B5EF4-FFF2-40B4-BE49-F238E27FC236}">
                <a16:creationId xmlns:a16="http://schemas.microsoft.com/office/drawing/2014/main" id="{C6C989F2-7E9B-17B2-0774-3F68E0F7D1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021CAF-7119-CD3D-4EFD-80DA6FDC3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CBF44-F877-450D-9B4B-B7E95E112C31}" type="slidenum">
              <a:rPr lang="en-US" smtClean="0"/>
              <a:t>‹#›</a:t>
            </a:fld>
            <a:endParaRPr lang="en-US"/>
          </a:p>
        </p:txBody>
      </p:sp>
    </p:spTree>
    <p:extLst>
      <p:ext uri="{BB962C8B-B14F-4D97-AF65-F5344CB8AC3E}">
        <p14:creationId xmlns:p14="http://schemas.microsoft.com/office/powerpoint/2010/main" val="1541662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pku-liang/MAGI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50A6-F187-CCC3-4893-F73EE52D4AA4}"/>
              </a:ext>
            </a:extLst>
          </p:cNvPr>
          <p:cNvSpPr>
            <a:spLocks noGrp="1"/>
          </p:cNvSpPr>
          <p:nvPr>
            <p:ph type="ctrTitle"/>
          </p:nvPr>
        </p:nvSpPr>
        <p:spPr/>
        <p:txBody>
          <a:bodyPr/>
          <a:lstStyle/>
          <a:p>
            <a:r>
              <a:rPr lang="en-US" altLang="zh-CN" dirty="0"/>
              <a:t>A Summary of ASPLOS 2024</a:t>
            </a:r>
            <a:endParaRPr lang="en-US" dirty="0"/>
          </a:p>
        </p:txBody>
      </p:sp>
      <p:sp>
        <p:nvSpPr>
          <p:cNvPr id="3" name="Subtitle 2">
            <a:extLst>
              <a:ext uri="{FF2B5EF4-FFF2-40B4-BE49-F238E27FC236}">
                <a16:creationId xmlns:a16="http://schemas.microsoft.com/office/drawing/2014/main" id="{29D244F0-CB29-D056-7ABE-8A1DC67F0F1A}"/>
              </a:ext>
            </a:extLst>
          </p:cNvPr>
          <p:cNvSpPr>
            <a:spLocks noGrp="1"/>
          </p:cNvSpPr>
          <p:nvPr>
            <p:ph type="subTitle" idx="1"/>
          </p:nvPr>
        </p:nvSpPr>
        <p:spPr>
          <a:xfrm>
            <a:off x="1524000" y="4079875"/>
            <a:ext cx="9144000" cy="1655762"/>
          </a:xfrm>
        </p:spPr>
        <p:txBody>
          <a:bodyPr/>
          <a:lstStyle/>
          <a:p>
            <a:r>
              <a:rPr lang="en-US" altLang="zh-CN" dirty="0"/>
              <a:t>Jiangsheng Yu</a:t>
            </a:r>
          </a:p>
          <a:p>
            <a:r>
              <a:rPr lang="en-US" dirty="0"/>
              <a:t>05/02/2024</a:t>
            </a:r>
          </a:p>
        </p:txBody>
      </p:sp>
    </p:spTree>
    <p:extLst>
      <p:ext uri="{BB962C8B-B14F-4D97-AF65-F5344CB8AC3E}">
        <p14:creationId xmlns:p14="http://schemas.microsoft.com/office/powerpoint/2010/main" val="760480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69F3-AF07-A7FB-E749-1A9B287E3A19}"/>
              </a:ext>
            </a:extLst>
          </p:cNvPr>
          <p:cNvSpPr>
            <a:spLocks noGrp="1"/>
          </p:cNvSpPr>
          <p:nvPr>
            <p:ph type="title"/>
          </p:nvPr>
        </p:nvSpPr>
        <p:spPr/>
        <p:txBody>
          <a:bodyPr/>
          <a:lstStyle/>
          <a:p>
            <a:r>
              <a:rPr lang="zh-CN" altLang="en-US" dirty="0"/>
              <a:t>并发执行分析中偏序的动态数据结构</a:t>
            </a:r>
            <a:endParaRPr lang="en-US" dirty="0"/>
          </a:p>
        </p:txBody>
      </p:sp>
      <p:sp>
        <p:nvSpPr>
          <p:cNvPr id="3" name="Content Placeholder 2">
            <a:extLst>
              <a:ext uri="{FF2B5EF4-FFF2-40B4-BE49-F238E27FC236}">
                <a16:creationId xmlns:a16="http://schemas.microsoft.com/office/drawing/2014/main" id="{ACA033EA-CF36-8728-C818-DD650557B39D}"/>
              </a:ext>
            </a:extLst>
          </p:cNvPr>
          <p:cNvSpPr>
            <a:spLocks noGrp="1"/>
          </p:cNvSpPr>
          <p:nvPr>
            <p:ph idx="1"/>
          </p:nvPr>
        </p:nvSpPr>
        <p:spPr/>
        <p:txBody>
          <a:bodyPr>
            <a:normAutofit lnSpcReduction="10000"/>
          </a:bodyPr>
          <a:lstStyle/>
          <a:p>
            <a:r>
              <a:rPr lang="zh-CN" altLang="en-US" dirty="0">
                <a:solidFill>
                  <a:srgbClr val="C00000"/>
                </a:solidFill>
              </a:rPr>
              <a:t>最佳论文</a:t>
            </a:r>
            <a:r>
              <a:rPr lang="en-US" b="0" i="0" dirty="0">
                <a:solidFill>
                  <a:srgbClr val="0D0D0D"/>
                </a:solidFill>
                <a:effectLst/>
                <a:latin typeface="Söhne"/>
              </a:rPr>
              <a:t>CSSTs: A Dynamic Data Structure for Partial Orders in Concurrent Execution Analysis</a:t>
            </a:r>
            <a:r>
              <a:rPr lang="zh-CN" altLang="en-US" b="0" i="0" dirty="0">
                <a:solidFill>
                  <a:srgbClr val="0D0D0D"/>
                </a:solidFill>
                <a:effectLst/>
                <a:latin typeface="Söhne"/>
              </a:rPr>
              <a:t>介绍了一种新的数据结构</a:t>
            </a:r>
            <a:r>
              <a:rPr lang="en-US" altLang="zh-CN" b="0" i="0" dirty="0">
                <a:solidFill>
                  <a:srgbClr val="0D0D0D"/>
                </a:solidFill>
                <a:effectLst/>
                <a:latin typeface="Söhne"/>
              </a:rPr>
              <a:t>——</a:t>
            </a:r>
            <a:r>
              <a:rPr lang="zh-CN" altLang="en-US" b="0" i="0" dirty="0">
                <a:solidFill>
                  <a:srgbClr val="0D0D0D"/>
                </a:solidFill>
                <a:effectLst/>
                <a:latin typeface="Söhne"/>
              </a:rPr>
              <a:t>集体稀疏段树（</a:t>
            </a:r>
            <a:r>
              <a:rPr lang="en-US" altLang="zh-CN" b="0" i="0" dirty="0">
                <a:solidFill>
                  <a:srgbClr val="0D0D0D"/>
                </a:solidFill>
                <a:effectLst/>
                <a:latin typeface="Söhne"/>
              </a:rPr>
              <a:t>CSSTs</a:t>
            </a:r>
            <a:r>
              <a:rPr lang="zh-CN" altLang="en-US" b="0" i="0" dirty="0">
                <a:solidFill>
                  <a:srgbClr val="0D0D0D"/>
                </a:solidFill>
                <a:effectLst/>
                <a:latin typeface="Söhne"/>
              </a:rPr>
              <a:t>），用于维护并发执行分析中的偏序关系。</a:t>
            </a:r>
            <a:endParaRPr lang="en-US" altLang="zh-CN" b="0" i="0" dirty="0">
              <a:solidFill>
                <a:srgbClr val="0D0D0D"/>
              </a:solidFill>
              <a:effectLst/>
              <a:latin typeface="Söhne"/>
            </a:endParaRPr>
          </a:p>
          <a:p>
            <a:r>
              <a:rPr lang="zh-CN" altLang="en-US" b="0" i="0" dirty="0">
                <a:solidFill>
                  <a:srgbClr val="0D0D0D"/>
                </a:solidFill>
                <a:effectLst/>
                <a:latin typeface="Söhne"/>
              </a:rPr>
              <a:t>在并发程序分析中，正确地维护事件间的偏序关系是至关重要的，传统上使用向量时钟来解决，但对于非流式分析，向量时钟的更新成本较高。</a:t>
            </a:r>
            <a:r>
              <a:rPr lang="en-US" altLang="zh-CN" b="0" i="0" dirty="0">
                <a:solidFill>
                  <a:srgbClr val="0D0D0D"/>
                </a:solidFill>
                <a:effectLst/>
                <a:latin typeface="Söhne"/>
              </a:rPr>
              <a:t>CSSTs</a:t>
            </a:r>
            <a:r>
              <a:rPr lang="zh-CN" altLang="en-US" b="0" i="0" dirty="0">
                <a:solidFill>
                  <a:srgbClr val="0D0D0D"/>
                </a:solidFill>
                <a:effectLst/>
                <a:latin typeface="Söhne"/>
              </a:rPr>
              <a:t>通过利用偏序关系的宽度远小于其域的大小的特性，能在</a:t>
            </a:r>
            <a:r>
              <a:rPr lang="zh-CN" altLang="en-US" b="0" i="0" dirty="0">
                <a:solidFill>
                  <a:srgbClr val="0D0D0D"/>
                </a:solidFill>
                <a:effectLst/>
                <a:latin typeface="KaTeX_Main"/>
              </a:rPr>
              <a:t>𝑂</a:t>
            </a:r>
            <a:r>
              <a:rPr lang="en-US" altLang="zh-CN" b="0" i="0" dirty="0">
                <a:solidFill>
                  <a:srgbClr val="0D0D0D"/>
                </a:solidFill>
                <a:effectLst/>
                <a:latin typeface="KaTeX_Main"/>
              </a:rPr>
              <a:t>(log⁡</a:t>
            </a:r>
            <a:r>
              <a:rPr lang="zh-CN" altLang="en-US" b="0" i="0" dirty="0">
                <a:solidFill>
                  <a:srgbClr val="0D0D0D"/>
                </a:solidFill>
                <a:effectLst/>
                <a:latin typeface="KaTeX_Main"/>
              </a:rPr>
              <a:t>𝑛</a:t>
            </a:r>
            <a:r>
              <a:rPr lang="en-US" altLang="zh-CN" b="0" i="0" dirty="0">
                <a:solidFill>
                  <a:srgbClr val="0D0D0D"/>
                </a:solidFill>
                <a:effectLst/>
                <a:latin typeface="KaTeX_Main"/>
              </a:rPr>
              <a:t>)</a:t>
            </a:r>
            <a:r>
              <a:rPr lang="en-US" altLang="zh-CN" b="0" i="1" dirty="0">
                <a:solidFill>
                  <a:srgbClr val="0D0D0D"/>
                </a:solidFill>
                <a:effectLst/>
                <a:latin typeface="KaTeX_Math"/>
              </a:rPr>
              <a:t>O</a:t>
            </a:r>
            <a:r>
              <a:rPr lang="en-US" altLang="zh-CN" b="0" i="0" dirty="0">
                <a:solidFill>
                  <a:srgbClr val="0D0D0D"/>
                </a:solidFill>
                <a:effectLst/>
                <a:latin typeface="KaTeX_Main"/>
              </a:rPr>
              <a:t>(</a:t>
            </a:r>
            <a:r>
              <a:rPr lang="en-US" altLang="zh-CN" b="0" i="0" dirty="0" err="1">
                <a:solidFill>
                  <a:srgbClr val="0D0D0D"/>
                </a:solidFill>
                <a:effectLst/>
                <a:latin typeface="KaTeX_Main"/>
              </a:rPr>
              <a:t>log</a:t>
            </a:r>
            <a:r>
              <a:rPr lang="en-US" altLang="zh-CN" b="0" i="1" dirty="0" err="1">
                <a:solidFill>
                  <a:srgbClr val="0D0D0D"/>
                </a:solidFill>
                <a:effectLst/>
                <a:latin typeface="KaTeX_Math"/>
              </a:rPr>
              <a:t>n</a:t>
            </a:r>
            <a:r>
              <a:rPr lang="en-US" altLang="zh-CN" b="0" i="0" dirty="0">
                <a:solidFill>
                  <a:srgbClr val="0D0D0D"/>
                </a:solidFill>
                <a:effectLst/>
                <a:latin typeface="KaTeX_Main"/>
              </a:rPr>
              <a:t>)</a:t>
            </a:r>
            <a:r>
              <a:rPr lang="zh-CN" altLang="en-US" b="0" i="0" dirty="0">
                <a:solidFill>
                  <a:srgbClr val="0D0D0D"/>
                </a:solidFill>
                <a:effectLst/>
                <a:latin typeface="Söhne"/>
              </a:rPr>
              <a:t>时间内完成插入、删除和查询操作，显著提高了分析的可扩展性。</a:t>
            </a:r>
          </a:p>
          <a:p>
            <a:pPr algn="l"/>
            <a:r>
              <a:rPr lang="zh-CN" altLang="en-US" b="0" i="0" dirty="0">
                <a:solidFill>
                  <a:srgbClr val="0D0D0D"/>
                </a:solidFill>
                <a:effectLst/>
                <a:latin typeface="Söhne"/>
              </a:rPr>
              <a:t>实验表明，</a:t>
            </a:r>
            <a:r>
              <a:rPr lang="en-US" altLang="zh-CN" b="0" i="0" dirty="0">
                <a:solidFill>
                  <a:srgbClr val="0D0D0D"/>
                </a:solidFill>
                <a:effectLst/>
                <a:latin typeface="Söhne"/>
              </a:rPr>
              <a:t>CSSTs</a:t>
            </a:r>
            <a:r>
              <a:rPr lang="zh-CN" altLang="en-US" b="0" i="0" dirty="0">
                <a:solidFill>
                  <a:srgbClr val="0D0D0D"/>
                </a:solidFill>
                <a:effectLst/>
                <a:latin typeface="Söhne"/>
              </a:rPr>
              <a:t>能有效地处理各种动态分析任务，如数据竞争、死锁和内存错误检测等，并在大多数情况下优于现有数据结构，证明了其在并发程序分析中的实用性和高效性。</a:t>
            </a:r>
          </a:p>
          <a:p>
            <a:endParaRPr lang="en-US" dirty="0"/>
          </a:p>
        </p:txBody>
      </p:sp>
      <p:sp>
        <p:nvSpPr>
          <p:cNvPr id="4" name="Slide Number Placeholder 3">
            <a:extLst>
              <a:ext uri="{FF2B5EF4-FFF2-40B4-BE49-F238E27FC236}">
                <a16:creationId xmlns:a16="http://schemas.microsoft.com/office/drawing/2014/main" id="{958C3068-0066-B12A-4CBD-F65F352EFFD4}"/>
              </a:ext>
            </a:extLst>
          </p:cNvPr>
          <p:cNvSpPr>
            <a:spLocks noGrp="1"/>
          </p:cNvSpPr>
          <p:nvPr>
            <p:ph type="sldNum" sz="quarter" idx="12"/>
          </p:nvPr>
        </p:nvSpPr>
        <p:spPr/>
        <p:txBody>
          <a:bodyPr/>
          <a:lstStyle/>
          <a:p>
            <a:fld id="{6B6CBF44-F877-450D-9B4B-B7E95E112C31}" type="slidenum">
              <a:rPr lang="en-US" smtClean="0"/>
              <a:t>10</a:t>
            </a:fld>
            <a:endParaRPr lang="en-US"/>
          </a:p>
        </p:txBody>
      </p:sp>
    </p:spTree>
    <p:extLst>
      <p:ext uri="{BB962C8B-B14F-4D97-AF65-F5344CB8AC3E}">
        <p14:creationId xmlns:p14="http://schemas.microsoft.com/office/powerpoint/2010/main" val="4011521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B0A2-80C8-BD21-F669-B232320E98AE}"/>
              </a:ext>
            </a:extLst>
          </p:cNvPr>
          <p:cNvSpPr>
            <a:spLocks noGrp="1"/>
          </p:cNvSpPr>
          <p:nvPr>
            <p:ph type="title"/>
          </p:nvPr>
        </p:nvSpPr>
        <p:spPr/>
        <p:txBody>
          <a:bodyPr/>
          <a:lstStyle/>
          <a:p>
            <a:r>
              <a:rPr lang="zh-CN" altLang="en-US" dirty="0"/>
              <a:t>通过通信分区实现大型模型训练中通信计算重叠的有效调度</a:t>
            </a:r>
            <a:endParaRPr lang="en-US" dirty="0"/>
          </a:p>
        </p:txBody>
      </p:sp>
      <p:sp>
        <p:nvSpPr>
          <p:cNvPr id="3" name="Content Placeholder 2">
            <a:extLst>
              <a:ext uri="{FF2B5EF4-FFF2-40B4-BE49-F238E27FC236}">
                <a16:creationId xmlns:a16="http://schemas.microsoft.com/office/drawing/2014/main" id="{CAB69CAB-C26D-175F-35E4-127287CA6F8E}"/>
              </a:ext>
            </a:extLst>
          </p:cNvPr>
          <p:cNvSpPr>
            <a:spLocks noGrp="1"/>
          </p:cNvSpPr>
          <p:nvPr>
            <p:ph idx="1"/>
          </p:nvPr>
        </p:nvSpPr>
        <p:spPr>
          <a:xfrm>
            <a:off x="473242" y="2141537"/>
            <a:ext cx="11165305" cy="4351338"/>
          </a:xfrm>
        </p:spPr>
        <p:txBody>
          <a:bodyPr>
            <a:normAutofit lnSpcReduction="10000"/>
          </a:bodyPr>
          <a:lstStyle/>
          <a:p>
            <a:pPr algn="l"/>
            <a:r>
              <a:rPr lang="zh-CN" altLang="en-US" b="0" i="0" dirty="0">
                <a:solidFill>
                  <a:srgbClr val="C00000"/>
                </a:solidFill>
                <a:effectLst/>
                <a:latin typeface="Söhne"/>
              </a:rPr>
              <a:t>最佳论文</a:t>
            </a:r>
            <a:r>
              <a:rPr lang="en-US" b="0" i="0" dirty="0">
                <a:solidFill>
                  <a:srgbClr val="0D0D0D"/>
                </a:solidFill>
                <a:effectLst/>
                <a:latin typeface="Söhne"/>
              </a:rPr>
              <a:t>Centauri: Enabling Efficient Scheduling for Communication-Computation Overlap in Large Model Training via Communication Partitioning</a:t>
            </a:r>
            <a:r>
              <a:rPr lang="zh-CN" altLang="en-US" b="0" i="0" dirty="0">
                <a:solidFill>
                  <a:srgbClr val="0D0D0D"/>
                </a:solidFill>
                <a:effectLst/>
                <a:latin typeface="Söhne"/>
              </a:rPr>
              <a:t>（北京大学）介绍了一个名为</a:t>
            </a:r>
            <a:r>
              <a:rPr lang="en-US" b="0" i="0" dirty="0">
                <a:solidFill>
                  <a:srgbClr val="0D0D0D"/>
                </a:solidFill>
                <a:effectLst/>
                <a:latin typeface="Söhne"/>
              </a:rPr>
              <a:t>Centauri</a:t>
            </a:r>
            <a:r>
              <a:rPr lang="zh-CN" altLang="en-US" b="0" i="0" dirty="0">
                <a:solidFill>
                  <a:srgbClr val="0D0D0D"/>
                </a:solidFill>
                <a:effectLst/>
                <a:latin typeface="Söhne"/>
              </a:rPr>
              <a:t>的创新框架，该框架通过通信分区和层次化调度方案来优化大型语言模型训练中的通信和计算重叠。</a:t>
            </a:r>
            <a:endParaRPr lang="en-US" altLang="zh-CN" b="0" i="0" dirty="0">
              <a:solidFill>
                <a:srgbClr val="0D0D0D"/>
              </a:solidFill>
              <a:effectLst/>
              <a:latin typeface="Söhne"/>
            </a:endParaRPr>
          </a:p>
          <a:p>
            <a:pPr algn="l"/>
            <a:r>
              <a:rPr lang="en-US" b="0" i="0" dirty="0">
                <a:solidFill>
                  <a:srgbClr val="0D0D0D"/>
                </a:solidFill>
                <a:effectLst/>
                <a:latin typeface="Söhne"/>
              </a:rPr>
              <a:t>Centauri</a:t>
            </a:r>
            <a:r>
              <a:rPr lang="zh-CN" altLang="en-US" b="0" i="0" dirty="0">
                <a:solidFill>
                  <a:srgbClr val="0D0D0D"/>
                </a:solidFill>
                <a:effectLst/>
                <a:latin typeface="Söhne"/>
              </a:rPr>
              <a:t>框架提出了一个分区空间，包括三个抽象维度：原始替换、拓扑感知组分区和工作量分区，这些维度共同创造了一个全面的优化空间以实现高效的重叠。</a:t>
            </a:r>
          </a:p>
          <a:p>
            <a:pPr algn="l"/>
            <a:r>
              <a:rPr lang="zh-CN" altLang="en-US" b="0" i="0" dirty="0">
                <a:solidFill>
                  <a:srgbClr val="0D0D0D"/>
                </a:solidFill>
                <a:effectLst/>
                <a:latin typeface="Söhne"/>
              </a:rPr>
              <a:t>实验结果显示，</a:t>
            </a:r>
            <a:r>
              <a:rPr lang="en-US" b="0" i="0" dirty="0">
                <a:solidFill>
                  <a:srgbClr val="0D0D0D"/>
                </a:solidFill>
                <a:effectLst/>
                <a:latin typeface="Söhne"/>
              </a:rPr>
              <a:t>Centauri</a:t>
            </a:r>
            <a:r>
              <a:rPr lang="zh-CN" altLang="en-US" b="0" i="0" dirty="0">
                <a:solidFill>
                  <a:srgbClr val="0D0D0D"/>
                </a:solidFill>
                <a:effectLst/>
                <a:latin typeface="Söhne"/>
              </a:rPr>
              <a:t>在各种并行训练配置下，与现有方法相比，可以提高最高</a:t>
            </a:r>
            <a:r>
              <a:rPr lang="en-US" altLang="zh-CN" b="0" i="0" dirty="0">
                <a:solidFill>
                  <a:srgbClr val="0D0D0D"/>
                </a:solidFill>
                <a:effectLst/>
                <a:latin typeface="Söhne"/>
              </a:rPr>
              <a:t>1.49</a:t>
            </a:r>
            <a:r>
              <a:rPr lang="zh-CN" altLang="en-US" b="0" i="0" dirty="0">
                <a:solidFill>
                  <a:srgbClr val="0D0D0D"/>
                </a:solidFill>
                <a:effectLst/>
                <a:latin typeface="Söhne"/>
              </a:rPr>
              <a:t>倍的速度，证明了其在通信和计算重叠优化方面的有效性。</a:t>
            </a:r>
          </a:p>
          <a:p>
            <a:endParaRPr lang="en-US" dirty="0"/>
          </a:p>
        </p:txBody>
      </p:sp>
      <p:sp>
        <p:nvSpPr>
          <p:cNvPr id="4" name="Slide Number Placeholder 3">
            <a:extLst>
              <a:ext uri="{FF2B5EF4-FFF2-40B4-BE49-F238E27FC236}">
                <a16:creationId xmlns:a16="http://schemas.microsoft.com/office/drawing/2014/main" id="{03F3DF05-AAB7-835B-0C5F-DDFA22BE38D1}"/>
              </a:ext>
            </a:extLst>
          </p:cNvPr>
          <p:cNvSpPr>
            <a:spLocks noGrp="1"/>
          </p:cNvSpPr>
          <p:nvPr>
            <p:ph type="sldNum" sz="quarter" idx="12"/>
          </p:nvPr>
        </p:nvSpPr>
        <p:spPr/>
        <p:txBody>
          <a:bodyPr/>
          <a:lstStyle/>
          <a:p>
            <a:fld id="{6B6CBF44-F877-450D-9B4B-B7E95E112C31}" type="slidenum">
              <a:rPr lang="en-US" smtClean="0"/>
              <a:t>11</a:t>
            </a:fld>
            <a:endParaRPr lang="en-US"/>
          </a:p>
        </p:txBody>
      </p:sp>
    </p:spTree>
    <p:extLst>
      <p:ext uri="{BB962C8B-B14F-4D97-AF65-F5344CB8AC3E}">
        <p14:creationId xmlns:p14="http://schemas.microsoft.com/office/powerpoint/2010/main" val="4037692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65718-BB40-2DCC-81C7-0CFC3722F0E1}"/>
              </a:ext>
            </a:extLst>
          </p:cNvPr>
          <p:cNvSpPr>
            <a:spLocks noGrp="1"/>
          </p:cNvSpPr>
          <p:nvPr>
            <p:ph type="title"/>
          </p:nvPr>
        </p:nvSpPr>
        <p:spPr/>
        <p:txBody>
          <a:bodyPr/>
          <a:lstStyle/>
          <a:p>
            <a:r>
              <a:rPr lang="zh-CN" altLang="en-US" b="1" i="0" dirty="0">
                <a:solidFill>
                  <a:srgbClr val="333333"/>
                </a:solidFill>
                <a:effectLst/>
                <a:latin typeface="Open Sans" panose="020B0606030504020204" pitchFamily="34" charset="0"/>
              </a:rPr>
              <a:t>通过段折叠实现高效内存清理</a:t>
            </a:r>
            <a:endParaRPr lang="en-US" dirty="0"/>
          </a:p>
        </p:txBody>
      </p:sp>
      <p:sp>
        <p:nvSpPr>
          <p:cNvPr id="3" name="Content Placeholder 2">
            <a:extLst>
              <a:ext uri="{FF2B5EF4-FFF2-40B4-BE49-F238E27FC236}">
                <a16:creationId xmlns:a16="http://schemas.microsoft.com/office/drawing/2014/main" id="{5E6E7A13-E889-5731-8D40-E2AAAC6336A3}"/>
              </a:ext>
            </a:extLst>
          </p:cNvPr>
          <p:cNvSpPr>
            <a:spLocks noGrp="1"/>
          </p:cNvSpPr>
          <p:nvPr>
            <p:ph idx="1"/>
          </p:nvPr>
        </p:nvSpPr>
        <p:spPr>
          <a:xfrm>
            <a:off x="184484" y="1825625"/>
            <a:ext cx="11686674" cy="4351338"/>
          </a:xfrm>
        </p:spPr>
        <p:txBody>
          <a:bodyPr>
            <a:normAutofit fontScale="92500" lnSpcReduction="20000"/>
          </a:bodyPr>
          <a:lstStyle/>
          <a:p>
            <a:r>
              <a:rPr lang="zh-CN" altLang="en-US" dirty="0">
                <a:solidFill>
                  <a:srgbClr val="C00000"/>
                </a:solidFill>
              </a:rPr>
              <a:t>最佳论文</a:t>
            </a:r>
            <a:r>
              <a:rPr lang="en-US" b="0" i="0" dirty="0" err="1">
                <a:solidFill>
                  <a:srgbClr val="0D0D0D"/>
                </a:solidFill>
                <a:effectLst/>
                <a:latin typeface="Söhne"/>
              </a:rPr>
              <a:t>GiantSan</a:t>
            </a:r>
            <a:r>
              <a:rPr lang="en-US" b="0" i="0" dirty="0">
                <a:solidFill>
                  <a:srgbClr val="0D0D0D"/>
                </a:solidFill>
                <a:effectLst/>
                <a:latin typeface="Söhne"/>
              </a:rPr>
              <a:t>: Efficient Memory Sanitization with Segment Folding</a:t>
            </a:r>
            <a:r>
              <a:rPr lang="zh-CN" altLang="en-US" b="0" i="0" dirty="0">
                <a:solidFill>
                  <a:srgbClr val="0D0D0D"/>
                </a:solidFill>
                <a:effectLst/>
                <a:latin typeface="Söhne"/>
              </a:rPr>
              <a:t>该研究提出了一种名为</a:t>
            </a:r>
            <a:r>
              <a:rPr lang="en-US" altLang="zh-CN" b="0" i="0" dirty="0" err="1">
                <a:solidFill>
                  <a:srgbClr val="0D0D0D"/>
                </a:solidFill>
                <a:effectLst/>
                <a:latin typeface="Söhne"/>
              </a:rPr>
              <a:t>GiantSan</a:t>
            </a:r>
            <a:r>
              <a:rPr lang="zh-CN" altLang="en-US" b="0" i="0" dirty="0">
                <a:solidFill>
                  <a:srgbClr val="0D0D0D"/>
                </a:solidFill>
                <a:effectLst/>
                <a:latin typeface="Söhne"/>
              </a:rPr>
              <a:t>的内存清理方法，通过段折叠技术有效提高了内存安全监测的效率。</a:t>
            </a:r>
            <a:endParaRPr lang="en-US" altLang="zh-CN" b="0" i="0" dirty="0">
              <a:solidFill>
                <a:srgbClr val="0D0D0D"/>
              </a:solidFill>
              <a:effectLst/>
              <a:latin typeface="Söhne"/>
            </a:endParaRPr>
          </a:p>
          <a:p>
            <a:r>
              <a:rPr lang="en-US" altLang="zh-CN" b="0" i="0" dirty="0" err="1">
                <a:solidFill>
                  <a:srgbClr val="0D0D0D"/>
                </a:solidFill>
                <a:effectLst/>
                <a:latin typeface="Söhne"/>
              </a:rPr>
              <a:t>GiantSan</a:t>
            </a:r>
            <a:r>
              <a:rPr lang="zh-CN" altLang="en-US" b="0" i="0" dirty="0">
                <a:solidFill>
                  <a:srgbClr val="0D0D0D"/>
                </a:solidFill>
                <a:effectLst/>
                <a:latin typeface="Söhne"/>
              </a:rPr>
              <a:t>通过创新的影子内存编码和段折叠策略来增强位置依赖的内存清理方法。这种方法通过将连续的“好”段（即没有不可寻址字节的内存段）进行总结和折叠，减少了元数据的加载次数，从而提高了检查的速度和准确性。具体来说，</a:t>
            </a:r>
            <a:r>
              <a:rPr lang="en-US" altLang="zh-CN" b="0" i="0" dirty="0" err="1">
                <a:solidFill>
                  <a:srgbClr val="0D0D0D"/>
                </a:solidFill>
                <a:effectLst/>
                <a:latin typeface="Söhne"/>
              </a:rPr>
              <a:t>GiantSan</a:t>
            </a:r>
            <a:r>
              <a:rPr lang="zh-CN" altLang="en-US" b="0" i="0" dirty="0">
                <a:solidFill>
                  <a:srgbClr val="0D0D0D"/>
                </a:solidFill>
                <a:effectLst/>
                <a:latin typeface="Söhne"/>
              </a:rPr>
              <a:t>不仅减少了运行时的开销，还提高了保护密度，即用一条元数据保护的内存字节数。</a:t>
            </a:r>
          </a:p>
          <a:p>
            <a:pPr algn="l"/>
            <a:r>
              <a:rPr lang="zh-CN" altLang="en-US" b="0" i="0" dirty="0">
                <a:solidFill>
                  <a:srgbClr val="0D0D0D"/>
                </a:solidFill>
                <a:effectLst/>
                <a:latin typeface="Söhne"/>
              </a:rPr>
              <a:t>在实验部分，使用</a:t>
            </a:r>
            <a:r>
              <a:rPr lang="en-US" altLang="zh-CN" b="0" i="0" dirty="0">
                <a:solidFill>
                  <a:srgbClr val="0D0D0D"/>
                </a:solidFill>
                <a:effectLst/>
                <a:latin typeface="Söhne"/>
              </a:rPr>
              <a:t>SPEC CPU 2017</a:t>
            </a:r>
            <a:r>
              <a:rPr lang="zh-CN" altLang="en-US" b="0" i="0" dirty="0">
                <a:solidFill>
                  <a:srgbClr val="0D0D0D"/>
                </a:solidFill>
                <a:effectLst/>
                <a:latin typeface="Söhne"/>
              </a:rPr>
              <a:t>基准测试表明，与现有的方法相比，</a:t>
            </a:r>
            <a:r>
              <a:rPr lang="en-US" altLang="zh-CN" b="0" i="0" dirty="0" err="1">
                <a:solidFill>
                  <a:srgbClr val="0D0D0D"/>
                </a:solidFill>
                <a:effectLst/>
                <a:latin typeface="Söhne"/>
              </a:rPr>
              <a:t>GiantSan</a:t>
            </a:r>
            <a:r>
              <a:rPr lang="zh-CN" altLang="en-US" b="0" i="0" dirty="0">
                <a:solidFill>
                  <a:srgbClr val="0D0D0D"/>
                </a:solidFill>
                <a:effectLst/>
                <a:latin typeface="Söhne"/>
              </a:rPr>
              <a:t>能显著降低执行时间的开销，并在检测真实世界项目中的错误方面表现出色。</a:t>
            </a:r>
            <a:r>
              <a:rPr lang="en-US" altLang="zh-CN" b="0" i="0" dirty="0" err="1">
                <a:solidFill>
                  <a:srgbClr val="0D0D0D"/>
                </a:solidFill>
                <a:effectLst/>
                <a:latin typeface="Söhne"/>
              </a:rPr>
              <a:t>GiantSan</a:t>
            </a:r>
            <a:r>
              <a:rPr lang="zh-CN" altLang="en-US" b="0" i="0" dirty="0">
                <a:solidFill>
                  <a:srgbClr val="0D0D0D"/>
                </a:solidFill>
                <a:effectLst/>
                <a:latin typeface="Söhne"/>
              </a:rPr>
              <a:t>的优化包括大区域检查和历史缓存，这些都显著提高了其性能和效率。</a:t>
            </a:r>
          </a:p>
          <a:p>
            <a:pPr algn="l"/>
            <a:r>
              <a:rPr lang="zh-CN" altLang="en-US" b="0" i="0" dirty="0">
                <a:solidFill>
                  <a:srgbClr val="0D0D0D"/>
                </a:solidFill>
                <a:effectLst/>
                <a:latin typeface="Söhne"/>
              </a:rPr>
              <a:t>总体而言，</a:t>
            </a:r>
            <a:r>
              <a:rPr lang="en-US" altLang="zh-CN" b="0" i="0" dirty="0" err="1">
                <a:solidFill>
                  <a:srgbClr val="0D0D0D"/>
                </a:solidFill>
                <a:effectLst/>
                <a:latin typeface="Söhne"/>
              </a:rPr>
              <a:t>GiantSan</a:t>
            </a:r>
            <a:r>
              <a:rPr lang="zh-CN" altLang="en-US" b="0" i="0" dirty="0">
                <a:solidFill>
                  <a:srgbClr val="0D0D0D"/>
                </a:solidFill>
                <a:effectLst/>
                <a:latin typeface="Söhne"/>
              </a:rPr>
              <a:t>通过其创新的内存清理策略，有效地平衡了执行效率和内存安全的需求，为内存错误检测提供了一个高效且实用的解决方案。</a:t>
            </a:r>
          </a:p>
          <a:p>
            <a:endParaRPr lang="en-US" dirty="0"/>
          </a:p>
        </p:txBody>
      </p:sp>
      <p:sp>
        <p:nvSpPr>
          <p:cNvPr id="4" name="Slide Number Placeholder 3">
            <a:extLst>
              <a:ext uri="{FF2B5EF4-FFF2-40B4-BE49-F238E27FC236}">
                <a16:creationId xmlns:a16="http://schemas.microsoft.com/office/drawing/2014/main" id="{6CB6A122-6364-F68B-C48D-380F9AAFB1BE}"/>
              </a:ext>
            </a:extLst>
          </p:cNvPr>
          <p:cNvSpPr>
            <a:spLocks noGrp="1"/>
          </p:cNvSpPr>
          <p:nvPr>
            <p:ph type="sldNum" sz="quarter" idx="12"/>
          </p:nvPr>
        </p:nvSpPr>
        <p:spPr/>
        <p:txBody>
          <a:bodyPr/>
          <a:lstStyle/>
          <a:p>
            <a:fld id="{6B6CBF44-F877-450D-9B4B-B7E95E112C31}" type="slidenum">
              <a:rPr lang="en-US" smtClean="0"/>
              <a:t>12</a:t>
            </a:fld>
            <a:endParaRPr lang="en-US"/>
          </a:p>
        </p:txBody>
      </p:sp>
    </p:spTree>
    <p:extLst>
      <p:ext uri="{BB962C8B-B14F-4D97-AF65-F5344CB8AC3E}">
        <p14:creationId xmlns:p14="http://schemas.microsoft.com/office/powerpoint/2010/main" val="1281763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D5122-B8D1-94AD-9B0F-FA374324B121}"/>
              </a:ext>
            </a:extLst>
          </p:cNvPr>
          <p:cNvSpPr>
            <a:spLocks noGrp="1"/>
          </p:cNvSpPr>
          <p:nvPr>
            <p:ph type="title"/>
          </p:nvPr>
        </p:nvSpPr>
        <p:spPr>
          <a:xfrm>
            <a:off x="553453" y="365125"/>
            <a:ext cx="11221452" cy="1325563"/>
          </a:xfrm>
        </p:spPr>
        <p:txBody>
          <a:bodyPr>
            <a:normAutofit fontScale="90000"/>
          </a:bodyPr>
          <a:lstStyle/>
          <a:p>
            <a:r>
              <a:rPr lang="zh-CN" altLang="en-US" b="1" i="0" dirty="0">
                <a:solidFill>
                  <a:srgbClr val="333333"/>
                </a:solidFill>
                <a:effectLst/>
                <a:latin typeface="Open Sans" panose="020B0606030504020204" pitchFamily="34" charset="0"/>
              </a:rPr>
              <a:t>自动生成可定制数字信号处理器的矢量化编译器</a:t>
            </a:r>
            <a:br>
              <a:rPr lang="zh-CN" altLang="en-US" b="1" i="0" dirty="0">
                <a:solidFill>
                  <a:srgbClr val="333333"/>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266D5C1F-B01F-EFE4-88E0-2AE7E88E3C46}"/>
              </a:ext>
            </a:extLst>
          </p:cNvPr>
          <p:cNvSpPr>
            <a:spLocks noGrp="1"/>
          </p:cNvSpPr>
          <p:nvPr>
            <p:ph idx="1"/>
          </p:nvPr>
        </p:nvSpPr>
        <p:spPr>
          <a:xfrm>
            <a:off x="368967" y="1825625"/>
            <a:ext cx="11405937" cy="4351338"/>
          </a:xfrm>
        </p:spPr>
        <p:txBody>
          <a:bodyPr>
            <a:normAutofit fontScale="92500" lnSpcReduction="10000"/>
          </a:bodyPr>
          <a:lstStyle/>
          <a:p>
            <a:pPr algn="l"/>
            <a:r>
              <a:rPr lang="zh-CN" altLang="en-US" b="0" i="0" dirty="0">
                <a:solidFill>
                  <a:srgbClr val="C00000"/>
                </a:solidFill>
                <a:effectLst/>
                <a:latin typeface="Söhne"/>
              </a:rPr>
              <a:t>最佳论文</a:t>
            </a:r>
            <a:r>
              <a:rPr lang="en-US" altLang="zh-CN" b="0" i="0" dirty="0">
                <a:solidFill>
                  <a:srgbClr val="0D0D0D"/>
                </a:solidFill>
                <a:effectLst/>
                <a:latin typeface="Söhne"/>
              </a:rPr>
              <a:t>Vectorizing Compilers for Customizable Digital Signal Processors</a:t>
            </a:r>
            <a:r>
              <a:rPr lang="zh-CN" altLang="en-US" b="0" i="0" dirty="0">
                <a:solidFill>
                  <a:srgbClr val="0D0D0D"/>
                </a:solidFill>
                <a:effectLst/>
                <a:latin typeface="Söhne"/>
              </a:rPr>
              <a:t>讨论了</a:t>
            </a:r>
            <a:r>
              <a:rPr lang="en-US" altLang="zh-CN" b="0" i="0" dirty="0" err="1">
                <a:solidFill>
                  <a:srgbClr val="0D0D0D"/>
                </a:solidFill>
                <a:effectLst/>
                <a:latin typeface="Söhne"/>
              </a:rPr>
              <a:t>Isaria</a:t>
            </a:r>
            <a:r>
              <a:rPr lang="zh-CN" altLang="en-US" b="0" i="0" dirty="0">
                <a:solidFill>
                  <a:srgbClr val="0D0D0D"/>
                </a:solidFill>
                <a:effectLst/>
                <a:latin typeface="Söhne"/>
              </a:rPr>
              <a:t>框架，这是一种自动生成针对数字信号处理器（</a:t>
            </a:r>
            <a:r>
              <a:rPr lang="en-US" altLang="zh-CN" b="0" i="0" dirty="0">
                <a:solidFill>
                  <a:srgbClr val="0D0D0D"/>
                </a:solidFill>
                <a:effectLst/>
                <a:latin typeface="Söhne"/>
              </a:rPr>
              <a:t>DSP</a:t>
            </a:r>
            <a:r>
              <a:rPr lang="zh-CN" altLang="en-US" b="0" i="0" dirty="0">
                <a:solidFill>
                  <a:srgbClr val="0D0D0D"/>
                </a:solidFill>
                <a:effectLst/>
                <a:latin typeface="Söhne"/>
              </a:rPr>
              <a:t>）的矢量化编译器的方法。</a:t>
            </a:r>
          </a:p>
          <a:p>
            <a:pPr algn="l"/>
            <a:r>
              <a:rPr lang="en-US" altLang="zh-CN" b="0" i="0" dirty="0" err="1">
                <a:solidFill>
                  <a:srgbClr val="0D0D0D"/>
                </a:solidFill>
                <a:effectLst/>
                <a:latin typeface="Söhne"/>
              </a:rPr>
              <a:t>Isaria</a:t>
            </a:r>
            <a:r>
              <a:rPr lang="zh-CN" altLang="en-US" b="0" i="0" dirty="0">
                <a:solidFill>
                  <a:srgbClr val="0D0D0D"/>
                </a:solidFill>
                <a:effectLst/>
                <a:latin typeface="Söhne"/>
              </a:rPr>
              <a:t>框架使用一种称为“等价饱和”的方法，通过一套重写规则将标量程序转换为矢量化的形式。这些重写规则不是手工制定，而是由</a:t>
            </a:r>
            <a:r>
              <a:rPr lang="en-US" altLang="zh-CN" b="0" i="0" dirty="0" err="1">
                <a:solidFill>
                  <a:srgbClr val="0D0D0D"/>
                </a:solidFill>
                <a:effectLst/>
                <a:latin typeface="Söhne"/>
              </a:rPr>
              <a:t>Isaria</a:t>
            </a:r>
            <a:r>
              <a:rPr lang="zh-CN" altLang="en-US" b="0" i="0" dirty="0">
                <a:solidFill>
                  <a:srgbClr val="0D0D0D"/>
                </a:solidFill>
                <a:effectLst/>
                <a:latin typeface="Söhne"/>
              </a:rPr>
              <a:t>从给定的指令集架构（</a:t>
            </a:r>
            <a:r>
              <a:rPr lang="en-US" altLang="zh-CN" b="0" i="0" dirty="0">
                <a:solidFill>
                  <a:srgbClr val="0D0D0D"/>
                </a:solidFill>
                <a:effectLst/>
                <a:latin typeface="Söhne"/>
              </a:rPr>
              <a:t>ISA</a:t>
            </a:r>
            <a:r>
              <a:rPr lang="zh-CN" altLang="en-US" b="0" i="0" dirty="0">
                <a:solidFill>
                  <a:srgbClr val="0D0D0D"/>
                </a:solidFill>
                <a:effectLst/>
                <a:latin typeface="Söhne"/>
              </a:rPr>
              <a:t>）规格自动合成。</a:t>
            </a:r>
            <a:r>
              <a:rPr lang="en-US" altLang="zh-CN" b="0" i="0" dirty="0" err="1">
                <a:solidFill>
                  <a:srgbClr val="0D0D0D"/>
                </a:solidFill>
                <a:effectLst/>
                <a:latin typeface="Söhne"/>
              </a:rPr>
              <a:t>Isaria</a:t>
            </a:r>
            <a:r>
              <a:rPr lang="zh-CN" altLang="en-US" b="0" i="0" dirty="0">
                <a:solidFill>
                  <a:srgbClr val="0D0D0D"/>
                </a:solidFill>
                <a:effectLst/>
                <a:latin typeface="Söhne"/>
              </a:rPr>
              <a:t>通过分析重写规则的成本效益来将其分配到不同的编译阶段，从而优化编译过程的效率和输出程序的性能。</a:t>
            </a:r>
          </a:p>
          <a:p>
            <a:pPr algn="l"/>
            <a:r>
              <a:rPr lang="zh-CN" altLang="en-US" b="0" i="0" dirty="0">
                <a:solidFill>
                  <a:srgbClr val="0D0D0D"/>
                </a:solidFill>
                <a:effectLst/>
                <a:latin typeface="Söhne"/>
              </a:rPr>
              <a:t>实验结果显示，使用</a:t>
            </a:r>
            <a:r>
              <a:rPr lang="en-US" altLang="zh-CN" b="0" i="0" dirty="0" err="1">
                <a:solidFill>
                  <a:srgbClr val="0D0D0D"/>
                </a:solidFill>
                <a:effectLst/>
                <a:latin typeface="Söhne"/>
              </a:rPr>
              <a:t>Isaria</a:t>
            </a:r>
            <a:r>
              <a:rPr lang="zh-CN" altLang="en-US" b="0" i="0" dirty="0">
                <a:solidFill>
                  <a:srgbClr val="0D0D0D"/>
                </a:solidFill>
                <a:effectLst/>
                <a:latin typeface="Söhne"/>
              </a:rPr>
              <a:t>生成的编译器编译出的程序在性能上可与手工优化的内核竞争，并显著优于现有的</a:t>
            </a:r>
            <a:r>
              <a:rPr lang="en-US" altLang="zh-CN" b="0" i="0" dirty="0">
                <a:solidFill>
                  <a:srgbClr val="0D0D0D"/>
                </a:solidFill>
                <a:effectLst/>
                <a:latin typeface="Söhne"/>
              </a:rPr>
              <a:t>DSP</a:t>
            </a:r>
            <a:r>
              <a:rPr lang="zh-CN" altLang="en-US" b="0" i="0" dirty="0">
                <a:solidFill>
                  <a:srgbClr val="0D0D0D"/>
                </a:solidFill>
                <a:effectLst/>
                <a:latin typeface="Söhne"/>
              </a:rPr>
              <a:t>库。这表明</a:t>
            </a:r>
            <a:r>
              <a:rPr lang="en-US" altLang="zh-CN" b="0" i="0" dirty="0" err="1">
                <a:solidFill>
                  <a:srgbClr val="0D0D0D"/>
                </a:solidFill>
                <a:effectLst/>
                <a:latin typeface="Söhne"/>
              </a:rPr>
              <a:t>Isaria</a:t>
            </a:r>
            <a:r>
              <a:rPr lang="zh-CN" altLang="en-US" b="0" i="0" dirty="0">
                <a:solidFill>
                  <a:srgbClr val="0D0D0D"/>
                </a:solidFill>
                <a:effectLst/>
                <a:latin typeface="Söhne"/>
              </a:rPr>
              <a:t>能有效地简化</a:t>
            </a:r>
            <a:r>
              <a:rPr lang="en-US" altLang="zh-CN" b="0" i="0" dirty="0">
                <a:solidFill>
                  <a:srgbClr val="0D0D0D"/>
                </a:solidFill>
                <a:effectLst/>
                <a:latin typeface="Söhne"/>
              </a:rPr>
              <a:t>DSP</a:t>
            </a:r>
            <a:r>
              <a:rPr lang="zh-CN" altLang="en-US" b="0" i="0" dirty="0">
                <a:solidFill>
                  <a:srgbClr val="0D0D0D"/>
                </a:solidFill>
                <a:effectLst/>
                <a:latin typeface="Söhne"/>
              </a:rPr>
              <a:t>架构的编译器生成和优化过程，使</a:t>
            </a:r>
            <a:r>
              <a:rPr lang="en-US" altLang="zh-CN" b="0" i="0" dirty="0">
                <a:solidFill>
                  <a:srgbClr val="0D0D0D"/>
                </a:solidFill>
                <a:effectLst/>
                <a:latin typeface="Söhne"/>
              </a:rPr>
              <a:t>DSP</a:t>
            </a:r>
            <a:r>
              <a:rPr lang="zh-CN" altLang="en-US" b="0" i="0" dirty="0">
                <a:solidFill>
                  <a:srgbClr val="0D0D0D"/>
                </a:solidFill>
                <a:effectLst/>
                <a:latin typeface="Söhne"/>
              </a:rPr>
              <a:t>工程师能更快地探索和实现</a:t>
            </a:r>
            <a:r>
              <a:rPr lang="en-US" altLang="zh-CN" b="0" i="0" dirty="0">
                <a:solidFill>
                  <a:srgbClr val="0D0D0D"/>
                </a:solidFill>
                <a:effectLst/>
                <a:latin typeface="Söhne"/>
              </a:rPr>
              <a:t>ISA</a:t>
            </a:r>
            <a:r>
              <a:rPr lang="zh-CN" altLang="en-US" b="0" i="0" dirty="0">
                <a:solidFill>
                  <a:srgbClr val="0D0D0D"/>
                </a:solidFill>
                <a:effectLst/>
                <a:latin typeface="Söhne"/>
              </a:rPr>
              <a:t>定制。此外，</a:t>
            </a:r>
            <a:r>
              <a:rPr lang="en-US" altLang="zh-CN" b="0" i="0" dirty="0" err="1">
                <a:solidFill>
                  <a:srgbClr val="0D0D0D"/>
                </a:solidFill>
                <a:effectLst/>
                <a:latin typeface="Söhne"/>
              </a:rPr>
              <a:t>Isaria</a:t>
            </a:r>
            <a:r>
              <a:rPr lang="zh-CN" altLang="en-US" b="0" i="0" dirty="0">
                <a:solidFill>
                  <a:srgbClr val="0D0D0D"/>
                </a:solidFill>
                <a:effectLst/>
                <a:latin typeface="Söhne"/>
              </a:rPr>
              <a:t>还支持通过改变编译器生成中的参数来适应不同的编译目标和优化需求，为</a:t>
            </a:r>
            <a:r>
              <a:rPr lang="en-US" altLang="zh-CN" b="0" i="0" dirty="0">
                <a:solidFill>
                  <a:srgbClr val="0D0D0D"/>
                </a:solidFill>
                <a:effectLst/>
                <a:latin typeface="Söhne"/>
              </a:rPr>
              <a:t>DSP</a:t>
            </a:r>
            <a:r>
              <a:rPr lang="zh-CN" altLang="en-US" b="0" i="0" dirty="0">
                <a:solidFill>
                  <a:srgbClr val="0D0D0D"/>
                </a:solidFill>
                <a:effectLst/>
                <a:latin typeface="Söhne"/>
              </a:rPr>
              <a:t>的开发和优化提供了更大的灵活性和效率。</a:t>
            </a:r>
          </a:p>
          <a:p>
            <a:endParaRPr lang="en-US" dirty="0"/>
          </a:p>
        </p:txBody>
      </p:sp>
      <p:sp>
        <p:nvSpPr>
          <p:cNvPr id="4" name="Slide Number Placeholder 3">
            <a:extLst>
              <a:ext uri="{FF2B5EF4-FFF2-40B4-BE49-F238E27FC236}">
                <a16:creationId xmlns:a16="http://schemas.microsoft.com/office/drawing/2014/main" id="{03312E32-E545-4C7B-03DF-4E9FE41BCDE9}"/>
              </a:ext>
            </a:extLst>
          </p:cNvPr>
          <p:cNvSpPr>
            <a:spLocks noGrp="1"/>
          </p:cNvSpPr>
          <p:nvPr>
            <p:ph type="sldNum" sz="quarter" idx="12"/>
          </p:nvPr>
        </p:nvSpPr>
        <p:spPr/>
        <p:txBody>
          <a:bodyPr/>
          <a:lstStyle/>
          <a:p>
            <a:fld id="{6B6CBF44-F877-450D-9B4B-B7E95E112C31}" type="slidenum">
              <a:rPr lang="en-US" smtClean="0"/>
              <a:t>13</a:t>
            </a:fld>
            <a:endParaRPr lang="en-US"/>
          </a:p>
        </p:txBody>
      </p:sp>
    </p:spTree>
    <p:extLst>
      <p:ext uri="{BB962C8B-B14F-4D97-AF65-F5344CB8AC3E}">
        <p14:creationId xmlns:p14="http://schemas.microsoft.com/office/powerpoint/2010/main" val="412579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5824-29BD-C314-4A0A-C66CD8436130}"/>
              </a:ext>
            </a:extLst>
          </p:cNvPr>
          <p:cNvSpPr>
            <a:spLocks noGrp="1"/>
          </p:cNvSpPr>
          <p:nvPr>
            <p:ph type="title"/>
          </p:nvPr>
        </p:nvSpPr>
        <p:spPr/>
        <p:txBody>
          <a:bodyPr/>
          <a:lstStyle/>
          <a:p>
            <a:r>
              <a:rPr lang="zh-CN" altLang="en-US" b="0" i="0" dirty="0">
                <a:solidFill>
                  <a:srgbClr val="0D0D0D"/>
                </a:solidFill>
                <a:effectLst/>
                <a:latin typeface="Söhne"/>
              </a:rPr>
              <a:t>优先级导向指令预取（</a:t>
            </a:r>
            <a:r>
              <a:rPr lang="en-US" altLang="zh-CN" b="0" i="0" dirty="0">
                <a:solidFill>
                  <a:srgbClr val="0D0D0D"/>
                </a:solidFill>
                <a:effectLst/>
                <a:latin typeface="Söhne"/>
              </a:rPr>
              <a:t>PDIP</a:t>
            </a:r>
            <a:r>
              <a:rPr lang="zh-CN" altLang="en-US" b="0" i="0" dirty="0">
                <a:solidFill>
                  <a:srgbClr val="0D0D0D"/>
                </a:solidFill>
                <a:effectLst/>
                <a:latin typeface="Söhne"/>
              </a:rPr>
              <a:t>）</a:t>
            </a:r>
            <a:endParaRPr lang="en-US" dirty="0"/>
          </a:p>
        </p:txBody>
      </p:sp>
      <p:sp>
        <p:nvSpPr>
          <p:cNvPr id="3" name="Content Placeholder 2">
            <a:extLst>
              <a:ext uri="{FF2B5EF4-FFF2-40B4-BE49-F238E27FC236}">
                <a16:creationId xmlns:a16="http://schemas.microsoft.com/office/drawing/2014/main" id="{F544F3E2-8D20-EE13-F4D9-A1FDD5AB8141}"/>
              </a:ext>
            </a:extLst>
          </p:cNvPr>
          <p:cNvSpPr>
            <a:spLocks noGrp="1"/>
          </p:cNvSpPr>
          <p:nvPr>
            <p:ph idx="1"/>
          </p:nvPr>
        </p:nvSpPr>
        <p:spPr>
          <a:xfrm>
            <a:off x="441159" y="1825625"/>
            <a:ext cx="11165304" cy="4351338"/>
          </a:xfrm>
        </p:spPr>
        <p:txBody>
          <a:bodyPr>
            <a:normAutofit fontScale="92500" lnSpcReduction="20000"/>
          </a:bodyPr>
          <a:lstStyle/>
          <a:p>
            <a:pPr algn="l"/>
            <a:r>
              <a:rPr lang="zh-CN" altLang="en-US" b="0" i="0" dirty="0">
                <a:solidFill>
                  <a:srgbClr val="C00000"/>
                </a:solidFill>
                <a:effectLst/>
                <a:latin typeface="Söhne"/>
              </a:rPr>
              <a:t>最佳论文</a:t>
            </a:r>
            <a:r>
              <a:rPr lang="en-US" altLang="zh-CN" b="0" i="0" dirty="0">
                <a:solidFill>
                  <a:srgbClr val="0D0D0D"/>
                </a:solidFill>
                <a:effectLst/>
                <a:latin typeface="Söhne"/>
              </a:rPr>
              <a:t>PDIP: Priority Directed Instruction Prefetching</a:t>
            </a:r>
            <a:r>
              <a:rPr lang="zh-CN" altLang="en-US" b="0" i="0" dirty="0">
                <a:solidFill>
                  <a:srgbClr val="0D0D0D"/>
                </a:solidFill>
                <a:effectLst/>
                <a:latin typeface="Söhne"/>
              </a:rPr>
              <a:t>提出了一种新的指令预取技术</a:t>
            </a:r>
            <a:r>
              <a:rPr lang="en-US" altLang="zh-CN" b="0" i="0" dirty="0">
                <a:solidFill>
                  <a:srgbClr val="0D0D0D"/>
                </a:solidFill>
                <a:effectLst/>
                <a:latin typeface="Söhne"/>
              </a:rPr>
              <a:t>——</a:t>
            </a:r>
            <a:r>
              <a:rPr lang="zh-CN" altLang="en-US" b="0" i="0" dirty="0">
                <a:solidFill>
                  <a:srgbClr val="0D0D0D"/>
                </a:solidFill>
                <a:effectLst/>
                <a:latin typeface="Söhne"/>
              </a:rPr>
              <a:t>优先级导向指令预取（</a:t>
            </a:r>
            <a:r>
              <a:rPr lang="en-US" altLang="zh-CN" b="0" i="0" dirty="0">
                <a:solidFill>
                  <a:srgbClr val="0D0D0D"/>
                </a:solidFill>
                <a:effectLst/>
                <a:latin typeface="Söhne"/>
              </a:rPr>
              <a:t>PDIP</a:t>
            </a:r>
            <a:r>
              <a:rPr lang="zh-CN" altLang="en-US" b="0" i="0" dirty="0">
                <a:solidFill>
                  <a:srgbClr val="0D0D0D"/>
                </a:solidFill>
                <a:effectLst/>
                <a:latin typeface="Söhne"/>
              </a:rPr>
              <a:t>），该技术旨在改善现代处理器中常见的前端瓶颈问题。</a:t>
            </a:r>
          </a:p>
          <a:p>
            <a:pPr algn="l"/>
            <a:r>
              <a:rPr lang="zh-CN" altLang="en-US" b="0" i="0" dirty="0">
                <a:solidFill>
                  <a:srgbClr val="0D0D0D"/>
                </a:solidFill>
                <a:effectLst/>
                <a:latin typeface="Söhne"/>
              </a:rPr>
              <a:t>在现代数据中心和云应用中，由于代码规模的增大，常常会导致指令缓存容量不足，从而引起前端瓶颈。尽管采用了如</a:t>
            </a:r>
            <a:r>
              <a:rPr lang="en-US" altLang="zh-CN" b="0" i="0" dirty="0">
                <a:solidFill>
                  <a:srgbClr val="0D0D0D"/>
                </a:solidFill>
                <a:effectLst/>
                <a:latin typeface="Söhne"/>
              </a:rPr>
              <a:t>FDIP</a:t>
            </a:r>
            <a:r>
              <a:rPr lang="zh-CN" altLang="en-US" b="0" i="0" dirty="0">
                <a:solidFill>
                  <a:srgbClr val="0D0D0D"/>
                </a:solidFill>
                <a:effectLst/>
                <a:latin typeface="Söhne"/>
              </a:rPr>
              <a:t>（</a:t>
            </a:r>
            <a:r>
              <a:rPr lang="en-US" altLang="zh-CN" b="0" i="0" dirty="0">
                <a:solidFill>
                  <a:srgbClr val="0D0D0D"/>
                </a:solidFill>
                <a:effectLst/>
                <a:latin typeface="Söhne"/>
              </a:rPr>
              <a:t>Fetch Directed Instruction Prefetching</a:t>
            </a:r>
            <a:r>
              <a:rPr lang="zh-CN" altLang="en-US" b="0" i="0" dirty="0">
                <a:solidFill>
                  <a:srgbClr val="0D0D0D"/>
                </a:solidFill>
                <a:effectLst/>
                <a:latin typeface="Söhne"/>
              </a:rPr>
              <a:t>）等先进的预取技术，但这些技术仍然无法完全隐藏因指令缓存失效而造成的延迟。</a:t>
            </a:r>
            <a:r>
              <a:rPr lang="en-US" altLang="zh-CN" b="0" i="0" dirty="0">
                <a:solidFill>
                  <a:srgbClr val="0D0D0D"/>
                </a:solidFill>
                <a:effectLst/>
                <a:latin typeface="Söhne"/>
              </a:rPr>
              <a:t>PDIP</a:t>
            </a:r>
            <a:r>
              <a:rPr lang="zh-CN" altLang="en-US" b="0" i="0" dirty="0">
                <a:solidFill>
                  <a:srgbClr val="0D0D0D"/>
                </a:solidFill>
                <a:effectLst/>
                <a:latin typeface="Söhne"/>
              </a:rPr>
              <a:t>技术通过优先预取那些</a:t>
            </a:r>
            <a:r>
              <a:rPr lang="en-US" altLang="zh-CN" b="0" i="0" dirty="0">
                <a:solidFill>
                  <a:srgbClr val="0D0D0D"/>
                </a:solidFill>
                <a:effectLst/>
                <a:latin typeface="Söhne"/>
              </a:rPr>
              <a:t>FDIP</a:t>
            </a:r>
            <a:r>
              <a:rPr lang="zh-CN" altLang="en-US" b="0" i="0" dirty="0">
                <a:solidFill>
                  <a:srgbClr val="0D0D0D"/>
                </a:solidFill>
                <a:effectLst/>
                <a:latin typeface="Söhne"/>
              </a:rPr>
              <a:t>难以处理的指令位置，尤其是在前端产生停顿的重定向路径上，从而有效地减少了前端停顿。</a:t>
            </a:r>
          </a:p>
          <a:p>
            <a:pPr algn="l"/>
            <a:r>
              <a:rPr lang="zh-CN" altLang="en-US" b="0" i="0" dirty="0">
                <a:solidFill>
                  <a:srgbClr val="0D0D0D"/>
                </a:solidFill>
                <a:effectLst/>
                <a:latin typeface="Söhne"/>
              </a:rPr>
              <a:t>实验结果显示，</a:t>
            </a:r>
            <a:r>
              <a:rPr lang="en-US" altLang="zh-CN" b="0" i="0" dirty="0">
                <a:solidFill>
                  <a:srgbClr val="0D0D0D"/>
                </a:solidFill>
                <a:effectLst/>
                <a:latin typeface="Söhne"/>
              </a:rPr>
              <a:t>PDIP</a:t>
            </a:r>
            <a:r>
              <a:rPr lang="zh-CN" altLang="en-US" b="0" i="0" dirty="0">
                <a:solidFill>
                  <a:srgbClr val="0D0D0D"/>
                </a:solidFill>
                <a:effectLst/>
                <a:latin typeface="Söhne"/>
              </a:rPr>
              <a:t>在多个基准测试中均能显著提升性能。在</a:t>
            </a:r>
            <a:r>
              <a:rPr lang="en-US" altLang="zh-CN" b="0" i="0" dirty="0">
                <a:solidFill>
                  <a:srgbClr val="0D0D0D"/>
                </a:solidFill>
                <a:effectLst/>
                <a:latin typeface="Söhne"/>
              </a:rPr>
              <a:t>43.5KB</a:t>
            </a:r>
            <a:r>
              <a:rPr lang="zh-CN" altLang="en-US" b="0" i="0" dirty="0">
                <a:solidFill>
                  <a:srgbClr val="0D0D0D"/>
                </a:solidFill>
                <a:effectLst/>
                <a:latin typeface="Söhne"/>
              </a:rPr>
              <a:t>的预算下，</a:t>
            </a:r>
            <a:r>
              <a:rPr lang="en-US" altLang="zh-CN" b="0" i="0" dirty="0">
                <a:solidFill>
                  <a:srgbClr val="0D0D0D"/>
                </a:solidFill>
                <a:effectLst/>
                <a:latin typeface="Söhne"/>
              </a:rPr>
              <a:t>PDIP</a:t>
            </a:r>
            <a:r>
              <a:rPr lang="zh-CN" altLang="en-US" b="0" i="0" dirty="0">
                <a:solidFill>
                  <a:srgbClr val="0D0D0D"/>
                </a:solidFill>
                <a:effectLst/>
                <a:latin typeface="Söhne"/>
              </a:rPr>
              <a:t>在重要的工作负载上达到了高达</a:t>
            </a:r>
            <a:r>
              <a:rPr lang="en-US" altLang="zh-CN" b="0" i="0" dirty="0">
                <a:solidFill>
                  <a:srgbClr val="0D0D0D"/>
                </a:solidFill>
                <a:effectLst/>
                <a:latin typeface="Söhne"/>
              </a:rPr>
              <a:t>5.1%</a:t>
            </a:r>
            <a:r>
              <a:rPr lang="zh-CN" altLang="en-US" b="0" i="0" dirty="0">
                <a:solidFill>
                  <a:srgbClr val="0D0D0D"/>
                </a:solidFill>
                <a:effectLst/>
                <a:latin typeface="Söhne"/>
              </a:rPr>
              <a:t>的</a:t>
            </a:r>
            <a:r>
              <a:rPr lang="en-US" altLang="zh-CN" b="0" i="0" dirty="0">
                <a:solidFill>
                  <a:srgbClr val="0D0D0D"/>
                </a:solidFill>
                <a:effectLst/>
                <a:latin typeface="Söhne"/>
              </a:rPr>
              <a:t>IPC</a:t>
            </a:r>
            <a:r>
              <a:rPr lang="zh-CN" altLang="en-US" b="0" i="0" dirty="0">
                <a:solidFill>
                  <a:srgbClr val="0D0D0D"/>
                </a:solidFill>
                <a:effectLst/>
                <a:latin typeface="Söhne"/>
              </a:rPr>
              <a:t>（每周期指令数）速度提升，整体基准测试的平均</a:t>
            </a:r>
            <a:r>
              <a:rPr lang="en-US" altLang="zh-CN" b="0" i="0" dirty="0">
                <a:solidFill>
                  <a:srgbClr val="0D0D0D"/>
                </a:solidFill>
                <a:effectLst/>
                <a:latin typeface="Söhne"/>
              </a:rPr>
              <a:t>IPC</a:t>
            </a:r>
            <a:r>
              <a:rPr lang="zh-CN" altLang="en-US" b="0" i="0" dirty="0">
                <a:solidFill>
                  <a:srgbClr val="0D0D0D"/>
                </a:solidFill>
                <a:effectLst/>
                <a:latin typeface="Söhne"/>
              </a:rPr>
              <a:t>提升为</a:t>
            </a:r>
            <a:r>
              <a:rPr lang="en-US" altLang="zh-CN" b="0" i="0" dirty="0">
                <a:solidFill>
                  <a:srgbClr val="0D0D0D"/>
                </a:solidFill>
                <a:effectLst/>
                <a:latin typeface="Söhne"/>
              </a:rPr>
              <a:t>3.2%</a:t>
            </a:r>
            <a:r>
              <a:rPr lang="zh-CN" altLang="en-US" b="0" i="0" dirty="0">
                <a:solidFill>
                  <a:srgbClr val="0D0D0D"/>
                </a:solidFill>
                <a:effectLst/>
                <a:latin typeface="Söhne"/>
              </a:rPr>
              <a:t>。总之，</a:t>
            </a:r>
            <a:r>
              <a:rPr lang="en-US" altLang="zh-CN" b="0" i="0" dirty="0">
                <a:solidFill>
                  <a:srgbClr val="0D0D0D"/>
                </a:solidFill>
                <a:effectLst/>
                <a:latin typeface="Söhne"/>
              </a:rPr>
              <a:t>PDIP</a:t>
            </a:r>
            <a:r>
              <a:rPr lang="zh-CN" altLang="en-US" b="0" i="0" dirty="0">
                <a:solidFill>
                  <a:srgbClr val="0D0D0D"/>
                </a:solidFill>
                <a:effectLst/>
                <a:latin typeface="Söhne"/>
              </a:rPr>
              <a:t>提出了一种与</a:t>
            </a:r>
            <a:r>
              <a:rPr lang="en-US" altLang="zh-CN" b="0" i="0" dirty="0">
                <a:solidFill>
                  <a:srgbClr val="0D0D0D"/>
                </a:solidFill>
                <a:effectLst/>
                <a:latin typeface="Söhne"/>
              </a:rPr>
              <a:t>FDIP</a:t>
            </a:r>
            <a:r>
              <a:rPr lang="zh-CN" altLang="en-US" b="0" i="0" dirty="0">
                <a:solidFill>
                  <a:srgbClr val="0D0D0D"/>
                </a:solidFill>
                <a:effectLst/>
                <a:latin typeface="Söhne"/>
              </a:rPr>
              <a:t>协同工作的预取策略，有效地针对了</a:t>
            </a:r>
            <a:r>
              <a:rPr lang="en-US" altLang="zh-CN" b="0" i="0" dirty="0">
                <a:solidFill>
                  <a:srgbClr val="0D0D0D"/>
                </a:solidFill>
                <a:effectLst/>
                <a:latin typeface="Söhne"/>
              </a:rPr>
              <a:t>FDIP</a:t>
            </a:r>
            <a:r>
              <a:rPr lang="zh-CN" altLang="en-US" b="0" i="0" dirty="0">
                <a:solidFill>
                  <a:srgbClr val="0D0D0D"/>
                </a:solidFill>
                <a:effectLst/>
                <a:latin typeface="Söhne"/>
              </a:rPr>
              <a:t>处理不足的部分，通过减少前端的执行停顿，提升了处理器的执行效率。</a:t>
            </a:r>
          </a:p>
          <a:p>
            <a:endParaRPr lang="en-US" dirty="0"/>
          </a:p>
        </p:txBody>
      </p:sp>
      <p:sp>
        <p:nvSpPr>
          <p:cNvPr id="4" name="Slide Number Placeholder 3">
            <a:extLst>
              <a:ext uri="{FF2B5EF4-FFF2-40B4-BE49-F238E27FC236}">
                <a16:creationId xmlns:a16="http://schemas.microsoft.com/office/drawing/2014/main" id="{A4894448-FE26-254D-6BC1-EFF78DC0B1AD}"/>
              </a:ext>
            </a:extLst>
          </p:cNvPr>
          <p:cNvSpPr>
            <a:spLocks noGrp="1"/>
          </p:cNvSpPr>
          <p:nvPr>
            <p:ph type="sldNum" sz="quarter" idx="12"/>
          </p:nvPr>
        </p:nvSpPr>
        <p:spPr/>
        <p:txBody>
          <a:bodyPr/>
          <a:lstStyle/>
          <a:p>
            <a:fld id="{6B6CBF44-F877-450D-9B4B-B7E95E112C31}" type="slidenum">
              <a:rPr lang="en-US" smtClean="0"/>
              <a:t>14</a:t>
            </a:fld>
            <a:endParaRPr lang="en-US"/>
          </a:p>
        </p:txBody>
      </p:sp>
    </p:spTree>
    <p:extLst>
      <p:ext uri="{BB962C8B-B14F-4D97-AF65-F5344CB8AC3E}">
        <p14:creationId xmlns:p14="http://schemas.microsoft.com/office/powerpoint/2010/main" val="357244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9BC8-60B5-8C47-D719-A99D9D6E00A0}"/>
              </a:ext>
            </a:extLst>
          </p:cNvPr>
          <p:cNvSpPr>
            <a:spLocks noGrp="1"/>
          </p:cNvSpPr>
          <p:nvPr>
            <p:ph type="title"/>
          </p:nvPr>
        </p:nvSpPr>
        <p:spPr/>
        <p:txBody>
          <a:bodyPr/>
          <a:lstStyle/>
          <a:p>
            <a:r>
              <a:rPr lang="en-US" altLang="zh-CN" b="1" i="0" dirty="0">
                <a:solidFill>
                  <a:srgbClr val="333333"/>
                </a:solidFill>
                <a:effectLst/>
                <a:latin typeface="Open Sans" panose="020B0606030504020204" pitchFamily="34" charset="0"/>
              </a:rPr>
              <a:t>GPU </a:t>
            </a:r>
            <a:r>
              <a:rPr lang="zh-CN" altLang="en-US" b="1" i="0" dirty="0">
                <a:solidFill>
                  <a:srgbClr val="333333"/>
                </a:solidFill>
                <a:effectLst/>
                <a:latin typeface="Open Sans" panose="020B0606030504020204" pitchFamily="34" charset="0"/>
              </a:rPr>
              <a:t>上的非阻塞大规模自动机处理</a:t>
            </a:r>
            <a:endParaRPr lang="en-US" dirty="0"/>
          </a:p>
        </p:txBody>
      </p:sp>
      <p:sp>
        <p:nvSpPr>
          <p:cNvPr id="3" name="Content Placeholder 2">
            <a:extLst>
              <a:ext uri="{FF2B5EF4-FFF2-40B4-BE49-F238E27FC236}">
                <a16:creationId xmlns:a16="http://schemas.microsoft.com/office/drawing/2014/main" id="{3D547AE1-2BCB-6C77-6FE8-AC467C51E089}"/>
              </a:ext>
            </a:extLst>
          </p:cNvPr>
          <p:cNvSpPr>
            <a:spLocks noGrp="1"/>
          </p:cNvSpPr>
          <p:nvPr>
            <p:ph idx="1"/>
          </p:nvPr>
        </p:nvSpPr>
        <p:spPr>
          <a:xfrm>
            <a:off x="393031" y="1825625"/>
            <a:ext cx="11470105" cy="4351338"/>
          </a:xfrm>
        </p:spPr>
        <p:txBody>
          <a:bodyPr>
            <a:normAutofit lnSpcReduction="10000"/>
          </a:bodyPr>
          <a:lstStyle/>
          <a:p>
            <a:pPr algn="l"/>
            <a:r>
              <a:rPr lang="zh-CN" altLang="en-US" b="0" i="0" dirty="0">
                <a:solidFill>
                  <a:srgbClr val="C00000"/>
                </a:solidFill>
                <a:effectLst/>
                <a:latin typeface="Söhne"/>
              </a:rPr>
              <a:t>最佳论文</a:t>
            </a:r>
            <a:r>
              <a:rPr lang="en-US" altLang="zh-CN" b="0" i="0" dirty="0" err="1">
                <a:solidFill>
                  <a:srgbClr val="0D0D0D"/>
                </a:solidFill>
                <a:effectLst/>
                <a:latin typeface="Söhne"/>
              </a:rPr>
              <a:t>ngAP</a:t>
            </a:r>
            <a:r>
              <a:rPr lang="en-US" altLang="zh-CN" b="0" i="0" dirty="0">
                <a:solidFill>
                  <a:srgbClr val="0D0D0D"/>
                </a:solidFill>
                <a:effectLst/>
                <a:latin typeface="Söhne"/>
              </a:rPr>
              <a:t>: Non-blocking Large-scale Automata Processing on GPUs</a:t>
            </a:r>
            <a:r>
              <a:rPr lang="zh-CN" altLang="en-US" b="0" i="0" dirty="0">
                <a:solidFill>
                  <a:srgbClr val="0D0D0D"/>
                </a:solidFill>
                <a:effectLst/>
                <a:latin typeface="Söhne"/>
              </a:rPr>
              <a:t>主要解决了在</a:t>
            </a:r>
            <a:r>
              <a:rPr lang="en-US" altLang="zh-CN" b="0" i="0" dirty="0">
                <a:solidFill>
                  <a:srgbClr val="0D0D0D"/>
                </a:solidFill>
                <a:effectLst/>
                <a:latin typeface="Söhne"/>
              </a:rPr>
              <a:t>GPU</a:t>
            </a:r>
            <a:r>
              <a:rPr lang="zh-CN" altLang="en-US" b="0" i="0" dirty="0">
                <a:solidFill>
                  <a:srgbClr val="0D0D0D"/>
                </a:solidFill>
                <a:effectLst/>
                <a:latin typeface="Söhne"/>
              </a:rPr>
              <a:t>上处理大规模自动机时面临的一系列挑战，并提出了一种名为“</a:t>
            </a:r>
            <a:r>
              <a:rPr lang="en-US" altLang="zh-CN" b="0" i="0" dirty="0" err="1">
                <a:solidFill>
                  <a:srgbClr val="0D0D0D"/>
                </a:solidFill>
                <a:effectLst/>
                <a:latin typeface="Söhne"/>
              </a:rPr>
              <a:t>ngAP</a:t>
            </a:r>
            <a:r>
              <a:rPr lang="en-US" altLang="zh-CN" b="0" i="0" dirty="0">
                <a:solidFill>
                  <a:srgbClr val="0D0D0D"/>
                </a:solidFill>
                <a:effectLst/>
                <a:latin typeface="Söhne"/>
              </a:rPr>
              <a:t>”</a:t>
            </a:r>
            <a:r>
              <a:rPr lang="zh-CN" altLang="en-US" b="0" i="0" dirty="0">
                <a:solidFill>
                  <a:srgbClr val="0D0D0D"/>
                </a:solidFill>
                <a:effectLst/>
                <a:latin typeface="Söhne"/>
              </a:rPr>
              <a:t>的新方法。</a:t>
            </a:r>
          </a:p>
          <a:p>
            <a:pPr algn="l"/>
            <a:r>
              <a:rPr lang="zh-CN" altLang="en-US" b="0" i="0" dirty="0">
                <a:solidFill>
                  <a:srgbClr val="0D0D0D"/>
                </a:solidFill>
                <a:effectLst/>
                <a:latin typeface="Söhne"/>
              </a:rPr>
              <a:t>自动机是许多领域如数据分析、网络入侵检测等应用的计算核心。传统的处理方法通常面临</a:t>
            </a:r>
            <a:r>
              <a:rPr lang="en-US" altLang="zh-CN" b="0" i="0" dirty="0">
                <a:solidFill>
                  <a:srgbClr val="0D0D0D"/>
                </a:solidFill>
                <a:effectLst/>
                <a:latin typeface="Söhne"/>
              </a:rPr>
              <a:t>GPU</a:t>
            </a:r>
            <a:r>
              <a:rPr lang="zh-CN" altLang="en-US" b="0" i="0" dirty="0">
                <a:solidFill>
                  <a:srgbClr val="0D0D0D"/>
                </a:solidFill>
                <a:effectLst/>
                <a:latin typeface="Söhne"/>
              </a:rPr>
              <a:t>线程利用不足、重复计算以及数据局部性差等问题。</a:t>
            </a:r>
            <a:r>
              <a:rPr lang="en-US" altLang="zh-CN" b="0" i="0" dirty="0" err="1">
                <a:solidFill>
                  <a:srgbClr val="0D0D0D"/>
                </a:solidFill>
                <a:effectLst/>
                <a:latin typeface="Söhne"/>
              </a:rPr>
              <a:t>ngAP</a:t>
            </a:r>
            <a:r>
              <a:rPr lang="zh-CN" altLang="en-US" b="0" i="0" dirty="0">
                <a:solidFill>
                  <a:srgbClr val="0D0D0D"/>
                </a:solidFill>
                <a:effectLst/>
                <a:latin typeface="Söhne"/>
              </a:rPr>
              <a:t>方法通过允许在输入流中不同符号的状态并行处理，改善了线程利用率。此外，</a:t>
            </a:r>
            <a:r>
              <a:rPr lang="en-US" altLang="zh-CN" b="0" i="0" dirty="0" err="1">
                <a:solidFill>
                  <a:srgbClr val="0D0D0D"/>
                </a:solidFill>
                <a:effectLst/>
                <a:latin typeface="Söhne"/>
              </a:rPr>
              <a:t>ngAP</a:t>
            </a:r>
            <a:r>
              <a:rPr lang="zh-CN" altLang="en-US" b="0" i="0" dirty="0">
                <a:solidFill>
                  <a:srgbClr val="0D0D0D"/>
                </a:solidFill>
                <a:effectLst/>
                <a:latin typeface="Söhne"/>
              </a:rPr>
              <a:t>还通过预取计算、利用备忘录表减少重复计算，并优化数据局部性来提升性能。</a:t>
            </a:r>
          </a:p>
          <a:p>
            <a:pPr algn="l"/>
            <a:r>
              <a:rPr lang="zh-CN" altLang="en-US" b="0" i="0" dirty="0">
                <a:solidFill>
                  <a:srgbClr val="0D0D0D"/>
                </a:solidFill>
                <a:effectLst/>
                <a:latin typeface="Söhne"/>
              </a:rPr>
              <a:t>实验结果显示，</a:t>
            </a:r>
            <a:r>
              <a:rPr lang="en-US" altLang="zh-CN" b="0" i="0" dirty="0" err="1">
                <a:solidFill>
                  <a:srgbClr val="0D0D0D"/>
                </a:solidFill>
                <a:effectLst/>
                <a:latin typeface="Söhne"/>
              </a:rPr>
              <a:t>ngAP</a:t>
            </a:r>
            <a:r>
              <a:rPr lang="zh-CN" altLang="en-US" b="0" i="0" dirty="0">
                <a:solidFill>
                  <a:srgbClr val="0D0D0D"/>
                </a:solidFill>
                <a:effectLst/>
                <a:latin typeface="Söhne"/>
              </a:rPr>
              <a:t>方法在</a:t>
            </a:r>
            <a:r>
              <a:rPr lang="en-US" altLang="zh-CN" b="0" i="0" dirty="0">
                <a:solidFill>
                  <a:srgbClr val="0D0D0D"/>
                </a:solidFill>
                <a:effectLst/>
                <a:latin typeface="Söhne"/>
              </a:rPr>
              <a:t>20</a:t>
            </a:r>
            <a:r>
              <a:rPr lang="zh-CN" altLang="en-US" b="0" i="0" dirty="0">
                <a:solidFill>
                  <a:srgbClr val="0D0D0D"/>
                </a:solidFill>
                <a:effectLst/>
                <a:latin typeface="Söhne"/>
              </a:rPr>
              <a:t>个应用程序上的平均性能提升了</a:t>
            </a:r>
            <a:r>
              <a:rPr lang="en-US" altLang="zh-CN" b="0" i="0" dirty="0">
                <a:solidFill>
                  <a:srgbClr val="0D0D0D"/>
                </a:solidFill>
                <a:effectLst/>
                <a:latin typeface="Söhne"/>
              </a:rPr>
              <a:t>7.9</a:t>
            </a:r>
            <a:r>
              <a:rPr lang="zh-CN" altLang="en-US" b="0" i="0" dirty="0">
                <a:solidFill>
                  <a:srgbClr val="0D0D0D"/>
                </a:solidFill>
                <a:effectLst/>
                <a:latin typeface="Söhne"/>
              </a:rPr>
              <a:t>倍，</a:t>
            </a:r>
            <a:r>
              <a:rPr lang="zh-CN" altLang="en-US" b="0" i="0" dirty="0">
                <a:solidFill>
                  <a:srgbClr val="333333"/>
                </a:solidFill>
                <a:effectLst/>
                <a:latin typeface="Open Sans" panose="020B0606030504020204" pitchFamily="34" charset="0"/>
              </a:rPr>
              <a:t> 最高可达 </a:t>
            </a:r>
            <a:r>
              <a:rPr lang="en-US" altLang="zh-CN" b="0" i="0" dirty="0">
                <a:solidFill>
                  <a:srgbClr val="333333"/>
                </a:solidFill>
                <a:effectLst/>
                <a:latin typeface="Open Sans" panose="020B0606030504020204" pitchFamily="34" charset="0"/>
              </a:rPr>
              <a:t>901 </a:t>
            </a:r>
            <a:r>
              <a:rPr lang="zh-CN" altLang="en-US" b="0" i="0" dirty="0">
                <a:solidFill>
                  <a:srgbClr val="333333"/>
                </a:solidFill>
                <a:effectLst/>
                <a:latin typeface="Open Sans" panose="020B0606030504020204" pitchFamily="34" charset="0"/>
              </a:rPr>
              <a:t>倍</a:t>
            </a:r>
            <a:r>
              <a:rPr lang="zh-CN" altLang="en-US" b="0" i="0" dirty="0">
                <a:solidFill>
                  <a:srgbClr val="0D0D0D"/>
                </a:solidFill>
                <a:effectLst/>
                <a:latin typeface="Söhne"/>
              </a:rPr>
              <a:t>。这一显著的性能提升证明了</a:t>
            </a:r>
            <a:r>
              <a:rPr lang="en-US" altLang="zh-CN" b="0" i="0" dirty="0" err="1">
                <a:solidFill>
                  <a:srgbClr val="0D0D0D"/>
                </a:solidFill>
                <a:effectLst/>
                <a:latin typeface="Söhne"/>
              </a:rPr>
              <a:t>ngAP</a:t>
            </a:r>
            <a:r>
              <a:rPr lang="zh-CN" altLang="en-US" b="0" i="0" dirty="0">
                <a:solidFill>
                  <a:srgbClr val="0D0D0D"/>
                </a:solidFill>
                <a:effectLst/>
                <a:latin typeface="Söhne"/>
              </a:rPr>
              <a:t>在处理大规模自动机应用时的有效性和优越性。</a:t>
            </a:r>
          </a:p>
          <a:p>
            <a:endParaRPr lang="en-US" dirty="0"/>
          </a:p>
        </p:txBody>
      </p:sp>
      <p:sp>
        <p:nvSpPr>
          <p:cNvPr id="4" name="Slide Number Placeholder 3">
            <a:extLst>
              <a:ext uri="{FF2B5EF4-FFF2-40B4-BE49-F238E27FC236}">
                <a16:creationId xmlns:a16="http://schemas.microsoft.com/office/drawing/2014/main" id="{7360A3BA-CE79-B6FA-BCEC-9F2CE56C3055}"/>
              </a:ext>
            </a:extLst>
          </p:cNvPr>
          <p:cNvSpPr>
            <a:spLocks noGrp="1"/>
          </p:cNvSpPr>
          <p:nvPr>
            <p:ph type="sldNum" sz="quarter" idx="12"/>
          </p:nvPr>
        </p:nvSpPr>
        <p:spPr/>
        <p:txBody>
          <a:bodyPr/>
          <a:lstStyle/>
          <a:p>
            <a:fld id="{6B6CBF44-F877-450D-9B4B-B7E95E112C31}" type="slidenum">
              <a:rPr lang="en-US" smtClean="0"/>
              <a:t>15</a:t>
            </a:fld>
            <a:endParaRPr lang="en-US"/>
          </a:p>
        </p:txBody>
      </p:sp>
    </p:spTree>
    <p:extLst>
      <p:ext uri="{BB962C8B-B14F-4D97-AF65-F5344CB8AC3E}">
        <p14:creationId xmlns:p14="http://schemas.microsoft.com/office/powerpoint/2010/main" val="769602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581F-F442-39C9-EAFF-FAB39BD5B610}"/>
              </a:ext>
            </a:extLst>
          </p:cNvPr>
          <p:cNvSpPr>
            <a:spLocks noGrp="1"/>
          </p:cNvSpPr>
          <p:nvPr>
            <p:ph type="title"/>
          </p:nvPr>
        </p:nvSpPr>
        <p:spPr/>
        <p:txBody>
          <a:bodyPr/>
          <a:lstStyle/>
          <a:p>
            <a:r>
              <a:rPr lang="en-US" altLang="zh-CN" dirty="0"/>
              <a:t>Sponsors of</a:t>
            </a:r>
            <a:r>
              <a:rPr lang="zh-CN" altLang="en-US" dirty="0"/>
              <a:t> </a:t>
            </a:r>
            <a:r>
              <a:rPr lang="en-US" altLang="zh-CN" dirty="0"/>
              <a:t>ASPLOS 2024</a:t>
            </a:r>
            <a:endParaRPr lang="en-US" dirty="0"/>
          </a:p>
        </p:txBody>
      </p:sp>
      <p:pic>
        <p:nvPicPr>
          <p:cNvPr id="5" name="Picture 4">
            <a:extLst>
              <a:ext uri="{FF2B5EF4-FFF2-40B4-BE49-F238E27FC236}">
                <a16:creationId xmlns:a16="http://schemas.microsoft.com/office/drawing/2014/main" id="{0A42AD78-4984-65E8-598C-F7E93631D97A}"/>
              </a:ext>
            </a:extLst>
          </p:cNvPr>
          <p:cNvPicPr>
            <a:picLocks noChangeAspect="1"/>
          </p:cNvPicPr>
          <p:nvPr/>
        </p:nvPicPr>
        <p:blipFill>
          <a:blip r:embed="rId2"/>
          <a:stretch>
            <a:fillRect/>
          </a:stretch>
        </p:blipFill>
        <p:spPr>
          <a:xfrm>
            <a:off x="478763" y="2643658"/>
            <a:ext cx="11627511" cy="3423767"/>
          </a:xfrm>
          <a:prstGeom prst="rect">
            <a:avLst/>
          </a:prstGeom>
        </p:spPr>
      </p:pic>
      <p:sp>
        <p:nvSpPr>
          <p:cNvPr id="6" name="Slide Number Placeholder 5">
            <a:extLst>
              <a:ext uri="{FF2B5EF4-FFF2-40B4-BE49-F238E27FC236}">
                <a16:creationId xmlns:a16="http://schemas.microsoft.com/office/drawing/2014/main" id="{B9B8DDD8-EE60-E94D-9B91-123D47BCC669}"/>
              </a:ext>
            </a:extLst>
          </p:cNvPr>
          <p:cNvSpPr>
            <a:spLocks noGrp="1"/>
          </p:cNvSpPr>
          <p:nvPr>
            <p:ph type="sldNum" sz="quarter" idx="12"/>
          </p:nvPr>
        </p:nvSpPr>
        <p:spPr/>
        <p:txBody>
          <a:bodyPr/>
          <a:lstStyle/>
          <a:p>
            <a:fld id="{6B6CBF44-F877-450D-9B4B-B7E95E112C31}" type="slidenum">
              <a:rPr lang="en-US" smtClean="0"/>
              <a:t>2</a:t>
            </a:fld>
            <a:endParaRPr lang="en-US"/>
          </a:p>
        </p:txBody>
      </p:sp>
    </p:spTree>
    <p:extLst>
      <p:ext uri="{BB962C8B-B14F-4D97-AF65-F5344CB8AC3E}">
        <p14:creationId xmlns:p14="http://schemas.microsoft.com/office/powerpoint/2010/main" val="328510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2450D-00E8-9E2A-ED12-761DB275405E}"/>
              </a:ext>
            </a:extLst>
          </p:cNvPr>
          <p:cNvSpPr>
            <a:spLocks noGrp="1"/>
          </p:cNvSpPr>
          <p:nvPr>
            <p:ph type="title"/>
          </p:nvPr>
        </p:nvSpPr>
        <p:spPr/>
        <p:txBody>
          <a:bodyPr/>
          <a:lstStyle/>
          <a:p>
            <a:r>
              <a:rPr lang="en-US" dirty="0"/>
              <a:t>ASPLOS</a:t>
            </a:r>
            <a:r>
              <a:rPr lang="zh-CN" altLang="en-US" dirty="0"/>
              <a:t> </a:t>
            </a:r>
            <a:r>
              <a:rPr lang="en-US" altLang="zh-CN" dirty="0"/>
              <a:t>2024</a:t>
            </a:r>
            <a:r>
              <a:rPr lang="zh-CN" altLang="en-US" dirty="0"/>
              <a:t> 概况</a:t>
            </a:r>
            <a:endParaRPr lang="en-US" dirty="0"/>
          </a:p>
        </p:txBody>
      </p:sp>
      <p:sp>
        <p:nvSpPr>
          <p:cNvPr id="3" name="Content Placeholder 2">
            <a:extLst>
              <a:ext uri="{FF2B5EF4-FFF2-40B4-BE49-F238E27FC236}">
                <a16:creationId xmlns:a16="http://schemas.microsoft.com/office/drawing/2014/main" id="{AAF1EAEF-8767-ACED-6D9A-50E325D76EA0}"/>
              </a:ext>
            </a:extLst>
          </p:cNvPr>
          <p:cNvSpPr>
            <a:spLocks noGrp="1"/>
          </p:cNvSpPr>
          <p:nvPr>
            <p:ph idx="1"/>
          </p:nvPr>
        </p:nvSpPr>
        <p:spPr>
          <a:xfrm>
            <a:off x="505328" y="1593014"/>
            <a:ext cx="11044988" cy="4351338"/>
          </a:xfrm>
        </p:spPr>
        <p:txBody>
          <a:bodyPr>
            <a:normAutofit lnSpcReduction="10000"/>
          </a:bodyPr>
          <a:lstStyle/>
          <a:p>
            <a:r>
              <a:rPr lang="en-US" altLang="zh-CN" b="0" i="0" dirty="0">
                <a:solidFill>
                  <a:srgbClr val="0D0D0D"/>
                </a:solidFill>
                <a:effectLst/>
                <a:latin typeface="Söhne"/>
              </a:rPr>
              <a:t>ASPLOS</a:t>
            </a:r>
            <a:r>
              <a:rPr lang="zh-CN" altLang="en-US" b="0" i="0" dirty="0">
                <a:solidFill>
                  <a:srgbClr val="0D0D0D"/>
                </a:solidFill>
                <a:effectLst/>
                <a:latin typeface="Söhne"/>
              </a:rPr>
              <a:t>（编程语言和操作系统的</a:t>
            </a:r>
            <a:r>
              <a:rPr lang="zh-CN" altLang="en-US" dirty="0">
                <a:solidFill>
                  <a:srgbClr val="0D0D0D"/>
                </a:solidFill>
                <a:latin typeface="Söhne"/>
              </a:rPr>
              <a:t>体系架构支撑</a:t>
            </a:r>
            <a:r>
              <a:rPr lang="zh-CN" altLang="en-US" b="0" i="0" dirty="0">
                <a:solidFill>
                  <a:srgbClr val="0D0D0D"/>
                </a:solidFill>
                <a:effectLst/>
                <a:latin typeface="Söhne"/>
              </a:rPr>
              <a:t>）是</a:t>
            </a:r>
            <a:r>
              <a:rPr lang="en-US" altLang="zh-CN" b="0" i="0" dirty="0">
                <a:solidFill>
                  <a:srgbClr val="0D0D0D"/>
                </a:solidFill>
                <a:effectLst/>
                <a:latin typeface="Söhne"/>
              </a:rPr>
              <a:t>ACM</a:t>
            </a:r>
            <a:r>
              <a:rPr lang="zh-CN" altLang="en-US" b="0" i="0" dirty="0">
                <a:solidFill>
                  <a:srgbClr val="0D0D0D"/>
                </a:solidFill>
                <a:effectLst/>
                <a:latin typeface="Söhne"/>
              </a:rPr>
              <a:t>的顶级学术论坛，涵盖了硬件、软件及其交互的多学科领域。该会议专注于计算机架构、操作系统、编程语言以及网络和存储等相关领域。</a:t>
            </a:r>
            <a:r>
              <a:rPr lang="en-US" altLang="zh-CN" b="0" i="0" dirty="0">
                <a:solidFill>
                  <a:srgbClr val="0D0D0D"/>
                </a:solidFill>
                <a:effectLst/>
                <a:latin typeface="Söhne"/>
              </a:rPr>
              <a:t>ASPLOS 2024</a:t>
            </a:r>
            <a:r>
              <a:rPr lang="zh-CN" altLang="en-US" b="0" i="0" dirty="0">
                <a:solidFill>
                  <a:srgbClr val="0D0D0D"/>
                </a:solidFill>
                <a:effectLst/>
                <a:latin typeface="Söhne"/>
              </a:rPr>
              <a:t>于</a:t>
            </a:r>
            <a:r>
              <a:rPr lang="en-US" altLang="zh-CN" b="0" i="0" dirty="0">
                <a:solidFill>
                  <a:srgbClr val="0D0D0D"/>
                </a:solidFill>
                <a:effectLst/>
                <a:latin typeface="Söhne"/>
              </a:rPr>
              <a:t>2024</a:t>
            </a:r>
            <a:r>
              <a:rPr lang="zh-CN" altLang="en-US" b="0" i="0" dirty="0">
                <a:solidFill>
                  <a:srgbClr val="0D0D0D"/>
                </a:solidFill>
                <a:effectLst/>
                <a:latin typeface="Söhne"/>
              </a:rPr>
              <a:t>年</a:t>
            </a:r>
            <a:r>
              <a:rPr lang="en-US" altLang="zh-CN" b="0" i="0" dirty="0">
                <a:solidFill>
                  <a:srgbClr val="0D0D0D"/>
                </a:solidFill>
                <a:effectLst/>
                <a:latin typeface="Söhne"/>
              </a:rPr>
              <a:t>4</a:t>
            </a:r>
            <a:r>
              <a:rPr lang="zh-CN" altLang="en-US" b="0" i="0" dirty="0">
                <a:solidFill>
                  <a:srgbClr val="0D0D0D"/>
                </a:solidFill>
                <a:effectLst/>
                <a:latin typeface="Söhne"/>
              </a:rPr>
              <a:t>月</a:t>
            </a:r>
            <a:r>
              <a:rPr lang="en-US" altLang="zh-CN" b="0" i="0" dirty="0">
                <a:solidFill>
                  <a:srgbClr val="0D0D0D"/>
                </a:solidFill>
                <a:effectLst/>
                <a:latin typeface="Söhne"/>
              </a:rPr>
              <a:t>27</a:t>
            </a:r>
            <a:r>
              <a:rPr lang="zh-CN" altLang="en-US" b="0" i="0" dirty="0">
                <a:solidFill>
                  <a:srgbClr val="0D0D0D"/>
                </a:solidFill>
                <a:effectLst/>
                <a:latin typeface="Söhne"/>
              </a:rPr>
              <a:t>日至</a:t>
            </a:r>
            <a:r>
              <a:rPr lang="en-US" altLang="zh-CN" b="0" i="0" dirty="0">
                <a:solidFill>
                  <a:srgbClr val="0D0D0D"/>
                </a:solidFill>
                <a:effectLst/>
                <a:latin typeface="Söhne"/>
              </a:rPr>
              <a:t>5</a:t>
            </a:r>
            <a:r>
              <a:rPr lang="zh-CN" altLang="en-US" b="0" i="0" dirty="0">
                <a:solidFill>
                  <a:srgbClr val="0D0D0D"/>
                </a:solidFill>
                <a:effectLst/>
                <a:latin typeface="Söhne"/>
              </a:rPr>
              <a:t>月</a:t>
            </a:r>
            <a:r>
              <a:rPr lang="en-US" altLang="zh-CN" b="0" i="0" dirty="0">
                <a:solidFill>
                  <a:srgbClr val="0D0D0D"/>
                </a:solidFill>
                <a:effectLst/>
                <a:latin typeface="Söhne"/>
              </a:rPr>
              <a:t>1</a:t>
            </a:r>
            <a:r>
              <a:rPr lang="zh-CN" altLang="en-US" b="0" i="0" dirty="0">
                <a:solidFill>
                  <a:srgbClr val="0D0D0D"/>
                </a:solidFill>
                <a:effectLst/>
                <a:latin typeface="Söhne"/>
              </a:rPr>
              <a:t>日在美国加州圣地亚哥举行。</a:t>
            </a:r>
            <a:endParaRPr lang="en-US" altLang="zh-CN" b="0" i="0" dirty="0">
              <a:solidFill>
                <a:srgbClr val="0D0D0D"/>
              </a:solidFill>
              <a:effectLst/>
              <a:latin typeface="Söhne"/>
            </a:endParaRPr>
          </a:p>
          <a:p>
            <a:r>
              <a:rPr lang="zh-CN" altLang="en-US" dirty="0"/>
              <a:t>以下是秋季周期的一些关键统计数据：最终确定了 </a:t>
            </a:r>
            <a:r>
              <a:rPr lang="en-US" altLang="zh-CN" dirty="0"/>
              <a:t>340 </a:t>
            </a:r>
            <a:r>
              <a:rPr lang="zh-CN" altLang="en-US" dirty="0"/>
              <a:t>份投稿（比去年秋季数量多 </a:t>
            </a:r>
            <a:r>
              <a:rPr lang="en-US" altLang="zh-CN" dirty="0"/>
              <a:t>43%</a:t>
            </a:r>
            <a:r>
              <a:rPr lang="zh-CN" altLang="en-US" dirty="0"/>
              <a:t>，比夏季周期少 </a:t>
            </a:r>
            <a:r>
              <a:rPr lang="en-US" altLang="zh-CN" dirty="0"/>
              <a:t>17%</a:t>
            </a:r>
            <a:r>
              <a:rPr lang="zh-CN" altLang="en-US" dirty="0"/>
              <a:t>），其中 </a:t>
            </a:r>
            <a:r>
              <a:rPr lang="en-US" altLang="zh-CN" b="1" dirty="0">
                <a:solidFill>
                  <a:srgbClr val="C00000"/>
                </a:solidFill>
              </a:rPr>
              <a:t>111 </a:t>
            </a:r>
            <a:r>
              <a:rPr lang="zh-CN" altLang="en-US" b="1" dirty="0">
                <a:solidFill>
                  <a:srgbClr val="C00000"/>
                </a:solidFill>
              </a:rPr>
              <a:t>份与加速器</a:t>
            </a:r>
            <a:r>
              <a:rPr lang="en-US" altLang="zh-CN" b="1" dirty="0">
                <a:solidFill>
                  <a:srgbClr val="C00000"/>
                </a:solidFill>
              </a:rPr>
              <a:t>/FPGA/GPU </a:t>
            </a:r>
            <a:r>
              <a:rPr lang="zh-CN" altLang="en-US" b="1" dirty="0">
                <a:solidFill>
                  <a:srgbClr val="C00000"/>
                </a:solidFill>
              </a:rPr>
              <a:t>相关，</a:t>
            </a:r>
            <a:r>
              <a:rPr lang="en-US" altLang="zh-CN" b="1" dirty="0">
                <a:solidFill>
                  <a:srgbClr val="C00000"/>
                </a:solidFill>
              </a:rPr>
              <a:t>105 </a:t>
            </a:r>
            <a:r>
              <a:rPr lang="zh-CN" altLang="en-US" b="1" dirty="0">
                <a:solidFill>
                  <a:srgbClr val="C00000"/>
                </a:solidFill>
              </a:rPr>
              <a:t>份与机器学习相关，</a:t>
            </a:r>
            <a:r>
              <a:rPr lang="en-US" altLang="zh-CN" b="1" dirty="0">
                <a:solidFill>
                  <a:srgbClr val="C00000"/>
                </a:solidFill>
              </a:rPr>
              <a:t>54 </a:t>
            </a:r>
            <a:r>
              <a:rPr lang="zh-CN" altLang="en-US" b="1" dirty="0">
                <a:solidFill>
                  <a:srgbClr val="C00000"/>
                </a:solidFill>
              </a:rPr>
              <a:t>份与安全相关，</a:t>
            </a:r>
            <a:r>
              <a:rPr lang="en-US" altLang="zh-CN" b="1" dirty="0">
                <a:solidFill>
                  <a:srgbClr val="C00000"/>
                </a:solidFill>
              </a:rPr>
              <a:t>50 </a:t>
            </a:r>
            <a:r>
              <a:rPr lang="zh-CN" altLang="en-US" b="1" dirty="0">
                <a:solidFill>
                  <a:srgbClr val="C00000"/>
                </a:solidFill>
              </a:rPr>
              <a:t>份与数据中心</a:t>
            </a:r>
            <a:r>
              <a:rPr lang="en-US" altLang="zh-CN" b="1" dirty="0">
                <a:solidFill>
                  <a:srgbClr val="C00000"/>
                </a:solidFill>
              </a:rPr>
              <a:t>/</a:t>
            </a:r>
            <a:r>
              <a:rPr lang="zh-CN" altLang="en-US" b="1" dirty="0">
                <a:solidFill>
                  <a:srgbClr val="C00000"/>
                </a:solidFill>
              </a:rPr>
              <a:t>云相关，</a:t>
            </a:r>
            <a:r>
              <a:rPr lang="en-US" altLang="zh-CN" b="1" dirty="0">
                <a:solidFill>
                  <a:srgbClr val="C00000"/>
                </a:solidFill>
              </a:rPr>
              <a:t>50 </a:t>
            </a:r>
            <a:r>
              <a:rPr lang="zh-CN" altLang="en-US" b="1" dirty="0">
                <a:solidFill>
                  <a:srgbClr val="C00000"/>
                </a:solidFill>
              </a:rPr>
              <a:t>份与存储</a:t>
            </a:r>
            <a:r>
              <a:rPr lang="en-US" altLang="zh-CN" b="1" dirty="0">
                <a:solidFill>
                  <a:srgbClr val="C00000"/>
                </a:solidFill>
              </a:rPr>
              <a:t>/</a:t>
            </a:r>
            <a:r>
              <a:rPr lang="zh-CN" altLang="en-US" b="1" dirty="0">
                <a:solidFill>
                  <a:srgbClr val="C00000"/>
                </a:solidFill>
              </a:rPr>
              <a:t>内存相关</a:t>
            </a:r>
            <a:r>
              <a:rPr lang="zh-CN" altLang="en-US" dirty="0"/>
              <a:t>。</a:t>
            </a:r>
            <a:endParaRPr lang="en-US" altLang="zh-CN" dirty="0"/>
          </a:p>
          <a:p>
            <a:r>
              <a:rPr lang="zh-CN" altLang="en-US" dirty="0"/>
              <a:t>在整个 </a:t>
            </a:r>
            <a:r>
              <a:rPr lang="en-US" altLang="zh-CN" dirty="0"/>
              <a:t>ASPLOS‘24 </a:t>
            </a:r>
            <a:r>
              <a:rPr lang="zh-CN" altLang="en-US" dirty="0"/>
              <a:t>周期中，共收到了 </a:t>
            </a:r>
            <a:r>
              <a:rPr lang="en-US" altLang="zh-CN" dirty="0"/>
              <a:t>922 </a:t>
            </a:r>
            <a:r>
              <a:rPr lang="zh-CN" altLang="en-US" dirty="0"/>
              <a:t>份提交，与去年相比增长了 </a:t>
            </a:r>
            <a:r>
              <a:rPr lang="en-US" altLang="zh-CN" dirty="0"/>
              <a:t>1.54 </a:t>
            </a:r>
            <a:r>
              <a:rPr lang="zh-CN" altLang="en-US" dirty="0"/>
              <a:t>倍。接受了 </a:t>
            </a:r>
            <a:r>
              <a:rPr lang="en-US" altLang="zh-CN" dirty="0"/>
              <a:t>1100 </a:t>
            </a:r>
            <a:r>
              <a:rPr lang="zh-CN" altLang="en-US" dirty="0"/>
              <a:t>名作者撰写的 </a:t>
            </a:r>
            <a:r>
              <a:rPr lang="en-US" altLang="zh-CN" dirty="0"/>
              <a:t>170 </a:t>
            </a:r>
            <a:r>
              <a:rPr lang="zh-CN" altLang="en-US" dirty="0"/>
              <a:t>篇论文，接受率为 </a:t>
            </a:r>
            <a:r>
              <a:rPr lang="en-US" altLang="zh-CN" dirty="0"/>
              <a:t>18.4%</a:t>
            </a:r>
            <a:r>
              <a:rPr lang="zh-CN" altLang="en-US" dirty="0"/>
              <a:t>。</a:t>
            </a:r>
            <a:endParaRPr lang="en-US" altLang="zh-CN" dirty="0"/>
          </a:p>
          <a:p>
            <a:r>
              <a:rPr lang="zh-CN" altLang="en-US" dirty="0"/>
              <a:t>有</a:t>
            </a:r>
            <a:r>
              <a:rPr lang="en-US" altLang="zh-CN" dirty="0"/>
              <a:t>4</a:t>
            </a:r>
            <a:r>
              <a:rPr lang="zh-CN" altLang="en-US" dirty="0"/>
              <a:t>个主题报告，总结见下面的</a:t>
            </a:r>
            <a:r>
              <a:rPr lang="en-US" altLang="zh-CN" dirty="0"/>
              <a:t>4</a:t>
            </a:r>
            <a:r>
              <a:rPr lang="zh-CN" altLang="en-US" dirty="0"/>
              <a:t>页。</a:t>
            </a:r>
            <a:endParaRPr lang="en-US" dirty="0"/>
          </a:p>
        </p:txBody>
      </p:sp>
      <p:sp>
        <p:nvSpPr>
          <p:cNvPr id="4" name="Slide Number Placeholder 3">
            <a:extLst>
              <a:ext uri="{FF2B5EF4-FFF2-40B4-BE49-F238E27FC236}">
                <a16:creationId xmlns:a16="http://schemas.microsoft.com/office/drawing/2014/main" id="{27DE93FE-D246-48D1-07C6-08DE0E1C6A4F}"/>
              </a:ext>
            </a:extLst>
          </p:cNvPr>
          <p:cNvSpPr>
            <a:spLocks noGrp="1"/>
          </p:cNvSpPr>
          <p:nvPr>
            <p:ph type="sldNum" sz="quarter" idx="12"/>
          </p:nvPr>
        </p:nvSpPr>
        <p:spPr/>
        <p:txBody>
          <a:bodyPr/>
          <a:lstStyle/>
          <a:p>
            <a:fld id="{6B6CBF44-F877-450D-9B4B-B7E95E112C31}" type="slidenum">
              <a:rPr lang="en-US" smtClean="0"/>
              <a:t>3</a:t>
            </a:fld>
            <a:endParaRPr lang="en-US"/>
          </a:p>
        </p:txBody>
      </p:sp>
    </p:spTree>
    <p:extLst>
      <p:ext uri="{BB962C8B-B14F-4D97-AF65-F5344CB8AC3E}">
        <p14:creationId xmlns:p14="http://schemas.microsoft.com/office/powerpoint/2010/main" val="3848042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ACD30-4030-6B89-FFE6-63DCA7788CE2}"/>
              </a:ext>
            </a:extLst>
          </p:cNvPr>
          <p:cNvSpPr>
            <a:spLocks noGrp="1"/>
          </p:cNvSpPr>
          <p:nvPr>
            <p:ph type="title"/>
          </p:nvPr>
        </p:nvSpPr>
        <p:spPr/>
        <p:txBody>
          <a:bodyPr/>
          <a:lstStyle/>
          <a:p>
            <a:r>
              <a:rPr lang="en-US" altLang="zh-CN" b="1" i="0" dirty="0">
                <a:solidFill>
                  <a:srgbClr val="212529"/>
                </a:solidFill>
                <a:effectLst/>
                <a:latin typeface="PingFang SC"/>
              </a:rPr>
              <a:t>1. </a:t>
            </a:r>
            <a:r>
              <a:rPr lang="zh-CN" altLang="en-US" b="1" i="0" dirty="0">
                <a:solidFill>
                  <a:srgbClr val="212529"/>
                </a:solidFill>
                <a:effectLst/>
                <a:latin typeface="PingFang SC"/>
              </a:rPr>
              <a:t>通用人工智能时代的社会基础设施</a:t>
            </a:r>
            <a:endParaRPr lang="en-US" dirty="0"/>
          </a:p>
        </p:txBody>
      </p:sp>
      <p:sp>
        <p:nvSpPr>
          <p:cNvPr id="3" name="Content Placeholder 2">
            <a:extLst>
              <a:ext uri="{FF2B5EF4-FFF2-40B4-BE49-F238E27FC236}">
                <a16:creationId xmlns:a16="http://schemas.microsoft.com/office/drawing/2014/main" id="{1F70D5FA-085C-8737-7468-F8B3948DE942}"/>
              </a:ext>
            </a:extLst>
          </p:cNvPr>
          <p:cNvSpPr>
            <a:spLocks noGrp="1"/>
          </p:cNvSpPr>
          <p:nvPr>
            <p:ph idx="1"/>
          </p:nvPr>
        </p:nvSpPr>
        <p:spPr/>
        <p:txBody>
          <a:bodyPr/>
          <a:lstStyle/>
          <a:p>
            <a:pPr marL="0" indent="0">
              <a:buNone/>
            </a:pPr>
            <a:r>
              <a:rPr lang="zh-CN" altLang="en-US" b="0" i="0" dirty="0">
                <a:solidFill>
                  <a:srgbClr val="212529"/>
                </a:solidFill>
                <a:effectLst/>
                <a:latin typeface="PingFang SC"/>
              </a:rPr>
              <a:t>如今，我们正处于计算领域的拐点，新兴的生成式人工智能服务对计算提出了前所未有的需求，而现有的提高效率的架构模式却陷入了停滞。在本次演讲中，</a:t>
            </a:r>
            <a:r>
              <a:rPr lang="en-US" b="0" i="0" dirty="0">
                <a:solidFill>
                  <a:srgbClr val="212529"/>
                </a:solidFill>
                <a:effectLst/>
                <a:latin typeface="PingFang SC"/>
              </a:rPr>
              <a:t>Amin </a:t>
            </a:r>
            <a:r>
              <a:rPr lang="en-US" b="0" i="0" dirty="0" err="1">
                <a:solidFill>
                  <a:srgbClr val="212529"/>
                </a:solidFill>
                <a:effectLst/>
                <a:latin typeface="PingFang SC"/>
              </a:rPr>
              <a:t>Vahdat（Google</a:t>
            </a:r>
            <a:r>
              <a:rPr lang="en-US" b="0" i="0" dirty="0">
                <a:solidFill>
                  <a:srgbClr val="212529"/>
                </a:solidFill>
                <a:effectLst/>
                <a:latin typeface="PingFang SC"/>
              </a:rPr>
              <a:t> </a:t>
            </a:r>
            <a:r>
              <a:rPr lang="zh-CN" altLang="en-US" b="0" i="0" dirty="0">
                <a:solidFill>
                  <a:srgbClr val="212529"/>
                </a:solidFill>
                <a:effectLst/>
                <a:latin typeface="PingFang SC"/>
              </a:rPr>
              <a:t>副总裁 </a:t>
            </a:r>
            <a:r>
              <a:rPr lang="en-US" altLang="zh-CN" b="0" i="0" dirty="0">
                <a:solidFill>
                  <a:srgbClr val="212529"/>
                </a:solidFill>
                <a:effectLst/>
                <a:latin typeface="PingFang SC"/>
              </a:rPr>
              <a:t>- </a:t>
            </a:r>
            <a:r>
              <a:rPr lang="zh-CN" altLang="en-US" b="0" i="0" dirty="0">
                <a:solidFill>
                  <a:srgbClr val="212529"/>
                </a:solidFill>
                <a:effectLst/>
                <a:latin typeface="PingFang SC"/>
              </a:rPr>
              <a:t>机器学习、系统和云 </a:t>
            </a:r>
            <a:r>
              <a:rPr lang="en-US" b="0" i="0" dirty="0">
                <a:solidFill>
                  <a:srgbClr val="212529"/>
                </a:solidFill>
                <a:effectLst/>
                <a:latin typeface="PingFang SC"/>
              </a:rPr>
              <a:t>AI）</a:t>
            </a:r>
            <a:r>
              <a:rPr lang="zh-CN" altLang="en-US" b="0" i="0" dirty="0">
                <a:solidFill>
                  <a:srgbClr val="212529"/>
                </a:solidFill>
                <a:effectLst/>
                <a:latin typeface="PingFang SC"/>
              </a:rPr>
              <a:t>讨论了下一代计算基础设施的可能需求，并使用谷歌最近从网络到加速器再到服务器的例子来说明未来的挑战和机遇。总而言之，谷歌制定了一条路线，计算必须日益专业化，并与算法和软件共同优化，同时从根本上关注安全性和可持续性。</a:t>
            </a:r>
            <a:endParaRPr lang="en-US" dirty="0"/>
          </a:p>
        </p:txBody>
      </p:sp>
      <p:sp>
        <p:nvSpPr>
          <p:cNvPr id="4" name="Slide Number Placeholder 3">
            <a:extLst>
              <a:ext uri="{FF2B5EF4-FFF2-40B4-BE49-F238E27FC236}">
                <a16:creationId xmlns:a16="http://schemas.microsoft.com/office/drawing/2014/main" id="{072F71CA-DB8F-CD33-C0BA-B6F1E326373D}"/>
              </a:ext>
            </a:extLst>
          </p:cNvPr>
          <p:cNvSpPr>
            <a:spLocks noGrp="1"/>
          </p:cNvSpPr>
          <p:nvPr>
            <p:ph type="sldNum" sz="quarter" idx="12"/>
          </p:nvPr>
        </p:nvSpPr>
        <p:spPr/>
        <p:txBody>
          <a:bodyPr/>
          <a:lstStyle/>
          <a:p>
            <a:fld id="{6B6CBF44-F877-450D-9B4B-B7E95E112C31}" type="slidenum">
              <a:rPr lang="en-US" smtClean="0"/>
              <a:t>4</a:t>
            </a:fld>
            <a:endParaRPr lang="en-US"/>
          </a:p>
        </p:txBody>
      </p:sp>
    </p:spTree>
    <p:extLst>
      <p:ext uri="{BB962C8B-B14F-4D97-AF65-F5344CB8AC3E}">
        <p14:creationId xmlns:p14="http://schemas.microsoft.com/office/powerpoint/2010/main" val="22401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F3110-CF37-6E06-4B6C-4FD7397F62B6}"/>
              </a:ext>
            </a:extLst>
          </p:cNvPr>
          <p:cNvSpPr>
            <a:spLocks noGrp="1"/>
          </p:cNvSpPr>
          <p:nvPr>
            <p:ph type="title"/>
          </p:nvPr>
        </p:nvSpPr>
        <p:spPr/>
        <p:txBody>
          <a:bodyPr/>
          <a:lstStyle/>
          <a:p>
            <a:r>
              <a:rPr lang="en-US" altLang="zh-CN" b="1" i="0" dirty="0">
                <a:solidFill>
                  <a:srgbClr val="212529"/>
                </a:solidFill>
                <a:effectLst/>
                <a:latin typeface="PingFang SC"/>
              </a:rPr>
              <a:t>2. </a:t>
            </a:r>
            <a:r>
              <a:rPr lang="zh-CN" altLang="en-US" b="1" i="0" dirty="0">
                <a:solidFill>
                  <a:srgbClr val="212529"/>
                </a:solidFill>
                <a:effectLst/>
                <a:latin typeface="PingFang SC"/>
              </a:rPr>
              <a:t>使用 </a:t>
            </a:r>
            <a:r>
              <a:rPr lang="en-US" altLang="zh-CN" b="1" i="0" dirty="0">
                <a:solidFill>
                  <a:srgbClr val="212529"/>
                </a:solidFill>
                <a:effectLst/>
                <a:latin typeface="PingFang SC"/>
              </a:rPr>
              <a:t>CXL </a:t>
            </a:r>
            <a:r>
              <a:rPr lang="zh-CN" altLang="en-US" b="1" i="0" dirty="0">
                <a:solidFill>
                  <a:srgbClr val="212529"/>
                </a:solidFill>
                <a:effectLst/>
                <a:latin typeface="PingFang SC"/>
              </a:rPr>
              <a:t>内存的系统面临的挑战和机遇</a:t>
            </a:r>
            <a:endParaRPr lang="en-US" dirty="0"/>
          </a:p>
        </p:txBody>
      </p:sp>
      <p:sp>
        <p:nvSpPr>
          <p:cNvPr id="3" name="Content Placeholder 2">
            <a:extLst>
              <a:ext uri="{FF2B5EF4-FFF2-40B4-BE49-F238E27FC236}">
                <a16:creationId xmlns:a16="http://schemas.microsoft.com/office/drawing/2014/main" id="{C3DA8CFA-B0F1-17A6-796B-022A3BF278FB}"/>
              </a:ext>
            </a:extLst>
          </p:cNvPr>
          <p:cNvSpPr>
            <a:spLocks noGrp="1"/>
          </p:cNvSpPr>
          <p:nvPr>
            <p:ph idx="1"/>
          </p:nvPr>
        </p:nvSpPr>
        <p:spPr/>
        <p:txBody>
          <a:bodyPr>
            <a:normAutofit/>
          </a:bodyPr>
          <a:lstStyle/>
          <a:p>
            <a:pPr marL="0" indent="0">
              <a:buNone/>
            </a:pPr>
            <a:r>
              <a:rPr lang="zh-CN" altLang="en-US" b="0" i="0" dirty="0">
                <a:solidFill>
                  <a:srgbClr val="212529"/>
                </a:solidFill>
                <a:effectLst/>
                <a:latin typeface="PingFang SC"/>
              </a:rPr>
              <a:t>我们正处于计算快速链路 </a:t>
            </a:r>
            <a:r>
              <a:rPr lang="en-US" altLang="zh-CN" b="0" i="0" dirty="0">
                <a:solidFill>
                  <a:srgbClr val="212529"/>
                </a:solidFill>
                <a:effectLst/>
                <a:latin typeface="PingFang SC"/>
              </a:rPr>
              <a:t>(CXL) </a:t>
            </a:r>
            <a:r>
              <a:rPr lang="zh-CN" altLang="en-US" b="0" i="0" dirty="0">
                <a:solidFill>
                  <a:srgbClr val="212529"/>
                </a:solidFill>
                <a:effectLst/>
                <a:latin typeface="PingFang SC"/>
              </a:rPr>
              <a:t>内存技术周期的开始阶段，这对架构、操作系统和编程语言来说是一个重大机遇和挑战。 </a:t>
            </a:r>
            <a:r>
              <a:rPr lang="en-US" altLang="zh-CN" b="0" i="0" dirty="0">
                <a:solidFill>
                  <a:srgbClr val="212529"/>
                </a:solidFill>
                <a:effectLst/>
                <a:latin typeface="PingFang SC"/>
              </a:rPr>
              <a:t>3.0 CXL </a:t>
            </a:r>
            <a:r>
              <a:rPr lang="zh-CN" altLang="en-US" b="0" i="0" dirty="0">
                <a:solidFill>
                  <a:srgbClr val="212529"/>
                </a:solidFill>
                <a:effectLst/>
                <a:latin typeface="PingFang SC"/>
              </a:rPr>
              <a:t>规范允许多个物理连接的主机动态共享内存。我们将这种配置称为 </a:t>
            </a:r>
            <a:r>
              <a:rPr lang="en-US" altLang="zh-CN" b="0" i="0" dirty="0">
                <a:solidFill>
                  <a:srgbClr val="212529"/>
                </a:solidFill>
                <a:effectLst/>
                <a:latin typeface="PingFang SC"/>
              </a:rPr>
              <a:t>CXL Pod</a:t>
            </a:r>
            <a:r>
              <a:rPr lang="zh-CN" altLang="en-US" b="0" i="0" dirty="0">
                <a:solidFill>
                  <a:srgbClr val="212529"/>
                </a:solidFill>
                <a:effectLst/>
                <a:latin typeface="PingFang SC"/>
              </a:rPr>
              <a:t>。 </a:t>
            </a:r>
            <a:r>
              <a:rPr lang="en-US" altLang="zh-CN" b="0" i="0" dirty="0">
                <a:solidFill>
                  <a:srgbClr val="212529"/>
                </a:solidFill>
                <a:effectLst/>
                <a:latin typeface="PingFang SC"/>
              </a:rPr>
              <a:t>Pod </a:t>
            </a:r>
            <a:r>
              <a:rPr lang="zh-CN" altLang="en-US" b="0" i="0" dirty="0">
                <a:solidFill>
                  <a:srgbClr val="212529"/>
                </a:solidFill>
                <a:effectLst/>
                <a:latin typeface="PingFang SC"/>
              </a:rPr>
              <a:t>在机器网络（每个机器都有其私有内存）和具有统一内存（可供所有机器访问）的共享内存多处理器之间提供中间硬件配置。</a:t>
            </a:r>
            <a:br>
              <a:rPr lang="zh-CN" altLang="en-US" dirty="0"/>
            </a:br>
            <a:br>
              <a:rPr lang="zh-CN" altLang="en-US" dirty="0"/>
            </a:br>
            <a:r>
              <a:rPr lang="zh-CN" altLang="en-US" b="0" i="0" dirty="0">
                <a:solidFill>
                  <a:srgbClr val="212529"/>
                </a:solidFill>
                <a:effectLst/>
                <a:latin typeface="PingFang SC"/>
              </a:rPr>
              <a:t>德克萨斯大学奥斯汀分校计算机科学教授</a:t>
            </a:r>
            <a:r>
              <a:rPr lang="en-US" altLang="zh-CN" b="0" i="0" dirty="0">
                <a:solidFill>
                  <a:srgbClr val="212529"/>
                </a:solidFill>
                <a:effectLst/>
                <a:latin typeface="PingFang SC"/>
              </a:rPr>
              <a:t>Emmett </a:t>
            </a:r>
            <a:r>
              <a:rPr lang="en-US" altLang="zh-CN" b="0" i="0" dirty="0" err="1">
                <a:solidFill>
                  <a:srgbClr val="212529"/>
                </a:solidFill>
                <a:effectLst/>
                <a:latin typeface="PingFang SC"/>
              </a:rPr>
              <a:t>Witchel</a:t>
            </a:r>
            <a:r>
              <a:rPr lang="zh-CN" altLang="en-US" b="0" i="0" dirty="0">
                <a:solidFill>
                  <a:srgbClr val="212529"/>
                </a:solidFill>
                <a:effectLst/>
                <a:latin typeface="PingFang SC"/>
              </a:rPr>
              <a:t>在本演中，讨论了对单节点应用程序的系统支持，以实现跨 </a:t>
            </a:r>
            <a:r>
              <a:rPr lang="en-US" altLang="zh-CN" b="0" i="0" dirty="0">
                <a:solidFill>
                  <a:srgbClr val="212529"/>
                </a:solidFill>
                <a:effectLst/>
                <a:latin typeface="PingFang SC"/>
              </a:rPr>
              <a:t>CXL Pod </a:t>
            </a:r>
            <a:r>
              <a:rPr lang="zh-CN" altLang="en-US" b="0" i="0" dirty="0">
                <a:solidFill>
                  <a:srgbClr val="212529"/>
                </a:solidFill>
                <a:effectLst/>
                <a:latin typeface="PingFang SC"/>
              </a:rPr>
              <a:t>的可扩展性能和高可用性，并指出未来系统可能面临的技术挑战。</a:t>
            </a:r>
            <a:endParaRPr lang="en-US" dirty="0"/>
          </a:p>
        </p:txBody>
      </p:sp>
      <p:sp>
        <p:nvSpPr>
          <p:cNvPr id="4" name="Slide Number Placeholder 3">
            <a:extLst>
              <a:ext uri="{FF2B5EF4-FFF2-40B4-BE49-F238E27FC236}">
                <a16:creationId xmlns:a16="http://schemas.microsoft.com/office/drawing/2014/main" id="{3748DD5F-7EC5-05EC-71CA-496EBCD90728}"/>
              </a:ext>
            </a:extLst>
          </p:cNvPr>
          <p:cNvSpPr>
            <a:spLocks noGrp="1"/>
          </p:cNvSpPr>
          <p:nvPr>
            <p:ph type="sldNum" sz="quarter" idx="12"/>
          </p:nvPr>
        </p:nvSpPr>
        <p:spPr/>
        <p:txBody>
          <a:bodyPr/>
          <a:lstStyle/>
          <a:p>
            <a:fld id="{6B6CBF44-F877-450D-9B4B-B7E95E112C31}" type="slidenum">
              <a:rPr lang="en-US" smtClean="0"/>
              <a:t>5</a:t>
            </a:fld>
            <a:endParaRPr lang="en-US"/>
          </a:p>
        </p:txBody>
      </p:sp>
    </p:spTree>
    <p:extLst>
      <p:ext uri="{BB962C8B-B14F-4D97-AF65-F5344CB8AC3E}">
        <p14:creationId xmlns:p14="http://schemas.microsoft.com/office/powerpoint/2010/main" val="41353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41CC7-073E-B242-537B-070354DA5689}"/>
              </a:ext>
            </a:extLst>
          </p:cNvPr>
          <p:cNvSpPr>
            <a:spLocks noGrp="1"/>
          </p:cNvSpPr>
          <p:nvPr>
            <p:ph type="title"/>
          </p:nvPr>
        </p:nvSpPr>
        <p:spPr/>
        <p:txBody>
          <a:bodyPr/>
          <a:lstStyle/>
          <a:p>
            <a:r>
              <a:rPr lang="en-US" altLang="zh-CN" b="1" i="0" dirty="0">
                <a:solidFill>
                  <a:srgbClr val="212529"/>
                </a:solidFill>
                <a:effectLst/>
                <a:latin typeface="PingFang SC"/>
              </a:rPr>
              <a:t>3. </a:t>
            </a:r>
            <a:r>
              <a:rPr lang="zh-CN" altLang="en-US" b="1" i="0" dirty="0">
                <a:solidFill>
                  <a:srgbClr val="212529"/>
                </a:solidFill>
                <a:effectLst/>
                <a:latin typeface="PingFang SC"/>
              </a:rPr>
              <a:t>利用专业化的力量实现可持续计算</a:t>
            </a:r>
            <a:endParaRPr lang="en-US" dirty="0"/>
          </a:p>
        </p:txBody>
      </p:sp>
      <p:sp>
        <p:nvSpPr>
          <p:cNvPr id="3" name="Content Placeholder 2">
            <a:extLst>
              <a:ext uri="{FF2B5EF4-FFF2-40B4-BE49-F238E27FC236}">
                <a16:creationId xmlns:a16="http://schemas.microsoft.com/office/drawing/2014/main" id="{D622A055-E43B-48E5-BF1C-242949BB4EEF}"/>
              </a:ext>
            </a:extLst>
          </p:cNvPr>
          <p:cNvSpPr>
            <a:spLocks noGrp="1"/>
          </p:cNvSpPr>
          <p:nvPr>
            <p:ph idx="1"/>
          </p:nvPr>
        </p:nvSpPr>
        <p:spPr/>
        <p:txBody>
          <a:bodyPr/>
          <a:lstStyle/>
          <a:p>
            <a:pPr marL="0" indent="0">
              <a:buNone/>
            </a:pPr>
            <a:r>
              <a:rPr lang="zh-CN" altLang="en-US" b="0" i="0" dirty="0">
                <a:solidFill>
                  <a:srgbClr val="212529"/>
                </a:solidFill>
                <a:effectLst/>
                <a:latin typeface="PingFang SC"/>
              </a:rPr>
              <a:t>计算对于解决当今人类最紧迫的一些需求至关重要，包括减缓和适应气候变化。然而，它也是碳排放量显着且稳定增加的根源，部分原因是人工智能 </a:t>
            </a:r>
            <a:r>
              <a:rPr lang="en-US" altLang="zh-CN" b="0" i="0" dirty="0">
                <a:solidFill>
                  <a:srgbClr val="212529"/>
                </a:solidFill>
                <a:effectLst/>
                <a:latin typeface="PingFang SC"/>
              </a:rPr>
              <a:t>(AI) </a:t>
            </a:r>
            <a:r>
              <a:rPr lang="zh-CN" altLang="en-US" b="0" i="0" dirty="0">
                <a:solidFill>
                  <a:srgbClr val="212529"/>
                </a:solidFill>
                <a:effectLst/>
                <a:latin typeface="PingFang SC"/>
              </a:rPr>
              <a:t>等能源需求工作负载呈指数级增长。我们不能再指望通用处理器的能源效率呈指数级提高。因此，当今运营效率的提高依赖于专用硬件。</a:t>
            </a:r>
            <a:endParaRPr lang="en-US" altLang="zh-CN" b="0" i="0" dirty="0">
              <a:solidFill>
                <a:srgbClr val="212529"/>
              </a:solidFill>
              <a:effectLst/>
              <a:latin typeface="PingFang SC"/>
            </a:endParaRPr>
          </a:p>
          <a:p>
            <a:pPr marL="0" indent="0">
              <a:buNone/>
            </a:pPr>
            <a:br>
              <a:rPr lang="zh-CN" altLang="en-US" dirty="0"/>
            </a:br>
            <a:r>
              <a:rPr lang="zh-CN" altLang="en-US" b="0" i="0" dirty="0">
                <a:solidFill>
                  <a:srgbClr val="212529"/>
                </a:solidFill>
                <a:effectLst/>
                <a:latin typeface="PingFang SC"/>
              </a:rPr>
              <a:t>在本次演讲中，</a:t>
            </a:r>
            <a:r>
              <a:rPr lang="en-US" b="0" i="0" dirty="0">
                <a:solidFill>
                  <a:srgbClr val="212529"/>
                </a:solidFill>
                <a:effectLst/>
                <a:latin typeface="PingFang SC"/>
              </a:rPr>
              <a:t> </a:t>
            </a:r>
            <a:r>
              <a:rPr lang="zh-CN" altLang="en-US" b="0" i="0" dirty="0">
                <a:solidFill>
                  <a:srgbClr val="212529"/>
                </a:solidFill>
                <a:effectLst/>
                <a:latin typeface="PingFang SC"/>
              </a:rPr>
              <a:t>纽约</a:t>
            </a:r>
            <a:r>
              <a:rPr lang="en-US" b="0" i="0" dirty="0">
                <a:solidFill>
                  <a:srgbClr val="212529"/>
                </a:solidFill>
                <a:effectLst/>
                <a:latin typeface="PingFang SC"/>
              </a:rPr>
              <a:t>IBM TJ Watson </a:t>
            </a:r>
            <a:r>
              <a:rPr lang="zh-CN" altLang="en-US" b="0" i="0" dirty="0">
                <a:solidFill>
                  <a:srgbClr val="212529"/>
                </a:solidFill>
                <a:effectLst/>
                <a:latin typeface="PingFang SC"/>
              </a:rPr>
              <a:t>研究中心的</a:t>
            </a:r>
            <a:r>
              <a:rPr lang="en-US" altLang="zh-CN" b="0" i="0" dirty="0">
                <a:solidFill>
                  <a:srgbClr val="212529"/>
                </a:solidFill>
                <a:effectLst/>
                <a:latin typeface="PingFang SC"/>
              </a:rPr>
              <a:t>IBM fellow</a:t>
            </a:r>
            <a:r>
              <a:rPr lang="zh-CN" altLang="en-US" b="0" i="0" dirty="0">
                <a:solidFill>
                  <a:srgbClr val="212529"/>
                </a:solidFill>
                <a:effectLst/>
                <a:latin typeface="PingFang SC"/>
              </a:rPr>
              <a:t>、可持续计算首席科学家</a:t>
            </a:r>
            <a:r>
              <a:rPr lang="en-US" b="0" i="0" dirty="0">
                <a:solidFill>
                  <a:srgbClr val="212529"/>
                </a:solidFill>
                <a:effectLst/>
                <a:latin typeface="PingFang SC"/>
              </a:rPr>
              <a:t>Tamar </a:t>
            </a:r>
            <a:r>
              <a:rPr lang="en-US" b="0" i="0" dirty="0" err="1">
                <a:solidFill>
                  <a:srgbClr val="212529"/>
                </a:solidFill>
                <a:effectLst/>
                <a:latin typeface="PingFang SC"/>
              </a:rPr>
              <a:t>Eilam</a:t>
            </a:r>
            <a:r>
              <a:rPr lang="en-US" b="0" i="0" dirty="0">
                <a:solidFill>
                  <a:srgbClr val="212529"/>
                </a:solidFill>
                <a:effectLst/>
                <a:latin typeface="PingFang SC"/>
              </a:rPr>
              <a:t> </a:t>
            </a:r>
            <a:r>
              <a:rPr lang="zh-CN" altLang="en-US" b="0" i="0" dirty="0">
                <a:solidFill>
                  <a:srgbClr val="212529"/>
                </a:solidFill>
                <a:effectLst/>
                <a:latin typeface="PingFang SC"/>
              </a:rPr>
              <a:t>博士讨论了在可持续计算之路上利用专业化的前景和风险。</a:t>
            </a:r>
            <a:endParaRPr lang="en-US" dirty="0"/>
          </a:p>
        </p:txBody>
      </p:sp>
      <p:sp>
        <p:nvSpPr>
          <p:cNvPr id="4" name="Slide Number Placeholder 3">
            <a:extLst>
              <a:ext uri="{FF2B5EF4-FFF2-40B4-BE49-F238E27FC236}">
                <a16:creationId xmlns:a16="http://schemas.microsoft.com/office/drawing/2014/main" id="{A895D2C0-06C2-E769-E400-8D0CEE280775}"/>
              </a:ext>
            </a:extLst>
          </p:cNvPr>
          <p:cNvSpPr>
            <a:spLocks noGrp="1"/>
          </p:cNvSpPr>
          <p:nvPr>
            <p:ph type="sldNum" sz="quarter" idx="12"/>
          </p:nvPr>
        </p:nvSpPr>
        <p:spPr/>
        <p:txBody>
          <a:bodyPr/>
          <a:lstStyle/>
          <a:p>
            <a:fld id="{6B6CBF44-F877-450D-9B4B-B7E95E112C31}" type="slidenum">
              <a:rPr lang="en-US" smtClean="0"/>
              <a:t>6</a:t>
            </a:fld>
            <a:endParaRPr lang="en-US"/>
          </a:p>
        </p:txBody>
      </p:sp>
    </p:spTree>
    <p:extLst>
      <p:ext uri="{BB962C8B-B14F-4D97-AF65-F5344CB8AC3E}">
        <p14:creationId xmlns:p14="http://schemas.microsoft.com/office/powerpoint/2010/main" val="1801757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919D-9A25-F0D2-93EA-B29369C3726C}"/>
              </a:ext>
            </a:extLst>
          </p:cNvPr>
          <p:cNvSpPr>
            <a:spLocks noGrp="1"/>
          </p:cNvSpPr>
          <p:nvPr>
            <p:ph type="title"/>
          </p:nvPr>
        </p:nvSpPr>
        <p:spPr>
          <a:xfrm>
            <a:off x="838200" y="365125"/>
            <a:ext cx="10864516" cy="1325563"/>
          </a:xfrm>
        </p:spPr>
        <p:txBody>
          <a:bodyPr/>
          <a:lstStyle/>
          <a:p>
            <a:r>
              <a:rPr lang="en-US" b="1" i="0" dirty="0">
                <a:solidFill>
                  <a:srgbClr val="212529"/>
                </a:solidFill>
                <a:effectLst/>
                <a:latin typeface="PingFang SC"/>
              </a:rPr>
              <a:t>4. AWS </a:t>
            </a:r>
            <a:r>
              <a:rPr lang="en-US" b="1" i="0" dirty="0" err="1">
                <a:solidFill>
                  <a:srgbClr val="212529"/>
                </a:solidFill>
                <a:effectLst/>
                <a:latin typeface="PingFang SC"/>
              </a:rPr>
              <a:t>Trainium</a:t>
            </a:r>
            <a:r>
              <a:rPr lang="en-US" b="1" i="0" dirty="0">
                <a:solidFill>
                  <a:srgbClr val="212529"/>
                </a:solidFill>
                <a:effectLst/>
                <a:latin typeface="PingFang SC"/>
              </a:rPr>
              <a:t>：</a:t>
            </a:r>
            <a:r>
              <a:rPr lang="zh-CN" altLang="en-US" b="1" i="0" dirty="0">
                <a:solidFill>
                  <a:srgbClr val="212529"/>
                </a:solidFill>
                <a:effectLst/>
                <a:latin typeface="PingFang SC"/>
              </a:rPr>
              <a:t>设计和优化全栈 </a:t>
            </a:r>
            <a:r>
              <a:rPr lang="en-US" b="1" i="0" dirty="0">
                <a:solidFill>
                  <a:srgbClr val="212529"/>
                </a:solidFill>
                <a:effectLst/>
                <a:latin typeface="PingFang SC"/>
              </a:rPr>
              <a:t>ML </a:t>
            </a:r>
            <a:r>
              <a:rPr lang="zh-CN" altLang="en-US" b="1" i="0" dirty="0">
                <a:solidFill>
                  <a:srgbClr val="212529"/>
                </a:solidFill>
                <a:effectLst/>
                <a:latin typeface="PingFang SC"/>
              </a:rPr>
              <a:t>硬件</a:t>
            </a:r>
            <a:endParaRPr lang="en-US" dirty="0"/>
          </a:p>
        </p:txBody>
      </p:sp>
      <p:sp>
        <p:nvSpPr>
          <p:cNvPr id="3" name="Content Placeholder 2">
            <a:extLst>
              <a:ext uri="{FF2B5EF4-FFF2-40B4-BE49-F238E27FC236}">
                <a16:creationId xmlns:a16="http://schemas.microsoft.com/office/drawing/2014/main" id="{A57A0ABE-D965-F7F8-94E6-91535D189420}"/>
              </a:ext>
            </a:extLst>
          </p:cNvPr>
          <p:cNvSpPr>
            <a:spLocks noGrp="1"/>
          </p:cNvSpPr>
          <p:nvPr>
            <p:ph idx="1"/>
          </p:nvPr>
        </p:nvSpPr>
        <p:spPr/>
        <p:txBody>
          <a:bodyPr/>
          <a:lstStyle/>
          <a:p>
            <a:pPr marL="0" indent="0">
              <a:buNone/>
            </a:pPr>
            <a:r>
              <a:rPr lang="zh-CN" altLang="en-US" b="0" i="0" dirty="0">
                <a:solidFill>
                  <a:srgbClr val="212529"/>
                </a:solidFill>
                <a:effectLst/>
                <a:latin typeface="PingFang SC"/>
              </a:rPr>
              <a:t>机器学习加速器在芯片架构、指令集、服务器设计、编译器以及芯片间和芯片内连接方面提出了一系列独特的设计挑战。借助 </a:t>
            </a:r>
            <a:r>
              <a:rPr lang="en-US" altLang="zh-CN" b="0" i="0" dirty="0">
                <a:solidFill>
                  <a:srgbClr val="212529"/>
                </a:solidFill>
                <a:effectLst/>
                <a:latin typeface="PingFang SC"/>
              </a:rPr>
              <a:t>AWS </a:t>
            </a:r>
            <a:r>
              <a:rPr lang="en-US" altLang="zh-CN" b="0" i="0" dirty="0" err="1">
                <a:solidFill>
                  <a:srgbClr val="212529"/>
                </a:solidFill>
                <a:effectLst/>
                <a:latin typeface="PingFang SC"/>
              </a:rPr>
              <a:t>Trainium</a:t>
            </a:r>
            <a:r>
              <a:rPr lang="zh-CN" altLang="en-US" b="0" i="0" dirty="0">
                <a:solidFill>
                  <a:srgbClr val="212529"/>
                </a:solidFill>
                <a:effectLst/>
                <a:latin typeface="PingFang SC"/>
              </a:rPr>
              <a:t>芯片，</a:t>
            </a:r>
            <a:r>
              <a:rPr lang="en-US" altLang="zh-CN" b="0" i="0" dirty="0">
                <a:solidFill>
                  <a:srgbClr val="212529"/>
                </a:solidFill>
                <a:effectLst/>
                <a:latin typeface="PingFang SC"/>
              </a:rPr>
              <a:t>Amazon</a:t>
            </a:r>
            <a:r>
              <a:rPr lang="zh-CN" altLang="en-US" b="0" i="0" dirty="0">
                <a:solidFill>
                  <a:srgbClr val="212529"/>
                </a:solidFill>
                <a:effectLst/>
                <a:latin typeface="PingFang SC"/>
              </a:rPr>
              <a:t>利用 </a:t>
            </a:r>
            <a:r>
              <a:rPr lang="en-US" altLang="zh-CN" b="0" i="0" dirty="0">
                <a:solidFill>
                  <a:srgbClr val="212529"/>
                </a:solidFill>
                <a:effectLst/>
                <a:latin typeface="PingFang SC"/>
              </a:rPr>
              <a:t>AWS </a:t>
            </a:r>
            <a:r>
              <a:rPr lang="zh-CN" altLang="en-US" b="0" i="0" dirty="0">
                <a:solidFill>
                  <a:srgbClr val="212529"/>
                </a:solidFill>
                <a:effectLst/>
                <a:latin typeface="PingFang SC"/>
              </a:rPr>
              <a:t>的从芯片到服务器、网络、编译器和运行时工具的端到端所有权来跨所有层进行协作设计和优化，强调简单性和易用性。</a:t>
            </a:r>
            <a:endParaRPr lang="en-US" altLang="zh-CN" b="0" i="0" dirty="0">
              <a:solidFill>
                <a:srgbClr val="212529"/>
              </a:solidFill>
              <a:effectLst/>
              <a:latin typeface="PingFang SC"/>
            </a:endParaRPr>
          </a:p>
          <a:p>
            <a:pPr marL="0" indent="0">
              <a:buNone/>
            </a:pPr>
            <a:endParaRPr lang="en-US" altLang="zh-CN" dirty="0">
              <a:solidFill>
                <a:srgbClr val="212529"/>
              </a:solidFill>
              <a:latin typeface="PingFang SC"/>
            </a:endParaRPr>
          </a:p>
          <a:p>
            <a:pPr marL="0" indent="0">
              <a:buNone/>
            </a:pPr>
            <a:r>
              <a:rPr lang="en-US" altLang="zh-CN" b="0" i="0" dirty="0">
                <a:solidFill>
                  <a:srgbClr val="212529"/>
                </a:solidFill>
                <a:effectLst/>
                <a:latin typeface="PingFang SC"/>
              </a:rPr>
              <a:t>Amazon</a:t>
            </a:r>
            <a:r>
              <a:rPr lang="zh-CN" altLang="en-US" b="0" i="0" dirty="0">
                <a:solidFill>
                  <a:srgbClr val="212529"/>
                </a:solidFill>
                <a:effectLst/>
                <a:latin typeface="PingFang SC"/>
              </a:rPr>
              <a:t>杰出工程师</a:t>
            </a:r>
            <a:r>
              <a:rPr lang="en-US" i="0" dirty="0" err="1">
                <a:solidFill>
                  <a:srgbClr val="333333"/>
                </a:solidFill>
                <a:effectLst/>
                <a:latin typeface="PingFang SC"/>
              </a:rPr>
              <a:t>Nafea</a:t>
            </a:r>
            <a:r>
              <a:rPr lang="en-US" i="0" dirty="0">
                <a:solidFill>
                  <a:srgbClr val="333333"/>
                </a:solidFill>
                <a:effectLst/>
                <a:latin typeface="PingFang SC"/>
              </a:rPr>
              <a:t> </a:t>
            </a:r>
            <a:r>
              <a:rPr lang="en-US" i="0" dirty="0" err="1">
                <a:solidFill>
                  <a:srgbClr val="333333"/>
                </a:solidFill>
                <a:effectLst/>
                <a:latin typeface="PingFang SC"/>
              </a:rPr>
              <a:t>Bshara</a:t>
            </a:r>
            <a:r>
              <a:rPr lang="zh-CN" altLang="en-US" dirty="0">
                <a:solidFill>
                  <a:srgbClr val="333333"/>
                </a:solidFill>
                <a:latin typeface="PingFang SC"/>
              </a:rPr>
              <a:t>在</a:t>
            </a:r>
            <a:r>
              <a:rPr lang="zh-CN" altLang="en-US" b="0" i="0" dirty="0">
                <a:solidFill>
                  <a:srgbClr val="212529"/>
                </a:solidFill>
                <a:effectLst/>
                <a:latin typeface="PingFang SC"/>
              </a:rPr>
              <a:t>本次演讲中，阐述了三代 </a:t>
            </a:r>
            <a:r>
              <a:rPr lang="en-US" altLang="zh-CN" b="0" i="0" dirty="0">
                <a:solidFill>
                  <a:srgbClr val="212529"/>
                </a:solidFill>
                <a:effectLst/>
                <a:latin typeface="PingFang SC"/>
              </a:rPr>
              <a:t>AWS ML </a:t>
            </a:r>
            <a:r>
              <a:rPr lang="zh-CN" altLang="en-US" b="0" i="0" dirty="0">
                <a:solidFill>
                  <a:srgbClr val="212529"/>
                </a:solidFill>
                <a:effectLst/>
                <a:latin typeface="PingFang SC"/>
              </a:rPr>
              <a:t>产品开发过程中的设计原则、权衡和经验教训，从概念化到将系统交付给 </a:t>
            </a:r>
            <a:r>
              <a:rPr lang="en-US" altLang="zh-CN" b="0" i="0" dirty="0">
                <a:solidFill>
                  <a:srgbClr val="212529"/>
                </a:solidFill>
                <a:effectLst/>
                <a:latin typeface="PingFang SC"/>
              </a:rPr>
              <a:t>AWS </a:t>
            </a:r>
            <a:r>
              <a:rPr lang="zh-CN" altLang="en-US" b="0" i="0" dirty="0">
                <a:solidFill>
                  <a:srgbClr val="212529"/>
                </a:solidFill>
                <a:effectLst/>
                <a:latin typeface="PingFang SC"/>
              </a:rPr>
              <a:t>客户。</a:t>
            </a:r>
            <a:endParaRPr lang="en-US" dirty="0"/>
          </a:p>
        </p:txBody>
      </p:sp>
      <p:sp>
        <p:nvSpPr>
          <p:cNvPr id="4" name="Slide Number Placeholder 3">
            <a:extLst>
              <a:ext uri="{FF2B5EF4-FFF2-40B4-BE49-F238E27FC236}">
                <a16:creationId xmlns:a16="http://schemas.microsoft.com/office/drawing/2014/main" id="{C31259E6-12D9-793E-69B0-84CA5878392E}"/>
              </a:ext>
            </a:extLst>
          </p:cNvPr>
          <p:cNvSpPr>
            <a:spLocks noGrp="1"/>
          </p:cNvSpPr>
          <p:nvPr>
            <p:ph type="sldNum" sz="quarter" idx="12"/>
          </p:nvPr>
        </p:nvSpPr>
        <p:spPr/>
        <p:txBody>
          <a:bodyPr/>
          <a:lstStyle/>
          <a:p>
            <a:fld id="{6B6CBF44-F877-450D-9B4B-B7E95E112C31}" type="slidenum">
              <a:rPr lang="en-US" smtClean="0"/>
              <a:t>7</a:t>
            </a:fld>
            <a:endParaRPr lang="en-US"/>
          </a:p>
        </p:txBody>
      </p:sp>
    </p:spTree>
    <p:extLst>
      <p:ext uri="{BB962C8B-B14F-4D97-AF65-F5344CB8AC3E}">
        <p14:creationId xmlns:p14="http://schemas.microsoft.com/office/powerpoint/2010/main" val="2045894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07C80-8414-B554-A1AE-9013054F9004}"/>
              </a:ext>
            </a:extLst>
          </p:cNvPr>
          <p:cNvSpPr>
            <a:spLocks noGrp="1"/>
          </p:cNvSpPr>
          <p:nvPr>
            <p:ph type="title"/>
          </p:nvPr>
        </p:nvSpPr>
        <p:spPr/>
        <p:txBody>
          <a:bodyPr/>
          <a:lstStyle/>
          <a:p>
            <a:r>
              <a:rPr lang="zh-CN" altLang="en-US" b="0" i="0" dirty="0">
                <a:solidFill>
                  <a:srgbClr val="0D0D0D"/>
                </a:solidFill>
                <a:effectLst/>
                <a:latin typeface="Söhne"/>
              </a:rPr>
              <a:t>深度神经网络内存优化</a:t>
            </a:r>
            <a:endParaRPr lang="en-US" dirty="0"/>
          </a:p>
        </p:txBody>
      </p:sp>
      <p:sp>
        <p:nvSpPr>
          <p:cNvPr id="3" name="Content Placeholder 2">
            <a:extLst>
              <a:ext uri="{FF2B5EF4-FFF2-40B4-BE49-F238E27FC236}">
                <a16:creationId xmlns:a16="http://schemas.microsoft.com/office/drawing/2014/main" id="{13191C0F-C107-0CAF-C6E4-0197C4BDB82F}"/>
              </a:ext>
            </a:extLst>
          </p:cNvPr>
          <p:cNvSpPr>
            <a:spLocks noGrp="1"/>
          </p:cNvSpPr>
          <p:nvPr>
            <p:ph idx="1"/>
          </p:nvPr>
        </p:nvSpPr>
        <p:spPr>
          <a:xfrm>
            <a:off x="441159" y="1825625"/>
            <a:ext cx="11285620" cy="4351338"/>
          </a:xfrm>
        </p:spPr>
        <p:txBody>
          <a:bodyPr>
            <a:normAutofit fontScale="92500" lnSpcReduction="10000"/>
          </a:bodyPr>
          <a:lstStyle/>
          <a:p>
            <a:r>
              <a:rPr lang="zh-CN" altLang="en-US" dirty="0"/>
              <a:t>北京大学梁云教授团队的论文</a:t>
            </a:r>
            <a:r>
              <a:rPr lang="en-US" b="0" i="0" dirty="0">
                <a:solidFill>
                  <a:srgbClr val="0D0D0D"/>
                </a:solidFill>
                <a:effectLst/>
                <a:latin typeface="Söhne"/>
              </a:rPr>
              <a:t>MAGIS: Memory Optimization via Coordinated Graph Transformation and Scheduling for DNN</a:t>
            </a:r>
          </a:p>
          <a:p>
            <a:pPr algn="l"/>
            <a:r>
              <a:rPr lang="zh-CN" altLang="en-US" b="0" i="0" dirty="0">
                <a:solidFill>
                  <a:srgbClr val="0D0D0D"/>
                </a:solidFill>
                <a:effectLst/>
                <a:latin typeface="Söhne"/>
              </a:rPr>
              <a:t>这篇论文提出了一种新的深度神经网络内存优化框架</a:t>
            </a:r>
            <a:r>
              <a:rPr lang="en-US" altLang="zh-CN" b="0" i="0" dirty="0">
                <a:solidFill>
                  <a:srgbClr val="0D0D0D"/>
                </a:solidFill>
                <a:effectLst/>
                <a:latin typeface="Söhne"/>
              </a:rPr>
              <a:t>MAGIS</a:t>
            </a:r>
            <a:r>
              <a:rPr lang="zh-CN" altLang="en-US" b="0" i="0" dirty="0">
                <a:solidFill>
                  <a:srgbClr val="0D0D0D"/>
                </a:solidFill>
                <a:effectLst/>
                <a:latin typeface="Söhne"/>
              </a:rPr>
              <a:t>，该框架通过协调图变换和图调度来优化内存使用。研究发现，传统的图调度技术虽然可以有效地管理张量的生命周期，从而优化内存使用，但往往会牺牲运行性能。相比之下，</a:t>
            </a:r>
            <a:r>
              <a:rPr lang="en-US" altLang="zh-CN" b="0" i="0" dirty="0">
                <a:solidFill>
                  <a:srgbClr val="0D0D0D"/>
                </a:solidFill>
                <a:effectLst/>
                <a:latin typeface="Söhne"/>
              </a:rPr>
              <a:t>MAGIS</a:t>
            </a:r>
            <a:r>
              <a:rPr lang="zh-CN" altLang="en-US" b="0" i="0" dirty="0">
                <a:solidFill>
                  <a:srgbClr val="0D0D0D"/>
                </a:solidFill>
                <a:effectLst/>
                <a:latin typeface="Söhne"/>
              </a:rPr>
              <a:t>引入了一种名为</a:t>
            </a:r>
            <a:r>
              <a:rPr lang="en-US" altLang="zh-CN" b="0" i="0" dirty="0">
                <a:solidFill>
                  <a:srgbClr val="0D0D0D"/>
                </a:solidFill>
                <a:effectLst/>
                <a:latin typeface="Söhne"/>
              </a:rPr>
              <a:t>Fission Transformation</a:t>
            </a:r>
            <a:r>
              <a:rPr lang="zh-CN" altLang="en-US" b="0" i="0" dirty="0">
                <a:solidFill>
                  <a:srgbClr val="0D0D0D"/>
                </a:solidFill>
                <a:effectLst/>
                <a:latin typeface="Söhne"/>
              </a:rPr>
              <a:t>（</a:t>
            </a:r>
            <a:r>
              <a:rPr lang="en-US" altLang="zh-CN" b="0" i="0" dirty="0">
                <a:solidFill>
                  <a:srgbClr val="0D0D0D"/>
                </a:solidFill>
                <a:effectLst/>
                <a:latin typeface="Söhne"/>
              </a:rPr>
              <a:t>F-Trans</a:t>
            </a:r>
            <a:r>
              <a:rPr lang="zh-CN" altLang="en-US" b="0" i="0" dirty="0">
                <a:solidFill>
                  <a:srgbClr val="0D0D0D"/>
                </a:solidFill>
                <a:effectLst/>
                <a:latin typeface="Söhne"/>
              </a:rPr>
              <a:t>）的图变换技术，该技术通过改变张量的形状和子图的结构，有效地减小了子图中张量的形状，从而进一步降低内存占用而不显著影响性能。</a:t>
            </a:r>
          </a:p>
          <a:p>
            <a:pPr algn="l"/>
            <a:r>
              <a:rPr lang="zh-CN" altLang="en-US" b="0" i="0" dirty="0">
                <a:solidFill>
                  <a:srgbClr val="0D0D0D"/>
                </a:solidFill>
                <a:effectLst/>
                <a:latin typeface="Söhne"/>
              </a:rPr>
              <a:t>实验结果显示，与现有的最先进技术相比，</a:t>
            </a:r>
            <a:r>
              <a:rPr lang="en-US" altLang="zh-CN" b="0" i="0" dirty="0">
                <a:solidFill>
                  <a:srgbClr val="0D0D0D"/>
                </a:solidFill>
                <a:effectLst/>
                <a:latin typeface="Söhne"/>
              </a:rPr>
              <a:t>MAGIS</a:t>
            </a:r>
            <a:r>
              <a:rPr lang="zh-CN" altLang="en-US" b="0" i="0" dirty="0">
                <a:solidFill>
                  <a:srgbClr val="0D0D0D"/>
                </a:solidFill>
                <a:effectLst/>
                <a:latin typeface="Söhne"/>
              </a:rPr>
              <a:t>能在保持相同延迟的情况下，将峰值内存使用减少到只有</a:t>
            </a:r>
            <a:r>
              <a:rPr lang="en-US" altLang="zh-CN" b="0" i="0" dirty="0">
                <a:solidFill>
                  <a:srgbClr val="0D0D0D"/>
                </a:solidFill>
                <a:effectLst/>
                <a:latin typeface="Söhne"/>
              </a:rPr>
              <a:t>15%</a:t>
            </a:r>
            <a:r>
              <a:rPr lang="zh-CN" altLang="en-US" b="0" i="0" dirty="0">
                <a:solidFill>
                  <a:srgbClr val="0D0D0D"/>
                </a:solidFill>
                <a:effectLst/>
                <a:latin typeface="Söhne"/>
              </a:rPr>
              <a:t>至</a:t>
            </a:r>
            <a:r>
              <a:rPr lang="en-US" altLang="zh-CN" b="0" i="0" dirty="0">
                <a:solidFill>
                  <a:srgbClr val="0D0D0D"/>
                </a:solidFill>
                <a:effectLst/>
                <a:latin typeface="Söhne"/>
              </a:rPr>
              <a:t>85%</a:t>
            </a:r>
            <a:r>
              <a:rPr lang="zh-CN" altLang="en-US" b="0" i="0" dirty="0">
                <a:solidFill>
                  <a:srgbClr val="0D0D0D"/>
                </a:solidFill>
                <a:effectLst/>
                <a:latin typeface="Söhne"/>
              </a:rPr>
              <a:t>，并在相同内存约束下实现了</a:t>
            </a:r>
            <a:r>
              <a:rPr lang="en-US" altLang="zh-CN" b="0" i="0" dirty="0">
                <a:solidFill>
                  <a:srgbClr val="0D0D0D"/>
                </a:solidFill>
                <a:effectLst/>
                <a:latin typeface="Söhne"/>
              </a:rPr>
              <a:t>1.25</a:t>
            </a:r>
            <a:r>
              <a:rPr lang="zh-CN" altLang="en-US" b="0" i="0" dirty="0">
                <a:solidFill>
                  <a:srgbClr val="0D0D0D"/>
                </a:solidFill>
                <a:effectLst/>
                <a:latin typeface="Söhne"/>
              </a:rPr>
              <a:t>倍的速度提升，显示了在内存与性能双重优化方面的优势。</a:t>
            </a:r>
          </a:p>
          <a:p>
            <a:pPr algn="l"/>
            <a:r>
              <a:rPr lang="zh-CN" altLang="en-US" b="0" i="0" dirty="0">
                <a:solidFill>
                  <a:srgbClr val="0D0D0D"/>
                </a:solidFill>
                <a:effectLst/>
                <a:latin typeface="Söhne"/>
              </a:rPr>
              <a:t>代码见</a:t>
            </a:r>
            <a:r>
              <a:rPr lang="en-US" altLang="zh-CN" b="0" i="0" u="none" strike="noStrike" dirty="0">
                <a:solidFill>
                  <a:srgbClr val="0D0D0D"/>
                </a:solidFill>
                <a:effectLst/>
                <a:latin typeface="Söhne"/>
                <a:hlinkClick r:id="rId2"/>
              </a:rPr>
              <a:t>https://github.com/pku-liang/MAGIS</a:t>
            </a:r>
            <a:r>
              <a:rPr lang="zh-CN" altLang="en-US" b="0" i="0" dirty="0">
                <a:solidFill>
                  <a:srgbClr val="0D0D0D"/>
                </a:solidFill>
                <a:effectLst/>
                <a:latin typeface="Söhne"/>
              </a:rPr>
              <a:t> </a:t>
            </a:r>
          </a:p>
          <a:p>
            <a:endParaRPr lang="en-US" dirty="0"/>
          </a:p>
        </p:txBody>
      </p:sp>
      <p:sp>
        <p:nvSpPr>
          <p:cNvPr id="4" name="Slide Number Placeholder 3">
            <a:extLst>
              <a:ext uri="{FF2B5EF4-FFF2-40B4-BE49-F238E27FC236}">
                <a16:creationId xmlns:a16="http://schemas.microsoft.com/office/drawing/2014/main" id="{DF047835-4EF1-63E2-983D-330E138C60C9}"/>
              </a:ext>
            </a:extLst>
          </p:cNvPr>
          <p:cNvSpPr>
            <a:spLocks noGrp="1"/>
          </p:cNvSpPr>
          <p:nvPr>
            <p:ph type="sldNum" sz="quarter" idx="12"/>
          </p:nvPr>
        </p:nvSpPr>
        <p:spPr/>
        <p:txBody>
          <a:bodyPr/>
          <a:lstStyle/>
          <a:p>
            <a:fld id="{6B6CBF44-F877-450D-9B4B-B7E95E112C31}" type="slidenum">
              <a:rPr lang="en-US" smtClean="0"/>
              <a:t>8</a:t>
            </a:fld>
            <a:endParaRPr lang="en-US"/>
          </a:p>
        </p:txBody>
      </p:sp>
    </p:spTree>
    <p:extLst>
      <p:ext uri="{BB962C8B-B14F-4D97-AF65-F5344CB8AC3E}">
        <p14:creationId xmlns:p14="http://schemas.microsoft.com/office/powerpoint/2010/main" val="49824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53816-9857-B5BF-78B8-1F9C8A17AD79}"/>
              </a:ext>
            </a:extLst>
          </p:cNvPr>
          <p:cNvSpPr>
            <a:spLocks noGrp="1"/>
          </p:cNvSpPr>
          <p:nvPr>
            <p:ph type="title"/>
          </p:nvPr>
        </p:nvSpPr>
        <p:spPr/>
        <p:txBody>
          <a:bodyPr/>
          <a:lstStyle/>
          <a:p>
            <a:r>
              <a:rPr lang="zh-CN" altLang="en-US" b="1" i="0" dirty="0">
                <a:solidFill>
                  <a:srgbClr val="333333"/>
                </a:solidFill>
                <a:effectLst/>
                <a:latin typeface="Open Sans" panose="020B0606030504020204" pitchFamily="34" charset="0"/>
              </a:rPr>
              <a:t>使用 </a:t>
            </a:r>
            <a:r>
              <a:rPr lang="en-US" altLang="zh-CN" b="1" i="0" dirty="0" err="1">
                <a:solidFill>
                  <a:srgbClr val="333333"/>
                </a:solidFill>
                <a:effectLst/>
                <a:latin typeface="Open Sans" panose="020B0606030504020204" pitchFamily="34" charset="0"/>
              </a:rPr>
              <a:t>Korch</a:t>
            </a:r>
            <a:r>
              <a:rPr lang="en-US" altLang="zh-CN" b="1" i="0" dirty="0">
                <a:solidFill>
                  <a:srgbClr val="333333"/>
                </a:solidFill>
                <a:effectLst/>
                <a:latin typeface="Open Sans" panose="020B0606030504020204" pitchFamily="34" charset="0"/>
              </a:rPr>
              <a:t> </a:t>
            </a:r>
            <a:r>
              <a:rPr lang="zh-CN" altLang="en-US" b="1" i="0" dirty="0">
                <a:solidFill>
                  <a:srgbClr val="333333"/>
                </a:solidFill>
                <a:effectLst/>
                <a:latin typeface="Open Sans" panose="020B0606030504020204" pitchFamily="34" charset="0"/>
              </a:rPr>
              <a:t>优化张量程序的内核编排</a:t>
            </a:r>
            <a:endParaRPr lang="en-US" dirty="0"/>
          </a:p>
        </p:txBody>
      </p:sp>
      <p:sp>
        <p:nvSpPr>
          <p:cNvPr id="3" name="Content Placeholder 2">
            <a:extLst>
              <a:ext uri="{FF2B5EF4-FFF2-40B4-BE49-F238E27FC236}">
                <a16:creationId xmlns:a16="http://schemas.microsoft.com/office/drawing/2014/main" id="{BFBB42FC-07AB-9082-4035-5AC3C255F3CC}"/>
              </a:ext>
            </a:extLst>
          </p:cNvPr>
          <p:cNvSpPr>
            <a:spLocks noGrp="1"/>
          </p:cNvSpPr>
          <p:nvPr>
            <p:ph idx="1"/>
          </p:nvPr>
        </p:nvSpPr>
        <p:spPr>
          <a:xfrm>
            <a:off x="160421" y="1825625"/>
            <a:ext cx="11486147" cy="4351338"/>
          </a:xfrm>
        </p:spPr>
        <p:txBody>
          <a:bodyPr>
            <a:normAutofit/>
          </a:bodyPr>
          <a:lstStyle/>
          <a:p>
            <a:pPr algn="l"/>
            <a:r>
              <a:rPr lang="en-US" altLang="zh-CN" b="0" i="0" dirty="0" err="1">
                <a:solidFill>
                  <a:srgbClr val="0D0D0D"/>
                </a:solidFill>
                <a:effectLst/>
                <a:latin typeface="Söhne"/>
              </a:rPr>
              <a:t>Muyan</a:t>
            </a:r>
            <a:r>
              <a:rPr lang="en-US" altLang="zh-CN" b="0" i="0" dirty="0">
                <a:solidFill>
                  <a:srgbClr val="0D0D0D"/>
                </a:solidFill>
                <a:effectLst/>
                <a:latin typeface="Söhne"/>
              </a:rPr>
              <a:t> Hu</a:t>
            </a:r>
            <a:r>
              <a:rPr lang="zh-CN" altLang="en-US" b="0" i="0" dirty="0">
                <a:solidFill>
                  <a:srgbClr val="0D0D0D"/>
                </a:solidFill>
                <a:effectLst/>
                <a:latin typeface="Söhne"/>
              </a:rPr>
              <a:t>（</a:t>
            </a:r>
            <a:r>
              <a:rPr lang="en-US" altLang="zh-CN" b="0" i="0" dirty="0">
                <a:solidFill>
                  <a:srgbClr val="0D0D0D"/>
                </a:solidFill>
                <a:effectLst/>
                <a:latin typeface="Söhne"/>
              </a:rPr>
              <a:t> UIUC</a:t>
            </a:r>
            <a:r>
              <a:rPr lang="zh-CN" altLang="en-US" b="0" i="0" dirty="0">
                <a:solidFill>
                  <a:srgbClr val="0D0D0D"/>
                </a:solidFill>
                <a:effectLst/>
                <a:latin typeface="Söhne"/>
              </a:rPr>
              <a:t>博一，本科是清华姚班）</a:t>
            </a:r>
            <a:r>
              <a:rPr lang="en-US" altLang="zh-CN" b="0" i="0" dirty="0" err="1">
                <a:solidFill>
                  <a:srgbClr val="0D0D0D"/>
                </a:solidFill>
                <a:effectLst/>
                <a:latin typeface="Söhne"/>
              </a:rPr>
              <a:t>Korch</a:t>
            </a:r>
            <a:r>
              <a:rPr lang="en-US" altLang="zh-CN" b="0" i="0" dirty="0">
                <a:solidFill>
                  <a:srgbClr val="0D0D0D"/>
                </a:solidFill>
                <a:effectLst/>
                <a:latin typeface="Söhne"/>
              </a:rPr>
              <a:t>: Optimal Kernel Orchestration for Tensor Programs</a:t>
            </a:r>
            <a:r>
              <a:rPr lang="zh-CN" altLang="en-US" b="0" i="0" dirty="0">
                <a:solidFill>
                  <a:srgbClr val="0D0D0D"/>
                </a:solidFill>
                <a:effectLst/>
                <a:latin typeface="Söhne"/>
              </a:rPr>
              <a:t>介绍了一个名为</a:t>
            </a:r>
            <a:r>
              <a:rPr lang="en-US" altLang="zh-CN" b="0" i="0" dirty="0" err="1">
                <a:solidFill>
                  <a:srgbClr val="0D0D0D"/>
                </a:solidFill>
                <a:effectLst/>
                <a:latin typeface="Söhne"/>
              </a:rPr>
              <a:t>Korch</a:t>
            </a:r>
            <a:r>
              <a:rPr lang="zh-CN" altLang="en-US" b="0" i="0" dirty="0">
                <a:solidFill>
                  <a:srgbClr val="0D0D0D"/>
                </a:solidFill>
                <a:effectLst/>
                <a:latin typeface="Söhne"/>
              </a:rPr>
              <a:t>的张量程序优化器，该优化器通过改进内核编排策略来提升深度神经网络</a:t>
            </a:r>
            <a:r>
              <a:rPr lang="en-US" altLang="zh-CN" b="0" i="0" dirty="0">
                <a:solidFill>
                  <a:srgbClr val="0D0D0D"/>
                </a:solidFill>
                <a:effectLst/>
                <a:latin typeface="Söhne"/>
              </a:rPr>
              <a:t>(DNN)</a:t>
            </a:r>
            <a:r>
              <a:rPr lang="zh-CN" altLang="en-US" b="0" i="0" dirty="0">
                <a:solidFill>
                  <a:srgbClr val="0D0D0D"/>
                </a:solidFill>
                <a:effectLst/>
                <a:latin typeface="Söhne"/>
              </a:rPr>
              <a:t>的性能。</a:t>
            </a:r>
          </a:p>
          <a:p>
            <a:pPr algn="l"/>
            <a:r>
              <a:rPr lang="en-US" altLang="zh-CN" b="0" i="0" dirty="0" err="1">
                <a:solidFill>
                  <a:srgbClr val="0D0D0D"/>
                </a:solidFill>
                <a:effectLst/>
                <a:latin typeface="Söhne"/>
              </a:rPr>
              <a:t>Korch</a:t>
            </a:r>
            <a:r>
              <a:rPr lang="zh-CN" altLang="en-US" b="0" i="0" dirty="0">
                <a:solidFill>
                  <a:srgbClr val="0D0D0D"/>
                </a:solidFill>
                <a:effectLst/>
                <a:latin typeface="Söhne"/>
              </a:rPr>
              <a:t>首先应用操作符分裂技术，将每个张量操作符分解为一组基本的张量代数原语，这使得可以在不同操作符之间进行更细粒度的优化。然后，</a:t>
            </a:r>
            <a:r>
              <a:rPr lang="en-US" altLang="zh-CN" b="0" i="0" dirty="0" err="1">
                <a:solidFill>
                  <a:srgbClr val="0D0D0D"/>
                </a:solidFill>
                <a:effectLst/>
                <a:latin typeface="Söhne"/>
              </a:rPr>
              <a:t>Korch</a:t>
            </a:r>
            <a:r>
              <a:rPr lang="zh-CN" altLang="en-US" b="0" i="0" dirty="0">
                <a:solidFill>
                  <a:srgbClr val="0D0D0D"/>
                </a:solidFill>
                <a:effectLst/>
                <a:latin typeface="Söhne"/>
              </a:rPr>
              <a:t>利用一个二进制线性规划求解器来发现最优的内核编排策略，并生成可直接在现代</a:t>
            </a:r>
            <a:r>
              <a:rPr lang="en-US" altLang="zh-CN" b="0" i="0" dirty="0">
                <a:solidFill>
                  <a:srgbClr val="0D0D0D"/>
                </a:solidFill>
                <a:effectLst/>
                <a:latin typeface="Söhne"/>
              </a:rPr>
              <a:t>GPU</a:t>
            </a:r>
            <a:r>
              <a:rPr lang="zh-CN" altLang="en-US" b="0" i="0" dirty="0">
                <a:solidFill>
                  <a:srgbClr val="0D0D0D"/>
                </a:solidFill>
                <a:effectLst/>
                <a:latin typeface="Söhne"/>
              </a:rPr>
              <a:t>平台上部署的可执行文件。</a:t>
            </a:r>
          </a:p>
          <a:p>
            <a:pPr algn="l"/>
            <a:r>
              <a:rPr lang="zh-CN" altLang="en-US" b="0" i="0" dirty="0">
                <a:solidFill>
                  <a:srgbClr val="0D0D0D"/>
                </a:solidFill>
                <a:effectLst/>
                <a:latin typeface="Söhne"/>
              </a:rPr>
              <a:t>在一系列</a:t>
            </a:r>
            <a:r>
              <a:rPr lang="en-US" altLang="zh-CN" b="0" i="0" dirty="0">
                <a:solidFill>
                  <a:srgbClr val="0D0D0D"/>
                </a:solidFill>
                <a:effectLst/>
                <a:latin typeface="Söhne"/>
              </a:rPr>
              <a:t>DNN</a:t>
            </a:r>
            <a:r>
              <a:rPr lang="zh-CN" altLang="en-US" b="0" i="0" dirty="0">
                <a:solidFill>
                  <a:srgbClr val="0D0D0D"/>
                </a:solidFill>
                <a:effectLst/>
                <a:latin typeface="Söhne"/>
              </a:rPr>
              <a:t>模型上的评估显示，</a:t>
            </a:r>
            <a:r>
              <a:rPr lang="en-US" altLang="zh-CN" b="0" i="0" dirty="0" err="1">
                <a:solidFill>
                  <a:srgbClr val="0D0D0D"/>
                </a:solidFill>
                <a:effectLst/>
                <a:latin typeface="Söhne"/>
              </a:rPr>
              <a:t>Korch</a:t>
            </a:r>
            <a:r>
              <a:rPr lang="zh-CN" altLang="en-US" b="0" i="0" dirty="0">
                <a:solidFill>
                  <a:srgbClr val="0D0D0D"/>
                </a:solidFill>
                <a:effectLst/>
                <a:latin typeface="Söhne"/>
              </a:rPr>
              <a:t>在</a:t>
            </a:r>
            <a:r>
              <a:rPr lang="en-US" altLang="zh-CN" b="0" i="0" dirty="0">
                <a:solidFill>
                  <a:srgbClr val="0D0D0D"/>
                </a:solidFill>
                <a:effectLst/>
                <a:latin typeface="Söhne"/>
              </a:rPr>
              <a:t>V100</a:t>
            </a:r>
            <a:r>
              <a:rPr lang="zh-CN" altLang="en-US" b="0" i="0" dirty="0">
                <a:solidFill>
                  <a:srgbClr val="0D0D0D"/>
                </a:solidFill>
                <a:effectLst/>
                <a:latin typeface="Söhne"/>
              </a:rPr>
              <a:t>和</a:t>
            </a:r>
            <a:r>
              <a:rPr lang="en-US" altLang="zh-CN" b="0" i="0" dirty="0">
                <a:solidFill>
                  <a:srgbClr val="0D0D0D"/>
                </a:solidFill>
                <a:effectLst/>
                <a:latin typeface="Söhne"/>
              </a:rPr>
              <a:t>A100 GPU</a:t>
            </a:r>
            <a:r>
              <a:rPr lang="zh-CN" altLang="en-US" b="0" i="0" dirty="0">
                <a:solidFill>
                  <a:srgbClr val="0D0D0D"/>
                </a:solidFill>
                <a:effectLst/>
                <a:latin typeface="Söhne"/>
              </a:rPr>
              <a:t>上的性能分别比现有的张量程序优化器高出</a:t>
            </a:r>
            <a:r>
              <a:rPr lang="en-US" altLang="zh-CN" b="0" i="0" dirty="0">
                <a:solidFill>
                  <a:srgbClr val="0D0D0D"/>
                </a:solidFill>
                <a:effectLst/>
                <a:latin typeface="Söhne"/>
              </a:rPr>
              <a:t>1.7</a:t>
            </a:r>
            <a:r>
              <a:rPr lang="zh-CN" altLang="en-US" b="0" i="0" dirty="0">
                <a:solidFill>
                  <a:srgbClr val="0D0D0D"/>
                </a:solidFill>
                <a:effectLst/>
                <a:latin typeface="Söhne"/>
              </a:rPr>
              <a:t>倍和</a:t>
            </a:r>
            <a:r>
              <a:rPr lang="en-US" altLang="zh-CN" b="0" i="0" dirty="0">
                <a:solidFill>
                  <a:srgbClr val="0D0D0D"/>
                </a:solidFill>
                <a:effectLst/>
                <a:latin typeface="Söhne"/>
              </a:rPr>
              <a:t>1.6</a:t>
            </a:r>
            <a:r>
              <a:rPr lang="zh-CN" altLang="en-US" b="0" i="0" dirty="0">
                <a:solidFill>
                  <a:srgbClr val="0D0D0D"/>
                </a:solidFill>
                <a:effectLst/>
                <a:latin typeface="Söhne"/>
              </a:rPr>
              <a:t>倍。这证明了</a:t>
            </a:r>
            <a:r>
              <a:rPr lang="en-US" altLang="zh-CN" b="0" i="0" dirty="0" err="1">
                <a:solidFill>
                  <a:srgbClr val="0D0D0D"/>
                </a:solidFill>
                <a:effectLst/>
                <a:latin typeface="Söhne"/>
              </a:rPr>
              <a:t>Korch</a:t>
            </a:r>
            <a:r>
              <a:rPr lang="zh-CN" altLang="en-US" b="0" i="0" dirty="0">
                <a:solidFill>
                  <a:srgbClr val="0D0D0D"/>
                </a:solidFill>
                <a:effectLst/>
                <a:latin typeface="Söhne"/>
              </a:rPr>
              <a:t>在解锁内核优化潜力方面的有效性。</a:t>
            </a:r>
          </a:p>
        </p:txBody>
      </p:sp>
      <p:sp>
        <p:nvSpPr>
          <p:cNvPr id="4" name="Slide Number Placeholder 3">
            <a:extLst>
              <a:ext uri="{FF2B5EF4-FFF2-40B4-BE49-F238E27FC236}">
                <a16:creationId xmlns:a16="http://schemas.microsoft.com/office/drawing/2014/main" id="{41D1C726-F140-F4EC-5FFE-885DD736364C}"/>
              </a:ext>
            </a:extLst>
          </p:cNvPr>
          <p:cNvSpPr>
            <a:spLocks noGrp="1"/>
          </p:cNvSpPr>
          <p:nvPr>
            <p:ph type="sldNum" sz="quarter" idx="12"/>
          </p:nvPr>
        </p:nvSpPr>
        <p:spPr/>
        <p:txBody>
          <a:bodyPr/>
          <a:lstStyle/>
          <a:p>
            <a:fld id="{6B6CBF44-F877-450D-9B4B-B7E95E112C31}" type="slidenum">
              <a:rPr lang="en-US" smtClean="0"/>
              <a:t>9</a:t>
            </a:fld>
            <a:endParaRPr lang="en-US"/>
          </a:p>
        </p:txBody>
      </p:sp>
    </p:spTree>
    <p:extLst>
      <p:ext uri="{BB962C8B-B14F-4D97-AF65-F5344CB8AC3E}">
        <p14:creationId xmlns:p14="http://schemas.microsoft.com/office/powerpoint/2010/main" val="306004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3579</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KaTeX_Main</vt:lpstr>
      <vt:lpstr>KaTeX_Math</vt:lpstr>
      <vt:lpstr>PingFang SC</vt:lpstr>
      <vt:lpstr>Söhne</vt:lpstr>
      <vt:lpstr>Arial</vt:lpstr>
      <vt:lpstr>Calibri</vt:lpstr>
      <vt:lpstr>Calibri Light</vt:lpstr>
      <vt:lpstr>Open Sans</vt:lpstr>
      <vt:lpstr>Office Theme</vt:lpstr>
      <vt:lpstr>A Summary of ASPLOS 2024</vt:lpstr>
      <vt:lpstr>Sponsors of ASPLOS 2024</vt:lpstr>
      <vt:lpstr>ASPLOS 2024 概况</vt:lpstr>
      <vt:lpstr>1. 通用人工智能时代的社会基础设施</vt:lpstr>
      <vt:lpstr>2. 使用 CXL 内存的系统面临的挑战和机遇</vt:lpstr>
      <vt:lpstr>3. 利用专业化的力量实现可持续计算</vt:lpstr>
      <vt:lpstr>4. AWS Trainium：设计和优化全栈 ML 硬件</vt:lpstr>
      <vt:lpstr>深度神经网络内存优化</vt:lpstr>
      <vt:lpstr>使用 Korch 优化张量程序的内核编排</vt:lpstr>
      <vt:lpstr>并发执行分析中偏序的动态数据结构</vt:lpstr>
      <vt:lpstr>通过通信分区实现大型模型训练中通信计算重叠的有效调度</vt:lpstr>
      <vt:lpstr>通过段折叠实现高效内存清理</vt:lpstr>
      <vt:lpstr>自动生成可定制数字信号处理器的矢量化编译器 </vt:lpstr>
      <vt:lpstr>优先级导向指令预取（PDIP）</vt:lpstr>
      <vt:lpstr>GPU 上的非阻塞大规模自动机处理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ASPLOS 2024</dc:title>
  <dc:creator>Jiangsheng Yu</dc:creator>
  <cp:lastModifiedBy>Jiangsheng Yu</cp:lastModifiedBy>
  <cp:revision>28</cp:revision>
  <dcterms:created xsi:type="dcterms:W3CDTF">2024-04-30T14:14:52Z</dcterms:created>
  <dcterms:modified xsi:type="dcterms:W3CDTF">2024-05-06T19:04:03Z</dcterms:modified>
</cp:coreProperties>
</file>