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01" autoAdjust="0"/>
    <p:restoredTop sz="94660"/>
  </p:normalViewPr>
  <p:slideViewPr>
    <p:cSldViewPr snapToGrid="0">
      <p:cViewPr varScale="1">
        <p:scale>
          <a:sx n="129" d="100"/>
          <a:sy n="129" d="100"/>
        </p:scale>
        <p:origin x="15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B71FB0-6ABC-4694-A45A-A6D1828DB499}" type="datetimeFigureOut">
              <a:rPr lang="en-US" smtClean="0"/>
              <a:t>8/8/2024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A68ED9-070D-4B23-83D8-3F8EB17A619C}" type="slidenum">
              <a:rPr lang="en-US" smtClean="0"/>
              <a:t>‹#›</a:t>
            </a:fld>
            <a:endParaRPr lang="en-US"/>
          </a:p>
        </p:txBody>
      </p:sp>
    </p:spTree>
    <p:extLst>
      <p:ext uri="{BB962C8B-B14F-4D97-AF65-F5344CB8AC3E}">
        <p14:creationId xmlns:p14="http://schemas.microsoft.com/office/powerpoint/2010/main" val="3112909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310F5-15EE-1C87-46CD-64610AEB93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290FAF-7506-89E9-C4F2-E7BF44DA8B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DBC62B-04E7-30B2-3D98-2C60E52023DC}"/>
              </a:ext>
            </a:extLst>
          </p:cNvPr>
          <p:cNvSpPr>
            <a:spLocks noGrp="1"/>
          </p:cNvSpPr>
          <p:nvPr>
            <p:ph type="dt" sz="half" idx="10"/>
          </p:nvPr>
        </p:nvSpPr>
        <p:spPr/>
        <p:txBody>
          <a:bodyPr/>
          <a:lstStyle/>
          <a:p>
            <a:fld id="{46222513-1F01-4E98-A6B1-4040A94000CD}" type="datetime1">
              <a:rPr lang="en-US" smtClean="0"/>
              <a:t>8/8/2024</a:t>
            </a:fld>
            <a:endParaRPr lang="en-US"/>
          </a:p>
        </p:txBody>
      </p:sp>
      <p:sp>
        <p:nvSpPr>
          <p:cNvPr id="5" name="Footer Placeholder 4">
            <a:extLst>
              <a:ext uri="{FF2B5EF4-FFF2-40B4-BE49-F238E27FC236}">
                <a16:creationId xmlns:a16="http://schemas.microsoft.com/office/drawing/2014/main" id="{EA04A66A-DBFD-B5AE-E436-86D29EE3FE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114322-351F-0C86-A3B6-E8400E019FF4}"/>
              </a:ext>
            </a:extLst>
          </p:cNvPr>
          <p:cNvSpPr>
            <a:spLocks noGrp="1"/>
          </p:cNvSpPr>
          <p:nvPr>
            <p:ph type="sldNum" sz="quarter" idx="12"/>
          </p:nvPr>
        </p:nvSpPr>
        <p:spPr/>
        <p:txBody>
          <a:bodyPr/>
          <a:lstStyle/>
          <a:p>
            <a:fld id="{D9B10D4E-0F35-4A98-894B-842CFE479E02}" type="slidenum">
              <a:rPr lang="en-US" smtClean="0"/>
              <a:t>‹#›</a:t>
            </a:fld>
            <a:endParaRPr lang="en-US"/>
          </a:p>
        </p:txBody>
      </p:sp>
    </p:spTree>
    <p:extLst>
      <p:ext uri="{BB962C8B-B14F-4D97-AF65-F5344CB8AC3E}">
        <p14:creationId xmlns:p14="http://schemas.microsoft.com/office/powerpoint/2010/main" val="99508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6AFA-B402-6CFD-682B-5A62F23E4F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C8C7A2-7DD2-AE26-0FE0-3AA426D1CF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D9E94A-8F69-C5AE-01C0-C860007FAC48}"/>
              </a:ext>
            </a:extLst>
          </p:cNvPr>
          <p:cNvSpPr>
            <a:spLocks noGrp="1"/>
          </p:cNvSpPr>
          <p:nvPr>
            <p:ph type="dt" sz="half" idx="10"/>
          </p:nvPr>
        </p:nvSpPr>
        <p:spPr/>
        <p:txBody>
          <a:bodyPr/>
          <a:lstStyle/>
          <a:p>
            <a:fld id="{4EE6DF97-EABE-4680-9ECC-1183245A4D6F}" type="datetime1">
              <a:rPr lang="en-US" smtClean="0"/>
              <a:t>8/8/2024</a:t>
            </a:fld>
            <a:endParaRPr lang="en-US"/>
          </a:p>
        </p:txBody>
      </p:sp>
      <p:sp>
        <p:nvSpPr>
          <p:cNvPr id="5" name="Footer Placeholder 4">
            <a:extLst>
              <a:ext uri="{FF2B5EF4-FFF2-40B4-BE49-F238E27FC236}">
                <a16:creationId xmlns:a16="http://schemas.microsoft.com/office/drawing/2014/main" id="{8AE21CD5-F5D7-3B19-DFE9-4B817402EA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C67C41-8157-900D-E9F5-5F4EA97F72D7}"/>
              </a:ext>
            </a:extLst>
          </p:cNvPr>
          <p:cNvSpPr>
            <a:spLocks noGrp="1"/>
          </p:cNvSpPr>
          <p:nvPr>
            <p:ph type="sldNum" sz="quarter" idx="12"/>
          </p:nvPr>
        </p:nvSpPr>
        <p:spPr/>
        <p:txBody>
          <a:bodyPr/>
          <a:lstStyle/>
          <a:p>
            <a:fld id="{D9B10D4E-0F35-4A98-894B-842CFE479E02}" type="slidenum">
              <a:rPr lang="en-US" smtClean="0"/>
              <a:t>‹#›</a:t>
            </a:fld>
            <a:endParaRPr lang="en-US"/>
          </a:p>
        </p:txBody>
      </p:sp>
    </p:spTree>
    <p:extLst>
      <p:ext uri="{BB962C8B-B14F-4D97-AF65-F5344CB8AC3E}">
        <p14:creationId xmlns:p14="http://schemas.microsoft.com/office/powerpoint/2010/main" val="2596191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C12096-5D06-2291-3EE3-E18C6113F2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0ACD7E-3C12-F1E6-021D-E80FDF7930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AE5B3C-E5A9-4809-6859-F6AD1D9A059E}"/>
              </a:ext>
            </a:extLst>
          </p:cNvPr>
          <p:cNvSpPr>
            <a:spLocks noGrp="1"/>
          </p:cNvSpPr>
          <p:nvPr>
            <p:ph type="dt" sz="half" idx="10"/>
          </p:nvPr>
        </p:nvSpPr>
        <p:spPr/>
        <p:txBody>
          <a:bodyPr/>
          <a:lstStyle/>
          <a:p>
            <a:fld id="{605B9374-9121-43F5-83D6-15E8A5E46AB5}" type="datetime1">
              <a:rPr lang="en-US" smtClean="0"/>
              <a:t>8/8/2024</a:t>
            </a:fld>
            <a:endParaRPr lang="en-US"/>
          </a:p>
        </p:txBody>
      </p:sp>
      <p:sp>
        <p:nvSpPr>
          <p:cNvPr id="5" name="Footer Placeholder 4">
            <a:extLst>
              <a:ext uri="{FF2B5EF4-FFF2-40B4-BE49-F238E27FC236}">
                <a16:creationId xmlns:a16="http://schemas.microsoft.com/office/drawing/2014/main" id="{9615B220-C3B1-9D1B-6A52-76A80D0280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875AD9-4EA0-20E1-7766-D3A7F9F18703}"/>
              </a:ext>
            </a:extLst>
          </p:cNvPr>
          <p:cNvSpPr>
            <a:spLocks noGrp="1"/>
          </p:cNvSpPr>
          <p:nvPr>
            <p:ph type="sldNum" sz="quarter" idx="12"/>
          </p:nvPr>
        </p:nvSpPr>
        <p:spPr/>
        <p:txBody>
          <a:bodyPr/>
          <a:lstStyle/>
          <a:p>
            <a:fld id="{D9B10D4E-0F35-4A98-894B-842CFE479E02}" type="slidenum">
              <a:rPr lang="en-US" smtClean="0"/>
              <a:t>‹#›</a:t>
            </a:fld>
            <a:endParaRPr lang="en-US"/>
          </a:p>
        </p:txBody>
      </p:sp>
    </p:spTree>
    <p:extLst>
      <p:ext uri="{BB962C8B-B14F-4D97-AF65-F5344CB8AC3E}">
        <p14:creationId xmlns:p14="http://schemas.microsoft.com/office/powerpoint/2010/main" val="1702721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C4C5A-3559-0A06-131A-8BCC06768D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AFC510-64C4-5274-F097-697426AEC0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05C10C-A4E9-3133-7EB1-F8BEC2AA8344}"/>
              </a:ext>
            </a:extLst>
          </p:cNvPr>
          <p:cNvSpPr>
            <a:spLocks noGrp="1"/>
          </p:cNvSpPr>
          <p:nvPr>
            <p:ph type="dt" sz="half" idx="10"/>
          </p:nvPr>
        </p:nvSpPr>
        <p:spPr/>
        <p:txBody>
          <a:bodyPr/>
          <a:lstStyle/>
          <a:p>
            <a:fld id="{063972FA-9731-48E5-8E71-82C9DDBD982A}" type="datetime1">
              <a:rPr lang="en-US" smtClean="0"/>
              <a:t>8/8/2024</a:t>
            </a:fld>
            <a:endParaRPr lang="en-US"/>
          </a:p>
        </p:txBody>
      </p:sp>
      <p:sp>
        <p:nvSpPr>
          <p:cNvPr id="5" name="Footer Placeholder 4">
            <a:extLst>
              <a:ext uri="{FF2B5EF4-FFF2-40B4-BE49-F238E27FC236}">
                <a16:creationId xmlns:a16="http://schemas.microsoft.com/office/drawing/2014/main" id="{837C7D14-D1EE-AE54-92B0-E1B986C748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991237-216A-604C-B48C-7560A1DDB722}"/>
              </a:ext>
            </a:extLst>
          </p:cNvPr>
          <p:cNvSpPr>
            <a:spLocks noGrp="1"/>
          </p:cNvSpPr>
          <p:nvPr>
            <p:ph type="sldNum" sz="quarter" idx="12"/>
          </p:nvPr>
        </p:nvSpPr>
        <p:spPr/>
        <p:txBody>
          <a:bodyPr/>
          <a:lstStyle/>
          <a:p>
            <a:fld id="{D9B10D4E-0F35-4A98-894B-842CFE479E02}" type="slidenum">
              <a:rPr lang="en-US" smtClean="0"/>
              <a:t>‹#›</a:t>
            </a:fld>
            <a:endParaRPr lang="en-US"/>
          </a:p>
        </p:txBody>
      </p:sp>
    </p:spTree>
    <p:extLst>
      <p:ext uri="{BB962C8B-B14F-4D97-AF65-F5344CB8AC3E}">
        <p14:creationId xmlns:p14="http://schemas.microsoft.com/office/powerpoint/2010/main" val="2426141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EC717-9AA8-8F25-D1B0-288B7FA9E9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62C3BB-5437-58B3-C475-43B8945669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B704E7-66F5-1AB8-47AD-58A60FE1FEB5}"/>
              </a:ext>
            </a:extLst>
          </p:cNvPr>
          <p:cNvSpPr>
            <a:spLocks noGrp="1"/>
          </p:cNvSpPr>
          <p:nvPr>
            <p:ph type="dt" sz="half" idx="10"/>
          </p:nvPr>
        </p:nvSpPr>
        <p:spPr/>
        <p:txBody>
          <a:bodyPr/>
          <a:lstStyle/>
          <a:p>
            <a:fld id="{DE9BB08C-AD6A-43D9-80D2-8FE54E1F169C}" type="datetime1">
              <a:rPr lang="en-US" smtClean="0"/>
              <a:t>8/8/2024</a:t>
            </a:fld>
            <a:endParaRPr lang="en-US"/>
          </a:p>
        </p:txBody>
      </p:sp>
      <p:sp>
        <p:nvSpPr>
          <p:cNvPr id="5" name="Footer Placeholder 4">
            <a:extLst>
              <a:ext uri="{FF2B5EF4-FFF2-40B4-BE49-F238E27FC236}">
                <a16:creationId xmlns:a16="http://schemas.microsoft.com/office/drawing/2014/main" id="{532F0FC3-E983-8FBC-AE4E-BB4B9EA52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D5B3B2-CCB5-45E5-CD8B-F433DB2B59AA}"/>
              </a:ext>
            </a:extLst>
          </p:cNvPr>
          <p:cNvSpPr>
            <a:spLocks noGrp="1"/>
          </p:cNvSpPr>
          <p:nvPr>
            <p:ph type="sldNum" sz="quarter" idx="12"/>
          </p:nvPr>
        </p:nvSpPr>
        <p:spPr/>
        <p:txBody>
          <a:bodyPr/>
          <a:lstStyle/>
          <a:p>
            <a:fld id="{D9B10D4E-0F35-4A98-894B-842CFE479E02}" type="slidenum">
              <a:rPr lang="en-US" smtClean="0"/>
              <a:t>‹#›</a:t>
            </a:fld>
            <a:endParaRPr lang="en-US"/>
          </a:p>
        </p:txBody>
      </p:sp>
    </p:spTree>
    <p:extLst>
      <p:ext uri="{BB962C8B-B14F-4D97-AF65-F5344CB8AC3E}">
        <p14:creationId xmlns:p14="http://schemas.microsoft.com/office/powerpoint/2010/main" val="834676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45738-1415-113A-57AA-19ADBF3F88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644146-28B7-86F9-216A-7F804B9BC0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9031FD-68F9-2755-4496-1E996334A2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480D43-E159-2F13-B613-0EEDC29F3A14}"/>
              </a:ext>
            </a:extLst>
          </p:cNvPr>
          <p:cNvSpPr>
            <a:spLocks noGrp="1"/>
          </p:cNvSpPr>
          <p:nvPr>
            <p:ph type="dt" sz="half" idx="10"/>
          </p:nvPr>
        </p:nvSpPr>
        <p:spPr/>
        <p:txBody>
          <a:bodyPr/>
          <a:lstStyle/>
          <a:p>
            <a:fld id="{B7D529B7-FAB6-4615-9E5A-50240C9F96E9}" type="datetime1">
              <a:rPr lang="en-US" smtClean="0"/>
              <a:t>8/8/2024</a:t>
            </a:fld>
            <a:endParaRPr lang="en-US"/>
          </a:p>
        </p:txBody>
      </p:sp>
      <p:sp>
        <p:nvSpPr>
          <p:cNvPr id="6" name="Footer Placeholder 5">
            <a:extLst>
              <a:ext uri="{FF2B5EF4-FFF2-40B4-BE49-F238E27FC236}">
                <a16:creationId xmlns:a16="http://schemas.microsoft.com/office/drawing/2014/main" id="{90020F2A-1D78-588C-0B56-6DFBADCAC3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CFA11A-5D8E-7C3D-2326-F33FB6B842E4}"/>
              </a:ext>
            </a:extLst>
          </p:cNvPr>
          <p:cNvSpPr>
            <a:spLocks noGrp="1"/>
          </p:cNvSpPr>
          <p:nvPr>
            <p:ph type="sldNum" sz="quarter" idx="12"/>
          </p:nvPr>
        </p:nvSpPr>
        <p:spPr/>
        <p:txBody>
          <a:bodyPr/>
          <a:lstStyle/>
          <a:p>
            <a:fld id="{D9B10D4E-0F35-4A98-894B-842CFE479E02}" type="slidenum">
              <a:rPr lang="en-US" smtClean="0"/>
              <a:t>‹#›</a:t>
            </a:fld>
            <a:endParaRPr lang="en-US"/>
          </a:p>
        </p:txBody>
      </p:sp>
    </p:spTree>
    <p:extLst>
      <p:ext uri="{BB962C8B-B14F-4D97-AF65-F5344CB8AC3E}">
        <p14:creationId xmlns:p14="http://schemas.microsoft.com/office/powerpoint/2010/main" val="78292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0C016-3511-9F1F-4D71-C2E0017A4F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E3B3D7-4D8B-3737-C126-2F9DD3DBC4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1D6CA0-630C-4AA9-E820-9A86E82284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E66BBF-D9F9-1E63-98CA-4BBACF0025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17AE85-DA6A-60EF-799D-F79B9A4F9A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7EB6F2-543D-C7AD-2F86-68845020BC5D}"/>
              </a:ext>
            </a:extLst>
          </p:cNvPr>
          <p:cNvSpPr>
            <a:spLocks noGrp="1"/>
          </p:cNvSpPr>
          <p:nvPr>
            <p:ph type="dt" sz="half" idx="10"/>
          </p:nvPr>
        </p:nvSpPr>
        <p:spPr/>
        <p:txBody>
          <a:bodyPr/>
          <a:lstStyle/>
          <a:p>
            <a:fld id="{F686FC96-FC3B-4D3C-9F4E-5F8D34254CEE}" type="datetime1">
              <a:rPr lang="en-US" smtClean="0"/>
              <a:t>8/8/2024</a:t>
            </a:fld>
            <a:endParaRPr lang="en-US"/>
          </a:p>
        </p:txBody>
      </p:sp>
      <p:sp>
        <p:nvSpPr>
          <p:cNvPr id="8" name="Footer Placeholder 7">
            <a:extLst>
              <a:ext uri="{FF2B5EF4-FFF2-40B4-BE49-F238E27FC236}">
                <a16:creationId xmlns:a16="http://schemas.microsoft.com/office/drawing/2014/main" id="{FEE10552-A5EC-4903-4339-F3DD2C4924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29A5D5-9F41-CAB3-C4CE-769FC29FC0B6}"/>
              </a:ext>
            </a:extLst>
          </p:cNvPr>
          <p:cNvSpPr>
            <a:spLocks noGrp="1"/>
          </p:cNvSpPr>
          <p:nvPr>
            <p:ph type="sldNum" sz="quarter" idx="12"/>
          </p:nvPr>
        </p:nvSpPr>
        <p:spPr/>
        <p:txBody>
          <a:bodyPr/>
          <a:lstStyle/>
          <a:p>
            <a:fld id="{D9B10D4E-0F35-4A98-894B-842CFE479E02}" type="slidenum">
              <a:rPr lang="en-US" smtClean="0"/>
              <a:t>‹#›</a:t>
            </a:fld>
            <a:endParaRPr lang="en-US"/>
          </a:p>
        </p:txBody>
      </p:sp>
    </p:spTree>
    <p:extLst>
      <p:ext uri="{BB962C8B-B14F-4D97-AF65-F5344CB8AC3E}">
        <p14:creationId xmlns:p14="http://schemas.microsoft.com/office/powerpoint/2010/main" val="148375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F0CA3-BC01-2394-4CC4-6220A05970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8E7890-5481-C250-F689-FBC4BAF6E27C}"/>
              </a:ext>
            </a:extLst>
          </p:cNvPr>
          <p:cNvSpPr>
            <a:spLocks noGrp="1"/>
          </p:cNvSpPr>
          <p:nvPr>
            <p:ph type="dt" sz="half" idx="10"/>
          </p:nvPr>
        </p:nvSpPr>
        <p:spPr/>
        <p:txBody>
          <a:bodyPr/>
          <a:lstStyle/>
          <a:p>
            <a:fld id="{B7C683B2-9EE4-4524-91A4-F84A0A9142F4}" type="datetime1">
              <a:rPr lang="en-US" smtClean="0"/>
              <a:t>8/8/2024</a:t>
            </a:fld>
            <a:endParaRPr lang="en-US"/>
          </a:p>
        </p:txBody>
      </p:sp>
      <p:sp>
        <p:nvSpPr>
          <p:cNvPr id="4" name="Footer Placeholder 3">
            <a:extLst>
              <a:ext uri="{FF2B5EF4-FFF2-40B4-BE49-F238E27FC236}">
                <a16:creationId xmlns:a16="http://schemas.microsoft.com/office/drawing/2014/main" id="{5AB60907-7D07-D629-A455-CD6EFFA4AC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D3301A-9BAE-BB17-71F0-88512E7D983F}"/>
              </a:ext>
            </a:extLst>
          </p:cNvPr>
          <p:cNvSpPr>
            <a:spLocks noGrp="1"/>
          </p:cNvSpPr>
          <p:nvPr>
            <p:ph type="sldNum" sz="quarter" idx="12"/>
          </p:nvPr>
        </p:nvSpPr>
        <p:spPr/>
        <p:txBody>
          <a:bodyPr/>
          <a:lstStyle/>
          <a:p>
            <a:fld id="{D9B10D4E-0F35-4A98-894B-842CFE479E02}" type="slidenum">
              <a:rPr lang="en-US" smtClean="0"/>
              <a:t>‹#›</a:t>
            </a:fld>
            <a:endParaRPr lang="en-US"/>
          </a:p>
        </p:txBody>
      </p:sp>
    </p:spTree>
    <p:extLst>
      <p:ext uri="{BB962C8B-B14F-4D97-AF65-F5344CB8AC3E}">
        <p14:creationId xmlns:p14="http://schemas.microsoft.com/office/powerpoint/2010/main" val="2436385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F5C8BA-B119-F0D4-8DA3-9D81ADB2C2B3}"/>
              </a:ext>
            </a:extLst>
          </p:cNvPr>
          <p:cNvSpPr>
            <a:spLocks noGrp="1"/>
          </p:cNvSpPr>
          <p:nvPr>
            <p:ph type="dt" sz="half" idx="10"/>
          </p:nvPr>
        </p:nvSpPr>
        <p:spPr/>
        <p:txBody>
          <a:bodyPr/>
          <a:lstStyle/>
          <a:p>
            <a:fld id="{E0FCAF3D-E728-4BBC-A9D6-16F7E3B7F0B9}" type="datetime1">
              <a:rPr lang="en-US" smtClean="0"/>
              <a:t>8/8/2024</a:t>
            </a:fld>
            <a:endParaRPr lang="en-US"/>
          </a:p>
        </p:txBody>
      </p:sp>
      <p:sp>
        <p:nvSpPr>
          <p:cNvPr id="3" name="Footer Placeholder 2">
            <a:extLst>
              <a:ext uri="{FF2B5EF4-FFF2-40B4-BE49-F238E27FC236}">
                <a16:creationId xmlns:a16="http://schemas.microsoft.com/office/drawing/2014/main" id="{082F34D2-4747-B846-A1CB-D819FF6E75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FF2662-2A90-A76F-A850-432F58DC767B}"/>
              </a:ext>
            </a:extLst>
          </p:cNvPr>
          <p:cNvSpPr>
            <a:spLocks noGrp="1"/>
          </p:cNvSpPr>
          <p:nvPr>
            <p:ph type="sldNum" sz="quarter" idx="12"/>
          </p:nvPr>
        </p:nvSpPr>
        <p:spPr/>
        <p:txBody>
          <a:bodyPr/>
          <a:lstStyle/>
          <a:p>
            <a:fld id="{D9B10D4E-0F35-4A98-894B-842CFE479E02}" type="slidenum">
              <a:rPr lang="en-US" smtClean="0"/>
              <a:t>‹#›</a:t>
            </a:fld>
            <a:endParaRPr lang="en-US"/>
          </a:p>
        </p:txBody>
      </p:sp>
    </p:spTree>
    <p:extLst>
      <p:ext uri="{BB962C8B-B14F-4D97-AF65-F5344CB8AC3E}">
        <p14:creationId xmlns:p14="http://schemas.microsoft.com/office/powerpoint/2010/main" val="967564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726F-9F6B-7378-9367-A2961F1864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8DB0F6-4D6C-B58C-601A-4BFA390054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781D47-B56B-3405-4CCC-E8D542EF57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C84771-0240-2544-BE39-B9CEBDA10013}"/>
              </a:ext>
            </a:extLst>
          </p:cNvPr>
          <p:cNvSpPr>
            <a:spLocks noGrp="1"/>
          </p:cNvSpPr>
          <p:nvPr>
            <p:ph type="dt" sz="half" idx="10"/>
          </p:nvPr>
        </p:nvSpPr>
        <p:spPr/>
        <p:txBody>
          <a:bodyPr/>
          <a:lstStyle/>
          <a:p>
            <a:fld id="{327E048E-607A-46C7-B3AA-3A24A1F24E12}" type="datetime1">
              <a:rPr lang="en-US" smtClean="0"/>
              <a:t>8/8/2024</a:t>
            </a:fld>
            <a:endParaRPr lang="en-US"/>
          </a:p>
        </p:txBody>
      </p:sp>
      <p:sp>
        <p:nvSpPr>
          <p:cNvPr id="6" name="Footer Placeholder 5">
            <a:extLst>
              <a:ext uri="{FF2B5EF4-FFF2-40B4-BE49-F238E27FC236}">
                <a16:creationId xmlns:a16="http://schemas.microsoft.com/office/drawing/2014/main" id="{19E10339-F02F-0AD8-081B-A58BD457AF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DD1C0B-1000-2939-EF57-AFE9921481D9}"/>
              </a:ext>
            </a:extLst>
          </p:cNvPr>
          <p:cNvSpPr>
            <a:spLocks noGrp="1"/>
          </p:cNvSpPr>
          <p:nvPr>
            <p:ph type="sldNum" sz="quarter" idx="12"/>
          </p:nvPr>
        </p:nvSpPr>
        <p:spPr/>
        <p:txBody>
          <a:bodyPr/>
          <a:lstStyle/>
          <a:p>
            <a:fld id="{D9B10D4E-0F35-4A98-894B-842CFE479E02}" type="slidenum">
              <a:rPr lang="en-US" smtClean="0"/>
              <a:t>‹#›</a:t>
            </a:fld>
            <a:endParaRPr lang="en-US"/>
          </a:p>
        </p:txBody>
      </p:sp>
    </p:spTree>
    <p:extLst>
      <p:ext uri="{BB962C8B-B14F-4D97-AF65-F5344CB8AC3E}">
        <p14:creationId xmlns:p14="http://schemas.microsoft.com/office/powerpoint/2010/main" val="2329711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8F1C2-9EEF-E683-1BAB-EE276E233A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4ED987-1139-F8FC-5C0E-359B8B05AB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FE7191-5479-D449-05D0-8EA46796A3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7306AB-7E1F-B70E-9064-BCFDEA9468D6}"/>
              </a:ext>
            </a:extLst>
          </p:cNvPr>
          <p:cNvSpPr>
            <a:spLocks noGrp="1"/>
          </p:cNvSpPr>
          <p:nvPr>
            <p:ph type="dt" sz="half" idx="10"/>
          </p:nvPr>
        </p:nvSpPr>
        <p:spPr/>
        <p:txBody>
          <a:bodyPr/>
          <a:lstStyle/>
          <a:p>
            <a:fld id="{93355AD1-89BA-4C47-9174-4805963075E5}" type="datetime1">
              <a:rPr lang="en-US" smtClean="0"/>
              <a:t>8/8/2024</a:t>
            </a:fld>
            <a:endParaRPr lang="en-US"/>
          </a:p>
        </p:txBody>
      </p:sp>
      <p:sp>
        <p:nvSpPr>
          <p:cNvPr id="6" name="Footer Placeholder 5">
            <a:extLst>
              <a:ext uri="{FF2B5EF4-FFF2-40B4-BE49-F238E27FC236}">
                <a16:creationId xmlns:a16="http://schemas.microsoft.com/office/drawing/2014/main" id="{9F1F6157-7E65-919D-ED0C-FAA0178DBA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822B5C-DA9A-6C46-8C13-E2219CCEFE61}"/>
              </a:ext>
            </a:extLst>
          </p:cNvPr>
          <p:cNvSpPr>
            <a:spLocks noGrp="1"/>
          </p:cNvSpPr>
          <p:nvPr>
            <p:ph type="sldNum" sz="quarter" idx="12"/>
          </p:nvPr>
        </p:nvSpPr>
        <p:spPr/>
        <p:txBody>
          <a:bodyPr/>
          <a:lstStyle/>
          <a:p>
            <a:fld id="{D9B10D4E-0F35-4A98-894B-842CFE479E02}" type="slidenum">
              <a:rPr lang="en-US" smtClean="0"/>
              <a:t>‹#›</a:t>
            </a:fld>
            <a:endParaRPr lang="en-US"/>
          </a:p>
        </p:txBody>
      </p:sp>
    </p:spTree>
    <p:extLst>
      <p:ext uri="{BB962C8B-B14F-4D97-AF65-F5344CB8AC3E}">
        <p14:creationId xmlns:p14="http://schemas.microsoft.com/office/powerpoint/2010/main" val="2427299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EE3646-3E9F-9989-423C-E191FC3411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6ACF71-B7EC-9E26-26E5-C4A536CD3F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B07424-2828-C6A1-3DBE-97A01391F1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5348F5-A04D-427C-8222-B880780E4FDE}" type="datetime1">
              <a:rPr lang="en-US" smtClean="0"/>
              <a:t>8/8/2024</a:t>
            </a:fld>
            <a:endParaRPr lang="en-US"/>
          </a:p>
        </p:txBody>
      </p:sp>
      <p:sp>
        <p:nvSpPr>
          <p:cNvPr id="5" name="Footer Placeholder 4">
            <a:extLst>
              <a:ext uri="{FF2B5EF4-FFF2-40B4-BE49-F238E27FC236}">
                <a16:creationId xmlns:a16="http://schemas.microsoft.com/office/drawing/2014/main" id="{AEFB85CD-D2BB-D73C-D079-46FE9D310C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370FB5-BF48-C79F-4D07-4C15F43A4A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B10D4E-0F35-4A98-894B-842CFE479E02}" type="slidenum">
              <a:rPr lang="en-US" smtClean="0"/>
              <a:t>‹#›</a:t>
            </a:fld>
            <a:endParaRPr lang="en-US"/>
          </a:p>
        </p:txBody>
      </p:sp>
    </p:spTree>
    <p:extLst>
      <p:ext uri="{BB962C8B-B14F-4D97-AF65-F5344CB8AC3E}">
        <p14:creationId xmlns:p14="http://schemas.microsoft.com/office/powerpoint/2010/main" val="258761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tanfordnlp/dspy" TargetMode="External"/><Relationship Id="rId2" Type="http://schemas.openxmlformats.org/officeDocument/2006/relationships/hyperlink" Target="https://www.datacamp.com/blog/dspy-introduc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347A2-124C-E9BE-A30B-1BFF697E1981}"/>
              </a:ext>
            </a:extLst>
          </p:cNvPr>
          <p:cNvSpPr>
            <a:spLocks noGrp="1"/>
          </p:cNvSpPr>
          <p:nvPr>
            <p:ph type="ctrTitle"/>
          </p:nvPr>
        </p:nvSpPr>
        <p:spPr>
          <a:xfrm>
            <a:off x="539647" y="1122363"/>
            <a:ext cx="11272602" cy="2387600"/>
          </a:xfrm>
        </p:spPr>
        <p:txBody>
          <a:bodyPr>
            <a:normAutofit fontScale="90000"/>
          </a:bodyPr>
          <a:lstStyle/>
          <a:p>
            <a:r>
              <a:rPr lang="zh-CN" altLang="en-US" dirty="0"/>
              <a:t>斯坦福大学</a:t>
            </a:r>
            <a:r>
              <a:rPr lang="en-US" dirty="0" err="1"/>
              <a:t>DSP</a:t>
            </a:r>
            <a:r>
              <a:rPr lang="en-US" altLang="zh-CN" dirty="0" err="1"/>
              <a:t>y</a:t>
            </a:r>
            <a:r>
              <a:rPr lang="zh-CN" altLang="en-US" dirty="0"/>
              <a:t>洞察</a:t>
            </a:r>
            <a:br>
              <a:rPr lang="en-US" altLang="zh-CN" dirty="0"/>
            </a:br>
            <a:r>
              <a:rPr lang="en-US" altLang="zh-CN" dirty="0">
                <a:solidFill>
                  <a:srgbClr val="C00000"/>
                </a:solidFill>
              </a:rPr>
              <a:t>D</a:t>
            </a:r>
            <a:r>
              <a:rPr lang="en-US" altLang="zh-CN" dirty="0"/>
              <a:t>eclarative </a:t>
            </a:r>
            <a:r>
              <a:rPr lang="en-US" altLang="zh-CN" dirty="0">
                <a:solidFill>
                  <a:srgbClr val="C00000"/>
                </a:solidFill>
              </a:rPr>
              <a:t>S</a:t>
            </a:r>
            <a:r>
              <a:rPr lang="en-US" altLang="zh-CN" dirty="0"/>
              <a:t>elf-improved </a:t>
            </a:r>
            <a:r>
              <a:rPr lang="en-US" altLang="zh-CN" dirty="0" err="1">
                <a:solidFill>
                  <a:srgbClr val="C00000"/>
                </a:solidFill>
              </a:rPr>
              <a:t>Py</a:t>
            </a:r>
            <a:r>
              <a:rPr lang="en-US" altLang="zh-CN" dirty="0" err="1"/>
              <a:t>thonically</a:t>
            </a:r>
            <a:endParaRPr lang="en-US" dirty="0"/>
          </a:p>
        </p:txBody>
      </p:sp>
      <p:sp>
        <p:nvSpPr>
          <p:cNvPr id="3" name="Subtitle 2">
            <a:extLst>
              <a:ext uri="{FF2B5EF4-FFF2-40B4-BE49-F238E27FC236}">
                <a16:creationId xmlns:a16="http://schemas.microsoft.com/office/drawing/2014/main" id="{12E269CC-E43F-E536-8DB3-524DBF18F9B7}"/>
              </a:ext>
            </a:extLst>
          </p:cNvPr>
          <p:cNvSpPr>
            <a:spLocks noGrp="1"/>
          </p:cNvSpPr>
          <p:nvPr>
            <p:ph type="subTitle" idx="1"/>
          </p:nvPr>
        </p:nvSpPr>
        <p:spPr>
          <a:xfrm>
            <a:off x="1524000" y="4197246"/>
            <a:ext cx="9144000" cy="1060554"/>
          </a:xfrm>
        </p:spPr>
        <p:txBody>
          <a:bodyPr/>
          <a:lstStyle/>
          <a:p>
            <a:r>
              <a:rPr lang="en-US" dirty="0"/>
              <a:t>Jiangsheng Yu</a:t>
            </a:r>
          </a:p>
          <a:p>
            <a:r>
              <a:rPr lang="en-US" dirty="0"/>
              <a:t>08/05/2024</a:t>
            </a:r>
          </a:p>
        </p:txBody>
      </p:sp>
    </p:spTree>
    <p:extLst>
      <p:ext uri="{BB962C8B-B14F-4D97-AF65-F5344CB8AC3E}">
        <p14:creationId xmlns:p14="http://schemas.microsoft.com/office/powerpoint/2010/main" val="3545690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31">
            <a:extLst>
              <a:ext uri="{FF2B5EF4-FFF2-40B4-BE49-F238E27FC236}">
                <a16:creationId xmlns:a16="http://schemas.microsoft.com/office/drawing/2014/main" id="{84E5C7C4-1332-5266-EA51-5C389CA91EAD}"/>
              </a:ext>
            </a:extLst>
          </p:cNvPr>
          <p:cNvSpPr/>
          <p:nvPr/>
        </p:nvSpPr>
        <p:spPr>
          <a:xfrm>
            <a:off x="7300332" y="1342286"/>
            <a:ext cx="4482791" cy="126709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3F1A6D74-15AD-F711-86D4-AD607F1E934C}"/>
              </a:ext>
            </a:extLst>
          </p:cNvPr>
          <p:cNvSpPr/>
          <p:nvPr/>
        </p:nvSpPr>
        <p:spPr>
          <a:xfrm>
            <a:off x="167266" y="1030873"/>
            <a:ext cx="6170342" cy="532402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0EB99F49-4BB9-9D71-2BE6-4268B6C1D8FF}"/>
              </a:ext>
            </a:extLst>
          </p:cNvPr>
          <p:cNvSpPr/>
          <p:nvPr/>
        </p:nvSpPr>
        <p:spPr>
          <a:xfrm>
            <a:off x="408877" y="1663299"/>
            <a:ext cx="5687122" cy="213176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444462D0-3FFD-D84C-5294-A635F3647544}"/>
              </a:ext>
            </a:extLst>
          </p:cNvPr>
          <p:cNvSpPr/>
          <p:nvPr/>
        </p:nvSpPr>
        <p:spPr>
          <a:xfrm>
            <a:off x="408877" y="3950287"/>
            <a:ext cx="5687122" cy="213176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C0F5D15-C28A-9A35-DE9D-357970740A96}"/>
              </a:ext>
            </a:extLst>
          </p:cNvPr>
          <p:cNvSpPr>
            <a:spLocks noGrp="1"/>
          </p:cNvSpPr>
          <p:nvPr>
            <p:ph type="title"/>
          </p:nvPr>
        </p:nvSpPr>
        <p:spPr>
          <a:xfrm>
            <a:off x="773150" y="227139"/>
            <a:ext cx="10056775" cy="551512"/>
          </a:xfrm>
        </p:spPr>
        <p:txBody>
          <a:bodyPr>
            <a:normAutofit fontScale="90000"/>
          </a:bodyPr>
          <a:lstStyle/>
          <a:p>
            <a:r>
              <a:rPr lang="zh-CN" altLang="en-US" dirty="0"/>
              <a:t>问题与动机</a:t>
            </a:r>
            <a:endParaRPr lang="en-US" dirty="0"/>
          </a:p>
        </p:txBody>
      </p:sp>
      <p:sp>
        <p:nvSpPr>
          <p:cNvPr id="16" name="TextBox 15">
            <a:extLst>
              <a:ext uri="{FF2B5EF4-FFF2-40B4-BE49-F238E27FC236}">
                <a16:creationId xmlns:a16="http://schemas.microsoft.com/office/drawing/2014/main" id="{2F0FD913-2B73-EE9F-1508-69982401555C}"/>
              </a:ext>
            </a:extLst>
          </p:cNvPr>
          <p:cNvSpPr txBox="1"/>
          <p:nvPr/>
        </p:nvSpPr>
        <p:spPr>
          <a:xfrm>
            <a:off x="542692" y="4463110"/>
            <a:ext cx="5423210" cy="1569660"/>
          </a:xfrm>
          <a:prstGeom prst="rect">
            <a:avLst/>
          </a:prstGeom>
          <a:noFill/>
        </p:spPr>
        <p:txBody>
          <a:bodyPr wrap="square">
            <a:spAutoFit/>
          </a:bodyPr>
          <a:lstStyle/>
          <a:p>
            <a:pPr marL="228600" indent="-228600">
              <a:buFont typeface="+mj-lt"/>
              <a:buAutoNum type="arabicParenR"/>
            </a:pPr>
            <a:r>
              <a:rPr lang="zh-CN" altLang="en-US" sz="1200" b="0" i="0" dirty="0">
                <a:solidFill>
                  <a:srgbClr val="1F2328"/>
                </a:solidFill>
                <a:effectLst/>
                <a:latin typeface="-apple-system"/>
              </a:rPr>
              <a:t>将问题预分解为几个步骤，</a:t>
            </a:r>
            <a:endParaRPr lang="en-US" altLang="zh-CN" sz="1200" b="0" i="0" dirty="0">
              <a:solidFill>
                <a:srgbClr val="1F2328"/>
              </a:solidFill>
              <a:effectLst/>
              <a:latin typeface="-apple-system"/>
            </a:endParaRPr>
          </a:p>
          <a:p>
            <a:pPr marL="228600" indent="-228600">
              <a:buFont typeface="+mj-lt"/>
              <a:buAutoNum type="arabicParenR"/>
            </a:pPr>
            <a:r>
              <a:rPr lang="zh-CN" altLang="en-US" sz="1200" b="0" i="0" dirty="0">
                <a:solidFill>
                  <a:srgbClr val="1F2328"/>
                </a:solidFill>
                <a:effectLst/>
                <a:latin typeface="-apple-system"/>
              </a:rPr>
              <a:t>为</a:t>
            </a:r>
            <a:r>
              <a:rPr lang="en-US" altLang="zh-CN" sz="1200" b="0" i="0" dirty="0">
                <a:solidFill>
                  <a:srgbClr val="1F2328"/>
                </a:solidFill>
                <a:effectLst/>
                <a:latin typeface="-apple-system"/>
              </a:rPr>
              <a:t>LLM</a:t>
            </a:r>
            <a:r>
              <a:rPr lang="zh-CN" altLang="en-US" sz="1200" b="0" i="0" dirty="0">
                <a:solidFill>
                  <a:srgbClr val="1F2328"/>
                </a:solidFill>
                <a:effectLst/>
                <a:latin typeface="-apple-system"/>
              </a:rPr>
              <a:t>提供合适的</a:t>
            </a:r>
            <a:r>
              <a:rPr lang="en-US" altLang="zh-CN" sz="1200" b="0" i="0" dirty="0">
                <a:solidFill>
                  <a:srgbClr val="1F2328"/>
                </a:solidFill>
                <a:effectLst/>
                <a:latin typeface="-apple-system"/>
              </a:rPr>
              <a:t>prompt</a:t>
            </a:r>
            <a:r>
              <a:rPr lang="zh-CN" altLang="en-US" sz="1200" b="0" i="0" dirty="0">
                <a:solidFill>
                  <a:srgbClr val="1F2328"/>
                </a:solidFill>
                <a:effectLst/>
                <a:latin typeface="-apple-system"/>
              </a:rPr>
              <a:t>，直到每个步骤运行良好，</a:t>
            </a:r>
            <a:endParaRPr lang="en-US" altLang="zh-CN" sz="1200" b="0" i="0" dirty="0">
              <a:solidFill>
                <a:srgbClr val="1F2328"/>
              </a:solidFill>
              <a:effectLst/>
              <a:latin typeface="-apple-system"/>
            </a:endParaRPr>
          </a:p>
          <a:p>
            <a:pPr marL="228600" indent="-228600">
              <a:buFont typeface="+mj-lt"/>
              <a:buAutoNum type="arabicParenR"/>
            </a:pPr>
            <a:r>
              <a:rPr lang="zh-CN" altLang="en-US" sz="1200" b="0" i="0" dirty="0">
                <a:solidFill>
                  <a:srgbClr val="1F2328"/>
                </a:solidFill>
                <a:effectLst/>
                <a:latin typeface="-apple-system"/>
              </a:rPr>
              <a:t>调整各个步骤，以使其顺场地协同工作，</a:t>
            </a:r>
            <a:endParaRPr lang="en-US" altLang="zh-CN" sz="1200" b="0" i="0" dirty="0">
              <a:solidFill>
                <a:srgbClr val="1F2328"/>
              </a:solidFill>
              <a:effectLst/>
              <a:latin typeface="-apple-system"/>
            </a:endParaRPr>
          </a:p>
          <a:p>
            <a:pPr marL="228600" indent="-228600">
              <a:buFont typeface="+mj-lt"/>
              <a:buAutoNum type="arabicParenR"/>
            </a:pPr>
            <a:r>
              <a:rPr lang="zh-CN" altLang="en-US" sz="1200" b="0" i="0" dirty="0">
                <a:solidFill>
                  <a:srgbClr val="1F2328"/>
                </a:solidFill>
                <a:effectLst/>
                <a:latin typeface="-apple-system"/>
              </a:rPr>
              <a:t>生成合成示例以调整每个步骤，</a:t>
            </a:r>
            <a:endParaRPr lang="en-US" altLang="zh-CN" sz="1200" b="0" i="0" dirty="0">
              <a:solidFill>
                <a:srgbClr val="1F2328"/>
              </a:solidFill>
              <a:effectLst/>
              <a:latin typeface="-apple-system"/>
            </a:endParaRPr>
          </a:p>
          <a:p>
            <a:pPr marL="228600" indent="-228600">
              <a:buFont typeface="+mj-lt"/>
              <a:buAutoNum type="arabicParenR"/>
            </a:pPr>
            <a:r>
              <a:rPr lang="zh-CN" altLang="en-US" sz="1200" b="0" i="0" dirty="0">
                <a:solidFill>
                  <a:srgbClr val="1F2328"/>
                </a:solidFill>
                <a:effectLst/>
                <a:latin typeface="-apple-system"/>
              </a:rPr>
              <a:t>使用这些示例微调出较小的 </a:t>
            </a:r>
            <a:r>
              <a:rPr lang="en-US" altLang="zh-CN" sz="1200" dirty="0">
                <a:solidFill>
                  <a:srgbClr val="1F2328"/>
                </a:solidFill>
                <a:latin typeface="-apple-system"/>
              </a:rPr>
              <a:t>L</a:t>
            </a:r>
            <a:r>
              <a:rPr lang="en-US" altLang="zh-CN" sz="1200" b="0" i="0" dirty="0">
                <a:solidFill>
                  <a:srgbClr val="1F2328"/>
                </a:solidFill>
                <a:effectLst/>
                <a:latin typeface="-apple-system"/>
              </a:rPr>
              <a:t>LM </a:t>
            </a:r>
            <a:r>
              <a:rPr lang="zh-CN" altLang="en-US" sz="1200" b="0" i="0" dirty="0">
                <a:solidFill>
                  <a:srgbClr val="1F2328"/>
                </a:solidFill>
                <a:effectLst/>
                <a:latin typeface="-apple-system"/>
              </a:rPr>
              <a:t>以降低成本。</a:t>
            </a:r>
            <a:endParaRPr lang="en-US" altLang="zh-CN" sz="1200" dirty="0">
              <a:solidFill>
                <a:srgbClr val="1F2328"/>
              </a:solidFill>
              <a:latin typeface="-apple-system"/>
            </a:endParaRPr>
          </a:p>
          <a:p>
            <a:endParaRPr lang="en-US" altLang="zh-CN" sz="1200" b="0" i="0" dirty="0">
              <a:solidFill>
                <a:srgbClr val="1F2328"/>
              </a:solidFill>
              <a:effectLst/>
              <a:latin typeface="-apple-system"/>
            </a:endParaRPr>
          </a:p>
          <a:p>
            <a:r>
              <a:rPr lang="zh-CN" altLang="en-US" sz="1200" b="0" i="0" dirty="0">
                <a:solidFill>
                  <a:srgbClr val="1F2328"/>
                </a:solidFill>
                <a:effectLst/>
                <a:latin typeface="-apple-system"/>
              </a:rPr>
              <a:t>目前的</a:t>
            </a:r>
            <a:r>
              <a:rPr lang="zh-CN" altLang="en-US" sz="1200" b="1" i="0" dirty="0">
                <a:solidFill>
                  <a:srgbClr val="C00000"/>
                </a:solidFill>
                <a:effectLst/>
                <a:latin typeface="-apple-system"/>
              </a:rPr>
              <a:t>难点</a:t>
            </a:r>
            <a:r>
              <a:rPr lang="zh-CN" altLang="en-US" sz="1200" b="0" i="0" dirty="0">
                <a:solidFill>
                  <a:srgbClr val="1F2328"/>
                </a:solidFill>
                <a:effectLst/>
                <a:latin typeface="-apple-system"/>
              </a:rPr>
              <a:t>是：每次更改管道、</a:t>
            </a:r>
            <a:r>
              <a:rPr lang="en-US" altLang="zh-CN" sz="1200" b="0" i="0" dirty="0">
                <a:solidFill>
                  <a:srgbClr val="1F2328"/>
                </a:solidFill>
                <a:effectLst/>
                <a:latin typeface="-apple-system"/>
              </a:rPr>
              <a:t>LLM </a:t>
            </a:r>
            <a:r>
              <a:rPr lang="zh-CN" altLang="en-US" sz="1200" b="0" i="0" dirty="0">
                <a:solidFill>
                  <a:srgbClr val="1F2328"/>
                </a:solidFill>
                <a:effectLst/>
                <a:latin typeface="-apple-system"/>
              </a:rPr>
              <a:t>或数据时，所有提示（或微调步骤）可能都需要更改。如果有元学习方法，将大大提升效率</a:t>
            </a:r>
            <a:r>
              <a:rPr lang="en-US" altLang="zh-CN" sz="1200" b="0" i="0" dirty="0">
                <a:solidFill>
                  <a:srgbClr val="1F2328"/>
                </a:solidFill>
                <a:effectLst/>
                <a:latin typeface="-apple-system"/>
              </a:rPr>
              <a:t>/</a:t>
            </a:r>
            <a:r>
              <a:rPr lang="zh-CN" altLang="en-US" sz="1200" b="0" i="0" dirty="0">
                <a:solidFill>
                  <a:srgbClr val="1F2328"/>
                </a:solidFill>
                <a:effectLst/>
                <a:latin typeface="-apple-system"/>
              </a:rPr>
              <a:t>效果。</a:t>
            </a:r>
            <a:endParaRPr lang="en-US" sz="1200" dirty="0"/>
          </a:p>
        </p:txBody>
      </p:sp>
      <p:sp>
        <p:nvSpPr>
          <p:cNvPr id="18" name="TextBox 17">
            <a:extLst>
              <a:ext uri="{FF2B5EF4-FFF2-40B4-BE49-F238E27FC236}">
                <a16:creationId xmlns:a16="http://schemas.microsoft.com/office/drawing/2014/main" id="{C419CC9A-64BA-4BB8-FB9C-8288142A472F}"/>
              </a:ext>
            </a:extLst>
          </p:cNvPr>
          <p:cNvSpPr txBox="1"/>
          <p:nvPr/>
        </p:nvSpPr>
        <p:spPr>
          <a:xfrm>
            <a:off x="1578742" y="3982281"/>
            <a:ext cx="3347391" cy="369332"/>
          </a:xfrm>
          <a:prstGeom prst="rect">
            <a:avLst/>
          </a:prstGeom>
          <a:noFill/>
        </p:spPr>
        <p:txBody>
          <a:bodyPr wrap="none" rtlCol="0">
            <a:spAutoFit/>
          </a:bodyPr>
          <a:lstStyle/>
          <a:p>
            <a:pPr algn="ctr"/>
            <a:r>
              <a:rPr lang="zh-CN" altLang="en-US" dirty="0"/>
              <a:t>管道中</a:t>
            </a:r>
            <a:r>
              <a:rPr lang="en-US" altLang="zh-CN" dirty="0"/>
              <a:t>LLM</a:t>
            </a:r>
            <a:r>
              <a:rPr lang="zh-CN" altLang="en-US" dirty="0"/>
              <a:t>的常见做法及其难点</a:t>
            </a:r>
            <a:endParaRPr lang="en-US" dirty="0"/>
          </a:p>
        </p:txBody>
      </p:sp>
      <p:sp>
        <p:nvSpPr>
          <p:cNvPr id="33" name="Slide Number Placeholder 32">
            <a:extLst>
              <a:ext uri="{FF2B5EF4-FFF2-40B4-BE49-F238E27FC236}">
                <a16:creationId xmlns:a16="http://schemas.microsoft.com/office/drawing/2014/main" id="{BBA0F1B4-CFDE-BF2B-0263-A2642007A810}"/>
              </a:ext>
            </a:extLst>
          </p:cNvPr>
          <p:cNvSpPr>
            <a:spLocks noGrp="1"/>
          </p:cNvSpPr>
          <p:nvPr>
            <p:ph type="sldNum" sz="quarter" idx="12"/>
          </p:nvPr>
        </p:nvSpPr>
        <p:spPr>
          <a:xfrm>
            <a:off x="9021336" y="6466351"/>
            <a:ext cx="2743200" cy="365125"/>
          </a:xfrm>
        </p:spPr>
        <p:txBody>
          <a:bodyPr/>
          <a:lstStyle/>
          <a:p>
            <a:fld id="{D9B10D4E-0F35-4A98-894B-842CFE479E02}" type="slidenum">
              <a:rPr lang="en-US" smtClean="0"/>
              <a:t>2</a:t>
            </a:fld>
            <a:endParaRPr lang="en-US" dirty="0"/>
          </a:p>
        </p:txBody>
      </p:sp>
      <p:sp>
        <p:nvSpPr>
          <p:cNvPr id="7" name="TextBox 6">
            <a:extLst>
              <a:ext uri="{FF2B5EF4-FFF2-40B4-BE49-F238E27FC236}">
                <a16:creationId xmlns:a16="http://schemas.microsoft.com/office/drawing/2014/main" id="{A5904436-7DFB-DED2-72FD-5AF45928E857}"/>
              </a:ext>
            </a:extLst>
          </p:cNvPr>
          <p:cNvSpPr txBox="1"/>
          <p:nvPr/>
        </p:nvSpPr>
        <p:spPr>
          <a:xfrm>
            <a:off x="472301" y="2153178"/>
            <a:ext cx="5623698" cy="1569660"/>
          </a:xfrm>
          <a:prstGeom prst="rect">
            <a:avLst/>
          </a:prstGeom>
          <a:noFill/>
        </p:spPr>
        <p:txBody>
          <a:bodyPr wrap="square" rtlCol="0">
            <a:spAutoFit/>
          </a:bodyPr>
          <a:lstStyle/>
          <a:p>
            <a:r>
              <a:rPr lang="en-US" altLang="zh-CN" sz="1200" dirty="0"/>
              <a:t>LLM</a:t>
            </a:r>
            <a:r>
              <a:rPr lang="zh-CN" altLang="en-US" sz="1200" dirty="0"/>
              <a:t>的</a:t>
            </a:r>
            <a:r>
              <a:rPr lang="en-US" altLang="zh-CN" sz="1200" dirty="0"/>
              <a:t>prompt</a:t>
            </a:r>
            <a:r>
              <a:rPr lang="zh-CN" altLang="en-US" sz="1200" dirty="0"/>
              <a:t>工程依赖于专家知识和具体模型，同样的</a:t>
            </a:r>
            <a:r>
              <a:rPr lang="en-US" altLang="zh-CN" sz="1200" dirty="0"/>
              <a:t>prompt</a:t>
            </a:r>
            <a:r>
              <a:rPr lang="zh-CN" altLang="en-US" sz="1200" dirty="0"/>
              <a:t>在不同的模型上的效果是不一样的。它的缺点至少包括</a:t>
            </a:r>
            <a:endParaRPr lang="en-US" altLang="zh-CN" sz="1200" dirty="0"/>
          </a:p>
          <a:p>
            <a:endParaRPr lang="en-US" altLang="zh-CN" sz="1200" dirty="0"/>
          </a:p>
          <a:p>
            <a:pPr marL="171450" indent="-171450">
              <a:buFont typeface="Arial" panose="020B0604020202020204" pitchFamily="34" charset="0"/>
              <a:buChar char="•"/>
            </a:pPr>
            <a:r>
              <a:rPr lang="zh-CN" altLang="en-US" sz="1200" dirty="0"/>
              <a:t>高依赖性和局限性：过分依赖于上下文，并且泛化能力不足。</a:t>
            </a:r>
            <a:endParaRPr lang="en-US" altLang="zh-CN" sz="1200" dirty="0"/>
          </a:p>
          <a:p>
            <a:pPr marL="171450" indent="-171450">
              <a:buFont typeface="Arial" panose="020B0604020202020204" pitchFamily="34" charset="0"/>
              <a:buChar char="•"/>
            </a:pPr>
            <a:r>
              <a:rPr lang="zh-CN" altLang="en-US" sz="1200" dirty="0"/>
              <a:t>复杂性和可维护性：设计复杂且维护困难。</a:t>
            </a:r>
            <a:endParaRPr lang="en-US" altLang="zh-CN" sz="1200" dirty="0"/>
          </a:p>
          <a:p>
            <a:pPr marL="171450" indent="-171450">
              <a:buFont typeface="Arial" panose="020B0604020202020204" pitchFamily="34" charset="0"/>
              <a:buChar char="•"/>
            </a:pPr>
            <a:r>
              <a:rPr lang="zh-CN" altLang="en-US" sz="1200" dirty="0"/>
              <a:t>可解释性：缺乏透明性和一致性。</a:t>
            </a:r>
            <a:endParaRPr lang="en-US" altLang="zh-CN" sz="1200" dirty="0"/>
          </a:p>
          <a:p>
            <a:pPr marL="171450" indent="-171450">
              <a:buFont typeface="Arial" panose="020B0604020202020204" pitchFamily="34" charset="0"/>
              <a:buChar char="•"/>
            </a:pPr>
            <a:r>
              <a:rPr lang="zh-CN" altLang="en-US" sz="1200" dirty="0"/>
              <a:t>效率问题：人工调整和优化</a:t>
            </a:r>
            <a:r>
              <a:rPr lang="en-US" altLang="zh-CN" sz="1200" dirty="0"/>
              <a:t>prompt</a:t>
            </a:r>
            <a:r>
              <a:rPr lang="zh-CN" altLang="en-US" sz="1200" dirty="0"/>
              <a:t>需要大量的计算资源，效率低下。</a:t>
            </a:r>
            <a:endParaRPr lang="en-US" altLang="zh-CN" sz="1200" dirty="0"/>
          </a:p>
          <a:p>
            <a:pPr marL="171450" indent="-171450">
              <a:buFont typeface="Arial" panose="020B0604020202020204" pitchFamily="34" charset="0"/>
              <a:buChar char="•"/>
            </a:pPr>
            <a:r>
              <a:rPr lang="zh-CN" altLang="en-US" sz="1200" dirty="0"/>
              <a:t>数据偏见：如果设计不当，可能会放大数据中的偏见。</a:t>
            </a:r>
            <a:endParaRPr lang="en-US" altLang="zh-CN" sz="1200" dirty="0"/>
          </a:p>
        </p:txBody>
      </p:sp>
      <p:sp>
        <p:nvSpPr>
          <p:cNvPr id="12" name="TextBox 11">
            <a:extLst>
              <a:ext uri="{FF2B5EF4-FFF2-40B4-BE49-F238E27FC236}">
                <a16:creationId xmlns:a16="http://schemas.microsoft.com/office/drawing/2014/main" id="{8543DA88-7B99-B9FB-5659-08F1BD3FE9D0}"/>
              </a:ext>
            </a:extLst>
          </p:cNvPr>
          <p:cNvSpPr txBox="1"/>
          <p:nvPr/>
        </p:nvSpPr>
        <p:spPr>
          <a:xfrm>
            <a:off x="1458494" y="1711618"/>
            <a:ext cx="3587905" cy="369332"/>
          </a:xfrm>
          <a:prstGeom prst="rect">
            <a:avLst/>
          </a:prstGeom>
          <a:noFill/>
        </p:spPr>
        <p:txBody>
          <a:bodyPr wrap="none" rtlCol="0">
            <a:spAutoFit/>
          </a:bodyPr>
          <a:lstStyle/>
          <a:p>
            <a:pPr algn="ctr"/>
            <a:r>
              <a:rPr lang="en-US" altLang="zh-CN" dirty="0"/>
              <a:t>LLM</a:t>
            </a:r>
            <a:r>
              <a:rPr lang="zh-CN" altLang="en-US" dirty="0"/>
              <a:t>的</a:t>
            </a:r>
            <a:r>
              <a:rPr lang="en-US" altLang="zh-CN" dirty="0"/>
              <a:t>prompt</a:t>
            </a:r>
            <a:r>
              <a:rPr lang="zh-CN" altLang="en-US" dirty="0"/>
              <a:t>工程有待改进的地方</a:t>
            </a:r>
            <a:endParaRPr lang="en-US" dirty="0"/>
          </a:p>
        </p:txBody>
      </p:sp>
      <p:sp>
        <p:nvSpPr>
          <p:cNvPr id="19" name="TextBox 18">
            <a:extLst>
              <a:ext uri="{FF2B5EF4-FFF2-40B4-BE49-F238E27FC236}">
                <a16:creationId xmlns:a16="http://schemas.microsoft.com/office/drawing/2014/main" id="{8A18F220-6D8E-BC77-3CC8-DD35DF4D9C53}"/>
              </a:ext>
            </a:extLst>
          </p:cNvPr>
          <p:cNvSpPr txBox="1"/>
          <p:nvPr/>
        </p:nvSpPr>
        <p:spPr>
          <a:xfrm>
            <a:off x="1607132" y="1141623"/>
            <a:ext cx="3246017" cy="369332"/>
          </a:xfrm>
          <a:prstGeom prst="rect">
            <a:avLst/>
          </a:prstGeom>
          <a:noFill/>
        </p:spPr>
        <p:txBody>
          <a:bodyPr wrap="none" rtlCol="0">
            <a:spAutoFit/>
          </a:bodyPr>
          <a:lstStyle/>
          <a:p>
            <a:pPr algn="ctr"/>
            <a:r>
              <a:rPr lang="en-US" altLang="zh-CN" dirty="0"/>
              <a:t>LLM</a:t>
            </a:r>
            <a:r>
              <a:rPr lang="zh-CN" altLang="en-US" dirty="0"/>
              <a:t>的</a:t>
            </a:r>
            <a:r>
              <a:rPr lang="en-US" altLang="zh-CN" dirty="0"/>
              <a:t>prompt</a:t>
            </a:r>
            <a:r>
              <a:rPr lang="zh-CN" altLang="en-US" dirty="0"/>
              <a:t>工程的现有问题</a:t>
            </a:r>
            <a:endParaRPr lang="en-US" dirty="0"/>
          </a:p>
        </p:txBody>
      </p:sp>
      <p:sp>
        <p:nvSpPr>
          <p:cNvPr id="21" name="Rectangle: Rounded Corners 20">
            <a:extLst>
              <a:ext uri="{FF2B5EF4-FFF2-40B4-BE49-F238E27FC236}">
                <a16:creationId xmlns:a16="http://schemas.microsoft.com/office/drawing/2014/main" id="{F5A968EB-F851-D8F6-1307-D8ECD492ECAC}"/>
              </a:ext>
            </a:extLst>
          </p:cNvPr>
          <p:cNvSpPr/>
          <p:nvPr/>
        </p:nvSpPr>
        <p:spPr>
          <a:xfrm>
            <a:off x="6783661" y="3986374"/>
            <a:ext cx="5241073" cy="235963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25" name="TextBox 24">
            <a:extLst>
              <a:ext uri="{FF2B5EF4-FFF2-40B4-BE49-F238E27FC236}">
                <a16:creationId xmlns:a16="http://schemas.microsoft.com/office/drawing/2014/main" id="{C0E07E55-09E9-7670-D989-A9B073AE676A}"/>
              </a:ext>
            </a:extLst>
          </p:cNvPr>
          <p:cNvSpPr txBox="1"/>
          <p:nvPr/>
        </p:nvSpPr>
        <p:spPr>
          <a:xfrm>
            <a:off x="6910042" y="4464909"/>
            <a:ext cx="5114692" cy="1754326"/>
          </a:xfrm>
          <a:prstGeom prst="rect">
            <a:avLst/>
          </a:prstGeom>
          <a:noFill/>
        </p:spPr>
        <p:txBody>
          <a:bodyPr wrap="square">
            <a:spAutoFit/>
          </a:bodyPr>
          <a:lstStyle/>
          <a:p>
            <a:r>
              <a:rPr lang="zh-CN" altLang="en-US" sz="1200" b="1" dirty="0">
                <a:solidFill>
                  <a:srgbClr val="C00000"/>
                </a:solidFill>
              </a:rPr>
              <a:t>目标</a:t>
            </a:r>
            <a:r>
              <a:rPr lang="zh-CN" altLang="en-US" sz="1200" dirty="0"/>
              <a:t>：更少的提示、更高的性能、更系统的方法。为降低用户在管道中使用</a:t>
            </a:r>
            <a:r>
              <a:rPr lang="en-US" altLang="zh-CN" sz="1200" dirty="0"/>
              <a:t>LLM</a:t>
            </a:r>
            <a:r>
              <a:rPr lang="zh-CN" altLang="en-US" sz="1200" dirty="0"/>
              <a:t>的门槛，斯坦福大学</a:t>
            </a:r>
            <a:r>
              <a:rPr lang="en-US" altLang="zh-CN" sz="1200" dirty="0"/>
              <a:t>NLP</a:t>
            </a:r>
            <a:r>
              <a:rPr lang="zh-CN" altLang="en-US" sz="1200" dirty="0"/>
              <a:t>团队开源了</a:t>
            </a:r>
            <a:r>
              <a:rPr lang="en-US" altLang="zh-CN" sz="1200" dirty="0" err="1"/>
              <a:t>DSPy</a:t>
            </a:r>
            <a:r>
              <a:rPr lang="zh-CN" altLang="en-US" sz="1200" dirty="0"/>
              <a:t>平台，它的主要做法是</a:t>
            </a:r>
            <a:endParaRPr lang="en-US" altLang="zh-CN" sz="1200" dirty="0"/>
          </a:p>
          <a:p>
            <a:pPr marL="228600" indent="-228600">
              <a:buFont typeface="+mj-lt"/>
              <a:buAutoNum type="arabicParenR"/>
            </a:pPr>
            <a:r>
              <a:rPr lang="zh-CN" altLang="en-US" sz="1200" dirty="0"/>
              <a:t>将程序流程（</a:t>
            </a:r>
            <a:r>
              <a:rPr lang="en-US" altLang="zh-CN" sz="1200" dirty="0"/>
              <a:t>modules</a:t>
            </a:r>
            <a:r>
              <a:rPr lang="zh-CN" altLang="en-US" sz="1200" dirty="0"/>
              <a:t>）与每个步骤的参数（</a:t>
            </a:r>
            <a:r>
              <a:rPr lang="en-US" altLang="zh-CN" sz="1200" dirty="0"/>
              <a:t>LLM </a:t>
            </a:r>
            <a:r>
              <a:rPr lang="zh-CN" altLang="en-US" sz="1200" dirty="0"/>
              <a:t>的提示和权重）分开。</a:t>
            </a:r>
            <a:endParaRPr lang="en-US" altLang="zh-CN" sz="1200" dirty="0"/>
          </a:p>
          <a:p>
            <a:pPr marL="228600" indent="-228600">
              <a:buFont typeface="+mj-lt"/>
              <a:buAutoNum type="arabicParenR"/>
            </a:pPr>
            <a:r>
              <a:rPr lang="zh-CN" altLang="en-US" sz="1200" dirty="0"/>
              <a:t>引入了元学习的算法，可以自动调整提示和微调</a:t>
            </a:r>
            <a:r>
              <a:rPr lang="en-US" altLang="zh-CN" sz="1200" dirty="0"/>
              <a:t>LLM</a:t>
            </a:r>
            <a:r>
              <a:rPr lang="zh-CN" altLang="en-US" sz="1200" dirty="0"/>
              <a:t>。</a:t>
            </a:r>
            <a:endParaRPr lang="en-US" altLang="zh-CN" sz="1200" dirty="0"/>
          </a:p>
          <a:p>
            <a:r>
              <a:rPr lang="zh-CN" altLang="en-US" sz="1200" b="1" dirty="0">
                <a:solidFill>
                  <a:srgbClr val="C00000"/>
                </a:solidFill>
              </a:rPr>
              <a:t>亮点</a:t>
            </a:r>
            <a:r>
              <a:rPr lang="zh-CN" altLang="en-US" sz="1200" dirty="0"/>
              <a:t>：</a:t>
            </a:r>
            <a:endParaRPr lang="en-US" altLang="zh-CN" sz="1200" dirty="0"/>
          </a:p>
          <a:p>
            <a:pPr marL="228600" indent="-228600">
              <a:buFont typeface="Arial" panose="020B0604020202020204" pitchFamily="34" charset="0"/>
              <a:buChar char="•"/>
            </a:pPr>
            <a:r>
              <a:rPr lang="en-US" altLang="zh-CN" sz="1200" dirty="0" err="1"/>
              <a:t>DSPy</a:t>
            </a:r>
            <a:r>
              <a:rPr lang="zh-CN" altLang="en-US" sz="1200" dirty="0"/>
              <a:t>可以定期训练管道中的</a:t>
            </a:r>
            <a:r>
              <a:rPr lang="en-US" altLang="zh-CN" sz="1200" dirty="0"/>
              <a:t>LLM</a:t>
            </a:r>
            <a:r>
              <a:rPr lang="zh-CN" altLang="en-US" sz="1200" dirty="0"/>
              <a:t>（例如</a:t>
            </a:r>
            <a:r>
              <a:rPr lang="en-US" altLang="zh-CN" sz="1200" dirty="0"/>
              <a:t>GPT-3.5</a:t>
            </a:r>
            <a:r>
              <a:rPr lang="zh-CN" altLang="en-US" sz="1200" dirty="0"/>
              <a:t>或</a:t>
            </a:r>
            <a:r>
              <a:rPr lang="en-US" altLang="zh-CN" sz="1200" dirty="0"/>
              <a:t>GPT-4</a:t>
            </a:r>
            <a:r>
              <a:rPr lang="zh-CN" altLang="en-US" sz="1200" dirty="0"/>
              <a:t>）和本地模型（例如</a:t>
            </a:r>
            <a:r>
              <a:rPr lang="en-US" altLang="zh-CN" sz="1200" dirty="0"/>
              <a:t>T5-base</a:t>
            </a:r>
            <a:r>
              <a:rPr lang="zh-CN" altLang="en-US" sz="1200" dirty="0"/>
              <a:t>），使其在任务中更加可靠。</a:t>
            </a:r>
            <a:endParaRPr lang="en-US" altLang="zh-CN" sz="1200" dirty="0"/>
          </a:p>
          <a:p>
            <a:pPr marL="228600" indent="-228600">
              <a:buFont typeface="Arial" panose="020B0604020202020204" pitchFamily="34" charset="0"/>
              <a:buChar char="•"/>
            </a:pPr>
            <a:r>
              <a:rPr lang="zh-CN" altLang="en-US" sz="1200" dirty="0"/>
              <a:t>每当用户修改代码、数据、断言或指标时，都可以利用通用优化器再次编译程序，并创建更有效的</a:t>
            </a:r>
            <a:r>
              <a:rPr lang="en-US" altLang="zh-CN" sz="1200" dirty="0"/>
              <a:t>prompt</a:t>
            </a:r>
            <a:r>
              <a:rPr lang="zh-CN" altLang="en-US" sz="1200" dirty="0"/>
              <a:t>。</a:t>
            </a:r>
            <a:endParaRPr lang="en-US" sz="1200" dirty="0"/>
          </a:p>
        </p:txBody>
      </p:sp>
      <p:sp>
        <p:nvSpPr>
          <p:cNvPr id="30" name="TextBox 29">
            <a:extLst>
              <a:ext uri="{FF2B5EF4-FFF2-40B4-BE49-F238E27FC236}">
                <a16:creationId xmlns:a16="http://schemas.microsoft.com/office/drawing/2014/main" id="{05102ECD-AC14-46F4-62E6-BF08BFB04880}"/>
              </a:ext>
            </a:extLst>
          </p:cNvPr>
          <p:cNvSpPr txBox="1"/>
          <p:nvPr/>
        </p:nvSpPr>
        <p:spPr>
          <a:xfrm>
            <a:off x="8293495" y="3968807"/>
            <a:ext cx="2378921" cy="369332"/>
          </a:xfrm>
          <a:prstGeom prst="rect">
            <a:avLst/>
          </a:prstGeom>
          <a:noFill/>
        </p:spPr>
        <p:txBody>
          <a:bodyPr wrap="none" rtlCol="0">
            <a:spAutoFit/>
          </a:bodyPr>
          <a:lstStyle/>
          <a:p>
            <a:pPr algn="ctr"/>
            <a:r>
              <a:rPr lang="zh-CN" altLang="en-US" dirty="0"/>
              <a:t>斯坦福大学 </a:t>
            </a:r>
            <a:r>
              <a:rPr lang="en-US" altLang="zh-CN" dirty="0" err="1"/>
              <a:t>DSPy</a:t>
            </a:r>
            <a:r>
              <a:rPr lang="en-US" altLang="zh-CN" dirty="0"/>
              <a:t> </a:t>
            </a:r>
            <a:r>
              <a:rPr lang="zh-CN" altLang="en-US" dirty="0"/>
              <a:t>平台</a:t>
            </a:r>
            <a:endParaRPr lang="en-US" dirty="0"/>
          </a:p>
        </p:txBody>
      </p:sp>
      <p:sp>
        <p:nvSpPr>
          <p:cNvPr id="31" name="TextBox 30">
            <a:extLst>
              <a:ext uri="{FF2B5EF4-FFF2-40B4-BE49-F238E27FC236}">
                <a16:creationId xmlns:a16="http://schemas.microsoft.com/office/drawing/2014/main" id="{BD4397A2-9186-DBF1-4471-6D41C9E8FFFD}"/>
              </a:ext>
            </a:extLst>
          </p:cNvPr>
          <p:cNvSpPr txBox="1"/>
          <p:nvPr/>
        </p:nvSpPr>
        <p:spPr>
          <a:xfrm>
            <a:off x="7387224" y="1711618"/>
            <a:ext cx="4332707" cy="830997"/>
          </a:xfrm>
          <a:prstGeom prst="rect">
            <a:avLst/>
          </a:prstGeom>
          <a:noFill/>
        </p:spPr>
        <p:txBody>
          <a:bodyPr wrap="square" rtlCol="0">
            <a:spAutoFit/>
          </a:bodyPr>
          <a:lstStyle/>
          <a:p>
            <a:pPr marL="228600" indent="-228600">
              <a:buFont typeface="+mj-lt"/>
              <a:buAutoNum type="arabicParenR"/>
            </a:pPr>
            <a:r>
              <a:rPr lang="zh-CN" altLang="en-US" sz="1200" dirty="0"/>
              <a:t>把用户从</a:t>
            </a:r>
            <a:r>
              <a:rPr lang="en-US" altLang="zh-CN" sz="1200" dirty="0"/>
              <a:t>prompt</a:t>
            </a:r>
            <a:r>
              <a:rPr lang="zh-CN" altLang="en-US" sz="1200" dirty="0"/>
              <a:t>工程中解放出来，让它变得自动化和智能化。为此，需要设计新的机制产生高质量的提示。</a:t>
            </a:r>
            <a:endParaRPr lang="en-US" altLang="zh-CN" sz="1200" dirty="0"/>
          </a:p>
          <a:p>
            <a:pPr marL="228600" indent="-228600">
              <a:buFont typeface="+mj-lt"/>
              <a:buAutoNum type="arabicParenR"/>
            </a:pPr>
            <a:r>
              <a:rPr lang="zh-CN" altLang="en-US" sz="1200" dirty="0"/>
              <a:t>通过微调，让模型更适配用户的数据。同时，保证新的机制具有很好的泛化能力。</a:t>
            </a:r>
            <a:endParaRPr lang="en-US" sz="1200" dirty="0"/>
          </a:p>
        </p:txBody>
      </p:sp>
      <p:sp>
        <p:nvSpPr>
          <p:cNvPr id="34" name="TextBox 33">
            <a:extLst>
              <a:ext uri="{FF2B5EF4-FFF2-40B4-BE49-F238E27FC236}">
                <a16:creationId xmlns:a16="http://schemas.microsoft.com/office/drawing/2014/main" id="{4623CD80-0DE0-96C9-F8FC-68330457A0F2}"/>
              </a:ext>
            </a:extLst>
          </p:cNvPr>
          <p:cNvSpPr txBox="1"/>
          <p:nvPr/>
        </p:nvSpPr>
        <p:spPr>
          <a:xfrm>
            <a:off x="9318702" y="1328053"/>
            <a:ext cx="646331" cy="369332"/>
          </a:xfrm>
          <a:prstGeom prst="rect">
            <a:avLst/>
          </a:prstGeom>
          <a:noFill/>
        </p:spPr>
        <p:txBody>
          <a:bodyPr wrap="none" rtlCol="0">
            <a:spAutoFit/>
          </a:bodyPr>
          <a:lstStyle/>
          <a:p>
            <a:pPr algn="ctr"/>
            <a:r>
              <a:rPr lang="zh-CN" altLang="en-US" dirty="0"/>
              <a:t>动机</a:t>
            </a:r>
            <a:endParaRPr lang="en-US" dirty="0"/>
          </a:p>
        </p:txBody>
      </p:sp>
      <p:sp>
        <p:nvSpPr>
          <p:cNvPr id="35" name="Arrow: Right 34">
            <a:extLst>
              <a:ext uri="{FF2B5EF4-FFF2-40B4-BE49-F238E27FC236}">
                <a16:creationId xmlns:a16="http://schemas.microsoft.com/office/drawing/2014/main" id="{ECC3C6AA-69D0-CC8A-7B0C-57514A2011E6}"/>
              </a:ext>
            </a:extLst>
          </p:cNvPr>
          <p:cNvSpPr/>
          <p:nvPr/>
        </p:nvSpPr>
        <p:spPr>
          <a:xfrm>
            <a:off x="6337608" y="1975835"/>
            <a:ext cx="962724" cy="261843"/>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36" name="Arrow: Down 35">
            <a:extLst>
              <a:ext uri="{FF2B5EF4-FFF2-40B4-BE49-F238E27FC236}">
                <a16:creationId xmlns:a16="http://schemas.microsoft.com/office/drawing/2014/main" id="{3D9F9F75-AC46-25AC-2D23-0A9993ED7E0C}"/>
              </a:ext>
            </a:extLst>
          </p:cNvPr>
          <p:cNvSpPr/>
          <p:nvPr/>
        </p:nvSpPr>
        <p:spPr>
          <a:xfrm>
            <a:off x="9485971" y="2609385"/>
            <a:ext cx="252761" cy="1372896"/>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37" name="TextBox 36">
            <a:extLst>
              <a:ext uri="{FF2B5EF4-FFF2-40B4-BE49-F238E27FC236}">
                <a16:creationId xmlns:a16="http://schemas.microsoft.com/office/drawing/2014/main" id="{33FF919A-2756-2563-F31E-39316CF69970}"/>
              </a:ext>
            </a:extLst>
          </p:cNvPr>
          <p:cNvSpPr txBox="1"/>
          <p:nvPr/>
        </p:nvSpPr>
        <p:spPr>
          <a:xfrm>
            <a:off x="7972067" y="3173020"/>
            <a:ext cx="1569660" cy="276999"/>
          </a:xfrm>
          <a:prstGeom prst="rect">
            <a:avLst/>
          </a:prstGeom>
          <a:noFill/>
        </p:spPr>
        <p:txBody>
          <a:bodyPr wrap="none" rtlCol="0">
            <a:spAutoFit/>
          </a:bodyPr>
          <a:lstStyle/>
          <a:p>
            <a:r>
              <a:rPr lang="zh-CN" altLang="en-US" sz="1200" dirty="0"/>
              <a:t>可供参考的解决方案</a:t>
            </a:r>
            <a:endParaRPr lang="en-US" sz="1200" dirty="0"/>
          </a:p>
        </p:txBody>
      </p:sp>
    </p:spTree>
    <p:extLst>
      <p:ext uri="{BB962C8B-B14F-4D97-AF65-F5344CB8AC3E}">
        <p14:creationId xmlns:p14="http://schemas.microsoft.com/office/powerpoint/2010/main" val="3594623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Rounded Corners 46">
            <a:extLst>
              <a:ext uri="{FF2B5EF4-FFF2-40B4-BE49-F238E27FC236}">
                <a16:creationId xmlns:a16="http://schemas.microsoft.com/office/drawing/2014/main" id="{2DED2995-E90F-9653-31F7-E61695FFAE53}"/>
              </a:ext>
            </a:extLst>
          </p:cNvPr>
          <p:cNvSpPr/>
          <p:nvPr/>
        </p:nvSpPr>
        <p:spPr>
          <a:xfrm>
            <a:off x="6167281" y="4110203"/>
            <a:ext cx="5406482" cy="20006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DBE78B70-B464-A933-B922-6DC8F6EBE766}"/>
              </a:ext>
            </a:extLst>
          </p:cNvPr>
          <p:cNvSpPr/>
          <p:nvPr/>
        </p:nvSpPr>
        <p:spPr>
          <a:xfrm>
            <a:off x="1737701" y="4386716"/>
            <a:ext cx="1056807" cy="115424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121AFBAD-CF73-57A9-DC7D-C0EEC1552628}"/>
              </a:ext>
            </a:extLst>
          </p:cNvPr>
          <p:cNvSpPr/>
          <p:nvPr/>
        </p:nvSpPr>
        <p:spPr>
          <a:xfrm>
            <a:off x="6096000" y="1361767"/>
            <a:ext cx="5406482" cy="242296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C89B0A42-FEA1-97ED-2822-F8931CCB0EB4}"/>
              </a:ext>
            </a:extLst>
          </p:cNvPr>
          <p:cNvSpPr>
            <a:spLocks noGrp="1"/>
          </p:cNvSpPr>
          <p:nvPr>
            <p:ph type="title"/>
          </p:nvPr>
        </p:nvSpPr>
        <p:spPr>
          <a:xfrm>
            <a:off x="689518" y="273297"/>
            <a:ext cx="10515600" cy="544459"/>
          </a:xfrm>
        </p:spPr>
        <p:txBody>
          <a:bodyPr>
            <a:normAutofit fontScale="90000"/>
          </a:bodyPr>
          <a:lstStyle/>
          <a:p>
            <a:r>
              <a:rPr lang="en-US" altLang="zh-CN" dirty="0" err="1"/>
              <a:t>DSPy</a:t>
            </a:r>
            <a:r>
              <a:rPr lang="en-US" altLang="zh-CN" dirty="0"/>
              <a:t> </a:t>
            </a:r>
            <a:r>
              <a:rPr lang="zh-CN" altLang="en-US" dirty="0"/>
              <a:t>的关键技术分析</a:t>
            </a:r>
            <a:endParaRPr lang="en-US" dirty="0"/>
          </a:p>
        </p:txBody>
      </p:sp>
      <p:sp>
        <p:nvSpPr>
          <p:cNvPr id="4" name="Rectangle: Rounded Corners 3">
            <a:extLst>
              <a:ext uri="{FF2B5EF4-FFF2-40B4-BE49-F238E27FC236}">
                <a16:creationId xmlns:a16="http://schemas.microsoft.com/office/drawing/2014/main" id="{64655EF2-43D8-1E22-6F79-FC0B0BF1C931}"/>
              </a:ext>
            </a:extLst>
          </p:cNvPr>
          <p:cNvSpPr/>
          <p:nvPr/>
        </p:nvSpPr>
        <p:spPr>
          <a:xfrm>
            <a:off x="689518" y="1390755"/>
            <a:ext cx="4222595" cy="242296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5" name="Content Placeholder 2">
            <a:extLst>
              <a:ext uri="{FF2B5EF4-FFF2-40B4-BE49-F238E27FC236}">
                <a16:creationId xmlns:a16="http://schemas.microsoft.com/office/drawing/2014/main" id="{83CB35A4-6664-EF9D-ECDB-D566B0C0D058}"/>
              </a:ext>
            </a:extLst>
          </p:cNvPr>
          <p:cNvSpPr txBox="1">
            <a:spLocks/>
          </p:cNvSpPr>
          <p:nvPr/>
        </p:nvSpPr>
        <p:spPr>
          <a:xfrm>
            <a:off x="689518" y="1880838"/>
            <a:ext cx="4222594" cy="17693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j-lt"/>
              <a:buAutoNum type="arabicParenR"/>
            </a:pPr>
            <a:r>
              <a:rPr lang="zh-CN" altLang="en-US" sz="1200" dirty="0"/>
              <a:t>当用户将任务分配给</a:t>
            </a:r>
            <a:r>
              <a:rPr lang="en-US" altLang="zh-CN" sz="1200" dirty="0" err="1"/>
              <a:t>DSPy</a:t>
            </a:r>
            <a:r>
              <a:rPr lang="zh-CN" altLang="en-US" sz="1200" dirty="0"/>
              <a:t>中的 </a:t>
            </a:r>
            <a:r>
              <a:rPr lang="en-US" altLang="zh-CN" sz="1200" dirty="0"/>
              <a:t>LLM </a:t>
            </a:r>
            <a:r>
              <a:rPr lang="zh-CN" altLang="en-US" sz="1200" dirty="0"/>
              <a:t>时，将所需的行为指定为</a:t>
            </a:r>
            <a:r>
              <a:rPr lang="zh-CN" altLang="en-US" sz="1200" b="1" dirty="0">
                <a:solidFill>
                  <a:srgbClr val="C00000"/>
                </a:solidFill>
              </a:rPr>
              <a:t>签名</a:t>
            </a:r>
            <a:r>
              <a:rPr lang="zh-CN" altLang="en-US" sz="1200" dirty="0"/>
              <a:t>。签名是</a:t>
            </a:r>
            <a:r>
              <a:rPr lang="en-US" altLang="zh-CN" sz="1200" dirty="0" err="1"/>
              <a:t>DSPy</a:t>
            </a:r>
            <a:r>
              <a:rPr lang="en-US" altLang="zh-CN" sz="1200" dirty="0"/>
              <a:t> </a:t>
            </a:r>
            <a:r>
              <a:rPr lang="zh-CN" altLang="en-US" sz="1200" dirty="0"/>
              <a:t>模块输入</a:t>
            </a:r>
            <a:r>
              <a:rPr lang="en-US" altLang="zh-CN" sz="1200" dirty="0"/>
              <a:t>/</a:t>
            </a:r>
            <a:r>
              <a:rPr lang="zh-CN" altLang="en-US" sz="1200" dirty="0"/>
              <a:t>输出行为的声明性规范。</a:t>
            </a:r>
          </a:p>
          <a:p>
            <a:pPr>
              <a:buFont typeface="+mj-lt"/>
              <a:buAutoNum type="arabicParenR"/>
            </a:pPr>
            <a:r>
              <a:rPr lang="zh-CN" altLang="en-US" sz="1200" b="0" i="0" dirty="0">
                <a:solidFill>
                  <a:srgbClr val="1F2328"/>
                </a:solidFill>
                <a:effectLst/>
                <a:latin typeface="-apple-system"/>
              </a:rPr>
              <a:t>功能强大的</a:t>
            </a:r>
            <a:r>
              <a:rPr lang="zh-CN" altLang="en-US" sz="1200" b="1" i="0" dirty="0">
                <a:solidFill>
                  <a:srgbClr val="C00000"/>
                </a:solidFill>
                <a:effectLst/>
                <a:latin typeface="-apple-system"/>
              </a:rPr>
              <a:t>优化器</a:t>
            </a:r>
            <a:r>
              <a:rPr lang="zh-CN" altLang="en-US" sz="1200" b="0" i="0" dirty="0">
                <a:solidFill>
                  <a:srgbClr val="1F2328"/>
                </a:solidFill>
                <a:effectLst/>
                <a:latin typeface="-apple-system"/>
              </a:rPr>
              <a:t>（也</a:t>
            </a:r>
            <a:r>
              <a:rPr lang="zh-CN" altLang="en-US" sz="1200" dirty="0">
                <a:solidFill>
                  <a:srgbClr val="1F2328"/>
                </a:solidFill>
                <a:latin typeface="-apple-system"/>
              </a:rPr>
              <a:t>称</a:t>
            </a:r>
            <a:r>
              <a:rPr lang="zh-CN" altLang="en-US" sz="1200" b="1" i="0" dirty="0">
                <a:solidFill>
                  <a:srgbClr val="C00000"/>
                </a:solidFill>
                <a:effectLst/>
                <a:latin typeface="-apple-system"/>
              </a:rPr>
              <a:t>提示器</a:t>
            </a:r>
            <a:r>
              <a:rPr lang="zh-CN" altLang="en-US" sz="1200" b="0" i="0" dirty="0">
                <a:solidFill>
                  <a:srgbClr val="1F2328"/>
                </a:solidFill>
                <a:effectLst/>
                <a:latin typeface="-apple-system"/>
              </a:rPr>
              <a:t>）可以学习引导并为任何程序的模块选择有效的提示。用户</a:t>
            </a:r>
            <a:endParaRPr lang="en-US" altLang="zh-CN" sz="1200" b="1" i="0" dirty="0">
              <a:solidFill>
                <a:srgbClr val="1F2328"/>
              </a:solidFill>
              <a:effectLst/>
              <a:latin typeface="-apple-system"/>
            </a:endParaRPr>
          </a:p>
          <a:p>
            <a:pPr marL="0" indent="0">
              <a:buNone/>
            </a:pPr>
            <a:r>
              <a:rPr lang="en-US" altLang="zh-CN" sz="1200" b="1" i="0" dirty="0" err="1">
                <a:solidFill>
                  <a:srgbClr val="1F2328"/>
                </a:solidFill>
                <a:effectLst/>
                <a:latin typeface="-apple-system"/>
              </a:rPr>
              <a:t>DSPy</a:t>
            </a:r>
            <a:r>
              <a:rPr lang="en-US" altLang="zh-CN" sz="1200" b="1" i="0" dirty="0">
                <a:solidFill>
                  <a:srgbClr val="1F2328"/>
                </a:solidFill>
                <a:effectLst/>
                <a:latin typeface="-apple-system"/>
              </a:rPr>
              <a:t> </a:t>
            </a:r>
            <a:r>
              <a:rPr lang="zh-CN" altLang="en-US" sz="1200" b="0" i="0" dirty="0">
                <a:solidFill>
                  <a:srgbClr val="1F2328"/>
                </a:solidFill>
                <a:effectLst/>
                <a:latin typeface="-apple-system"/>
              </a:rPr>
              <a:t>隐藏了繁琐的提示工程，但它清楚地描述了</a:t>
            </a:r>
            <a:endParaRPr lang="en-US" altLang="zh-CN" sz="1200" b="0" i="0" dirty="0">
              <a:solidFill>
                <a:srgbClr val="1F2328"/>
              </a:solidFill>
              <a:effectLst/>
              <a:latin typeface="-apple-system"/>
            </a:endParaRPr>
          </a:p>
          <a:p>
            <a:r>
              <a:rPr lang="zh-CN" altLang="en-US" sz="1200" b="0" i="0" dirty="0">
                <a:solidFill>
                  <a:srgbClr val="1F2328"/>
                </a:solidFill>
                <a:effectLst/>
                <a:latin typeface="-apple-system"/>
              </a:rPr>
              <a:t>系统设计将会是什么样的？</a:t>
            </a:r>
            <a:endParaRPr lang="en-US" altLang="zh-CN" sz="1200" b="0" i="0" dirty="0">
              <a:solidFill>
                <a:srgbClr val="1F2328"/>
              </a:solidFill>
              <a:effectLst/>
              <a:latin typeface="-apple-system"/>
            </a:endParaRPr>
          </a:p>
          <a:p>
            <a:r>
              <a:rPr lang="zh-CN" altLang="en-US" sz="1200" b="0" i="0" dirty="0">
                <a:solidFill>
                  <a:srgbClr val="1F2328"/>
                </a:solidFill>
                <a:effectLst/>
                <a:latin typeface="-apple-system"/>
              </a:rPr>
              <a:t>程序行为有哪些重要的约束？</a:t>
            </a:r>
            <a:endParaRPr lang="zh-CN" altLang="en-US" sz="1200" dirty="0"/>
          </a:p>
        </p:txBody>
      </p:sp>
      <p:sp>
        <p:nvSpPr>
          <p:cNvPr id="6" name="TextBox 5">
            <a:extLst>
              <a:ext uri="{FF2B5EF4-FFF2-40B4-BE49-F238E27FC236}">
                <a16:creationId xmlns:a16="http://schemas.microsoft.com/office/drawing/2014/main" id="{5F030C00-A0F2-3EAB-B6B1-B9BDD9DBC043}"/>
              </a:ext>
            </a:extLst>
          </p:cNvPr>
          <p:cNvSpPr txBox="1"/>
          <p:nvPr/>
        </p:nvSpPr>
        <p:spPr>
          <a:xfrm>
            <a:off x="1776101" y="1361767"/>
            <a:ext cx="2326021" cy="369332"/>
          </a:xfrm>
          <a:prstGeom prst="rect">
            <a:avLst/>
          </a:prstGeom>
          <a:noFill/>
        </p:spPr>
        <p:txBody>
          <a:bodyPr wrap="none" rtlCol="0">
            <a:spAutoFit/>
          </a:bodyPr>
          <a:lstStyle/>
          <a:p>
            <a:pPr algn="ctr"/>
            <a:r>
              <a:rPr lang="en-US" altLang="zh-CN" dirty="0" err="1"/>
              <a:t>DSPy</a:t>
            </a:r>
            <a:r>
              <a:rPr lang="en-US" altLang="zh-CN" dirty="0"/>
              <a:t> </a:t>
            </a:r>
            <a:r>
              <a:rPr lang="zh-CN" altLang="en-US" dirty="0"/>
              <a:t>的两个关键概念</a:t>
            </a:r>
            <a:endParaRPr lang="en-US" dirty="0"/>
          </a:p>
        </p:txBody>
      </p:sp>
      <p:sp>
        <p:nvSpPr>
          <p:cNvPr id="10" name="TextBox 9">
            <a:extLst>
              <a:ext uri="{FF2B5EF4-FFF2-40B4-BE49-F238E27FC236}">
                <a16:creationId xmlns:a16="http://schemas.microsoft.com/office/drawing/2014/main" id="{F7E82926-8977-07C0-00ED-4590CD548022}"/>
              </a:ext>
            </a:extLst>
          </p:cNvPr>
          <p:cNvSpPr txBox="1"/>
          <p:nvPr/>
        </p:nvSpPr>
        <p:spPr>
          <a:xfrm>
            <a:off x="6096000" y="1796005"/>
            <a:ext cx="5406482" cy="1938992"/>
          </a:xfrm>
          <a:prstGeom prst="rect">
            <a:avLst/>
          </a:prstGeom>
          <a:noFill/>
        </p:spPr>
        <p:txBody>
          <a:bodyPr wrap="square">
            <a:spAutoFit/>
          </a:bodyPr>
          <a:lstStyle/>
          <a:p>
            <a:r>
              <a:rPr lang="en-US" sz="1200" dirty="0">
                <a:solidFill>
                  <a:schemeClr val="accent1"/>
                </a:solidFill>
              </a:rPr>
              <a:t>class RAG(</a:t>
            </a:r>
            <a:r>
              <a:rPr lang="en-US" sz="1200" dirty="0" err="1">
                <a:solidFill>
                  <a:schemeClr val="accent1"/>
                </a:solidFill>
              </a:rPr>
              <a:t>dspy.Module</a:t>
            </a:r>
            <a:r>
              <a:rPr lang="en-US" sz="1200" dirty="0">
                <a:solidFill>
                  <a:schemeClr val="accent1"/>
                </a:solidFill>
              </a:rPr>
              <a:t>):</a:t>
            </a:r>
          </a:p>
          <a:p>
            <a:r>
              <a:rPr lang="en-US" sz="1200" dirty="0">
                <a:solidFill>
                  <a:schemeClr val="accent1"/>
                </a:solidFill>
              </a:rPr>
              <a:t>    def __</a:t>
            </a:r>
            <a:r>
              <a:rPr lang="en-US" sz="1200" dirty="0" err="1">
                <a:solidFill>
                  <a:schemeClr val="accent1"/>
                </a:solidFill>
              </a:rPr>
              <a:t>init</a:t>
            </a:r>
            <a:r>
              <a:rPr lang="en-US" sz="1200" dirty="0">
                <a:solidFill>
                  <a:schemeClr val="accent1"/>
                </a:solidFill>
              </a:rPr>
              <a:t>__(self, </a:t>
            </a:r>
            <a:r>
              <a:rPr lang="en-US" sz="1200" dirty="0" err="1">
                <a:solidFill>
                  <a:schemeClr val="accent1"/>
                </a:solidFill>
              </a:rPr>
              <a:t>num_passages</a:t>
            </a:r>
            <a:r>
              <a:rPr lang="en-US" sz="1200" dirty="0">
                <a:solidFill>
                  <a:schemeClr val="accent1"/>
                </a:solidFill>
              </a:rPr>
              <a:t>=3):</a:t>
            </a:r>
          </a:p>
          <a:p>
            <a:r>
              <a:rPr lang="en-US" sz="1200" dirty="0">
                <a:solidFill>
                  <a:schemeClr val="accent1"/>
                </a:solidFill>
              </a:rPr>
              <a:t>        super().__</a:t>
            </a:r>
            <a:r>
              <a:rPr lang="en-US" sz="1200" dirty="0" err="1">
                <a:solidFill>
                  <a:schemeClr val="accent1"/>
                </a:solidFill>
              </a:rPr>
              <a:t>init</a:t>
            </a:r>
            <a:r>
              <a:rPr lang="en-US" sz="1200" dirty="0">
                <a:solidFill>
                  <a:schemeClr val="accent1"/>
                </a:solidFill>
              </a:rPr>
              <a:t>__()</a:t>
            </a:r>
          </a:p>
          <a:p>
            <a:r>
              <a:rPr lang="en-US" sz="1200" dirty="0">
                <a:solidFill>
                  <a:schemeClr val="accent1"/>
                </a:solidFill>
              </a:rPr>
              <a:t>        </a:t>
            </a:r>
            <a:r>
              <a:rPr lang="en-US" sz="1200" dirty="0" err="1">
                <a:solidFill>
                  <a:schemeClr val="accent1"/>
                </a:solidFill>
              </a:rPr>
              <a:t>self.retrieve</a:t>
            </a:r>
            <a:r>
              <a:rPr lang="en-US" sz="1200" dirty="0">
                <a:solidFill>
                  <a:schemeClr val="accent1"/>
                </a:solidFill>
              </a:rPr>
              <a:t> = </a:t>
            </a:r>
            <a:r>
              <a:rPr lang="en-US" sz="1200" dirty="0" err="1">
                <a:solidFill>
                  <a:schemeClr val="accent1"/>
                </a:solidFill>
              </a:rPr>
              <a:t>dspy.Retrieve</a:t>
            </a:r>
            <a:r>
              <a:rPr lang="en-US" sz="1200" dirty="0">
                <a:solidFill>
                  <a:schemeClr val="accent1"/>
                </a:solidFill>
              </a:rPr>
              <a:t>(k=</a:t>
            </a:r>
            <a:r>
              <a:rPr lang="en-US" sz="1200" dirty="0" err="1">
                <a:solidFill>
                  <a:schemeClr val="accent1"/>
                </a:solidFill>
              </a:rPr>
              <a:t>num_passages</a:t>
            </a:r>
            <a:r>
              <a:rPr lang="en-US" sz="1200" dirty="0">
                <a:solidFill>
                  <a:schemeClr val="accent1"/>
                </a:solidFill>
              </a:rPr>
              <a:t>)</a:t>
            </a:r>
          </a:p>
          <a:p>
            <a:r>
              <a:rPr lang="en-US" sz="1200" dirty="0">
                <a:solidFill>
                  <a:schemeClr val="accent1"/>
                </a:solidFill>
              </a:rPr>
              <a:t>        </a:t>
            </a:r>
            <a:r>
              <a:rPr lang="en-US" sz="1200" dirty="0" err="1">
                <a:solidFill>
                  <a:srgbClr val="FF0000"/>
                </a:solidFill>
              </a:rPr>
              <a:t>self.generate_answer</a:t>
            </a:r>
            <a:r>
              <a:rPr lang="en-US" sz="1200" dirty="0">
                <a:solidFill>
                  <a:srgbClr val="FF0000"/>
                </a:solidFill>
              </a:rPr>
              <a:t> = </a:t>
            </a:r>
            <a:r>
              <a:rPr lang="en-US" sz="1200" dirty="0" err="1">
                <a:solidFill>
                  <a:srgbClr val="FF0000"/>
                </a:solidFill>
              </a:rPr>
              <a:t>dspy.ChainOfThought</a:t>
            </a:r>
            <a:r>
              <a:rPr lang="en-US" sz="1200" dirty="0">
                <a:solidFill>
                  <a:srgbClr val="FF0000"/>
                </a:solidFill>
              </a:rPr>
              <a:t>("context, question -&gt; answer")</a:t>
            </a:r>
          </a:p>
          <a:p>
            <a:r>
              <a:rPr lang="en-US" sz="1200" dirty="0">
                <a:solidFill>
                  <a:schemeClr val="accent1"/>
                </a:solidFill>
              </a:rPr>
              <a:t>    </a:t>
            </a:r>
          </a:p>
          <a:p>
            <a:r>
              <a:rPr lang="en-US" sz="1200" dirty="0">
                <a:solidFill>
                  <a:schemeClr val="accent1"/>
                </a:solidFill>
              </a:rPr>
              <a:t>    def forward(self, question):</a:t>
            </a:r>
          </a:p>
          <a:p>
            <a:r>
              <a:rPr lang="en-US" sz="1200" dirty="0">
                <a:solidFill>
                  <a:schemeClr val="accent1"/>
                </a:solidFill>
              </a:rPr>
              <a:t>        context = </a:t>
            </a:r>
            <a:r>
              <a:rPr lang="en-US" sz="1200" dirty="0" err="1">
                <a:solidFill>
                  <a:schemeClr val="accent1"/>
                </a:solidFill>
              </a:rPr>
              <a:t>self.retrieve</a:t>
            </a:r>
            <a:r>
              <a:rPr lang="en-US" sz="1200" dirty="0">
                <a:solidFill>
                  <a:schemeClr val="accent1"/>
                </a:solidFill>
              </a:rPr>
              <a:t>(question).passages</a:t>
            </a:r>
          </a:p>
          <a:p>
            <a:r>
              <a:rPr lang="en-US" sz="1200" dirty="0">
                <a:solidFill>
                  <a:schemeClr val="accent1"/>
                </a:solidFill>
              </a:rPr>
              <a:t>        answer = </a:t>
            </a:r>
            <a:r>
              <a:rPr lang="en-US" sz="1200" dirty="0" err="1">
                <a:solidFill>
                  <a:schemeClr val="accent1"/>
                </a:solidFill>
              </a:rPr>
              <a:t>self.generate_answer</a:t>
            </a:r>
            <a:r>
              <a:rPr lang="en-US" sz="1200" dirty="0">
                <a:solidFill>
                  <a:schemeClr val="accent1"/>
                </a:solidFill>
              </a:rPr>
              <a:t>(context=context, question=question)</a:t>
            </a:r>
          </a:p>
          <a:p>
            <a:r>
              <a:rPr lang="en-US" sz="1200" dirty="0">
                <a:solidFill>
                  <a:schemeClr val="accent1"/>
                </a:solidFill>
              </a:rPr>
              <a:t>        return answer</a:t>
            </a:r>
          </a:p>
        </p:txBody>
      </p:sp>
      <p:sp>
        <p:nvSpPr>
          <p:cNvPr id="12" name="TextBox 11">
            <a:extLst>
              <a:ext uri="{FF2B5EF4-FFF2-40B4-BE49-F238E27FC236}">
                <a16:creationId xmlns:a16="http://schemas.microsoft.com/office/drawing/2014/main" id="{AB3A1C04-011D-4CE6-BE60-AE20E4C01C7B}"/>
              </a:ext>
            </a:extLst>
          </p:cNvPr>
          <p:cNvSpPr txBox="1"/>
          <p:nvPr/>
        </p:nvSpPr>
        <p:spPr>
          <a:xfrm>
            <a:off x="6565520" y="1397985"/>
            <a:ext cx="4748351" cy="369332"/>
          </a:xfrm>
          <a:prstGeom prst="rect">
            <a:avLst/>
          </a:prstGeom>
          <a:noFill/>
        </p:spPr>
        <p:txBody>
          <a:bodyPr wrap="none" rtlCol="0">
            <a:spAutoFit/>
          </a:bodyPr>
          <a:lstStyle/>
          <a:p>
            <a:pPr algn="ctr"/>
            <a:r>
              <a:rPr lang="zh-CN" altLang="en-US" dirty="0"/>
              <a:t>签名的示例：构建一个用于问答的简单的</a:t>
            </a:r>
            <a:r>
              <a:rPr lang="en-US" altLang="zh-CN" dirty="0"/>
              <a:t>RAG</a:t>
            </a:r>
            <a:endParaRPr lang="en-US" dirty="0"/>
          </a:p>
        </p:txBody>
      </p:sp>
      <p:sp>
        <p:nvSpPr>
          <p:cNvPr id="13" name="Rectangle: Rounded Corners 12">
            <a:extLst>
              <a:ext uri="{FF2B5EF4-FFF2-40B4-BE49-F238E27FC236}">
                <a16:creationId xmlns:a16="http://schemas.microsoft.com/office/drawing/2014/main" id="{799C02A6-B5F9-271F-B942-B9413732F370}"/>
              </a:ext>
            </a:extLst>
          </p:cNvPr>
          <p:cNvSpPr/>
          <p:nvPr/>
        </p:nvSpPr>
        <p:spPr>
          <a:xfrm>
            <a:off x="52039" y="4782786"/>
            <a:ext cx="1136027" cy="36210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t>1</a:t>
            </a:r>
            <a:r>
              <a:rPr lang="zh-CN" altLang="en-US" sz="1200" dirty="0"/>
              <a:t>：收集数据</a:t>
            </a:r>
            <a:endParaRPr lang="en-US" sz="1200" dirty="0"/>
          </a:p>
        </p:txBody>
      </p:sp>
      <p:sp>
        <p:nvSpPr>
          <p:cNvPr id="14" name="Rectangle: Rounded Corners 13">
            <a:extLst>
              <a:ext uri="{FF2B5EF4-FFF2-40B4-BE49-F238E27FC236}">
                <a16:creationId xmlns:a16="http://schemas.microsoft.com/office/drawing/2014/main" id="{9B9E57E6-C455-FC2D-1DB5-10988DAC8DB1}"/>
              </a:ext>
            </a:extLst>
          </p:cNvPr>
          <p:cNvSpPr/>
          <p:nvPr/>
        </p:nvSpPr>
        <p:spPr>
          <a:xfrm>
            <a:off x="1830142" y="4485144"/>
            <a:ext cx="861934" cy="36210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200" dirty="0"/>
              <a:t>签名</a:t>
            </a:r>
            <a:endParaRPr lang="en-US" sz="1200" dirty="0"/>
          </a:p>
        </p:txBody>
      </p:sp>
      <p:sp>
        <p:nvSpPr>
          <p:cNvPr id="15" name="Rectangle: Rounded Corners 14">
            <a:extLst>
              <a:ext uri="{FF2B5EF4-FFF2-40B4-BE49-F238E27FC236}">
                <a16:creationId xmlns:a16="http://schemas.microsoft.com/office/drawing/2014/main" id="{E499EBCA-C038-85C2-D3CA-D5D20F1BE026}"/>
              </a:ext>
            </a:extLst>
          </p:cNvPr>
          <p:cNvSpPr/>
          <p:nvPr/>
        </p:nvSpPr>
        <p:spPr>
          <a:xfrm>
            <a:off x="1827645" y="5028297"/>
            <a:ext cx="861934" cy="36210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200" dirty="0"/>
              <a:t>模块</a:t>
            </a:r>
            <a:endParaRPr lang="en-US" sz="1200" dirty="0"/>
          </a:p>
        </p:txBody>
      </p:sp>
      <p:sp>
        <p:nvSpPr>
          <p:cNvPr id="17" name="Rectangle: Rounded Corners 16">
            <a:extLst>
              <a:ext uri="{FF2B5EF4-FFF2-40B4-BE49-F238E27FC236}">
                <a16:creationId xmlns:a16="http://schemas.microsoft.com/office/drawing/2014/main" id="{7515FC07-AAC2-FDED-97B2-108204CBADD9}"/>
              </a:ext>
            </a:extLst>
          </p:cNvPr>
          <p:cNvSpPr/>
          <p:nvPr/>
        </p:nvSpPr>
        <p:spPr>
          <a:xfrm>
            <a:off x="3344142" y="4773697"/>
            <a:ext cx="980601" cy="36210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t>3</a:t>
            </a:r>
            <a:r>
              <a:rPr lang="zh-CN" altLang="en-US" sz="1200" dirty="0"/>
              <a:t>：优化器</a:t>
            </a:r>
            <a:endParaRPr lang="en-US" sz="1200" dirty="0"/>
          </a:p>
        </p:txBody>
      </p:sp>
      <p:cxnSp>
        <p:nvCxnSpPr>
          <p:cNvPr id="19" name="Straight Arrow Connector 18">
            <a:extLst>
              <a:ext uri="{FF2B5EF4-FFF2-40B4-BE49-F238E27FC236}">
                <a16:creationId xmlns:a16="http://schemas.microsoft.com/office/drawing/2014/main" id="{1486879D-B675-ED0F-956E-5B21647D64EB}"/>
              </a:ext>
            </a:extLst>
          </p:cNvPr>
          <p:cNvCxnSpPr>
            <a:cxnSpLocks/>
            <a:stCxn id="13" idx="3"/>
            <a:endCxn id="16" idx="1"/>
          </p:cNvCxnSpPr>
          <p:nvPr/>
        </p:nvCxnSpPr>
        <p:spPr>
          <a:xfrm>
            <a:off x="1188066" y="4963837"/>
            <a:ext cx="54963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7BB712A4-D07D-66B3-0358-B0D20684318B}"/>
              </a:ext>
            </a:extLst>
          </p:cNvPr>
          <p:cNvCxnSpPr/>
          <p:nvPr/>
        </p:nvCxnSpPr>
        <p:spPr>
          <a:xfrm>
            <a:off x="2794508" y="4931175"/>
            <a:ext cx="54963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Rectangle: Rounded Corners 22">
            <a:extLst>
              <a:ext uri="{FF2B5EF4-FFF2-40B4-BE49-F238E27FC236}">
                <a16:creationId xmlns:a16="http://schemas.microsoft.com/office/drawing/2014/main" id="{54AF059D-60CE-5152-65F0-F31087925882}"/>
              </a:ext>
            </a:extLst>
          </p:cNvPr>
          <p:cNvSpPr/>
          <p:nvPr/>
        </p:nvSpPr>
        <p:spPr>
          <a:xfrm>
            <a:off x="4874377" y="4782786"/>
            <a:ext cx="1056807" cy="36210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t>4</a:t>
            </a:r>
            <a:r>
              <a:rPr lang="zh-CN" altLang="en-US" sz="1200" dirty="0"/>
              <a:t>：编译器</a:t>
            </a:r>
            <a:endParaRPr lang="en-US" sz="1200" dirty="0"/>
          </a:p>
        </p:txBody>
      </p:sp>
      <p:cxnSp>
        <p:nvCxnSpPr>
          <p:cNvPr id="24" name="Straight Arrow Connector 23">
            <a:extLst>
              <a:ext uri="{FF2B5EF4-FFF2-40B4-BE49-F238E27FC236}">
                <a16:creationId xmlns:a16="http://schemas.microsoft.com/office/drawing/2014/main" id="{0EE3F6AA-D519-4013-1005-B4B6DFCBF59E}"/>
              </a:ext>
            </a:extLst>
          </p:cNvPr>
          <p:cNvCxnSpPr/>
          <p:nvPr/>
        </p:nvCxnSpPr>
        <p:spPr>
          <a:xfrm>
            <a:off x="4317565" y="4954748"/>
            <a:ext cx="54963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Connector: Elbow 27">
            <a:extLst>
              <a:ext uri="{FF2B5EF4-FFF2-40B4-BE49-F238E27FC236}">
                <a16:creationId xmlns:a16="http://schemas.microsoft.com/office/drawing/2014/main" id="{8F043FF7-035B-BFE3-8C97-F39B38D00ACE}"/>
              </a:ext>
            </a:extLst>
          </p:cNvPr>
          <p:cNvCxnSpPr>
            <a:cxnSpLocks/>
            <a:stCxn id="36" idx="1"/>
            <a:endCxn id="13" idx="2"/>
          </p:cNvCxnSpPr>
          <p:nvPr/>
        </p:nvCxnSpPr>
        <p:spPr>
          <a:xfrm rot="10800000">
            <a:off x="620053" y="5144889"/>
            <a:ext cx="2069526" cy="731435"/>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36" name="Rectangle: Rounded Corners 35">
            <a:extLst>
              <a:ext uri="{FF2B5EF4-FFF2-40B4-BE49-F238E27FC236}">
                <a16:creationId xmlns:a16="http://schemas.microsoft.com/office/drawing/2014/main" id="{64F68DDA-85DF-0EB3-29DD-E64A37396BD7}"/>
              </a:ext>
            </a:extLst>
          </p:cNvPr>
          <p:cNvSpPr/>
          <p:nvPr/>
        </p:nvSpPr>
        <p:spPr>
          <a:xfrm>
            <a:off x="2689579" y="5695272"/>
            <a:ext cx="861934" cy="36210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t>5</a:t>
            </a:r>
            <a:r>
              <a:rPr lang="zh-CN" altLang="en-US" sz="1200" dirty="0"/>
              <a:t>：迭代</a:t>
            </a:r>
            <a:endParaRPr lang="en-US" sz="1200" dirty="0"/>
          </a:p>
        </p:txBody>
      </p:sp>
      <p:cxnSp>
        <p:nvCxnSpPr>
          <p:cNvPr id="38" name="Connector: Elbow 37">
            <a:extLst>
              <a:ext uri="{FF2B5EF4-FFF2-40B4-BE49-F238E27FC236}">
                <a16:creationId xmlns:a16="http://schemas.microsoft.com/office/drawing/2014/main" id="{A37485BB-BF3D-109C-1A4E-788F984DC6D9}"/>
              </a:ext>
            </a:extLst>
          </p:cNvPr>
          <p:cNvCxnSpPr>
            <a:cxnSpLocks/>
            <a:stCxn id="23" idx="2"/>
            <a:endCxn id="36" idx="3"/>
          </p:cNvCxnSpPr>
          <p:nvPr/>
        </p:nvCxnSpPr>
        <p:spPr>
          <a:xfrm rot="5400000">
            <a:off x="4111430" y="4584971"/>
            <a:ext cx="731435" cy="1851268"/>
          </a:xfrm>
          <a:prstGeom prst="bentConnector2">
            <a:avLst/>
          </a:prstGeom>
        </p:spPr>
        <p:style>
          <a:lnRef idx="3">
            <a:schemeClr val="dk1"/>
          </a:lnRef>
          <a:fillRef idx="0">
            <a:schemeClr val="dk1"/>
          </a:fillRef>
          <a:effectRef idx="2">
            <a:schemeClr val="dk1"/>
          </a:effectRef>
          <a:fontRef idx="minor">
            <a:schemeClr val="tx1"/>
          </a:fontRef>
        </p:style>
      </p:cxnSp>
      <p:sp>
        <p:nvSpPr>
          <p:cNvPr id="42" name="TextBox 41">
            <a:extLst>
              <a:ext uri="{FF2B5EF4-FFF2-40B4-BE49-F238E27FC236}">
                <a16:creationId xmlns:a16="http://schemas.microsoft.com/office/drawing/2014/main" id="{545681C8-6117-67EB-1A5E-B8D2A5FAA068}"/>
              </a:ext>
            </a:extLst>
          </p:cNvPr>
          <p:cNvSpPr txBox="1"/>
          <p:nvPr/>
        </p:nvSpPr>
        <p:spPr>
          <a:xfrm>
            <a:off x="1285838" y="6253257"/>
            <a:ext cx="3306545" cy="276999"/>
          </a:xfrm>
          <a:prstGeom prst="rect">
            <a:avLst/>
          </a:prstGeom>
          <a:noFill/>
        </p:spPr>
        <p:txBody>
          <a:bodyPr wrap="square">
            <a:spAutoFit/>
          </a:bodyPr>
          <a:lstStyle/>
          <a:p>
            <a:pPr algn="ctr"/>
            <a:r>
              <a:rPr lang="en-US" sz="1200" dirty="0" err="1"/>
              <a:t>使用DSPy构建基于</a:t>
            </a:r>
            <a:r>
              <a:rPr lang="en-US" altLang="zh-CN" sz="1200" dirty="0" err="1"/>
              <a:t>LLM</a:t>
            </a:r>
            <a:r>
              <a:rPr lang="en-US" sz="1200" dirty="0" err="1"/>
              <a:t>的应用程序的工作流程</a:t>
            </a:r>
            <a:endParaRPr lang="en-US" sz="1200" dirty="0"/>
          </a:p>
        </p:txBody>
      </p:sp>
      <p:sp>
        <p:nvSpPr>
          <p:cNvPr id="44" name="TextBox 43">
            <a:extLst>
              <a:ext uri="{FF2B5EF4-FFF2-40B4-BE49-F238E27FC236}">
                <a16:creationId xmlns:a16="http://schemas.microsoft.com/office/drawing/2014/main" id="{156DB1D1-6569-70CA-625D-8029D8114B4E}"/>
              </a:ext>
            </a:extLst>
          </p:cNvPr>
          <p:cNvSpPr txBox="1"/>
          <p:nvPr/>
        </p:nvSpPr>
        <p:spPr>
          <a:xfrm>
            <a:off x="6167281" y="4677859"/>
            <a:ext cx="5463198" cy="1200329"/>
          </a:xfrm>
          <a:prstGeom prst="rect">
            <a:avLst/>
          </a:prstGeom>
          <a:noFill/>
        </p:spPr>
        <p:txBody>
          <a:bodyPr wrap="square">
            <a:spAutoFit/>
          </a:bodyPr>
          <a:lstStyle/>
          <a:p>
            <a:pPr marL="228600" indent="-228600">
              <a:buFont typeface="+mj-lt"/>
              <a:buAutoNum type="arabicParenR"/>
            </a:pPr>
            <a:r>
              <a:rPr lang="zh-CN" altLang="en-US" sz="1200" dirty="0"/>
              <a:t>收集数据：收集程序输入和输出的一些示例（例如，问题和答案对）。</a:t>
            </a:r>
          </a:p>
          <a:p>
            <a:pPr marL="228600" indent="-228600">
              <a:buFont typeface="+mj-lt"/>
              <a:buAutoNum type="arabicParenR"/>
            </a:pPr>
            <a:r>
              <a:rPr lang="en-US" altLang="zh-CN" sz="1200" dirty="0" err="1"/>
              <a:t>DSPy</a:t>
            </a:r>
            <a:r>
              <a:rPr lang="zh-CN" altLang="en-US" sz="1200" dirty="0"/>
              <a:t>程序：用签名和模块定义程序的逻辑以及组件之间的信息流来完成任务。</a:t>
            </a:r>
          </a:p>
          <a:p>
            <a:pPr marL="228600" indent="-228600">
              <a:buFont typeface="+mj-lt"/>
              <a:buAutoNum type="arabicParenR"/>
            </a:pPr>
            <a:r>
              <a:rPr lang="zh-CN" altLang="en-US" sz="1200" dirty="0"/>
              <a:t>优化程序：定义一个度量和优化器来评估</a:t>
            </a:r>
            <a:r>
              <a:rPr lang="en-US" altLang="zh-CN" sz="1200" dirty="0"/>
              <a:t>/</a:t>
            </a:r>
            <a:r>
              <a:rPr lang="zh-CN" altLang="en-US" sz="1200" dirty="0"/>
              <a:t>优化程序。</a:t>
            </a:r>
          </a:p>
          <a:p>
            <a:pPr marL="228600" indent="-228600">
              <a:buFont typeface="+mj-lt"/>
              <a:buAutoNum type="arabicParenR"/>
            </a:pPr>
            <a:r>
              <a:rPr lang="zh-CN" altLang="en-US" sz="1200" dirty="0"/>
              <a:t>编译程序：利用训练数据、程序、优化器（包括度量）来优化程序（例如，改进</a:t>
            </a:r>
            <a:r>
              <a:rPr lang="en-US" altLang="zh-CN" sz="1200" dirty="0"/>
              <a:t>prompt</a:t>
            </a:r>
            <a:r>
              <a:rPr lang="zh-CN" altLang="en-US" sz="1200" dirty="0"/>
              <a:t>或微调），</a:t>
            </a:r>
            <a:r>
              <a:rPr lang="zh-CN" altLang="en-US" sz="1200" b="0" i="0" dirty="0">
                <a:solidFill>
                  <a:srgbClr val="424242"/>
                </a:solidFill>
                <a:effectLst/>
                <a:latin typeface="Segoe UI" panose="020B0502040204020203" pitchFamily="34" charset="0"/>
              </a:rPr>
              <a:t>帮助开发人员轻松构建基于</a:t>
            </a:r>
            <a:r>
              <a:rPr lang="en-US" altLang="zh-CN" sz="1200" dirty="0">
                <a:solidFill>
                  <a:srgbClr val="424242"/>
                </a:solidFill>
                <a:latin typeface="Segoe UI" panose="020B0502040204020203" pitchFamily="34" charset="0"/>
              </a:rPr>
              <a:t>LLM</a:t>
            </a:r>
            <a:r>
              <a:rPr lang="zh-CN" altLang="en-US" sz="1200" b="0" i="0" dirty="0">
                <a:solidFill>
                  <a:srgbClr val="424242"/>
                </a:solidFill>
                <a:effectLst/>
                <a:latin typeface="Segoe UI" panose="020B0502040204020203" pitchFamily="34" charset="0"/>
              </a:rPr>
              <a:t>的应用程序框架</a:t>
            </a:r>
            <a:r>
              <a:rPr lang="zh-CN" altLang="en-US" sz="1200" dirty="0"/>
              <a:t>。</a:t>
            </a:r>
          </a:p>
          <a:p>
            <a:pPr marL="228600" indent="-228600">
              <a:buFont typeface="+mj-lt"/>
              <a:buAutoNum type="arabicParenR"/>
            </a:pPr>
            <a:r>
              <a:rPr lang="zh-CN" altLang="en-US" sz="1200" dirty="0"/>
              <a:t>迭代：通过不断改进数据、程序或度量来达到满意效果。</a:t>
            </a:r>
            <a:endParaRPr lang="en-US" sz="1200" dirty="0"/>
          </a:p>
        </p:txBody>
      </p:sp>
      <p:sp>
        <p:nvSpPr>
          <p:cNvPr id="46" name="TextBox 45">
            <a:extLst>
              <a:ext uri="{FF2B5EF4-FFF2-40B4-BE49-F238E27FC236}">
                <a16:creationId xmlns:a16="http://schemas.microsoft.com/office/drawing/2014/main" id="{89253955-3679-5315-1AC0-F3CFDAA53F93}"/>
              </a:ext>
            </a:extLst>
          </p:cNvPr>
          <p:cNvSpPr txBox="1"/>
          <p:nvPr/>
        </p:nvSpPr>
        <p:spPr>
          <a:xfrm>
            <a:off x="1737701" y="4110203"/>
            <a:ext cx="1160771" cy="276999"/>
          </a:xfrm>
          <a:prstGeom prst="rect">
            <a:avLst/>
          </a:prstGeom>
          <a:noFill/>
        </p:spPr>
        <p:txBody>
          <a:bodyPr wrap="square">
            <a:spAutoFit/>
          </a:bodyPr>
          <a:lstStyle/>
          <a:p>
            <a:r>
              <a:rPr lang="en-US" sz="1200" dirty="0"/>
              <a:t>2</a:t>
            </a:r>
            <a:r>
              <a:rPr lang="zh-CN" altLang="en-US" sz="1200" dirty="0"/>
              <a:t>：</a:t>
            </a:r>
            <a:r>
              <a:rPr lang="en-US" sz="1200" dirty="0" err="1"/>
              <a:t>DSPy程序</a:t>
            </a:r>
            <a:endParaRPr lang="en-US" sz="1200" dirty="0"/>
          </a:p>
        </p:txBody>
      </p:sp>
      <p:sp>
        <p:nvSpPr>
          <p:cNvPr id="48" name="TextBox 47">
            <a:extLst>
              <a:ext uri="{FF2B5EF4-FFF2-40B4-BE49-F238E27FC236}">
                <a16:creationId xmlns:a16="http://schemas.microsoft.com/office/drawing/2014/main" id="{631DE0E2-C317-BCEB-7E68-1AFB041DD862}"/>
              </a:ext>
            </a:extLst>
          </p:cNvPr>
          <p:cNvSpPr txBox="1"/>
          <p:nvPr/>
        </p:nvSpPr>
        <p:spPr>
          <a:xfrm>
            <a:off x="7776684" y="4159935"/>
            <a:ext cx="2326021" cy="369332"/>
          </a:xfrm>
          <a:prstGeom prst="rect">
            <a:avLst/>
          </a:prstGeom>
          <a:noFill/>
        </p:spPr>
        <p:txBody>
          <a:bodyPr wrap="none" rtlCol="0">
            <a:spAutoFit/>
          </a:bodyPr>
          <a:lstStyle/>
          <a:p>
            <a:pPr algn="ctr"/>
            <a:r>
              <a:rPr lang="en-US" altLang="zh-CN" dirty="0" err="1"/>
              <a:t>DSPy</a:t>
            </a:r>
            <a:r>
              <a:rPr lang="en-US" altLang="zh-CN" dirty="0"/>
              <a:t> </a:t>
            </a:r>
            <a:r>
              <a:rPr lang="zh-CN" altLang="en-US" dirty="0"/>
              <a:t>的一般工作流程</a:t>
            </a:r>
            <a:endParaRPr lang="en-US" dirty="0"/>
          </a:p>
        </p:txBody>
      </p:sp>
      <p:sp>
        <p:nvSpPr>
          <p:cNvPr id="55" name="Slide Number Placeholder 54">
            <a:extLst>
              <a:ext uri="{FF2B5EF4-FFF2-40B4-BE49-F238E27FC236}">
                <a16:creationId xmlns:a16="http://schemas.microsoft.com/office/drawing/2014/main" id="{49B708E1-BE71-C714-6985-D639EAB9A550}"/>
              </a:ext>
            </a:extLst>
          </p:cNvPr>
          <p:cNvSpPr>
            <a:spLocks noGrp="1"/>
          </p:cNvSpPr>
          <p:nvPr>
            <p:ph type="sldNum" sz="quarter" idx="12"/>
          </p:nvPr>
        </p:nvSpPr>
        <p:spPr/>
        <p:txBody>
          <a:bodyPr/>
          <a:lstStyle/>
          <a:p>
            <a:fld id="{D9B10D4E-0F35-4A98-894B-842CFE479E02}" type="slidenum">
              <a:rPr lang="en-US" smtClean="0"/>
              <a:t>3</a:t>
            </a:fld>
            <a:endParaRPr lang="en-US"/>
          </a:p>
        </p:txBody>
      </p:sp>
    </p:spTree>
    <p:extLst>
      <p:ext uri="{BB962C8B-B14F-4D97-AF65-F5344CB8AC3E}">
        <p14:creationId xmlns:p14="http://schemas.microsoft.com/office/powerpoint/2010/main" val="4140197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B87FE8E9-B26B-D1C1-8775-4F34340C2A76}"/>
              </a:ext>
            </a:extLst>
          </p:cNvPr>
          <p:cNvSpPr/>
          <p:nvPr/>
        </p:nvSpPr>
        <p:spPr>
          <a:xfrm>
            <a:off x="5740715" y="1390755"/>
            <a:ext cx="5843725" cy="480658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E61F5391-4510-7BF7-D623-260D92D12EB6}"/>
              </a:ext>
            </a:extLst>
          </p:cNvPr>
          <p:cNvSpPr>
            <a:spLocks noGrp="1"/>
          </p:cNvSpPr>
          <p:nvPr>
            <p:ph type="title"/>
          </p:nvPr>
        </p:nvSpPr>
        <p:spPr>
          <a:xfrm>
            <a:off x="726687" y="364273"/>
            <a:ext cx="10515600" cy="497236"/>
          </a:xfrm>
        </p:spPr>
        <p:txBody>
          <a:bodyPr>
            <a:normAutofit fontScale="90000"/>
          </a:bodyPr>
          <a:lstStyle/>
          <a:p>
            <a:r>
              <a:rPr lang="en-US" altLang="zh-CN" dirty="0" err="1"/>
              <a:t>DSPy</a:t>
            </a:r>
            <a:r>
              <a:rPr lang="en-US" altLang="zh-CN" dirty="0"/>
              <a:t> </a:t>
            </a:r>
            <a:r>
              <a:rPr lang="zh-CN" altLang="en-US" dirty="0"/>
              <a:t>的基本思想</a:t>
            </a:r>
            <a:endParaRPr lang="en-US" dirty="0"/>
          </a:p>
        </p:txBody>
      </p:sp>
      <p:graphicFrame>
        <p:nvGraphicFramePr>
          <p:cNvPr id="4" name="Content Placeholder 3">
            <a:extLst>
              <a:ext uri="{FF2B5EF4-FFF2-40B4-BE49-F238E27FC236}">
                <a16:creationId xmlns:a16="http://schemas.microsoft.com/office/drawing/2014/main" id="{1192077F-D9E8-DBB8-2783-8742C242186B}"/>
              </a:ext>
            </a:extLst>
          </p:cNvPr>
          <p:cNvGraphicFramePr>
            <a:graphicFrameLocks noGrp="1"/>
          </p:cNvGraphicFramePr>
          <p:nvPr>
            <p:ph idx="1"/>
            <p:extLst>
              <p:ext uri="{D42A27DB-BD31-4B8C-83A1-F6EECF244321}">
                <p14:modId xmlns:p14="http://schemas.microsoft.com/office/powerpoint/2010/main" val="3520098581"/>
              </p:ext>
            </p:extLst>
          </p:nvPr>
        </p:nvGraphicFramePr>
        <p:xfrm>
          <a:off x="630045" y="3344796"/>
          <a:ext cx="4484648" cy="2397760"/>
        </p:xfrm>
        <a:graphic>
          <a:graphicData uri="http://schemas.openxmlformats.org/drawingml/2006/table">
            <a:tbl>
              <a:tblPr firstRow="1" bandRow="1">
                <a:tableStyleId>{5C22544A-7EE6-4342-B048-85BDC9FD1C3A}</a:tableStyleId>
              </a:tblPr>
              <a:tblGrid>
                <a:gridCol w="2198559">
                  <a:extLst>
                    <a:ext uri="{9D8B030D-6E8A-4147-A177-3AD203B41FA5}">
                      <a16:colId xmlns:a16="http://schemas.microsoft.com/office/drawing/2014/main" val="1014520583"/>
                    </a:ext>
                  </a:extLst>
                </a:gridCol>
                <a:gridCol w="2286089">
                  <a:extLst>
                    <a:ext uri="{9D8B030D-6E8A-4147-A177-3AD203B41FA5}">
                      <a16:colId xmlns:a16="http://schemas.microsoft.com/office/drawing/2014/main" val="3952397950"/>
                    </a:ext>
                  </a:extLst>
                </a:gridCol>
              </a:tblGrid>
              <a:tr h="370840">
                <a:tc>
                  <a:txBody>
                    <a:bodyPr/>
                    <a:lstStyle/>
                    <a:p>
                      <a:pPr algn="ctr"/>
                      <a:r>
                        <a:rPr lang="en-US" altLang="zh-CN" sz="1200" dirty="0" err="1"/>
                        <a:t>PyTorch</a:t>
                      </a:r>
                      <a:endParaRPr lang="en-US" sz="1200" dirty="0"/>
                    </a:p>
                  </a:txBody>
                  <a:tcPr/>
                </a:tc>
                <a:tc>
                  <a:txBody>
                    <a:bodyPr/>
                    <a:lstStyle/>
                    <a:p>
                      <a:pPr algn="ctr"/>
                      <a:r>
                        <a:rPr lang="en-US" altLang="zh-CN" sz="1200" dirty="0" err="1"/>
                        <a:t>DSPy</a:t>
                      </a:r>
                      <a:endParaRPr lang="en-US" sz="1200" dirty="0"/>
                    </a:p>
                  </a:txBody>
                  <a:tcPr/>
                </a:tc>
                <a:extLst>
                  <a:ext uri="{0D108BD9-81ED-4DB2-BD59-A6C34878D82A}">
                    <a16:rowId xmlns:a16="http://schemas.microsoft.com/office/drawing/2014/main" val="2530965366"/>
                  </a:ext>
                </a:extLst>
              </a:tr>
              <a:tr h="370840">
                <a:tc>
                  <a:txBody>
                    <a:bodyPr/>
                    <a:lstStyle/>
                    <a:p>
                      <a:pPr algn="ctr"/>
                      <a:r>
                        <a:rPr lang="zh-CN" altLang="en-US" sz="1200" dirty="0"/>
                        <a:t>模型架构以声明式的方式描述</a:t>
                      </a:r>
                      <a:endParaRPr lang="en-US" altLang="zh-CN" sz="1200" dirty="0"/>
                    </a:p>
                    <a:p>
                      <a:pPr algn="ctr"/>
                      <a:r>
                        <a:rPr lang="zh-CN" altLang="en-US" sz="1200" dirty="0"/>
                        <a:t>（如卷积、池化、</a:t>
                      </a:r>
                      <a:r>
                        <a:rPr lang="en-US" altLang="zh-CN" sz="1200" dirty="0"/>
                        <a:t>dropout</a:t>
                      </a:r>
                      <a:r>
                        <a:rPr lang="zh-CN" altLang="en-US" sz="1200" dirty="0"/>
                        <a:t>等）</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dirty="0"/>
                        <a:t>模型架构以声明式的方式描述</a:t>
                      </a:r>
                      <a:endParaRPr lang="en-US" altLang="zh-CN"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dirty="0"/>
                        <a:t>（如预测、思维链等）</a:t>
                      </a:r>
                      <a:endParaRPr lang="en-US" sz="1200" dirty="0"/>
                    </a:p>
                  </a:txBody>
                  <a:tcPr/>
                </a:tc>
                <a:extLst>
                  <a:ext uri="{0D108BD9-81ED-4DB2-BD59-A6C34878D82A}">
                    <a16:rowId xmlns:a16="http://schemas.microsoft.com/office/drawing/2014/main" val="4201889839"/>
                  </a:ext>
                </a:extLst>
              </a:tr>
              <a:tr h="370840">
                <a:tc>
                  <a:txBody>
                    <a:bodyPr/>
                    <a:lstStyle/>
                    <a:p>
                      <a:pPr algn="ctr"/>
                      <a:r>
                        <a:rPr lang="zh-CN" altLang="en-US" sz="1200" dirty="0"/>
                        <a:t>模型训练</a:t>
                      </a:r>
                      <a:endParaRPr lang="en-US" sz="1200" dirty="0"/>
                    </a:p>
                  </a:txBody>
                  <a:tcPr/>
                </a:tc>
                <a:tc>
                  <a:txBody>
                    <a:bodyPr/>
                    <a:lstStyle/>
                    <a:p>
                      <a:pPr algn="ctr"/>
                      <a:r>
                        <a:rPr lang="zh-CN" altLang="en-US" sz="1200" dirty="0"/>
                        <a:t>编译</a:t>
                      </a:r>
                      <a:endParaRPr lang="en-US" sz="1200" dirty="0"/>
                    </a:p>
                  </a:txBody>
                  <a:tcPr/>
                </a:tc>
                <a:extLst>
                  <a:ext uri="{0D108BD9-81ED-4DB2-BD59-A6C34878D82A}">
                    <a16:rowId xmlns:a16="http://schemas.microsoft.com/office/drawing/2014/main" val="1990572013"/>
                  </a:ext>
                </a:extLst>
              </a:tr>
              <a:tr h="370840">
                <a:tc>
                  <a:txBody>
                    <a:bodyPr/>
                    <a:lstStyle/>
                    <a:p>
                      <a:pPr algn="ctr"/>
                      <a:r>
                        <a:rPr lang="zh-CN" altLang="en-US" sz="1200" dirty="0"/>
                        <a:t>损失函数</a:t>
                      </a:r>
                      <a:endParaRPr lang="en-US" sz="1200" dirty="0"/>
                    </a:p>
                  </a:txBody>
                  <a:tcPr/>
                </a:tc>
                <a:tc>
                  <a:txBody>
                    <a:bodyPr/>
                    <a:lstStyle/>
                    <a:p>
                      <a:pPr algn="ctr"/>
                      <a:r>
                        <a:rPr lang="zh-CN" altLang="en-US" sz="1200" dirty="0"/>
                        <a:t>评估度量</a:t>
                      </a:r>
                      <a:endParaRPr lang="en-US" sz="1200" dirty="0"/>
                    </a:p>
                  </a:txBody>
                  <a:tcPr/>
                </a:tc>
                <a:extLst>
                  <a:ext uri="{0D108BD9-81ED-4DB2-BD59-A6C34878D82A}">
                    <a16:rowId xmlns:a16="http://schemas.microsoft.com/office/drawing/2014/main" val="3568502400"/>
                  </a:ext>
                </a:extLst>
              </a:tr>
              <a:tr h="370840">
                <a:tc>
                  <a:txBody>
                    <a:bodyPr/>
                    <a:lstStyle/>
                    <a:p>
                      <a:pPr algn="ctr"/>
                      <a:r>
                        <a:rPr lang="zh-CN" altLang="en-US" sz="1200" dirty="0"/>
                        <a:t>优化器</a:t>
                      </a:r>
                      <a:endParaRPr lang="en-US" altLang="zh-CN" sz="1200" dirty="0"/>
                    </a:p>
                    <a:p>
                      <a:pPr algn="ctr"/>
                      <a:r>
                        <a:rPr lang="zh-CN" altLang="en-US" sz="1200" dirty="0"/>
                        <a:t>（如</a:t>
                      </a:r>
                      <a:r>
                        <a:rPr lang="en-US" altLang="zh-CN" sz="1200" dirty="0"/>
                        <a:t>SGD</a:t>
                      </a:r>
                      <a:r>
                        <a:rPr lang="zh-CN" altLang="en-US" sz="1200" dirty="0"/>
                        <a:t>、</a:t>
                      </a:r>
                      <a:r>
                        <a:rPr lang="en-US" altLang="zh-CN" sz="1200" dirty="0"/>
                        <a:t>Adam</a:t>
                      </a:r>
                      <a:r>
                        <a:rPr lang="zh-CN" altLang="en-US" sz="1200" dirty="0"/>
                        <a:t>等）</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dirty="0"/>
                        <a:t>优化器</a:t>
                      </a:r>
                      <a:endParaRPr lang="en-US" altLang="zh-CN"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dirty="0"/>
                        <a:t>（如集成、</a:t>
                      </a:r>
                      <a:r>
                        <a:rPr lang="en-US" altLang="zh-CN" sz="1200" dirty="0" err="1"/>
                        <a:t>BootstrapFewShot</a:t>
                      </a:r>
                      <a:r>
                        <a:rPr lang="zh-CN" altLang="en-US" sz="1200" dirty="0"/>
                        <a:t>等）</a:t>
                      </a:r>
                      <a:endParaRPr lang="en-US" sz="1200" dirty="0"/>
                    </a:p>
                  </a:txBody>
                  <a:tcPr/>
                </a:tc>
                <a:extLst>
                  <a:ext uri="{0D108BD9-81ED-4DB2-BD59-A6C34878D82A}">
                    <a16:rowId xmlns:a16="http://schemas.microsoft.com/office/drawing/2014/main" val="827375798"/>
                  </a:ext>
                </a:extLst>
              </a:tr>
              <a:tr h="370840">
                <a:tc>
                  <a:txBody>
                    <a:bodyPr/>
                    <a:lstStyle/>
                    <a:p>
                      <a:pPr algn="ctr"/>
                      <a:r>
                        <a:rPr lang="zh-CN" altLang="en-US" sz="1200" dirty="0"/>
                        <a:t>训练数据：大</a:t>
                      </a:r>
                      <a:endParaRPr lang="en-US" sz="1200" dirty="0"/>
                    </a:p>
                  </a:txBody>
                  <a:tcPr/>
                </a:tc>
                <a:tc>
                  <a:txBody>
                    <a:bodyPr/>
                    <a:lstStyle/>
                    <a:p>
                      <a:pPr algn="ctr"/>
                      <a:r>
                        <a:rPr lang="zh-CN" altLang="en-US" sz="1200" dirty="0"/>
                        <a:t>训练数据：小</a:t>
                      </a:r>
                      <a:endParaRPr lang="en-US" sz="1200" dirty="0"/>
                    </a:p>
                  </a:txBody>
                  <a:tcPr/>
                </a:tc>
                <a:extLst>
                  <a:ext uri="{0D108BD9-81ED-4DB2-BD59-A6C34878D82A}">
                    <a16:rowId xmlns:a16="http://schemas.microsoft.com/office/drawing/2014/main" val="1559287912"/>
                  </a:ext>
                </a:extLst>
              </a:tr>
            </a:tbl>
          </a:graphicData>
        </a:graphic>
      </p:graphicFrame>
      <p:sp>
        <p:nvSpPr>
          <p:cNvPr id="5" name="Rectangle: Rounded Corners 4">
            <a:extLst>
              <a:ext uri="{FF2B5EF4-FFF2-40B4-BE49-F238E27FC236}">
                <a16:creationId xmlns:a16="http://schemas.microsoft.com/office/drawing/2014/main" id="{1665BA3F-910F-BDBE-3C31-56ADC27F6C87}"/>
              </a:ext>
            </a:extLst>
          </p:cNvPr>
          <p:cNvSpPr/>
          <p:nvPr/>
        </p:nvSpPr>
        <p:spPr>
          <a:xfrm>
            <a:off x="689518" y="1390755"/>
            <a:ext cx="4222595" cy="146395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6" name="Content Placeholder 2">
            <a:extLst>
              <a:ext uri="{FF2B5EF4-FFF2-40B4-BE49-F238E27FC236}">
                <a16:creationId xmlns:a16="http://schemas.microsoft.com/office/drawing/2014/main" id="{19C6C966-20CB-FBED-42B9-E8F560BC8C06}"/>
              </a:ext>
            </a:extLst>
          </p:cNvPr>
          <p:cNvSpPr txBox="1">
            <a:spLocks/>
          </p:cNvSpPr>
          <p:nvPr/>
        </p:nvSpPr>
        <p:spPr>
          <a:xfrm>
            <a:off x="689518" y="1880839"/>
            <a:ext cx="4222594" cy="9738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j-lt"/>
              <a:buAutoNum type="arabicParenR"/>
            </a:pPr>
            <a:r>
              <a:rPr lang="zh-CN" altLang="en-US" sz="1200" dirty="0"/>
              <a:t>元学习：让管道中的</a:t>
            </a:r>
            <a:r>
              <a:rPr lang="en-US" altLang="zh-CN" sz="1200" dirty="0"/>
              <a:t>AI/ML</a:t>
            </a:r>
            <a:r>
              <a:rPr lang="zh-CN" altLang="en-US" sz="1200" dirty="0"/>
              <a:t>组件通过学习在整体上被优化。</a:t>
            </a:r>
          </a:p>
          <a:p>
            <a:pPr>
              <a:buFont typeface="+mj-lt"/>
              <a:buAutoNum type="arabicParenR"/>
            </a:pPr>
            <a:r>
              <a:rPr lang="en-US" altLang="zh-CN" sz="1200" b="0" i="0" dirty="0" err="1">
                <a:solidFill>
                  <a:srgbClr val="1F2328"/>
                </a:solidFill>
                <a:effectLst/>
                <a:latin typeface="-apple-system"/>
              </a:rPr>
              <a:t>PyTorch</a:t>
            </a:r>
            <a:r>
              <a:rPr lang="zh-CN" altLang="en-US" sz="1200" b="0" i="0" dirty="0">
                <a:solidFill>
                  <a:srgbClr val="1F2328"/>
                </a:solidFill>
                <a:effectLst/>
                <a:latin typeface="-apple-system"/>
              </a:rPr>
              <a:t>：通过声明式的方法描述学习机的结构。</a:t>
            </a:r>
            <a:endParaRPr lang="en-US" altLang="zh-CN" sz="1200" b="0" i="0" dirty="0">
              <a:solidFill>
                <a:srgbClr val="1F2328"/>
              </a:solidFill>
              <a:effectLst/>
              <a:latin typeface="-apple-system"/>
            </a:endParaRPr>
          </a:p>
          <a:p>
            <a:pPr>
              <a:buFont typeface="+mj-lt"/>
              <a:buAutoNum type="arabicParenR"/>
            </a:pPr>
            <a:r>
              <a:rPr lang="zh-CN" altLang="en-US" sz="1200" b="0" i="0" dirty="0">
                <a:solidFill>
                  <a:srgbClr val="1F2328"/>
                </a:solidFill>
                <a:effectLst/>
                <a:latin typeface="-apple-system"/>
              </a:rPr>
              <a:t>自动优化</a:t>
            </a:r>
            <a:r>
              <a:rPr lang="en-US" altLang="zh-CN" sz="1000" b="0" i="0" dirty="0" err="1">
                <a:solidFill>
                  <a:srgbClr val="424242"/>
                </a:solidFill>
                <a:effectLst/>
                <a:latin typeface="Segoe UI" panose="020B0502040204020203" pitchFamily="34" charset="0"/>
              </a:rPr>
              <a:t>DSPy</a:t>
            </a:r>
            <a:r>
              <a:rPr lang="zh-CN" altLang="en-US" sz="1000" b="0" i="0" dirty="0">
                <a:solidFill>
                  <a:srgbClr val="424242"/>
                </a:solidFill>
                <a:effectLst/>
                <a:latin typeface="Segoe UI" panose="020B0502040204020203" pitchFamily="34" charset="0"/>
              </a:rPr>
              <a:t>模块中的参数类似于在</a:t>
            </a:r>
            <a:r>
              <a:rPr lang="en-US" altLang="zh-CN" sz="1000" b="0" i="0" dirty="0" err="1">
                <a:solidFill>
                  <a:srgbClr val="424242"/>
                </a:solidFill>
                <a:effectLst/>
                <a:latin typeface="Segoe UI" panose="020B0502040204020203" pitchFamily="34" charset="0"/>
              </a:rPr>
              <a:t>PyTorch</a:t>
            </a:r>
            <a:r>
              <a:rPr lang="zh-CN" altLang="en-US" sz="1000" b="0" i="0" dirty="0">
                <a:solidFill>
                  <a:srgbClr val="424242"/>
                </a:solidFill>
                <a:effectLst/>
                <a:latin typeface="Segoe UI" panose="020B0502040204020203" pitchFamily="34" charset="0"/>
              </a:rPr>
              <a:t>中训练神经网络。</a:t>
            </a:r>
            <a:endParaRPr lang="zh-CN" altLang="en-US" sz="1200" dirty="0"/>
          </a:p>
        </p:txBody>
      </p:sp>
      <p:sp>
        <p:nvSpPr>
          <p:cNvPr id="7" name="TextBox 6">
            <a:extLst>
              <a:ext uri="{FF2B5EF4-FFF2-40B4-BE49-F238E27FC236}">
                <a16:creationId xmlns:a16="http://schemas.microsoft.com/office/drawing/2014/main" id="{C3CD83F7-22EB-ED84-7949-2857E1A89C4C}"/>
              </a:ext>
            </a:extLst>
          </p:cNvPr>
          <p:cNvSpPr txBox="1"/>
          <p:nvPr/>
        </p:nvSpPr>
        <p:spPr>
          <a:xfrm>
            <a:off x="1776101" y="1361767"/>
            <a:ext cx="1864357" cy="369332"/>
          </a:xfrm>
          <a:prstGeom prst="rect">
            <a:avLst/>
          </a:prstGeom>
          <a:noFill/>
        </p:spPr>
        <p:txBody>
          <a:bodyPr wrap="none" rtlCol="0">
            <a:spAutoFit/>
          </a:bodyPr>
          <a:lstStyle/>
          <a:p>
            <a:pPr algn="ctr"/>
            <a:r>
              <a:rPr lang="en-US" altLang="zh-CN" dirty="0" err="1"/>
              <a:t>DSPy</a:t>
            </a:r>
            <a:r>
              <a:rPr lang="en-US" altLang="zh-CN" dirty="0"/>
              <a:t> </a:t>
            </a:r>
            <a:r>
              <a:rPr lang="zh-CN" altLang="en-US" dirty="0"/>
              <a:t>的思想来源</a:t>
            </a:r>
            <a:endParaRPr lang="en-US" dirty="0"/>
          </a:p>
        </p:txBody>
      </p:sp>
      <p:sp>
        <p:nvSpPr>
          <p:cNvPr id="9" name="TextBox 8">
            <a:extLst>
              <a:ext uri="{FF2B5EF4-FFF2-40B4-BE49-F238E27FC236}">
                <a16:creationId xmlns:a16="http://schemas.microsoft.com/office/drawing/2014/main" id="{00D76523-6F98-5E57-81C6-72B35F0348C2}"/>
              </a:ext>
            </a:extLst>
          </p:cNvPr>
          <p:cNvSpPr txBox="1"/>
          <p:nvPr/>
        </p:nvSpPr>
        <p:spPr>
          <a:xfrm>
            <a:off x="5943296" y="2042360"/>
            <a:ext cx="5731085" cy="4154984"/>
          </a:xfrm>
          <a:prstGeom prst="rect">
            <a:avLst/>
          </a:prstGeom>
          <a:noFill/>
        </p:spPr>
        <p:txBody>
          <a:bodyPr wrap="square">
            <a:spAutoFit/>
          </a:bodyPr>
          <a:lstStyle/>
          <a:p>
            <a:r>
              <a:rPr lang="en-US" sz="1200" b="0" i="1" dirty="0">
                <a:solidFill>
                  <a:srgbClr val="93A1A1"/>
                </a:solidFill>
                <a:effectLst/>
                <a:latin typeface="Courier New" panose="02070309020205020404" pitchFamily="49" charset="0"/>
              </a:rPr>
              <a:t># Small training set with question-and-answer pairs</a:t>
            </a:r>
          </a:p>
          <a:p>
            <a:br>
              <a:rPr lang="en-US" sz="1200" dirty="0"/>
            </a:br>
            <a:r>
              <a:rPr lang="en-US" sz="1200" b="0" i="0" dirty="0">
                <a:solidFill>
                  <a:srgbClr val="666666"/>
                </a:solidFill>
                <a:effectLst/>
                <a:latin typeface="Courier New" panose="02070309020205020404" pitchFamily="49" charset="0"/>
              </a:rPr>
              <a:t>trainset = [</a:t>
            </a:r>
            <a:r>
              <a:rPr lang="en-US" sz="1200" b="0" i="0" dirty="0" err="1">
                <a:solidFill>
                  <a:srgbClr val="666666"/>
                </a:solidFill>
                <a:effectLst/>
                <a:latin typeface="Courier New" panose="02070309020205020404" pitchFamily="49" charset="0"/>
              </a:rPr>
              <a:t>dspy.Example</a:t>
            </a:r>
            <a:r>
              <a:rPr lang="en-US" sz="1200" b="0" i="0" dirty="0">
                <a:solidFill>
                  <a:srgbClr val="666666"/>
                </a:solidFill>
                <a:effectLst/>
                <a:latin typeface="Courier New" panose="02070309020205020404" pitchFamily="49" charset="0"/>
              </a:rPr>
              <a:t>(question=</a:t>
            </a:r>
            <a:r>
              <a:rPr lang="en-US" sz="1200" b="0" i="0" dirty="0">
                <a:solidFill>
                  <a:srgbClr val="2AA198"/>
                </a:solidFill>
                <a:effectLst/>
                <a:latin typeface="Courier New" panose="02070309020205020404" pitchFamily="49" charset="0"/>
              </a:rPr>
              <a:t>"What were the two main things the author worked on before college?"</a:t>
            </a:r>
            <a:r>
              <a:rPr lang="en-US" sz="1200" b="0" i="0" dirty="0">
                <a:solidFill>
                  <a:srgbClr val="666666"/>
                </a:solidFill>
                <a:effectLst/>
                <a:latin typeface="Courier New" panose="02070309020205020404" pitchFamily="49" charset="0"/>
              </a:rPr>
              <a:t>, </a:t>
            </a:r>
            <a:br>
              <a:rPr lang="en-US" sz="1200" dirty="0"/>
            </a:br>
            <a:r>
              <a:rPr lang="en-US" sz="1200" b="0" i="0" dirty="0">
                <a:solidFill>
                  <a:srgbClr val="666666"/>
                </a:solidFill>
                <a:effectLst/>
                <a:latin typeface="Courier New" panose="02070309020205020404" pitchFamily="49" charset="0"/>
              </a:rPr>
              <a:t>answer=</a:t>
            </a:r>
            <a:r>
              <a:rPr lang="en-US" sz="1200" b="0" i="0" dirty="0">
                <a:solidFill>
                  <a:srgbClr val="2AA198"/>
                </a:solidFill>
                <a:effectLst/>
                <a:latin typeface="Courier New" panose="02070309020205020404" pitchFamily="49" charset="0"/>
              </a:rPr>
              <a:t>"Writing and programming"</a:t>
            </a:r>
            <a:r>
              <a:rPr lang="en-US" sz="1200" b="0" i="0" dirty="0">
                <a:solidFill>
                  <a:srgbClr val="666666"/>
                </a:solidFill>
                <a:effectLst/>
                <a:latin typeface="Courier New" panose="02070309020205020404" pitchFamily="49" charset="0"/>
              </a:rPr>
              <a:t>).</a:t>
            </a:r>
            <a:r>
              <a:rPr lang="en-US" sz="1200" b="0" i="0" dirty="0" err="1">
                <a:solidFill>
                  <a:srgbClr val="666666"/>
                </a:solidFill>
                <a:effectLst/>
                <a:latin typeface="Courier New" panose="02070309020205020404" pitchFamily="49" charset="0"/>
              </a:rPr>
              <a:t>with_inputs</a:t>
            </a:r>
            <a:r>
              <a:rPr lang="en-US" sz="1200" b="0" i="0" dirty="0">
                <a:solidFill>
                  <a:srgbClr val="666666"/>
                </a:solidFill>
                <a:effectLst/>
                <a:latin typeface="Courier New" panose="02070309020205020404" pitchFamily="49" charset="0"/>
              </a:rPr>
              <a:t>(</a:t>
            </a:r>
            <a:r>
              <a:rPr lang="en-US" sz="1200" b="0" i="0" dirty="0">
                <a:solidFill>
                  <a:srgbClr val="2AA198"/>
                </a:solidFill>
                <a:effectLst/>
                <a:latin typeface="Courier New" panose="02070309020205020404" pitchFamily="49" charset="0"/>
              </a:rPr>
              <a:t>'question’</a:t>
            </a:r>
            <a:r>
              <a:rPr lang="en-US" sz="1200" b="0" i="0" dirty="0">
                <a:solidFill>
                  <a:srgbClr val="666666"/>
                </a:solidFill>
                <a:effectLst/>
                <a:latin typeface="Courier New" panose="02070309020205020404" pitchFamily="49" charset="0"/>
              </a:rPr>
              <a:t>),</a:t>
            </a:r>
            <a:br>
              <a:rPr lang="en-US" sz="1200" dirty="0"/>
            </a:br>
            <a:endParaRPr lang="en-US" sz="1200" dirty="0"/>
          </a:p>
          <a:p>
            <a:r>
              <a:rPr lang="en-US" sz="1200" b="0" i="0" dirty="0" err="1">
                <a:solidFill>
                  <a:srgbClr val="666666"/>
                </a:solidFill>
                <a:effectLst/>
                <a:latin typeface="Courier New" panose="02070309020205020404" pitchFamily="49" charset="0"/>
              </a:rPr>
              <a:t>dspy.Example</a:t>
            </a:r>
            <a:r>
              <a:rPr lang="en-US" sz="1200" b="0" i="0" dirty="0">
                <a:solidFill>
                  <a:srgbClr val="666666"/>
                </a:solidFill>
                <a:effectLst/>
                <a:latin typeface="Courier New" panose="02070309020205020404" pitchFamily="49" charset="0"/>
              </a:rPr>
              <a:t>(question=</a:t>
            </a:r>
            <a:r>
              <a:rPr lang="en-US" sz="1200" b="0" i="0" dirty="0">
                <a:solidFill>
                  <a:srgbClr val="2AA198"/>
                </a:solidFill>
                <a:effectLst/>
                <a:latin typeface="Courier New" panose="02070309020205020404" pitchFamily="49" charset="0"/>
              </a:rPr>
              <a:t>"What kind of writing did the author do before college?"</a:t>
            </a:r>
            <a:r>
              <a:rPr lang="en-US" sz="1200" b="0" i="0" dirty="0">
                <a:solidFill>
                  <a:srgbClr val="666666"/>
                </a:solidFill>
                <a:effectLst/>
                <a:latin typeface="Courier New" panose="02070309020205020404" pitchFamily="49" charset="0"/>
              </a:rPr>
              <a:t>, </a:t>
            </a:r>
            <a:br>
              <a:rPr lang="en-US" sz="1200" dirty="0"/>
            </a:br>
            <a:r>
              <a:rPr lang="en-US" sz="1200" b="0" i="0" dirty="0">
                <a:solidFill>
                  <a:srgbClr val="666666"/>
                </a:solidFill>
                <a:effectLst/>
                <a:latin typeface="Courier New" panose="02070309020205020404" pitchFamily="49" charset="0"/>
              </a:rPr>
              <a:t>answer=</a:t>
            </a:r>
            <a:r>
              <a:rPr lang="en-US" sz="1200" b="0" i="0" dirty="0">
                <a:solidFill>
                  <a:srgbClr val="2AA198"/>
                </a:solidFill>
                <a:effectLst/>
                <a:latin typeface="Courier New" panose="02070309020205020404" pitchFamily="49" charset="0"/>
              </a:rPr>
              <a:t>"Short stories"</a:t>
            </a:r>
            <a:r>
              <a:rPr lang="en-US" sz="1200" b="0" i="0" dirty="0">
                <a:solidFill>
                  <a:srgbClr val="666666"/>
                </a:solidFill>
                <a:effectLst/>
                <a:latin typeface="Courier New" panose="02070309020205020404" pitchFamily="49" charset="0"/>
              </a:rPr>
              <a:t>).</a:t>
            </a:r>
            <a:r>
              <a:rPr lang="en-US" sz="1200" b="0" i="0" dirty="0" err="1">
                <a:solidFill>
                  <a:srgbClr val="666666"/>
                </a:solidFill>
                <a:effectLst/>
                <a:latin typeface="Courier New" panose="02070309020205020404" pitchFamily="49" charset="0"/>
              </a:rPr>
              <a:t>with_inputs</a:t>
            </a:r>
            <a:r>
              <a:rPr lang="en-US" sz="1200" b="0" i="0" dirty="0">
                <a:solidFill>
                  <a:srgbClr val="666666"/>
                </a:solidFill>
                <a:effectLst/>
                <a:latin typeface="Courier New" panose="02070309020205020404" pitchFamily="49" charset="0"/>
              </a:rPr>
              <a:t>(</a:t>
            </a:r>
            <a:r>
              <a:rPr lang="en-US" sz="1200" b="0" i="0" dirty="0">
                <a:solidFill>
                  <a:srgbClr val="2AA198"/>
                </a:solidFill>
                <a:effectLst/>
                <a:latin typeface="Courier New" panose="02070309020205020404" pitchFamily="49" charset="0"/>
              </a:rPr>
              <a:t>'question’</a:t>
            </a:r>
            <a:r>
              <a:rPr lang="en-US" sz="1200" b="0" i="0" dirty="0">
                <a:solidFill>
                  <a:srgbClr val="666666"/>
                </a:solidFill>
                <a:effectLst/>
                <a:latin typeface="Courier New" panose="02070309020205020404" pitchFamily="49" charset="0"/>
              </a:rPr>
              <a:t>),</a:t>
            </a:r>
            <a:br>
              <a:rPr lang="en-US" sz="1200" dirty="0"/>
            </a:br>
            <a:endParaRPr lang="en-US" sz="1200" dirty="0"/>
          </a:p>
          <a:p>
            <a:r>
              <a:rPr lang="en-US" sz="1200" b="0" i="0" dirty="0" err="1">
                <a:solidFill>
                  <a:srgbClr val="666666"/>
                </a:solidFill>
                <a:effectLst/>
                <a:latin typeface="Courier New" panose="02070309020205020404" pitchFamily="49" charset="0"/>
              </a:rPr>
              <a:t>dspy.Example</a:t>
            </a:r>
            <a:r>
              <a:rPr lang="en-US" sz="1200" b="0" i="0" dirty="0">
                <a:solidFill>
                  <a:srgbClr val="666666"/>
                </a:solidFill>
                <a:effectLst/>
                <a:latin typeface="Courier New" panose="02070309020205020404" pitchFamily="49" charset="0"/>
              </a:rPr>
              <a:t>(question=</a:t>
            </a:r>
            <a:r>
              <a:rPr lang="en-US" sz="1200" b="0" i="0" dirty="0">
                <a:solidFill>
                  <a:srgbClr val="2AA198"/>
                </a:solidFill>
                <a:effectLst/>
                <a:latin typeface="Courier New" panose="02070309020205020404" pitchFamily="49" charset="0"/>
              </a:rPr>
              <a:t>"What was the first computer language the author learned?"</a:t>
            </a:r>
            <a:r>
              <a:rPr lang="en-US" sz="1200" b="0" i="0" dirty="0">
                <a:solidFill>
                  <a:srgbClr val="666666"/>
                </a:solidFill>
                <a:effectLst/>
                <a:latin typeface="Courier New" panose="02070309020205020404" pitchFamily="49" charset="0"/>
              </a:rPr>
              <a:t>, </a:t>
            </a:r>
            <a:br>
              <a:rPr lang="en-US" sz="1200" dirty="0"/>
            </a:br>
            <a:r>
              <a:rPr lang="en-US" sz="1200" b="0" i="0" dirty="0">
                <a:solidFill>
                  <a:srgbClr val="666666"/>
                </a:solidFill>
                <a:effectLst/>
                <a:latin typeface="Courier New" panose="02070309020205020404" pitchFamily="49" charset="0"/>
              </a:rPr>
              <a:t>answer=</a:t>
            </a:r>
            <a:r>
              <a:rPr lang="en-US" sz="1200" b="0" i="0" dirty="0">
                <a:solidFill>
                  <a:srgbClr val="2AA198"/>
                </a:solidFill>
                <a:effectLst/>
                <a:latin typeface="Courier New" panose="02070309020205020404" pitchFamily="49" charset="0"/>
              </a:rPr>
              <a:t>"Fortran"</a:t>
            </a:r>
            <a:r>
              <a:rPr lang="en-US" sz="1200" b="0" i="0" dirty="0">
                <a:solidFill>
                  <a:srgbClr val="666666"/>
                </a:solidFill>
                <a:effectLst/>
                <a:latin typeface="Courier New" panose="02070309020205020404" pitchFamily="49" charset="0"/>
              </a:rPr>
              <a:t>).</a:t>
            </a:r>
            <a:r>
              <a:rPr lang="en-US" sz="1200" b="0" i="0" dirty="0" err="1">
                <a:solidFill>
                  <a:srgbClr val="666666"/>
                </a:solidFill>
                <a:effectLst/>
                <a:latin typeface="Courier New" panose="02070309020205020404" pitchFamily="49" charset="0"/>
              </a:rPr>
              <a:t>with_inputs</a:t>
            </a:r>
            <a:r>
              <a:rPr lang="en-US" sz="1200" b="0" i="0" dirty="0">
                <a:solidFill>
                  <a:srgbClr val="666666"/>
                </a:solidFill>
                <a:effectLst/>
                <a:latin typeface="Courier New" panose="02070309020205020404" pitchFamily="49" charset="0"/>
              </a:rPr>
              <a:t>(</a:t>
            </a:r>
            <a:r>
              <a:rPr lang="en-US" sz="1200" b="0" i="0" dirty="0">
                <a:solidFill>
                  <a:srgbClr val="2AA198"/>
                </a:solidFill>
                <a:effectLst/>
                <a:latin typeface="Courier New" panose="02070309020205020404" pitchFamily="49" charset="0"/>
              </a:rPr>
              <a:t>'question’</a:t>
            </a:r>
            <a:r>
              <a:rPr lang="en-US" sz="1200" b="0" i="0" dirty="0">
                <a:solidFill>
                  <a:srgbClr val="666666"/>
                </a:solidFill>
                <a:effectLst/>
                <a:latin typeface="Courier New" panose="02070309020205020404" pitchFamily="49" charset="0"/>
              </a:rPr>
              <a:t>),</a:t>
            </a:r>
            <a:br>
              <a:rPr lang="en-US" sz="1200" dirty="0"/>
            </a:br>
            <a:endParaRPr lang="en-US" sz="1200" dirty="0"/>
          </a:p>
          <a:p>
            <a:r>
              <a:rPr lang="en-US" sz="1200" b="0" i="0" dirty="0" err="1">
                <a:solidFill>
                  <a:srgbClr val="666666"/>
                </a:solidFill>
                <a:effectLst/>
                <a:latin typeface="Courier New" panose="02070309020205020404" pitchFamily="49" charset="0"/>
              </a:rPr>
              <a:t>dspy.Example</a:t>
            </a:r>
            <a:r>
              <a:rPr lang="en-US" sz="1200" b="0" i="0" dirty="0">
                <a:solidFill>
                  <a:srgbClr val="666666"/>
                </a:solidFill>
                <a:effectLst/>
                <a:latin typeface="Courier New" panose="02070309020205020404" pitchFamily="49" charset="0"/>
              </a:rPr>
              <a:t>(question=</a:t>
            </a:r>
            <a:r>
              <a:rPr lang="en-US" sz="1200" b="0" i="0" dirty="0">
                <a:solidFill>
                  <a:srgbClr val="2AA198"/>
                </a:solidFill>
                <a:effectLst/>
                <a:latin typeface="Courier New" panose="02070309020205020404" pitchFamily="49" charset="0"/>
              </a:rPr>
              <a:t>"What kind of computer did the author's father buy?"</a:t>
            </a:r>
            <a:r>
              <a:rPr lang="en-US" sz="1200" b="0" i="0" dirty="0">
                <a:solidFill>
                  <a:srgbClr val="666666"/>
                </a:solidFill>
                <a:effectLst/>
                <a:latin typeface="Courier New" panose="02070309020205020404" pitchFamily="49" charset="0"/>
              </a:rPr>
              <a:t>, </a:t>
            </a:r>
            <a:br>
              <a:rPr lang="en-US" sz="1200" dirty="0"/>
            </a:br>
            <a:r>
              <a:rPr lang="en-US" sz="1200" b="0" i="0" dirty="0">
                <a:solidFill>
                  <a:srgbClr val="666666"/>
                </a:solidFill>
                <a:effectLst/>
                <a:latin typeface="Courier New" panose="02070309020205020404" pitchFamily="49" charset="0"/>
              </a:rPr>
              <a:t>answer=</a:t>
            </a:r>
            <a:r>
              <a:rPr lang="en-US" sz="1200" b="0" i="0" dirty="0">
                <a:solidFill>
                  <a:srgbClr val="2AA198"/>
                </a:solidFill>
                <a:effectLst/>
                <a:latin typeface="Courier New" panose="02070309020205020404" pitchFamily="49" charset="0"/>
              </a:rPr>
              <a:t>"TRS-80"</a:t>
            </a:r>
            <a:r>
              <a:rPr lang="en-US" sz="1200" b="0" i="0" dirty="0">
                <a:solidFill>
                  <a:srgbClr val="666666"/>
                </a:solidFill>
                <a:effectLst/>
                <a:latin typeface="Courier New" panose="02070309020205020404" pitchFamily="49" charset="0"/>
              </a:rPr>
              <a:t>).</a:t>
            </a:r>
            <a:r>
              <a:rPr lang="en-US" sz="1200" b="0" i="0" dirty="0" err="1">
                <a:solidFill>
                  <a:srgbClr val="666666"/>
                </a:solidFill>
                <a:effectLst/>
                <a:latin typeface="Courier New" panose="02070309020205020404" pitchFamily="49" charset="0"/>
              </a:rPr>
              <a:t>with_inputs</a:t>
            </a:r>
            <a:r>
              <a:rPr lang="en-US" sz="1200" b="0" i="0" dirty="0">
                <a:solidFill>
                  <a:srgbClr val="666666"/>
                </a:solidFill>
                <a:effectLst/>
                <a:latin typeface="Courier New" panose="02070309020205020404" pitchFamily="49" charset="0"/>
              </a:rPr>
              <a:t>(</a:t>
            </a:r>
            <a:r>
              <a:rPr lang="en-US" sz="1200" b="0" i="0" dirty="0">
                <a:solidFill>
                  <a:srgbClr val="2AA198"/>
                </a:solidFill>
                <a:effectLst/>
                <a:latin typeface="Courier New" panose="02070309020205020404" pitchFamily="49" charset="0"/>
              </a:rPr>
              <a:t>'question’</a:t>
            </a:r>
            <a:r>
              <a:rPr lang="en-US" sz="1200" b="0" i="0" dirty="0">
                <a:solidFill>
                  <a:srgbClr val="666666"/>
                </a:solidFill>
                <a:effectLst/>
                <a:latin typeface="Courier New" panose="02070309020205020404" pitchFamily="49" charset="0"/>
              </a:rPr>
              <a:t>),</a:t>
            </a:r>
            <a:br>
              <a:rPr lang="en-US" sz="1200" dirty="0"/>
            </a:br>
            <a:endParaRPr lang="en-US" sz="1200" dirty="0"/>
          </a:p>
          <a:p>
            <a:r>
              <a:rPr lang="en-US" sz="1200" b="0" i="0" dirty="0" err="1">
                <a:solidFill>
                  <a:srgbClr val="666666"/>
                </a:solidFill>
                <a:effectLst/>
                <a:latin typeface="Courier New" panose="02070309020205020404" pitchFamily="49" charset="0"/>
              </a:rPr>
              <a:t>dspy.Example</a:t>
            </a:r>
            <a:r>
              <a:rPr lang="en-US" sz="1200" b="0" i="0" dirty="0">
                <a:solidFill>
                  <a:srgbClr val="666666"/>
                </a:solidFill>
                <a:effectLst/>
                <a:latin typeface="Courier New" panose="02070309020205020404" pitchFamily="49" charset="0"/>
              </a:rPr>
              <a:t>(question=</a:t>
            </a:r>
            <a:r>
              <a:rPr lang="en-US" sz="1200" b="0" i="0" dirty="0">
                <a:solidFill>
                  <a:srgbClr val="2AA198"/>
                </a:solidFill>
                <a:effectLst/>
                <a:latin typeface="Courier New" panose="02070309020205020404" pitchFamily="49" charset="0"/>
              </a:rPr>
              <a:t>"What was the author's original plan for college?"</a:t>
            </a:r>
            <a:r>
              <a:rPr lang="en-US" sz="1200" b="0" i="0" dirty="0">
                <a:solidFill>
                  <a:srgbClr val="666666"/>
                </a:solidFill>
                <a:effectLst/>
                <a:latin typeface="Courier New" panose="02070309020205020404" pitchFamily="49" charset="0"/>
              </a:rPr>
              <a:t>, </a:t>
            </a:r>
            <a:br>
              <a:rPr lang="en-US" sz="1200" dirty="0"/>
            </a:br>
            <a:r>
              <a:rPr lang="en-US" sz="1200" b="0" i="0" dirty="0">
                <a:solidFill>
                  <a:srgbClr val="666666"/>
                </a:solidFill>
                <a:effectLst/>
                <a:latin typeface="Courier New" panose="02070309020205020404" pitchFamily="49" charset="0"/>
              </a:rPr>
              <a:t>answer=</a:t>
            </a:r>
            <a:r>
              <a:rPr lang="en-US" sz="1200" b="0" i="0" dirty="0">
                <a:solidFill>
                  <a:srgbClr val="2AA198"/>
                </a:solidFill>
                <a:effectLst/>
                <a:latin typeface="Courier New" panose="02070309020205020404" pitchFamily="49" charset="0"/>
              </a:rPr>
              <a:t>"Study philosophy"</a:t>
            </a:r>
            <a:r>
              <a:rPr lang="en-US" sz="1200" b="0" i="0" dirty="0">
                <a:solidFill>
                  <a:srgbClr val="666666"/>
                </a:solidFill>
                <a:effectLst/>
                <a:latin typeface="Courier New" panose="02070309020205020404" pitchFamily="49" charset="0"/>
              </a:rPr>
              <a:t>).</a:t>
            </a:r>
            <a:r>
              <a:rPr lang="en-US" sz="1200" b="0" i="0" dirty="0" err="1">
                <a:solidFill>
                  <a:srgbClr val="666666"/>
                </a:solidFill>
                <a:effectLst/>
                <a:latin typeface="Courier New" panose="02070309020205020404" pitchFamily="49" charset="0"/>
              </a:rPr>
              <a:t>with_inputs</a:t>
            </a:r>
            <a:r>
              <a:rPr lang="en-US" sz="1200" b="0" i="0" dirty="0">
                <a:solidFill>
                  <a:srgbClr val="666666"/>
                </a:solidFill>
                <a:effectLst/>
                <a:latin typeface="Courier New" panose="02070309020205020404" pitchFamily="49" charset="0"/>
              </a:rPr>
              <a:t>(</a:t>
            </a:r>
            <a:r>
              <a:rPr lang="en-US" sz="1200" b="0" i="0" dirty="0">
                <a:solidFill>
                  <a:srgbClr val="2AA198"/>
                </a:solidFill>
                <a:effectLst/>
                <a:latin typeface="Courier New" panose="02070309020205020404" pitchFamily="49" charset="0"/>
              </a:rPr>
              <a:t>'question'</a:t>
            </a:r>
            <a:r>
              <a:rPr lang="en-US" sz="1200" b="0" i="0" dirty="0">
                <a:solidFill>
                  <a:srgbClr val="666666"/>
                </a:solidFill>
                <a:effectLst/>
                <a:latin typeface="Courier New" panose="02070309020205020404" pitchFamily="49" charset="0"/>
              </a:rPr>
              <a:t>),]</a:t>
            </a:r>
            <a:br>
              <a:rPr lang="en-US" sz="1200" dirty="0"/>
            </a:br>
            <a:endParaRPr lang="en-US" sz="1200" dirty="0"/>
          </a:p>
        </p:txBody>
      </p:sp>
      <p:sp>
        <p:nvSpPr>
          <p:cNvPr id="11" name="TextBox 10">
            <a:extLst>
              <a:ext uri="{FF2B5EF4-FFF2-40B4-BE49-F238E27FC236}">
                <a16:creationId xmlns:a16="http://schemas.microsoft.com/office/drawing/2014/main" id="{C099EAE0-E685-DCD2-AFF1-B96FF00A7900}"/>
              </a:ext>
            </a:extLst>
          </p:cNvPr>
          <p:cNvSpPr txBox="1"/>
          <p:nvPr/>
        </p:nvSpPr>
        <p:spPr>
          <a:xfrm>
            <a:off x="7677228" y="1427804"/>
            <a:ext cx="2326021" cy="369332"/>
          </a:xfrm>
          <a:prstGeom prst="rect">
            <a:avLst/>
          </a:prstGeom>
          <a:noFill/>
        </p:spPr>
        <p:txBody>
          <a:bodyPr wrap="none" rtlCol="0">
            <a:spAutoFit/>
          </a:bodyPr>
          <a:lstStyle/>
          <a:p>
            <a:pPr algn="ctr"/>
            <a:r>
              <a:rPr lang="en-US" altLang="zh-CN" dirty="0" err="1"/>
              <a:t>DSPy</a:t>
            </a:r>
            <a:r>
              <a:rPr lang="en-US" altLang="zh-CN" dirty="0"/>
              <a:t> </a:t>
            </a:r>
            <a:r>
              <a:rPr lang="zh-CN" altLang="en-US" dirty="0"/>
              <a:t>训练数据的样例</a:t>
            </a:r>
            <a:endParaRPr lang="en-US" dirty="0"/>
          </a:p>
        </p:txBody>
      </p:sp>
      <p:sp>
        <p:nvSpPr>
          <p:cNvPr id="12" name="TextBox 11">
            <a:extLst>
              <a:ext uri="{FF2B5EF4-FFF2-40B4-BE49-F238E27FC236}">
                <a16:creationId xmlns:a16="http://schemas.microsoft.com/office/drawing/2014/main" id="{94AC7D19-DF91-22A5-2E00-AE2C5F4EF387}"/>
              </a:ext>
            </a:extLst>
          </p:cNvPr>
          <p:cNvSpPr txBox="1"/>
          <p:nvPr/>
        </p:nvSpPr>
        <p:spPr>
          <a:xfrm>
            <a:off x="1147542" y="5955640"/>
            <a:ext cx="3306545" cy="276999"/>
          </a:xfrm>
          <a:prstGeom prst="rect">
            <a:avLst/>
          </a:prstGeom>
          <a:noFill/>
        </p:spPr>
        <p:txBody>
          <a:bodyPr wrap="square">
            <a:spAutoFit/>
          </a:bodyPr>
          <a:lstStyle/>
          <a:p>
            <a:pPr algn="ctr"/>
            <a:r>
              <a:rPr lang="en-US" altLang="zh-CN" sz="1200" dirty="0" err="1"/>
              <a:t>PyTorch</a:t>
            </a:r>
            <a:r>
              <a:rPr lang="zh-CN" altLang="en-US" sz="1200" dirty="0"/>
              <a:t>与</a:t>
            </a:r>
            <a:r>
              <a:rPr lang="en-US" altLang="zh-CN" sz="1200" dirty="0" err="1"/>
              <a:t>DSPy</a:t>
            </a:r>
            <a:r>
              <a:rPr lang="zh-CN" altLang="en-US" sz="1200" dirty="0"/>
              <a:t>的比较</a:t>
            </a:r>
            <a:endParaRPr lang="en-US" sz="1200" dirty="0"/>
          </a:p>
        </p:txBody>
      </p:sp>
      <p:sp>
        <p:nvSpPr>
          <p:cNvPr id="13" name="Slide Number Placeholder 12">
            <a:extLst>
              <a:ext uri="{FF2B5EF4-FFF2-40B4-BE49-F238E27FC236}">
                <a16:creationId xmlns:a16="http://schemas.microsoft.com/office/drawing/2014/main" id="{472B1FD6-6C68-0C28-1D56-8D0F15A8C0E5}"/>
              </a:ext>
            </a:extLst>
          </p:cNvPr>
          <p:cNvSpPr>
            <a:spLocks noGrp="1"/>
          </p:cNvSpPr>
          <p:nvPr>
            <p:ph type="sldNum" sz="quarter" idx="12"/>
          </p:nvPr>
        </p:nvSpPr>
        <p:spPr/>
        <p:txBody>
          <a:bodyPr/>
          <a:lstStyle/>
          <a:p>
            <a:fld id="{D9B10D4E-0F35-4A98-894B-842CFE479E02}" type="slidenum">
              <a:rPr lang="en-US" smtClean="0"/>
              <a:t>4</a:t>
            </a:fld>
            <a:endParaRPr lang="en-US"/>
          </a:p>
        </p:txBody>
      </p:sp>
    </p:spTree>
    <p:extLst>
      <p:ext uri="{BB962C8B-B14F-4D97-AF65-F5344CB8AC3E}">
        <p14:creationId xmlns:p14="http://schemas.microsoft.com/office/powerpoint/2010/main" val="2341070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6FFACA28-A5A0-0E01-4B7A-2E24D5AD6919}"/>
              </a:ext>
            </a:extLst>
          </p:cNvPr>
          <p:cNvSpPr/>
          <p:nvPr/>
        </p:nvSpPr>
        <p:spPr>
          <a:xfrm>
            <a:off x="5681545" y="4169930"/>
            <a:ext cx="6170344" cy="25092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3B4C8C3A-439A-5703-0AD4-E14F45A39D0B}"/>
              </a:ext>
            </a:extLst>
          </p:cNvPr>
          <p:cNvSpPr/>
          <p:nvPr/>
        </p:nvSpPr>
        <p:spPr>
          <a:xfrm>
            <a:off x="563134" y="4169930"/>
            <a:ext cx="4581294" cy="250919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3C9C9980-DA40-62BF-5C88-1EF6258E0853}"/>
              </a:ext>
            </a:extLst>
          </p:cNvPr>
          <p:cNvSpPr/>
          <p:nvPr/>
        </p:nvSpPr>
        <p:spPr>
          <a:xfrm>
            <a:off x="5681545" y="1027230"/>
            <a:ext cx="6170344" cy="286232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68FAEC8D-0C3E-0CAC-7E3F-7E014CC3D4AD}"/>
              </a:ext>
            </a:extLst>
          </p:cNvPr>
          <p:cNvSpPr/>
          <p:nvPr/>
        </p:nvSpPr>
        <p:spPr>
          <a:xfrm>
            <a:off x="563135" y="1056223"/>
            <a:ext cx="4581294" cy="286232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394B2ED5-A3BF-B53B-D709-383D641AF3D9}"/>
              </a:ext>
            </a:extLst>
          </p:cNvPr>
          <p:cNvSpPr>
            <a:spLocks noGrp="1"/>
          </p:cNvSpPr>
          <p:nvPr>
            <p:ph type="title"/>
          </p:nvPr>
        </p:nvSpPr>
        <p:spPr>
          <a:xfrm>
            <a:off x="734122" y="279308"/>
            <a:ext cx="10515600" cy="426083"/>
          </a:xfrm>
        </p:spPr>
        <p:txBody>
          <a:bodyPr>
            <a:normAutofit fontScale="90000"/>
          </a:bodyPr>
          <a:lstStyle/>
          <a:p>
            <a:r>
              <a:rPr lang="zh-CN" altLang="en-US" dirty="0"/>
              <a:t>业界的发展情况</a:t>
            </a:r>
            <a:endParaRPr lang="en-US" dirty="0"/>
          </a:p>
        </p:txBody>
      </p:sp>
      <p:sp>
        <p:nvSpPr>
          <p:cNvPr id="3" name="Content Placeholder 2">
            <a:extLst>
              <a:ext uri="{FF2B5EF4-FFF2-40B4-BE49-F238E27FC236}">
                <a16:creationId xmlns:a16="http://schemas.microsoft.com/office/drawing/2014/main" id="{40AA8B22-0DED-AC8B-8658-14852DA7C659}"/>
              </a:ext>
            </a:extLst>
          </p:cNvPr>
          <p:cNvSpPr>
            <a:spLocks noGrp="1"/>
          </p:cNvSpPr>
          <p:nvPr>
            <p:ph idx="1"/>
          </p:nvPr>
        </p:nvSpPr>
        <p:spPr>
          <a:xfrm>
            <a:off x="563135" y="1722295"/>
            <a:ext cx="4581294" cy="2196249"/>
          </a:xfrm>
        </p:spPr>
        <p:txBody>
          <a:bodyPr>
            <a:normAutofit/>
          </a:bodyPr>
          <a:lstStyle/>
          <a:p>
            <a:r>
              <a:rPr lang="en-US" sz="1200" b="1" dirty="0"/>
              <a:t>Databricks</a:t>
            </a:r>
            <a:r>
              <a:rPr lang="zh-CN" altLang="en-US" sz="1200" dirty="0"/>
              <a:t>：</a:t>
            </a:r>
            <a:r>
              <a:rPr lang="en-US" altLang="zh-CN" sz="1200" dirty="0" err="1"/>
              <a:t>DSPy</a:t>
            </a:r>
            <a:r>
              <a:rPr lang="zh-CN" altLang="en-US" sz="1200" dirty="0"/>
              <a:t>与</a:t>
            </a:r>
            <a:r>
              <a:rPr lang="en-US" altLang="zh-CN" sz="1200" dirty="0"/>
              <a:t>Databricks</a:t>
            </a:r>
            <a:r>
              <a:rPr lang="zh-CN" altLang="en-US" sz="1200" dirty="0"/>
              <a:t>集成，以增强语言模型管道。这种集成允许在大规模企业环境中高效处理数据和模型优化（来源：</a:t>
            </a:r>
            <a:r>
              <a:rPr lang="en-US" sz="1200" dirty="0"/>
              <a:t> Databricks Summit 2024</a:t>
            </a:r>
            <a:r>
              <a:rPr lang="zh-CN" altLang="en-US" sz="1200" dirty="0"/>
              <a:t>）。</a:t>
            </a:r>
            <a:endParaRPr lang="en-US" altLang="zh-CN" sz="1200" dirty="0"/>
          </a:p>
          <a:p>
            <a:r>
              <a:rPr lang="en-US" altLang="zh-CN" sz="1200" b="1" dirty="0" err="1"/>
              <a:t>Replit</a:t>
            </a:r>
            <a:r>
              <a:rPr lang="zh-CN" altLang="en-US" sz="1200" dirty="0"/>
              <a:t>：使用</a:t>
            </a:r>
            <a:r>
              <a:rPr lang="en-US" altLang="zh-CN" sz="1200" dirty="0" err="1"/>
              <a:t>DSPy</a:t>
            </a:r>
            <a:r>
              <a:rPr lang="zh-CN" altLang="en-US" sz="1200" dirty="0"/>
              <a:t>简化各种编码和教育应用中的语言模型开发。框架的编译和优化代码片段的能力有助于创建互动和自适应的学习工具（来源：</a:t>
            </a:r>
            <a:r>
              <a:rPr lang="en-US" altLang="zh-CN" sz="1200" dirty="0"/>
              <a:t> </a:t>
            </a:r>
            <a:r>
              <a:rPr lang="en-US" altLang="zh-CN" sz="1200" dirty="0">
                <a:hlinkClick r:id="rId2"/>
              </a:rPr>
              <a:t>https://www.datacamp.com/blog/dspy-introduction</a:t>
            </a:r>
            <a:r>
              <a:rPr lang="zh-CN" altLang="en-US" sz="1200" dirty="0"/>
              <a:t>）。</a:t>
            </a:r>
            <a:endParaRPr lang="en-US" altLang="zh-CN" sz="1200" dirty="0"/>
          </a:p>
          <a:p>
            <a:r>
              <a:rPr lang="en-US" altLang="zh-CN" sz="1200" b="1" dirty="0" err="1"/>
              <a:t>Qdrant</a:t>
            </a:r>
            <a:r>
              <a:rPr lang="zh-CN" altLang="en-US" sz="1200" dirty="0"/>
              <a:t>：使用</a:t>
            </a:r>
            <a:r>
              <a:rPr lang="en-US" altLang="zh-CN" sz="1200" dirty="0" err="1"/>
              <a:t>DSPy</a:t>
            </a:r>
            <a:r>
              <a:rPr lang="zh-CN" altLang="en-US" sz="1200" dirty="0"/>
              <a:t>作为检索机制，将其集成到</a:t>
            </a:r>
            <a:r>
              <a:rPr lang="en-US" altLang="zh-CN" sz="1200" dirty="0" err="1"/>
              <a:t>DSPy</a:t>
            </a:r>
            <a:r>
              <a:rPr lang="zh-CN" altLang="en-US" sz="1200" dirty="0"/>
              <a:t>流中，通过</a:t>
            </a:r>
            <a:r>
              <a:rPr lang="en-US" altLang="zh-CN" sz="1200" dirty="0" err="1"/>
              <a:t>DSPy</a:t>
            </a:r>
            <a:r>
              <a:rPr lang="zh-CN" altLang="en-US" sz="1200" dirty="0"/>
              <a:t>优化提示和模型行为，从而提高检索和推荐系统的性能（</a:t>
            </a:r>
            <a:r>
              <a:rPr lang="en-US" altLang="zh-CN" sz="1200" dirty="0"/>
              <a:t> https://qdrant.tech/documentation/frameworks/dspy</a:t>
            </a:r>
            <a:r>
              <a:rPr lang="zh-CN" altLang="en-US" sz="1200" dirty="0"/>
              <a:t>）。</a:t>
            </a:r>
            <a:endParaRPr lang="en-US" sz="1200" dirty="0"/>
          </a:p>
        </p:txBody>
      </p:sp>
      <p:sp>
        <p:nvSpPr>
          <p:cNvPr id="5" name="TextBox 4">
            <a:extLst>
              <a:ext uri="{FF2B5EF4-FFF2-40B4-BE49-F238E27FC236}">
                <a16:creationId xmlns:a16="http://schemas.microsoft.com/office/drawing/2014/main" id="{BC6F6E75-01E7-BDCB-9DBA-E31AC0F83E5B}"/>
              </a:ext>
            </a:extLst>
          </p:cNvPr>
          <p:cNvSpPr txBox="1"/>
          <p:nvPr/>
        </p:nvSpPr>
        <p:spPr>
          <a:xfrm>
            <a:off x="5755889" y="1613346"/>
            <a:ext cx="6096000" cy="2123658"/>
          </a:xfrm>
          <a:prstGeom prst="rect">
            <a:avLst/>
          </a:prstGeom>
          <a:noFill/>
        </p:spPr>
        <p:txBody>
          <a:bodyPr wrap="square">
            <a:spAutoFit/>
          </a:bodyPr>
          <a:lstStyle/>
          <a:p>
            <a:r>
              <a:rPr lang="zh-CN" altLang="en-US" sz="1200" b="1" dirty="0"/>
              <a:t>企业：</a:t>
            </a:r>
            <a:r>
              <a:rPr lang="zh-CN" altLang="en-US" sz="1200" dirty="0"/>
              <a:t>许多技术公司利用</a:t>
            </a:r>
            <a:r>
              <a:rPr lang="en-US" altLang="zh-CN" sz="1200" dirty="0" err="1"/>
              <a:t>DSPy</a:t>
            </a:r>
            <a:r>
              <a:rPr lang="zh-CN" altLang="en-US" sz="1200" dirty="0"/>
              <a:t>来优化语言模型管道。</a:t>
            </a:r>
            <a:r>
              <a:rPr lang="en-US" altLang="zh-CN" sz="1200" dirty="0" err="1"/>
              <a:t>DSPy</a:t>
            </a:r>
            <a:r>
              <a:rPr lang="zh-CN" altLang="en-US" sz="1200" dirty="0"/>
              <a:t>能够自动优化提示并管理复杂任务的工作流程，这在构建问答系统、客户支持聊天机器人等应用中表现尤为出色。例如，使用</a:t>
            </a:r>
            <a:r>
              <a:rPr lang="en-US" altLang="zh-CN" sz="1200" dirty="0" err="1"/>
              <a:t>DSPy</a:t>
            </a:r>
            <a:r>
              <a:rPr lang="zh-CN" altLang="en-US" sz="1200" dirty="0"/>
              <a:t>为其客户支持聊天机器人定义意图，然后</a:t>
            </a:r>
            <a:r>
              <a:rPr lang="en-US" altLang="zh-CN" sz="1200" dirty="0" err="1"/>
              <a:t>DSPy</a:t>
            </a:r>
            <a:r>
              <a:rPr lang="zh-CN" altLang="en-US" sz="1200" dirty="0"/>
              <a:t>会处理每个步骤的提示优化，确保信息在各步骤之间顺利传递，从而提高整体准确性和一致性。</a:t>
            </a:r>
            <a:endParaRPr lang="en-US" altLang="zh-CN" sz="1200" dirty="0"/>
          </a:p>
          <a:p>
            <a:endParaRPr lang="zh-CN" altLang="en-US" sz="1200" dirty="0"/>
          </a:p>
          <a:p>
            <a:r>
              <a:rPr lang="zh-CN" altLang="en-US" sz="1200" b="1" dirty="0"/>
              <a:t>医疗和生命科学：</a:t>
            </a:r>
            <a:r>
              <a:rPr lang="zh-CN" altLang="en-US" sz="1200" dirty="0"/>
              <a:t>在医疗领域，</a:t>
            </a:r>
            <a:r>
              <a:rPr lang="en-US" altLang="zh-CN" sz="1200" dirty="0" err="1"/>
              <a:t>DSPy</a:t>
            </a:r>
            <a:r>
              <a:rPr lang="zh-CN" altLang="en-US" sz="1200" dirty="0"/>
              <a:t>被用于开发临床自然语言处理（</a:t>
            </a:r>
            <a:r>
              <a:rPr lang="en-US" altLang="zh-CN" sz="1200" dirty="0"/>
              <a:t>NLP</a:t>
            </a:r>
            <a:r>
              <a:rPr lang="zh-CN" altLang="en-US" sz="1200" dirty="0"/>
              <a:t>）应用，如医疗记录分析和疾病预测模型。</a:t>
            </a:r>
            <a:r>
              <a:rPr lang="en-US" altLang="zh-CN" sz="1200" dirty="0" err="1"/>
              <a:t>DSPy</a:t>
            </a:r>
            <a:r>
              <a:rPr lang="zh-CN" altLang="en-US" sz="1200" dirty="0"/>
              <a:t>通过其模块化架构和自动优化功能，能够处理大规模的医疗数据，提高数据处理和模型预测的效率和准确性​。</a:t>
            </a:r>
            <a:endParaRPr lang="en-US" altLang="zh-CN" sz="1200" dirty="0"/>
          </a:p>
          <a:p>
            <a:endParaRPr lang="zh-CN" altLang="en-US" sz="1200" dirty="0"/>
          </a:p>
          <a:p>
            <a:r>
              <a:rPr lang="zh-CN" altLang="en-US" sz="1200" b="1" dirty="0"/>
              <a:t>金融服务：</a:t>
            </a:r>
            <a:r>
              <a:rPr lang="zh-CN" altLang="en-US" sz="1200" dirty="0"/>
              <a:t>金融机构利用</a:t>
            </a:r>
            <a:r>
              <a:rPr lang="en-US" altLang="zh-CN" sz="1200" dirty="0" err="1"/>
              <a:t>DSPy</a:t>
            </a:r>
            <a:r>
              <a:rPr lang="zh-CN" altLang="en-US" sz="1200" dirty="0"/>
              <a:t>来构建风险管理和投资策略优化模型。</a:t>
            </a:r>
            <a:r>
              <a:rPr lang="en-US" altLang="zh-CN" sz="1200" dirty="0" err="1"/>
              <a:t>DSPy</a:t>
            </a:r>
            <a:r>
              <a:rPr lang="zh-CN" altLang="en-US" sz="1200" dirty="0"/>
              <a:t>的自我改进管道可以快速适应新数据和市场变化，帮助金融机构做出更准确和及时的决策。</a:t>
            </a:r>
          </a:p>
        </p:txBody>
      </p:sp>
      <p:sp>
        <p:nvSpPr>
          <p:cNvPr id="7" name="TextBox 6">
            <a:extLst>
              <a:ext uri="{FF2B5EF4-FFF2-40B4-BE49-F238E27FC236}">
                <a16:creationId xmlns:a16="http://schemas.microsoft.com/office/drawing/2014/main" id="{2956181D-CBB0-FAA2-5B69-D1A3BB0F68F3}"/>
              </a:ext>
            </a:extLst>
          </p:cNvPr>
          <p:cNvSpPr txBox="1"/>
          <p:nvPr/>
        </p:nvSpPr>
        <p:spPr>
          <a:xfrm>
            <a:off x="1776101" y="1101577"/>
            <a:ext cx="2378921" cy="369332"/>
          </a:xfrm>
          <a:prstGeom prst="rect">
            <a:avLst/>
          </a:prstGeom>
          <a:noFill/>
        </p:spPr>
        <p:txBody>
          <a:bodyPr wrap="none" rtlCol="0">
            <a:spAutoFit/>
          </a:bodyPr>
          <a:lstStyle/>
          <a:p>
            <a:pPr algn="ctr"/>
            <a:r>
              <a:rPr lang="zh-CN" altLang="en-US" dirty="0"/>
              <a:t>企业应用 </a:t>
            </a:r>
            <a:r>
              <a:rPr lang="en-US" altLang="zh-CN" dirty="0" err="1"/>
              <a:t>DSPy</a:t>
            </a:r>
            <a:r>
              <a:rPr lang="en-US" altLang="zh-CN" dirty="0"/>
              <a:t> </a:t>
            </a:r>
            <a:r>
              <a:rPr lang="zh-CN" altLang="en-US" dirty="0"/>
              <a:t>的情况</a:t>
            </a:r>
            <a:endParaRPr lang="en-US" dirty="0"/>
          </a:p>
        </p:txBody>
      </p:sp>
      <p:sp>
        <p:nvSpPr>
          <p:cNvPr id="9" name="TextBox 8">
            <a:extLst>
              <a:ext uri="{FF2B5EF4-FFF2-40B4-BE49-F238E27FC236}">
                <a16:creationId xmlns:a16="http://schemas.microsoft.com/office/drawing/2014/main" id="{BBF9B823-9F35-C75A-AA59-B9930CD96F3A}"/>
              </a:ext>
            </a:extLst>
          </p:cNvPr>
          <p:cNvSpPr txBox="1"/>
          <p:nvPr/>
        </p:nvSpPr>
        <p:spPr>
          <a:xfrm>
            <a:off x="7545436" y="1056223"/>
            <a:ext cx="2326021" cy="369332"/>
          </a:xfrm>
          <a:prstGeom prst="rect">
            <a:avLst/>
          </a:prstGeom>
          <a:noFill/>
        </p:spPr>
        <p:txBody>
          <a:bodyPr wrap="none" rtlCol="0">
            <a:spAutoFit/>
          </a:bodyPr>
          <a:lstStyle/>
          <a:p>
            <a:pPr algn="ctr"/>
            <a:r>
              <a:rPr lang="en-US" altLang="zh-CN" dirty="0" err="1"/>
              <a:t>DSPy</a:t>
            </a:r>
            <a:r>
              <a:rPr lang="en-US" altLang="zh-CN" dirty="0"/>
              <a:t> </a:t>
            </a:r>
            <a:r>
              <a:rPr lang="zh-CN" altLang="en-US" dirty="0"/>
              <a:t>的潜在应用场景</a:t>
            </a:r>
            <a:endParaRPr lang="en-US" dirty="0"/>
          </a:p>
        </p:txBody>
      </p:sp>
      <p:sp>
        <p:nvSpPr>
          <p:cNvPr id="11" name="TextBox 10">
            <a:extLst>
              <a:ext uri="{FF2B5EF4-FFF2-40B4-BE49-F238E27FC236}">
                <a16:creationId xmlns:a16="http://schemas.microsoft.com/office/drawing/2014/main" id="{7DA9576F-B5C6-46B7-227B-1C79898EE16D}"/>
              </a:ext>
            </a:extLst>
          </p:cNvPr>
          <p:cNvSpPr txBox="1"/>
          <p:nvPr/>
        </p:nvSpPr>
        <p:spPr>
          <a:xfrm>
            <a:off x="563133" y="4824365"/>
            <a:ext cx="4581295" cy="1754326"/>
          </a:xfrm>
          <a:prstGeom prst="rect">
            <a:avLst/>
          </a:prstGeom>
          <a:noFill/>
        </p:spPr>
        <p:txBody>
          <a:bodyPr wrap="square">
            <a:spAutoFit/>
          </a:bodyPr>
          <a:lstStyle/>
          <a:p>
            <a:endParaRPr lang="en-US" sz="1200" dirty="0"/>
          </a:p>
          <a:p>
            <a:pPr marL="171450" indent="-171450">
              <a:buFont typeface="Arial" panose="020B0604020202020204" pitchFamily="34" charset="0"/>
              <a:buChar char="•"/>
            </a:pPr>
            <a:r>
              <a:rPr lang="en-US" sz="1200" dirty="0"/>
              <a:t>DSPy提供了一种新颖的编程模型，可以替代传统的手写提示工程。通过使用签名和模块化方法，DSPy简化了语言模型的调用和优化过程，使得复杂任务的实现变得更加高效和可靠</a:t>
            </a:r>
            <a:r>
              <a:rPr lang="zh-CN" altLang="en-US" sz="1200" dirty="0"/>
              <a:t>。</a:t>
            </a:r>
            <a:endParaRPr lang="en-US" sz="1200" dirty="0"/>
          </a:p>
          <a:p>
            <a:endParaRPr lang="en-US" sz="1200" dirty="0"/>
          </a:p>
          <a:p>
            <a:pPr marL="171450" indent="-171450">
              <a:buFont typeface="Arial" panose="020B0604020202020204" pitchFamily="34" charset="0"/>
              <a:buChar char="•"/>
            </a:pPr>
            <a:r>
              <a:rPr lang="en-US" sz="1200" dirty="0"/>
              <a:t>DSPy被用于多个学术研究项目中，证明了其在处理复杂语言任务中的有效性。例如，DSPy展示了其在自我改进管道中的卓越性能，能够在短时间内超越标准的少样本提示和专家创建的示例管道​。</a:t>
            </a:r>
          </a:p>
        </p:txBody>
      </p:sp>
      <p:sp>
        <p:nvSpPr>
          <p:cNvPr id="13" name="TextBox 12">
            <a:extLst>
              <a:ext uri="{FF2B5EF4-FFF2-40B4-BE49-F238E27FC236}">
                <a16:creationId xmlns:a16="http://schemas.microsoft.com/office/drawing/2014/main" id="{07417627-FBC5-D079-3905-5B202CDA45F0}"/>
              </a:ext>
            </a:extLst>
          </p:cNvPr>
          <p:cNvSpPr txBox="1"/>
          <p:nvPr/>
        </p:nvSpPr>
        <p:spPr>
          <a:xfrm>
            <a:off x="983271" y="4169930"/>
            <a:ext cx="3741024" cy="553998"/>
          </a:xfrm>
          <a:prstGeom prst="rect">
            <a:avLst/>
          </a:prstGeom>
          <a:noFill/>
        </p:spPr>
        <p:txBody>
          <a:bodyPr wrap="none" rtlCol="0">
            <a:spAutoFit/>
          </a:bodyPr>
          <a:lstStyle/>
          <a:p>
            <a:pPr algn="ctr"/>
            <a:r>
              <a:rPr lang="zh-CN" altLang="en-US" dirty="0"/>
              <a:t>学术界对 </a:t>
            </a:r>
            <a:r>
              <a:rPr lang="en-US" altLang="zh-CN" dirty="0" err="1"/>
              <a:t>DSPy</a:t>
            </a:r>
            <a:r>
              <a:rPr lang="en-US" altLang="zh-CN" dirty="0"/>
              <a:t> </a:t>
            </a:r>
            <a:r>
              <a:rPr lang="zh-CN" altLang="en-US" dirty="0"/>
              <a:t>的评价</a:t>
            </a:r>
            <a:endParaRPr lang="en-US" altLang="zh-CN" dirty="0"/>
          </a:p>
          <a:p>
            <a:pPr algn="ctr"/>
            <a:r>
              <a:rPr lang="zh-CN" altLang="en-US" sz="1200" dirty="0"/>
              <a:t>（来源：</a:t>
            </a:r>
            <a:r>
              <a:rPr lang="en-US" altLang="zh-CN" sz="1200" dirty="0"/>
              <a:t>https://ar5iv.labs.arxiv.org/html/2310.03714</a:t>
            </a:r>
            <a:r>
              <a:rPr lang="zh-CN" altLang="en-US" sz="1200" dirty="0"/>
              <a:t>）</a:t>
            </a:r>
            <a:endParaRPr lang="en-US" sz="1200" dirty="0"/>
          </a:p>
        </p:txBody>
      </p:sp>
      <p:sp>
        <p:nvSpPr>
          <p:cNvPr id="15" name="TextBox 14">
            <a:extLst>
              <a:ext uri="{FF2B5EF4-FFF2-40B4-BE49-F238E27FC236}">
                <a16:creationId xmlns:a16="http://schemas.microsoft.com/office/drawing/2014/main" id="{71009B84-F1AF-0C76-9175-5D3690DDB5BF}"/>
              </a:ext>
            </a:extLst>
          </p:cNvPr>
          <p:cNvSpPr txBox="1"/>
          <p:nvPr/>
        </p:nvSpPr>
        <p:spPr>
          <a:xfrm>
            <a:off x="5681545" y="4563577"/>
            <a:ext cx="6170344" cy="1938992"/>
          </a:xfrm>
          <a:prstGeom prst="rect">
            <a:avLst/>
          </a:prstGeom>
          <a:noFill/>
        </p:spPr>
        <p:txBody>
          <a:bodyPr wrap="square">
            <a:spAutoFit/>
          </a:bodyPr>
          <a:lstStyle/>
          <a:p>
            <a:pPr marL="171450" indent="-171450">
              <a:buFont typeface="Arial" panose="020B0604020202020204" pitchFamily="34" charset="0"/>
              <a:buChar char="•"/>
            </a:pPr>
            <a:r>
              <a:rPr lang="en-US" altLang="zh-CN" sz="1200" dirty="0" err="1"/>
              <a:t>DSPy</a:t>
            </a:r>
            <a:r>
              <a:rPr lang="zh-CN" altLang="en-US" sz="1200" dirty="0"/>
              <a:t>是复合</a:t>
            </a:r>
            <a:r>
              <a:rPr lang="en-US" altLang="zh-CN" sz="1200" dirty="0"/>
              <a:t>AI</a:t>
            </a:r>
            <a:r>
              <a:rPr lang="zh-CN" altLang="en-US" sz="1200" dirty="0"/>
              <a:t>的一个试点，而复合</a:t>
            </a:r>
            <a:r>
              <a:rPr lang="en-US" altLang="zh-CN" sz="1200" dirty="0"/>
              <a:t>AI</a:t>
            </a:r>
            <a:r>
              <a:rPr lang="zh-CN" altLang="en-US" sz="1200" dirty="0"/>
              <a:t>目前还处在萌芽状态。特别是，基于</a:t>
            </a:r>
            <a:r>
              <a:rPr lang="en-US" altLang="zh-CN" sz="1200" dirty="0"/>
              <a:t>LLM</a:t>
            </a:r>
            <a:r>
              <a:rPr lang="zh-CN" altLang="en-US" sz="1200" dirty="0"/>
              <a:t>的复合</a:t>
            </a:r>
            <a:r>
              <a:rPr lang="en-US" altLang="zh-CN" sz="1200" dirty="0"/>
              <a:t>AI</a:t>
            </a:r>
            <a:r>
              <a:rPr lang="zh-CN" altLang="en-US" sz="1200" dirty="0"/>
              <a:t>需要一个应用爆点。</a:t>
            </a:r>
            <a:endParaRPr lang="en-US" altLang="zh-CN" sz="1200" dirty="0"/>
          </a:p>
          <a:p>
            <a:pPr marL="171450" indent="-171450">
              <a:buFont typeface="Arial" panose="020B0604020202020204" pitchFamily="34" charset="0"/>
              <a:buChar char="•"/>
            </a:pPr>
            <a:r>
              <a:rPr lang="zh-CN" altLang="en-US" sz="1200" dirty="0"/>
              <a:t>在</a:t>
            </a:r>
            <a:r>
              <a:rPr lang="en-US" altLang="zh-CN" sz="1200" dirty="0"/>
              <a:t>AI</a:t>
            </a:r>
            <a:r>
              <a:rPr lang="zh-CN" altLang="en-US" sz="1200" dirty="0"/>
              <a:t>架构中，凡是需要人工</a:t>
            </a:r>
            <a:r>
              <a:rPr lang="en-US" altLang="zh-CN" sz="1200" dirty="0"/>
              <a:t>/</a:t>
            </a:r>
            <a:r>
              <a:rPr lang="zh-CN" altLang="en-US" sz="1200" dirty="0"/>
              <a:t>人力的地方，就是潜在的突破点。例如，自监督学习改善了监督学习需要大量标注数据的窘境。</a:t>
            </a:r>
            <a:endParaRPr lang="en-US" altLang="zh-CN" sz="1200" dirty="0"/>
          </a:p>
          <a:p>
            <a:pPr marL="171450" indent="-171450">
              <a:buFont typeface="Arial" panose="020B0604020202020204" pitchFamily="34" charset="0"/>
              <a:buChar char="•"/>
            </a:pPr>
            <a:r>
              <a:rPr lang="zh-CN" altLang="en-US" sz="1200" dirty="0"/>
              <a:t>生成式</a:t>
            </a:r>
            <a:r>
              <a:rPr lang="en-US" altLang="zh-CN" sz="1200" dirty="0"/>
              <a:t>AI</a:t>
            </a:r>
            <a:r>
              <a:rPr lang="zh-CN" altLang="en-US" sz="1200" dirty="0"/>
              <a:t>和元学习是未来</a:t>
            </a:r>
            <a:r>
              <a:rPr lang="en-US" altLang="zh-CN" sz="1200" dirty="0"/>
              <a:t>AI</a:t>
            </a:r>
            <a:r>
              <a:rPr lang="zh-CN" altLang="en-US" sz="1200" dirty="0"/>
              <a:t>的范式，将产生重大战略机会，需要特别加以关注。类似</a:t>
            </a:r>
            <a:r>
              <a:rPr lang="en-US" altLang="zh-CN" sz="1200" dirty="0" err="1"/>
              <a:t>PyTorch</a:t>
            </a:r>
            <a:r>
              <a:rPr lang="zh-CN" altLang="en-US" sz="1200" dirty="0"/>
              <a:t>形成了</a:t>
            </a:r>
            <a:r>
              <a:rPr lang="en-US" altLang="zh-CN" sz="1200" dirty="0"/>
              <a:t>DNN</a:t>
            </a:r>
            <a:r>
              <a:rPr lang="zh-CN" altLang="en-US" sz="1200" dirty="0"/>
              <a:t>的生态，元学习也需要平台的支持。</a:t>
            </a:r>
            <a:endParaRPr lang="en-US" altLang="zh-CN" sz="1200" dirty="0"/>
          </a:p>
          <a:p>
            <a:pPr marL="171450" indent="-171450">
              <a:buFont typeface="Arial" panose="020B0604020202020204" pitchFamily="34" charset="0"/>
              <a:buChar char="•"/>
            </a:pPr>
            <a:r>
              <a:rPr lang="en-US" altLang="zh-CN" sz="1200" dirty="0" err="1"/>
              <a:t>DSPy</a:t>
            </a:r>
            <a:r>
              <a:rPr lang="zh-CN" altLang="en-US" sz="1200" dirty="0"/>
              <a:t>的签名告诉机器行为模式，优化器“沙里淘金”</a:t>
            </a:r>
            <a:r>
              <a:rPr lang="en-US" altLang="zh-CN" sz="1200" dirty="0"/>
              <a:t>……</a:t>
            </a:r>
            <a:r>
              <a:rPr lang="zh-CN" altLang="en-US" sz="1200" dirty="0"/>
              <a:t>，它们可以组装成具有自反馈能力的强大的学习机。架构设计往往比局部改良更具优势。</a:t>
            </a:r>
            <a:endParaRPr lang="en-US" altLang="zh-CN" sz="1200" dirty="0"/>
          </a:p>
          <a:p>
            <a:pPr marL="171450" indent="-171450">
              <a:buFont typeface="Arial" panose="020B0604020202020204" pitchFamily="34" charset="0"/>
              <a:buChar char="•"/>
            </a:pPr>
            <a:endParaRPr lang="en-US" altLang="zh-CN" sz="1200" dirty="0"/>
          </a:p>
          <a:p>
            <a:pPr algn="ctr"/>
            <a:r>
              <a:rPr lang="en-US" altLang="zh-CN" sz="1200" dirty="0" err="1"/>
              <a:t>DSPy</a:t>
            </a:r>
            <a:r>
              <a:rPr lang="zh-CN" altLang="en-US" sz="1200" dirty="0"/>
              <a:t>下载地址：</a:t>
            </a:r>
            <a:r>
              <a:rPr lang="en-US" sz="1200" dirty="0">
                <a:hlinkClick r:id="rId3"/>
              </a:rPr>
              <a:t>https://github.com/stanfordnlp/dspy</a:t>
            </a:r>
            <a:r>
              <a:rPr lang="zh-CN" altLang="en-US" sz="1200" dirty="0"/>
              <a:t>，已获得</a:t>
            </a:r>
            <a:r>
              <a:rPr lang="en-US" altLang="zh-CN" sz="1200" dirty="0"/>
              <a:t>15300</a:t>
            </a:r>
            <a:r>
              <a:rPr lang="zh-CN" altLang="en-US" sz="1200" dirty="0"/>
              <a:t>颗星</a:t>
            </a:r>
            <a:endParaRPr lang="en-US" sz="1200" dirty="0"/>
          </a:p>
        </p:txBody>
      </p:sp>
      <p:sp>
        <p:nvSpPr>
          <p:cNvPr id="17" name="TextBox 16">
            <a:extLst>
              <a:ext uri="{FF2B5EF4-FFF2-40B4-BE49-F238E27FC236}">
                <a16:creationId xmlns:a16="http://schemas.microsoft.com/office/drawing/2014/main" id="{54D1A8D8-523E-86F8-E027-6A6245A90052}"/>
              </a:ext>
            </a:extLst>
          </p:cNvPr>
          <p:cNvSpPr txBox="1"/>
          <p:nvPr/>
        </p:nvSpPr>
        <p:spPr>
          <a:xfrm>
            <a:off x="8065481" y="4169930"/>
            <a:ext cx="1338828" cy="369332"/>
          </a:xfrm>
          <a:prstGeom prst="rect">
            <a:avLst/>
          </a:prstGeom>
          <a:noFill/>
        </p:spPr>
        <p:txBody>
          <a:bodyPr wrap="none" rtlCol="0">
            <a:spAutoFit/>
          </a:bodyPr>
          <a:lstStyle/>
          <a:p>
            <a:pPr algn="ctr"/>
            <a:r>
              <a:rPr lang="zh-CN" altLang="en-US" dirty="0"/>
              <a:t>我们的观点</a:t>
            </a:r>
            <a:endParaRPr lang="en-US" dirty="0"/>
          </a:p>
        </p:txBody>
      </p:sp>
      <p:sp>
        <p:nvSpPr>
          <p:cNvPr id="18" name="Slide Number Placeholder 17">
            <a:extLst>
              <a:ext uri="{FF2B5EF4-FFF2-40B4-BE49-F238E27FC236}">
                <a16:creationId xmlns:a16="http://schemas.microsoft.com/office/drawing/2014/main" id="{31D3C1F4-E98C-DC0F-EAD7-8EB2EDF9824A}"/>
              </a:ext>
            </a:extLst>
          </p:cNvPr>
          <p:cNvSpPr>
            <a:spLocks noGrp="1"/>
          </p:cNvSpPr>
          <p:nvPr>
            <p:ph type="sldNum" sz="quarter" idx="12"/>
          </p:nvPr>
        </p:nvSpPr>
        <p:spPr>
          <a:xfrm>
            <a:off x="9190464" y="6485545"/>
            <a:ext cx="2743200" cy="365125"/>
          </a:xfrm>
        </p:spPr>
        <p:txBody>
          <a:bodyPr/>
          <a:lstStyle/>
          <a:p>
            <a:fld id="{D9B10D4E-0F35-4A98-894B-842CFE479E02}" type="slidenum">
              <a:rPr lang="en-US" smtClean="0"/>
              <a:t>5</a:t>
            </a:fld>
            <a:endParaRPr lang="en-US" dirty="0"/>
          </a:p>
        </p:txBody>
      </p:sp>
    </p:spTree>
    <p:extLst>
      <p:ext uri="{BB962C8B-B14F-4D97-AF65-F5344CB8AC3E}">
        <p14:creationId xmlns:p14="http://schemas.microsoft.com/office/powerpoint/2010/main" val="350960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0DB778F-0F25-953D-5BF0-A30E3C9E893D}"/>
              </a:ext>
            </a:extLst>
          </p:cNvPr>
          <p:cNvSpPr/>
          <p:nvPr/>
        </p:nvSpPr>
        <p:spPr>
          <a:xfrm>
            <a:off x="883733" y="947820"/>
            <a:ext cx="4222595" cy="282602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9501E6D4-C04B-3985-2024-26612095B45F}"/>
              </a:ext>
            </a:extLst>
          </p:cNvPr>
          <p:cNvSpPr>
            <a:spLocks noGrp="1"/>
          </p:cNvSpPr>
          <p:nvPr>
            <p:ph type="title"/>
          </p:nvPr>
        </p:nvSpPr>
        <p:spPr>
          <a:xfrm>
            <a:off x="778727" y="223084"/>
            <a:ext cx="10515600" cy="457954"/>
          </a:xfrm>
        </p:spPr>
        <p:txBody>
          <a:bodyPr>
            <a:normAutofit fontScale="90000"/>
          </a:bodyPr>
          <a:lstStyle/>
          <a:p>
            <a:r>
              <a:rPr lang="zh-CN" altLang="en-US" dirty="0"/>
              <a:t>建议与启发</a:t>
            </a:r>
            <a:endParaRPr lang="en-US" dirty="0"/>
          </a:p>
        </p:txBody>
      </p:sp>
      <p:sp>
        <p:nvSpPr>
          <p:cNvPr id="3" name="Content Placeholder 2">
            <a:extLst>
              <a:ext uri="{FF2B5EF4-FFF2-40B4-BE49-F238E27FC236}">
                <a16:creationId xmlns:a16="http://schemas.microsoft.com/office/drawing/2014/main" id="{9EEDE71E-2C71-21F4-FF01-63EB04F540A7}"/>
              </a:ext>
            </a:extLst>
          </p:cNvPr>
          <p:cNvSpPr>
            <a:spLocks noGrp="1"/>
          </p:cNvSpPr>
          <p:nvPr>
            <p:ph idx="1"/>
          </p:nvPr>
        </p:nvSpPr>
        <p:spPr>
          <a:xfrm>
            <a:off x="1009183" y="1651935"/>
            <a:ext cx="3971693" cy="2010394"/>
          </a:xfrm>
        </p:spPr>
        <p:txBody>
          <a:bodyPr>
            <a:normAutofit/>
          </a:bodyPr>
          <a:lstStyle/>
          <a:p>
            <a:r>
              <a:rPr lang="zh-CN" altLang="en-US" sz="1200" dirty="0"/>
              <a:t>在</a:t>
            </a:r>
            <a:r>
              <a:rPr lang="zh-CN" altLang="en-US" sz="1200" b="1" dirty="0">
                <a:solidFill>
                  <a:srgbClr val="C00000"/>
                </a:solidFill>
              </a:rPr>
              <a:t>生成式</a:t>
            </a:r>
            <a:r>
              <a:rPr lang="en-US" altLang="zh-CN" sz="1200" b="1" dirty="0">
                <a:solidFill>
                  <a:srgbClr val="C00000"/>
                </a:solidFill>
              </a:rPr>
              <a:t>AI</a:t>
            </a:r>
            <a:r>
              <a:rPr lang="zh-CN" altLang="en-US" sz="1200" dirty="0"/>
              <a:t>的发展大潮下，重点关注</a:t>
            </a:r>
            <a:r>
              <a:rPr lang="zh-CN" altLang="en-US" sz="1200" b="1" dirty="0">
                <a:solidFill>
                  <a:srgbClr val="C00000"/>
                </a:solidFill>
              </a:rPr>
              <a:t>模型生成</a:t>
            </a:r>
            <a:r>
              <a:rPr lang="zh-CN" altLang="en-US" sz="1200" dirty="0"/>
              <a:t>与</a:t>
            </a:r>
            <a:r>
              <a:rPr lang="zh-CN" altLang="en-US" sz="1200" b="1" dirty="0">
                <a:solidFill>
                  <a:srgbClr val="C00000"/>
                </a:solidFill>
              </a:rPr>
              <a:t>数据合成</a:t>
            </a:r>
            <a:r>
              <a:rPr lang="zh-CN" altLang="en-US" sz="1200" dirty="0"/>
              <a:t>的自动化智能技术，推动它们在</a:t>
            </a:r>
            <a:r>
              <a:rPr lang="zh-CN" altLang="en-US" sz="1200" b="1" dirty="0">
                <a:solidFill>
                  <a:srgbClr val="C00000"/>
                </a:solidFill>
              </a:rPr>
              <a:t>具身智能</a:t>
            </a:r>
            <a:r>
              <a:rPr lang="zh-CN" altLang="en-US" sz="1200" dirty="0"/>
              <a:t>中的具体应用。</a:t>
            </a:r>
            <a:endParaRPr lang="en-US" altLang="zh-CN" sz="1200" dirty="0"/>
          </a:p>
          <a:p>
            <a:r>
              <a:rPr lang="zh-CN" altLang="en-US" sz="1200" dirty="0"/>
              <a:t>以基于</a:t>
            </a:r>
            <a:r>
              <a:rPr lang="en-US" altLang="zh-CN" sz="1200" dirty="0"/>
              <a:t>LLM</a:t>
            </a:r>
            <a:r>
              <a:rPr lang="zh-CN" altLang="en-US" sz="1200" dirty="0"/>
              <a:t>的管道构建为抓手，通过</a:t>
            </a:r>
            <a:r>
              <a:rPr lang="en-US" altLang="zh-CN" sz="1200" dirty="0" err="1"/>
              <a:t>DSPy</a:t>
            </a:r>
            <a:r>
              <a:rPr lang="zh-CN" altLang="en-US" sz="1200" dirty="0"/>
              <a:t>来降低</a:t>
            </a:r>
            <a:r>
              <a:rPr lang="zh-CN" altLang="en-US" sz="1200" b="1" dirty="0">
                <a:solidFill>
                  <a:srgbClr val="C00000"/>
                </a:solidFill>
              </a:rPr>
              <a:t>提示工程</a:t>
            </a:r>
            <a:r>
              <a:rPr lang="zh-CN" altLang="en-US" sz="1200" dirty="0"/>
              <a:t>和</a:t>
            </a:r>
            <a:r>
              <a:rPr lang="zh-CN" altLang="en-US" sz="1200" b="1" dirty="0">
                <a:solidFill>
                  <a:srgbClr val="C00000"/>
                </a:solidFill>
              </a:rPr>
              <a:t>模型微调</a:t>
            </a:r>
            <a:r>
              <a:rPr lang="zh-CN" altLang="en-US" sz="1200" dirty="0"/>
              <a:t>的门槛，逐步构筑</a:t>
            </a:r>
            <a:r>
              <a:rPr lang="zh-CN" altLang="en-US" sz="1200" b="1" dirty="0">
                <a:solidFill>
                  <a:srgbClr val="C00000"/>
                </a:solidFill>
              </a:rPr>
              <a:t>元学习</a:t>
            </a:r>
            <a:r>
              <a:rPr lang="zh-CN" altLang="en-US" sz="1200" dirty="0"/>
              <a:t>的能力，并将这个能力泛化到其他机器学习模型。例如，发展元学习的编程语言及其生态。</a:t>
            </a:r>
            <a:endParaRPr lang="en-US" altLang="zh-CN" sz="1200" dirty="0"/>
          </a:p>
          <a:p>
            <a:r>
              <a:rPr lang="zh-CN" altLang="en-US" sz="1200" dirty="0"/>
              <a:t>打造 </a:t>
            </a:r>
            <a:r>
              <a:rPr lang="en-US" altLang="zh-CN" sz="1200" b="1" dirty="0">
                <a:solidFill>
                  <a:srgbClr val="C00000"/>
                </a:solidFill>
              </a:rPr>
              <a:t>Data + AI/ML </a:t>
            </a:r>
            <a:r>
              <a:rPr lang="zh-CN" altLang="en-US" sz="1200" dirty="0"/>
              <a:t>的服务平台，功能模块化、处理流程化、组合智能化，以软（算法）补硬（算力）。</a:t>
            </a:r>
            <a:endParaRPr lang="en-US" altLang="zh-CN" sz="1200" dirty="0"/>
          </a:p>
        </p:txBody>
      </p:sp>
      <p:sp>
        <p:nvSpPr>
          <p:cNvPr id="5" name="TextBox 4">
            <a:extLst>
              <a:ext uri="{FF2B5EF4-FFF2-40B4-BE49-F238E27FC236}">
                <a16:creationId xmlns:a16="http://schemas.microsoft.com/office/drawing/2014/main" id="{AF40C80B-6349-DB3A-4F5D-68B1F147CA14}"/>
              </a:ext>
            </a:extLst>
          </p:cNvPr>
          <p:cNvSpPr txBox="1"/>
          <p:nvPr/>
        </p:nvSpPr>
        <p:spPr>
          <a:xfrm>
            <a:off x="1976207" y="1024525"/>
            <a:ext cx="2148088" cy="369332"/>
          </a:xfrm>
          <a:prstGeom prst="rect">
            <a:avLst/>
          </a:prstGeom>
          <a:noFill/>
        </p:spPr>
        <p:txBody>
          <a:bodyPr wrap="none" rtlCol="0">
            <a:spAutoFit/>
          </a:bodyPr>
          <a:lstStyle/>
          <a:p>
            <a:pPr algn="ctr"/>
            <a:r>
              <a:rPr lang="zh-CN" altLang="en-US" dirty="0"/>
              <a:t>由 </a:t>
            </a:r>
            <a:r>
              <a:rPr lang="en-US" altLang="zh-CN" dirty="0" err="1"/>
              <a:t>DSPy</a:t>
            </a:r>
            <a:r>
              <a:rPr lang="en-US" altLang="zh-CN" dirty="0"/>
              <a:t> </a:t>
            </a:r>
            <a:r>
              <a:rPr lang="zh-CN" altLang="en-US" dirty="0"/>
              <a:t>看到的趋势</a:t>
            </a:r>
            <a:endParaRPr lang="en-US" dirty="0"/>
          </a:p>
        </p:txBody>
      </p:sp>
      <p:sp>
        <p:nvSpPr>
          <p:cNvPr id="6" name="Rectangle: Rounded Corners 5">
            <a:extLst>
              <a:ext uri="{FF2B5EF4-FFF2-40B4-BE49-F238E27FC236}">
                <a16:creationId xmlns:a16="http://schemas.microsoft.com/office/drawing/2014/main" id="{D7DC7BF0-A556-4162-4F2F-F1C05DD05AAF}"/>
              </a:ext>
            </a:extLst>
          </p:cNvPr>
          <p:cNvSpPr/>
          <p:nvPr/>
        </p:nvSpPr>
        <p:spPr>
          <a:xfrm>
            <a:off x="5967642" y="947819"/>
            <a:ext cx="5599890" cy="550502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D3C12AD4-B56A-F0AB-0DB8-222AE3E29511}"/>
              </a:ext>
            </a:extLst>
          </p:cNvPr>
          <p:cNvSpPr txBox="1">
            <a:spLocks/>
          </p:cNvSpPr>
          <p:nvPr/>
        </p:nvSpPr>
        <p:spPr>
          <a:xfrm>
            <a:off x="6038730" y="1880874"/>
            <a:ext cx="5268605" cy="33007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400" dirty="0"/>
              <a:t>模块化的优势：</a:t>
            </a:r>
            <a:r>
              <a:rPr lang="en-US" altLang="zh-CN" sz="1400" dirty="0" err="1"/>
              <a:t>DSPy</a:t>
            </a:r>
            <a:r>
              <a:rPr lang="zh-CN" altLang="en-US" sz="1400" dirty="0"/>
              <a:t>采用模块化编程模型，允许用户将复杂任务分解为可管理的模块。这种方法不仅简化了编程过程，还提高了代码的可重用性和可维护性。通过模块化设计，开发者可以更轻松地创建复杂的工作流程，而无需从头编写大量代码，可以更加专注于高层次的任务定义和目标设定，而不必过多关注具体的实现细节。这种方法不仅加快了开发进程，还提高了应用的可靠性和一致性。</a:t>
            </a:r>
          </a:p>
          <a:p>
            <a:r>
              <a:rPr lang="zh-CN" altLang="en-US" sz="1400" dirty="0"/>
              <a:t>提示的自动优化：传统的提示工程需要手动调整和优化，这不仅耗时，还容易出错。</a:t>
            </a:r>
            <a:r>
              <a:rPr lang="en-US" altLang="zh-CN" sz="1400" dirty="0" err="1"/>
              <a:t>DSPy</a:t>
            </a:r>
            <a:r>
              <a:rPr lang="zh-CN" altLang="en-US" sz="1400" dirty="0"/>
              <a:t>通过使用声明性签名和自动优化算法，显著减少了手动调整的需求，提高了工作效率。这种自动化提示优化方法展示了在提高语言模型性能、减少</a:t>
            </a:r>
            <a:r>
              <a:rPr lang="en-US" altLang="zh-CN" sz="1400" dirty="0"/>
              <a:t>LLM</a:t>
            </a:r>
            <a:r>
              <a:rPr lang="zh-CN" altLang="en-US" sz="1400" dirty="0"/>
              <a:t>幻觉方面的巨大潜力。</a:t>
            </a:r>
          </a:p>
          <a:p>
            <a:r>
              <a:rPr lang="zh-CN" altLang="en-US" sz="1400" dirty="0"/>
              <a:t>自我改进管道：</a:t>
            </a:r>
            <a:r>
              <a:rPr lang="en-US" altLang="zh-CN" sz="1400" dirty="0" err="1"/>
              <a:t>DSPy</a:t>
            </a:r>
            <a:r>
              <a:rPr lang="zh-CN" altLang="en-US" sz="1400" dirty="0"/>
              <a:t>的自我改进管道能够在运行过程中不断优化和调整，以适应新的任务和数据。这种自适应能力使得</a:t>
            </a:r>
            <a:r>
              <a:rPr lang="en-US" altLang="zh-CN" sz="1400" dirty="0" err="1"/>
              <a:t>DSPy</a:t>
            </a:r>
            <a:r>
              <a:rPr lang="zh-CN" altLang="en-US" sz="1400" dirty="0"/>
              <a:t>在动态环境中表现出色，能够快速响应变化并提高模型的整体性能​。</a:t>
            </a:r>
            <a:endParaRPr lang="en-US" altLang="zh-CN" sz="1400" dirty="0"/>
          </a:p>
          <a:p>
            <a:r>
              <a:rPr lang="zh-CN" altLang="en-US" sz="1400" dirty="0"/>
              <a:t>借力开源：</a:t>
            </a:r>
            <a:r>
              <a:rPr lang="en-US" altLang="zh-CN" sz="1400" dirty="0" err="1"/>
              <a:t>DSPy</a:t>
            </a:r>
            <a:r>
              <a:rPr lang="zh-CN" altLang="en-US" sz="1400" dirty="0"/>
              <a:t>作为一个开源项目（</a:t>
            </a:r>
            <a:r>
              <a:rPr lang="en-US" altLang="zh-CN" sz="1400" dirty="0"/>
              <a:t>MIT</a:t>
            </a:r>
            <a:r>
              <a:rPr lang="zh-CN" altLang="en-US" sz="1400" dirty="0"/>
              <a:t>许可），吸引了大量开发者和研究人员的参与和贡献（靠脚投票，参与者越多表示认可度越高）。开源社区的力量不仅推动了</a:t>
            </a:r>
            <a:r>
              <a:rPr lang="en-US" altLang="zh-CN" sz="1400" dirty="0" err="1"/>
              <a:t>DSPy</a:t>
            </a:r>
            <a:r>
              <a:rPr lang="zh-CN" altLang="en-US" sz="1400" dirty="0"/>
              <a:t>的发展和完善，还为用户提供了丰富的资源和支持，促进了知识和技术的共享。</a:t>
            </a:r>
          </a:p>
        </p:txBody>
      </p:sp>
      <p:sp>
        <p:nvSpPr>
          <p:cNvPr id="8" name="TextBox 7">
            <a:extLst>
              <a:ext uri="{FF2B5EF4-FFF2-40B4-BE49-F238E27FC236}">
                <a16:creationId xmlns:a16="http://schemas.microsoft.com/office/drawing/2014/main" id="{949DFCD0-EC39-DE8D-08A9-C3A72D1FB8FD}"/>
              </a:ext>
            </a:extLst>
          </p:cNvPr>
          <p:cNvSpPr txBox="1"/>
          <p:nvPr/>
        </p:nvSpPr>
        <p:spPr>
          <a:xfrm>
            <a:off x="6627213" y="947820"/>
            <a:ext cx="4108817" cy="646331"/>
          </a:xfrm>
          <a:prstGeom prst="rect">
            <a:avLst/>
          </a:prstGeom>
          <a:noFill/>
        </p:spPr>
        <p:txBody>
          <a:bodyPr wrap="none" rtlCol="0">
            <a:spAutoFit/>
          </a:bodyPr>
          <a:lstStyle/>
          <a:p>
            <a:pPr algn="ctr"/>
            <a:r>
              <a:rPr lang="en-US" altLang="zh-CN" dirty="0" err="1"/>
              <a:t>DSPy</a:t>
            </a:r>
            <a:r>
              <a:rPr lang="en-US" altLang="zh-CN" dirty="0"/>
              <a:t> </a:t>
            </a:r>
            <a:r>
              <a:rPr lang="zh-CN" altLang="en-US" dirty="0"/>
              <a:t>对我们的启发：</a:t>
            </a:r>
            <a:endParaRPr lang="en-US" altLang="zh-CN" dirty="0"/>
          </a:p>
          <a:p>
            <a:pPr algn="ctr"/>
            <a:r>
              <a:rPr lang="zh-CN" altLang="en-US" sz="1800" dirty="0"/>
              <a:t>架构上的创新可能带来事半功倍的效果</a:t>
            </a:r>
            <a:endParaRPr lang="en-US" dirty="0"/>
          </a:p>
        </p:txBody>
      </p:sp>
      <p:sp>
        <p:nvSpPr>
          <p:cNvPr id="12" name="Rectangle: Rounded Corners 11">
            <a:extLst>
              <a:ext uri="{FF2B5EF4-FFF2-40B4-BE49-F238E27FC236}">
                <a16:creationId xmlns:a16="http://schemas.microsoft.com/office/drawing/2014/main" id="{22CF50CD-10F3-8925-FFBA-42B4B566CDB1}"/>
              </a:ext>
            </a:extLst>
          </p:cNvPr>
          <p:cNvSpPr/>
          <p:nvPr/>
        </p:nvSpPr>
        <p:spPr>
          <a:xfrm>
            <a:off x="883733" y="3920407"/>
            <a:ext cx="4222595" cy="282602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13" name="Content Placeholder 2">
            <a:extLst>
              <a:ext uri="{FF2B5EF4-FFF2-40B4-BE49-F238E27FC236}">
                <a16:creationId xmlns:a16="http://schemas.microsoft.com/office/drawing/2014/main" id="{B9A7E196-2321-122B-FAEA-16455D184596}"/>
              </a:ext>
            </a:extLst>
          </p:cNvPr>
          <p:cNvSpPr txBox="1">
            <a:spLocks/>
          </p:cNvSpPr>
          <p:nvPr/>
        </p:nvSpPr>
        <p:spPr>
          <a:xfrm>
            <a:off x="883733" y="4624522"/>
            <a:ext cx="4222595" cy="20103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200" dirty="0"/>
              <a:t>提升数据驱动决策：</a:t>
            </a:r>
            <a:r>
              <a:rPr lang="en-US" altLang="zh-CN" sz="1200" dirty="0" err="1"/>
              <a:t>DSPy</a:t>
            </a:r>
            <a:r>
              <a:rPr lang="zh-CN" altLang="en-US" sz="1200" dirty="0"/>
              <a:t>通过简化和优化语言模型的调用和管理，使企业能够更高效地利用大数据进行决策。通过自动优化提示和管理复杂任务的工作流程，</a:t>
            </a:r>
            <a:r>
              <a:rPr lang="en-US" altLang="zh-CN" sz="1200" dirty="0" err="1"/>
              <a:t>DSPy</a:t>
            </a:r>
            <a:r>
              <a:rPr lang="zh-CN" altLang="en-US" sz="1200" dirty="0"/>
              <a:t>可以帮助企业在多个业务领域（如市场营销、客户关系管理、供应链管理等）做出更准确和及时的决策。</a:t>
            </a:r>
            <a:endParaRPr lang="en-US" altLang="zh-CN" sz="1200" dirty="0"/>
          </a:p>
          <a:p>
            <a:r>
              <a:rPr lang="zh-CN" altLang="en-US" sz="1200" dirty="0"/>
              <a:t>加快产品研发：</a:t>
            </a:r>
            <a:r>
              <a:rPr lang="en-US" altLang="zh-CN" sz="1200" dirty="0" err="1"/>
              <a:t>DSPy</a:t>
            </a:r>
            <a:r>
              <a:rPr lang="zh-CN" altLang="en-US" sz="1200" dirty="0"/>
              <a:t>的模块化架构和声明性签名提供了一个灵活的平台，使得新产品和服务的开发更加高效。通过自动化提示优化和任务管理，显著减少了手动调整和开发的工作量。这不仅降低了开发成本，还缩短了产品从概念到市场的时间，使企业能够更快地响应市场需求和变化。</a:t>
            </a:r>
            <a:endParaRPr lang="en-US" altLang="zh-CN" sz="1200" dirty="0"/>
          </a:p>
        </p:txBody>
      </p:sp>
      <p:sp>
        <p:nvSpPr>
          <p:cNvPr id="14" name="TextBox 13">
            <a:extLst>
              <a:ext uri="{FF2B5EF4-FFF2-40B4-BE49-F238E27FC236}">
                <a16:creationId xmlns:a16="http://schemas.microsoft.com/office/drawing/2014/main" id="{08B75C99-722C-01AF-730A-191954A41E8C}"/>
              </a:ext>
            </a:extLst>
          </p:cNvPr>
          <p:cNvSpPr txBox="1"/>
          <p:nvPr/>
        </p:nvSpPr>
        <p:spPr>
          <a:xfrm>
            <a:off x="1629960" y="3997112"/>
            <a:ext cx="2840586" cy="369332"/>
          </a:xfrm>
          <a:prstGeom prst="rect">
            <a:avLst/>
          </a:prstGeom>
          <a:noFill/>
        </p:spPr>
        <p:txBody>
          <a:bodyPr wrap="none" rtlCol="0">
            <a:spAutoFit/>
          </a:bodyPr>
          <a:lstStyle/>
          <a:p>
            <a:pPr algn="ctr"/>
            <a:r>
              <a:rPr lang="zh-CN" altLang="en-US" dirty="0"/>
              <a:t>由 </a:t>
            </a:r>
            <a:r>
              <a:rPr lang="en-US" altLang="zh-CN" dirty="0" err="1"/>
              <a:t>DSPy</a:t>
            </a:r>
            <a:r>
              <a:rPr lang="en-US" altLang="zh-CN" dirty="0"/>
              <a:t> </a:t>
            </a:r>
            <a:r>
              <a:rPr lang="zh-CN" altLang="en-US" dirty="0"/>
              <a:t>看到的战略机会点</a:t>
            </a:r>
            <a:endParaRPr lang="en-US" dirty="0"/>
          </a:p>
        </p:txBody>
      </p:sp>
      <p:sp>
        <p:nvSpPr>
          <p:cNvPr id="15" name="Slide Number Placeholder 14">
            <a:extLst>
              <a:ext uri="{FF2B5EF4-FFF2-40B4-BE49-F238E27FC236}">
                <a16:creationId xmlns:a16="http://schemas.microsoft.com/office/drawing/2014/main" id="{062F96AB-5B9A-CACF-7263-B27CF2EB5B41}"/>
              </a:ext>
            </a:extLst>
          </p:cNvPr>
          <p:cNvSpPr>
            <a:spLocks noGrp="1"/>
          </p:cNvSpPr>
          <p:nvPr>
            <p:ph type="sldNum" sz="quarter" idx="12"/>
          </p:nvPr>
        </p:nvSpPr>
        <p:spPr/>
        <p:txBody>
          <a:bodyPr/>
          <a:lstStyle/>
          <a:p>
            <a:fld id="{D9B10D4E-0F35-4A98-894B-842CFE479E02}" type="slidenum">
              <a:rPr lang="en-US" smtClean="0"/>
              <a:t>6</a:t>
            </a:fld>
            <a:endParaRPr lang="en-US"/>
          </a:p>
        </p:txBody>
      </p:sp>
    </p:spTree>
    <p:extLst>
      <p:ext uri="{BB962C8B-B14F-4D97-AF65-F5344CB8AC3E}">
        <p14:creationId xmlns:p14="http://schemas.microsoft.com/office/powerpoint/2010/main" val="3869955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Rounded Corners 29">
            <a:extLst>
              <a:ext uri="{FF2B5EF4-FFF2-40B4-BE49-F238E27FC236}">
                <a16:creationId xmlns:a16="http://schemas.microsoft.com/office/drawing/2014/main" id="{891DC48E-9BE7-6BF8-55E8-1F02A4911533}"/>
              </a:ext>
            </a:extLst>
          </p:cNvPr>
          <p:cNvSpPr/>
          <p:nvPr/>
        </p:nvSpPr>
        <p:spPr>
          <a:xfrm>
            <a:off x="602077" y="4747125"/>
            <a:ext cx="4453144" cy="160907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480DA6EE-854C-4530-396F-6EAC1767B3CB}"/>
              </a:ext>
            </a:extLst>
          </p:cNvPr>
          <p:cNvSpPr/>
          <p:nvPr/>
        </p:nvSpPr>
        <p:spPr>
          <a:xfrm>
            <a:off x="305920" y="1365629"/>
            <a:ext cx="5245527" cy="304945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4" name="Rectangle: Rounded Corners 3">
            <a:extLst>
              <a:ext uri="{FF2B5EF4-FFF2-40B4-BE49-F238E27FC236}">
                <a16:creationId xmlns:a16="http://schemas.microsoft.com/office/drawing/2014/main" id="{A3DB9775-6896-072C-57E5-7648FC5EC445}"/>
              </a:ext>
            </a:extLst>
          </p:cNvPr>
          <p:cNvSpPr/>
          <p:nvPr/>
        </p:nvSpPr>
        <p:spPr>
          <a:xfrm>
            <a:off x="6664711" y="644425"/>
            <a:ext cx="4713249" cy="587903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E0406E20-B0BB-40CA-8D8E-1F79227ADCD1}"/>
              </a:ext>
            </a:extLst>
          </p:cNvPr>
          <p:cNvSpPr/>
          <p:nvPr/>
        </p:nvSpPr>
        <p:spPr>
          <a:xfrm>
            <a:off x="6939775" y="1232636"/>
            <a:ext cx="4222595" cy="223953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C0F5D15-C28A-9A35-DE9D-357970740A96}"/>
              </a:ext>
            </a:extLst>
          </p:cNvPr>
          <p:cNvSpPr>
            <a:spLocks noGrp="1"/>
          </p:cNvSpPr>
          <p:nvPr>
            <p:ph type="title"/>
          </p:nvPr>
        </p:nvSpPr>
        <p:spPr>
          <a:xfrm>
            <a:off x="639334" y="334537"/>
            <a:ext cx="10190591" cy="444114"/>
          </a:xfrm>
        </p:spPr>
        <p:txBody>
          <a:bodyPr>
            <a:normAutofit fontScale="90000"/>
          </a:bodyPr>
          <a:lstStyle/>
          <a:p>
            <a:r>
              <a:rPr lang="zh-CN" altLang="en-US" dirty="0"/>
              <a:t>分阶段的未来展望</a:t>
            </a:r>
            <a:endParaRPr lang="en-US" dirty="0"/>
          </a:p>
        </p:txBody>
      </p:sp>
      <p:sp>
        <p:nvSpPr>
          <p:cNvPr id="3" name="Content Placeholder 2">
            <a:extLst>
              <a:ext uri="{FF2B5EF4-FFF2-40B4-BE49-F238E27FC236}">
                <a16:creationId xmlns:a16="http://schemas.microsoft.com/office/drawing/2014/main" id="{0F0839D8-6FDA-DD66-610B-0161EB746414}"/>
              </a:ext>
            </a:extLst>
          </p:cNvPr>
          <p:cNvSpPr>
            <a:spLocks noGrp="1"/>
          </p:cNvSpPr>
          <p:nvPr>
            <p:ph idx="1"/>
          </p:nvPr>
        </p:nvSpPr>
        <p:spPr>
          <a:xfrm>
            <a:off x="6939774" y="1697013"/>
            <a:ext cx="2985043" cy="1768988"/>
          </a:xfrm>
        </p:spPr>
        <p:txBody>
          <a:bodyPr>
            <a:normAutofit fontScale="85000" lnSpcReduction="20000"/>
          </a:bodyPr>
          <a:lstStyle/>
          <a:p>
            <a:r>
              <a:rPr lang="en-US" altLang="zh-CN" sz="1400" dirty="0"/>
              <a:t>1988</a:t>
            </a:r>
            <a:r>
              <a:rPr lang="zh-CN" altLang="en-US" sz="1400" dirty="0"/>
              <a:t>年，图灵奖得主</a:t>
            </a:r>
            <a:r>
              <a:rPr lang="en-US" sz="1400" b="0" i="0" dirty="0">
                <a:solidFill>
                  <a:srgbClr val="202122"/>
                </a:solidFill>
                <a:effectLst/>
                <a:latin typeface="Arial" panose="020B0604020202020204" pitchFamily="34" charset="0"/>
              </a:rPr>
              <a:t>Leslie Valiant</a:t>
            </a:r>
            <a:r>
              <a:rPr lang="zh-CN" altLang="en-US" sz="1400" b="0" i="0" dirty="0">
                <a:solidFill>
                  <a:srgbClr val="202122"/>
                </a:solidFill>
                <a:effectLst/>
                <a:latin typeface="Arial" panose="020B0604020202020204" pitchFamily="34" charset="0"/>
              </a:rPr>
              <a:t>提出一个灵魂拷问：</a:t>
            </a:r>
            <a:r>
              <a:rPr lang="zh-CN" altLang="en-US" sz="1400" b="1" i="0" dirty="0">
                <a:solidFill>
                  <a:srgbClr val="C00000"/>
                </a:solidFill>
                <a:effectLst/>
                <a:latin typeface="Arial" panose="020B0604020202020204" pitchFamily="34" charset="0"/>
              </a:rPr>
              <a:t>一组弱的学习机能够组装成一个强的学习机吗？</a:t>
            </a:r>
            <a:endParaRPr lang="en-US" altLang="zh-CN" sz="1400" b="1" i="0" dirty="0">
              <a:solidFill>
                <a:srgbClr val="C00000"/>
              </a:solidFill>
              <a:effectLst/>
              <a:latin typeface="Arial" panose="020B0604020202020204" pitchFamily="34" charset="0"/>
            </a:endParaRPr>
          </a:p>
          <a:p>
            <a:r>
              <a:rPr lang="en-US" sz="1400" dirty="0">
                <a:latin typeface="Arial" panose="020B0604020202020204" pitchFamily="34" charset="0"/>
              </a:rPr>
              <a:t>1990</a:t>
            </a:r>
            <a:r>
              <a:rPr lang="zh-CN" altLang="en-US" sz="1400" dirty="0">
                <a:latin typeface="Arial" panose="020B0604020202020204" pitchFamily="34" charset="0"/>
              </a:rPr>
              <a:t>年，哥德尔奖得主</a:t>
            </a:r>
            <a:r>
              <a:rPr lang="en-US" sz="1400" b="0" i="0" dirty="0">
                <a:effectLst/>
                <a:latin typeface="Linux Libertine"/>
              </a:rPr>
              <a:t>Robert </a:t>
            </a:r>
            <a:r>
              <a:rPr lang="en-US" sz="1400" b="0" i="0" dirty="0" err="1">
                <a:effectLst/>
                <a:latin typeface="Linux Libertine"/>
              </a:rPr>
              <a:t>Schapire</a:t>
            </a:r>
            <a:r>
              <a:rPr lang="zh-CN" altLang="en-US" sz="1400" b="0" i="0" dirty="0">
                <a:effectLst/>
                <a:latin typeface="Linux Libertine"/>
              </a:rPr>
              <a:t>提出</a:t>
            </a:r>
            <a:r>
              <a:rPr lang="en-US" altLang="zh-CN" sz="1400" b="0" i="0" dirty="0">
                <a:effectLst/>
                <a:latin typeface="Linux Libertine"/>
              </a:rPr>
              <a:t>Boosting</a:t>
            </a:r>
            <a:r>
              <a:rPr lang="zh-CN" altLang="en-US" sz="1400" b="0" i="0" dirty="0">
                <a:effectLst/>
                <a:latin typeface="Linux Libertine"/>
              </a:rPr>
              <a:t>算法，对</a:t>
            </a:r>
            <a:r>
              <a:rPr lang="en-US" altLang="zh-CN" sz="1400" b="0" i="0" dirty="0">
                <a:effectLst/>
                <a:latin typeface="Linux Libertine"/>
              </a:rPr>
              <a:t>Valiant</a:t>
            </a:r>
            <a:r>
              <a:rPr lang="zh-CN" altLang="en-US" sz="1400" b="0" i="0" dirty="0">
                <a:effectLst/>
                <a:latin typeface="Linux Libertine"/>
              </a:rPr>
              <a:t>问题给予了肯定</a:t>
            </a:r>
            <a:r>
              <a:rPr lang="zh-CN" altLang="en-US" sz="1400" dirty="0">
                <a:latin typeface="Linux Libertine"/>
              </a:rPr>
              <a:t>的</a:t>
            </a:r>
            <a:r>
              <a:rPr lang="zh-CN" altLang="en-US" sz="1400" b="0" i="0" dirty="0">
                <a:effectLst/>
                <a:latin typeface="Linux Libertine"/>
              </a:rPr>
              <a:t>回答。</a:t>
            </a:r>
            <a:endParaRPr lang="en-US" altLang="zh-CN" sz="1400" b="0" i="0" dirty="0">
              <a:effectLst/>
              <a:latin typeface="Linux Libertine"/>
            </a:endParaRPr>
          </a:p>
          <a:p>
            <a:r>
              <a:rPr lang="zh-CN" altLang="en-US" sz="1400" b="0" i="0" dirty="0">
                <a:effectLst/>
                <a:latin typeface="Linux Libertine"/>
              </a:rPr>
              <a:t>机器学习将越来越注重</a:t>
            </a:r>
            <a:r>
              <a:rPr lang="zh-CN" altLang="en-US" sz="1400" b="1" i="0" dirty="0">
                <a:solidFill>
                  <a:srgbClr val="C00000"/>
                </a:solidFill>
                <a:effectLst/>
                <a:latin typeface="Linux Libertine"/>
              </a:rPr>
              <a:t>元学习</a:t>
            </a:r>
            <a:r>
              <a:rPr lang="zh-CN" altLang="en-US" sz="1400" i="0" dirty="0">
                <a:effectLst/>
                <a:latin typeface="Linux Libertine"/>
              </a:rPr>
              <a:t>（即有关学习的学习）</a:t>
            </a:r>
            <a:r>
              <a:rPr lang="zh-CN" altLang="en-US" sz="1400" b="0" i="0" dirty="0">
                <a:effectLst/>
                <a:latin typeface="Linux Libertine"/>
              </a:rPr>
              <a:t>，系统地、持续地提升</a:t>
            </a:r>
            <a:r>
              <a:rPr lang="en-US" altLang="zh-CN" sz="1400" b="0" i="0" dirty="0">
                <a:effectLst/>
                <a:latin typeface="Linux Libertine"/>
              </a:rPr>
              <a:t>AI/ML</a:t>
            </a:r>
            <a:r>
              <a:rPr lang="zh-CN" altLang="en-US" sz="1400" b="0" i="0" dirty="0">
                <a:effectLst/>
                <a:latin typeface="Linux Libertine"/>
              </a:rPr>
              <a:t>的能力。</a:t>
            </a:r>
            <a:r>
              <a:rPr lang="zh-CN" altLang="en-US" sz="1400" b="1" dirty="0">
                <a:solidFill>
                  <a:srgbClr val="C00000"/>
                </a:solidFill>
              </a:rPr>
              <a:t>复合</a:t>
            </a:r>
            <a:r>
              <a:rPr lang="en-US" altLang="zh-CN" sz="1400" b="1" dirty="0">
                <a:solidFill>
                  <a:srgbClr val="C00000"/>
                </a:solidFill>
              </a:rPr>
              <a:t>AI</a:t>
            </a:r>
            <a:r>
              <a:rPr lang="zh-CN" altLang="en-US" sz="1400" dirty="0"/>
              <a:t>（</a:t>
            </a:r>
            <a:r>
              <a:rPr lang="en-US" altLang="zh-CN" sz="1400" dirty="0"/>
              <a:t>compound AI</a:t>
            </a:r>
            <a:r>
              <a:rPr lang="zh-CN" altLang="en-US" sz="1400" dirty="0"/>
              <a:t>）是元学习发展趋势之下的必然范式。</a:t>
            </a:r>
            <a:endParaRPr lang="en-US" sz="1400" b="0" i="0" dirty="0">
              <a:effectLst/>
              <a:latin typeface="Linux Libertine"/>
            </a:endParaRPr>
          </a:p>
          <a:p>
            <a:pPr marL="0" indent="0">
              <a:buNone/>
            </a:pPr>
            <a:endParaRPr lang="en-US" sz="1200" dirty="0"/>
          </a:p>
        </p:txBody>
      </p:sp>
      <p:pic>
        <p:nvPicPr>
          <p:cNvPr id="1026" name="Picture 2">
            <a:extLst>
              <a:ext uri="{FF2B5EF4-FFF2-40B4-BE49-F238E27FC236}">
                <a16:creationId xmlns:a16="http://schemas.microsoft.com/office/drawing/2014/main" id="{F7A4F7EB-873C-C66A-1A61-E411B89B33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4818" y="1670439"/>
            <a:ext cx="1060450" cy="13255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51D0E1C-8AFB-255C-80C5-76B500D59C42}"/>
              </a:ext>
            </a:extLst>
          </p:cNvPr>
          <p:cNvSpPr txBox="1"/>
          <p:nvPr/>
        </p:nvSpPr>
        <p:spPr>
          <a:xfrm>
            <a:off x="9927861" y="3048761"/>
            <a:ext cx="1137424" cy="276999"/>
          </a:xfrm>
          <a:prstGeom prst="rect">
            <a:avLst/>
          </a:prstGeom>
          <a:noFill/>
        </p:spPr>
        <p:txBody>
          <a:bodyPr wrap="square">
            <a:spAutoFit/>
          </a:bodyPr>
          <a:lstStyle/>
          <a:p>
            <a:r>
              <a:rPr lang="en-US" sz="1200" b="0" i="0" dirty="0">
                <a:solidFill>
                  <a:srgbClr val="202122"/>
                </a:solidFill>
                <a:effectLst/>
                <a:latin typeface="Arial" panose="020B0604020202020204" pitchFamily="34" charset="0"/>
              </a:rPr>
              <a:t>Leslie Valiant</a:t>
            </a:r>
            <a:endParaRPr lang="en-US" sz="1200" dirty="0"/>
          </a:p>
        </p:txBody>
      </p:sp>
      <p:sp>
        <p:nvSpPr>
          <p:cNvPr id="8" name="TextBox 7">
            <a:extLst>
              <a:ext uri="{FF2B5EF4-FFF2-40B4-BE49-F238E27FC236}">
                <a16:creationId xmlns:a16="http://schemas.microsoft.com/office/drawing/2014/main" id="{58B89BB8-8910-2590-C7C7-C3EA94C1E215}"/>
              </a:ext>
            </a:extLst>
          </p:cNvPr>
          <p:cNvSpPr txBox="1"/>
          <p:nvPr/>
        </p:nvSpPr>
        <p:spPr>
          <a:xfrm>
            <a:off x="7839307" y="1232636"/>
            <a:ext cx="2657266" cy="369332"/>
          </a:xfrm>
          <a:prstGeom prst="rect">
            <a:avLst/>
          </a:prstGeom>
          <a:noFill/>
        </p:spPr>
        <p:txBody>
          <a:bodyPr wrap="none" rtlCol="0">
            <a:spAutoFit/>
          </a:bodyPr>
          <a:lstStyle/>
          <a:p>
            <a:pPr algn="ctr"/>
            <a:r>
              <a:rPr lang="zh-CN" altLang="en-US" dirty="0"/>
              <a:t>元学习（</a:t>
            </a:r>
            <a:r>
              <a:rPr lang="en-US" altLang="zh-CN" dirty="0"/>
              <a:t>meta-learning</a:t>
            </a:r>
            <a:r>
              <a:rPr lang="zh-CN" altLang="en-US" dirty="0"/>
              <a:t>）</a:t>
            </a:r>
            <a:endParaRPr lang="en-US" dirty="0"/>
          </a:p>
        </p:txBody>
      </p:sp>
      <p:sp>
        <p:nvSpPr>
          <p:cNvPr id="9" name="Rectangle: Rounded Corners 8">
            <a:extLst>
              <a:ext uri="{FF2B5EF4-FFF2-40B4-BE49-F238E27FC236}">
                <a16:creationId xmlns:a16="http://schemas.microsoft.com/office/drawing/2014/main" id="{93BFC625-9788-AD2F-E823-C79BC380E159}"/>
              </a:ext>
            </a:extLst>
          </p:cNvPr>
          <p:cNvSpPr/>
          <p:nvPr/>
        </p:nvSpPr>
        <p:spPr>
          <a:xfrm>
            <a:off x="6914801" y="4056644"/>
            <a:ext cx="4222595" cy="223953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10" name="Content Placeholder 2">
            <a:extLst>
              <a:ext uri="{FF2B5EF4-FFF2-40B4-BE49-F238E27FC236}">
                <a16:creationId xmlns:a16="http://schemas.microsoft.com/office/drawing/2014/main" id="{962ED23A-90A0-9132-D125-128C82E1EFA4}"/>
              </a:ext>
            </a:extLst>
          </p:cNvPr>
          <p:cNvSpPr txBox="1">
            <a:spLocks/>
          </p:cNvSpPr>
          <p:nvPr/>
        </p:nvSpPr>
        <p:spPr>
          <a:xfrm>
            <a:off x="6914801" y="4468236"/>
            <a:ext cx="4148254" cy="167723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200" dirty="0"/>
              <a:t>Prompt</a:t>
            </a:r>
            <a:r>
              <a:rPr lang="zh-CN" altLang="en-US" sz="1200" dirty="0"/>
              <a:t>对用户要求高，只有专业人员才可能清晰地表达提示。如何能自动地生成高质量的</a:t>
            </a:r>
            <a:r>
              <a:rPr lang="en-US" altLang="zh-CN" sz="1200" dirty="0"/>
              <a:t>prompt</a:t>
            </a:r>
            <a:r>
              <a:rPr lang="zh-CN" altLang="en-US" sz="1200" dirty="0"/>
              <a:t>？</a:t>
            </a:r>
            <a:endParaRPr lang="en-US" altLang="zh-CN" sz="1200" dirty="0"/>
          </a:p>
          <a:p>
            <a:r>
              <a:rPr lang="zh-CN" altLang="en-US" sz="1200" dirty="0"/>
              <a:t>“</a:t>
            </a:r>
            <a:r>
              <a:rPr lang="en-US" altLang="zh-CN" sz="1200" dirty="0"/>
              <a:t>RAG+</a:t>
            </a:r>
            <a:r>
              <a:rPr lang="zh-CN" altLang="en-US" sz="1200" dirty="0"/>
              <a:t>知识图谱”有助于降低</a:t>
            </a:r>
            <a:r>
              <a:rPr lang="en-US" altLang="zh-CN" sz="1200" dirty="0"/>
              <a:t>prompt</a:t>
            </a:r>
            <a:r>
              <a:rPr lang="zh-CN" altLang="en-US" sz="1200" dirty="0"/>
              <a:t>工程的门槛。如何让检索、知识表示</a:t>
            </a:r>
            <a:r>
              <a:rPr lang="en-US" altLang="zh-CN" sz="1200" dirty="0"/>
              <a:t>/</a:t>
            </a:r>
            <a:r>
              <a:rPr lang="zh-CN" altLang="en-US" sz="1200" dirty="0"/>
              <a:t>推理与</a:t>
            </a:r>
            <a:r>
              <a:rPr lang="en-US" altLang="zh-CN" sz="1200" dirty="0"/>
              <a:t>LLM</a:t>
            </a:r>
            <a:r>
              <a:rPr lang="zh-CN" altLang="en-US" sz="1200" dirty="0"/>
              <a:t>形成良性闭环？</a:t>
            </a:r>
            <a:endParaRPr lang="en-US" altLang="zh-CN" sz="1200" dirty="0"/>
          </a:p>
          <a:p>
            <a:r>
              <a:rPr lang="en-US" altLang="zh-CN" sz="1200" dirty="0"/>
              <a:t>LLM</a:t>
            </a:r>
            <a:r>
              <a:rPr lang="zh-CN" altLang="en-US" sz="1200" dirty="0"/>
              <a:t>如何与其他学习机联手完成复合</a:t>
            </a:r>
            <a:r>
              <a:rPr lang="en-US" altLang="zh-CN" sz="1200" dirty="0"/>
              <a:t>AI</a:t>
            </a:r>
            <a:r>
              <a:rPr lang="zh-CN" altLang="en-US" sz="1200" dirty="0"/>
              <a:t>的任务，并在元学习的过程中持续提升效果？</a:t>
            </a:r>
            <a:endParaRPr lang="en-US" altLang="zh-CN" sz="1200" dirty="0"/>
          </a:p>
          <a:p>
            <a:r>
              <a:rPr lang="zh-CN" altLang="en-US" sz="1200" dirty="0"/>
              <a:t>如何实现</a:t>
            </a:r>
            <a:r>
              <a:rPr lang="en-US" altLang="zh-CN" sz="1200" dirty="0"/>
              <a:t>LLM</a:t>
            </a:r>
            <a:r>
              <a:rPr lang="zh-CN" altLang="en-US" sz="1200" dirty="0"/>
              <a:t>的自动轻量化，以及根据环境快速部署？</a:t>
            </a:r>
            <a:endParaRPr lang="en-US" altLang="zh-CN" sz="1200" dirty="0"/>
          </a:p>
          <a:p>
            <a:r>
              <a:rPr lang="en-US" altLang="zh-CN" sz="1200" dirty="0"/>
              <a:t>LLM</a:t>
            </a:r>
            <a:r>
              <a:rPr lang="zh-CN" altLang="en-US" sz="1200" dirty="0"/>
              <a:t>如何实现在多任务上的迁移学习？等等。</a:t>
            </a:r>
            <a:endParaRPr lang="en-US" altLang="zh-CN" sz="1200" dirty="0"/>
          </a:p>
          <a:p>
            <a:endParaRPr lang="en-US" altLang="zh-CN" sz="1200" dirty="0"/>
          </a:p>
          <a:p>
            <a:pPr marL="0" indent="0">
              <a:buFont typeface="Arial" panose="020B0604020202020204" pitchFamily="34" charset="0"/>
              <a:buNone/>
            </a:pPr>
            <a:endParaRPr lang="en-US" sz="1200" dirty="0"/>
          </a:p>
        </p:txBody>
      </p:sp>
      <p:sp>
        <p:nvSpPr>
          <p:cNvPr id="13" name="TextBox 12">
            <a:extLst>
              <a:ext uri="{FF2B5EF4-FFF2-40B4-BE49-F238E27FC236}">
                <a16:creationId xmlns:a16="http://schemas.microsoft.com/office/drawing/2014/main" id="{5E11C959-1897-8FE1-6FDE-E452FDF798EE}"/>
              </a:ext>
            </a:extLst>
          </p:cNvPr>
          <p:cNvSpPr txBox="1"/>
          <p:nvPr/>
        </p:nvSpPr>
        <p:spPr>
          <a:xfrm>
            <a:off x="8224409" y="4045752"/>
            <a:ext cx="1500732" cy="369332"/>
          </a:xfrm>
          <a:prstGeom prst="rect">
            <a:avLst/>
          </a:prstGeom>
          <a:noFill/>
        </p:spPr>
        <p:txBody>
          <a:bodyPr wrap="none" rtlCol="0">
            <a:spAutoFit/>
          </a:bodyPr>
          <a:lstStyle/>
          <a:p>
            <a:pPr algn="ctr"/>
            <a:r>
              <a:rPr lang="en-US" altLang="zh-CN" dirty="0"/>
              <a:t>LLM</a:t>
            </a:r>
            <a:r>
              <a:rPr lang="zh-CN" altLang="en-US" dirty="0"/>
              <a:t>的元学习</a:t>
            </a:r>
            <a:endParaRPr lang="en-US" dirty="0"/>
          </a:p>
        </p:txBody>
      </p:sp>
      <p:sp>
        <p:nvSpPr>
          <p:cNvPr id="33" name="Slide Number Placeholder 32">
            <a:extLst>
              <a:ext uri="{FF2B5EF4-FFF2-40B4-BE49-F238E27FC236}">
                <a16:creationId xmlns:a16="http://schemas.microsoft.com/office/drawing/2014/main" id="{BBA0F1B4-CFDE-BF2B-0263-A2642007A810}"/>
              </a:ext>
            </a:extLst>
          </p:cNvPr>
          <p:cNvSpPr>
            <a:spLocks noGrp="1"/>
          </p:cNvSpPr>
          <p:nvPr>
            <p:ph type="sldNum" sz="quarter" idx="12"/>
          </p:nvPr>
        </p:nvSpPr>
        <p:spPr>
          <a:xfrm>
            <a:off x="9021336" y="6466351"/>
            <a:ext cx="2743200" cy="365125"/>
          </a:xfrm>
        </p:spPr>
        <p:txBody>
          <a:bodyPr/>
          <a:lstStyle/>
          <a:p>
            <a:fld id="{D9B10D4E-0F35-4A98-894B-842CFE479E02}" type="slidenum">
              <a:rPr lang="en-US" smtClean="0"/>
              <a:t>7</a:t>
            </a:fld>
            <a:endParaRPr lang="en-US" dirty="0"/>
          </a:p>
        </p:txBody>
      </p:sp>
      <p:sp>
        <p:nvSpPr>
          <p:cNvPr id="7" name="Arrow: Down 6">
            <a:extLst>
              <a:ext uri="{FF2B5EF4-FFF2-40B4-BE49-F238E27FC236}">
                <a16:creationId xmlns:a16="http://schemas.microsoft.com/office/drawing/2014/main" id="{587A50F7-EB1B-B4E5-1F17-9B8EC5550859}"/>
              </a:ext>
            </a:extLst>
          </p:cNvPr>
          <p:cNvSpPr/>
          <p:nvPr/>
        </p:nvSpPr>
        <p:spPr>
          <a:xfrm>
            <a:off x="8891239" y="3466001"/>
            <a:ext cx="267629" cy="596815"/>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DC1BB529-9214-0DB7-5535-AE9662C36A54}"/>
              </a:ext>
            </a:extLst>
          </p:cNvPr>
          <p:cNvSpPr txBox="1"/>
          <p:nvPr/>
        </p:nvSpPr>
        <p:spPr>
          <a:xfrm>
            <a:off x="7843697" y="644426"/>
            <a:ext cx="2262158" cy="369332"/>
          </a:xfrm>
          <a:prstGeom prst="rect">
            <a:avLst/>
          </a:prstGeom>
          <a:noFill/>
        </p:spPr>
        <p:txBody>
          <a:bodyPr wrap="none" rtlCol="0">
            <a:spAutoFit/>
          </a:bodyPr>
          <a:lstStyle/>
          <a:p>
            <a:pPr algn="ctr"/>
            <a:r>
              <a:rPr lang="zh-CN" altLang="en-US" dirty="0"/>
              <a:t>让架构具有泛化能力</a:t>
            </a:r>
            <a:endParaRPr lang="en-US" dirty="0"/>
          </a:p>
        </p:txBody>
      </p:sp>
      <p:sp>
        <p:nvSpPr>
          <p:cNvPr id="15" name="TextBox 14">
            <a:extLst>
              <a:ext uri="{FF2B5EF4-FFF2-40B4-BE49-F238E27FC236}">
                <a16:creationId xmlns:a16="http://schemas.microsoft.com/office/drawing/2014/main" id="{A20EEF9B-B03C-9815-F613-06C28316FF6E}"/>
              </a:ext>
            </a:extLst>
          </p:cNvPr>
          <p:cNvSpPr txBox="1"/>
          <p:nvPr/>
        </p:nvSpPr>
        <p:spPr>
          <a:xfrm>
            <a:off x="1305231" y="1379494"/>
            <a:ext cx="3076483" cy="369332"/>
          </a:xfrm>
          <a:prstGeom prst="rect">
            <a:avLst/>
          </a:prstGeom>
          <a:noFill/>
        </p:spPr>
        <p:txBody>
          <a:bodyPr wrap="none" rtlCol="0">
            <a:spAutoFit/>
          </a:bodyPr>
          <a:lstStyle/>
          <a:p>
            <a:pPr algn="ctr"/>
            <a:r>
              <a:rPr lang="zh-CN" altLang="en-US" dirty="0"/>
              <a:t>目前基于</a:t>
            </a:r>
            <a:r>
              <a:rPr lang="en-US" altLang="zh-CN" dirty="0"/>
              <a:t>LLM</a:t>
            </a:r>
            <a:r>
              <a:rPr lang="zh-CN" altLang="en-US" dirty="0"/>
              <a:t>的</a:t>
            </a:r>
            <a:r>
              <a:rPr lang="en-US" altLang="zh-CN" dirty="0"/>
              <a:t>AI</a:t>
            </a:r>
            <a:r>
              <a:rPr lang="zh-CN" altLang="en-US" dirty="0"/>
              <a:t>应用的痛点</a:t>
            </a:r>
            <a:endParaRPr lang="en-US" dirty="0"/>
          </a:p>
        </p:txBody>
      </p:sp>
      <p:sp>
        <p:nvSpPr>
          <p:cNvPr id="19" name="TextBox 18">
            <a:extLst>
              <a:ext uri="{FF2B5EF4-FFF2-40B4-BE49-F238E27FC236}">
                <a16:creationId xmlns:a16="http://schemas.microsoft.com/office/drawing/2014/main" id="{401B5BCF-DB19-2E4B-8B59-6CDD1EA05662}"/>
              </a:ext>
            </a:extLst>
          </p:cNvPr>
          <p:cNvSpPr txBox="1"/>
          <p:nvPr/>
        </p:nvSpPr>
        <p:spPr>
          <a:xfrm>
            <a:off x="386143" y="1956409"/>
            <a:ext cx="5156444" cy="2308324"/>
          </a:xfrm>
          <a:prstGeom prst="rect">
            <a:avLst/>
          </a:prstGeom>
          <a:noFill/>
        </p:spPr>
        <p:txBody>
          <a:bodyPr wrap="square" rtlCol="0">
            <a:spAutoFit/>
          </a:bodyPr>
          <a:lstStyle/>
          <a:p>
            <a:pPr marL="228600" indent="-228600">
              <a:buFont typeface="+mj-lt"/>
              <a:buAutoNum type="arabicParenR"/>
            </a:pPr>
            <a:r>
              <a:rPr lang="zh-CN" altLang="en-US" sz="1200" dirty="0"/>
              <a:t>数据依赖性：通过学习“如何学习”，使模型能够从少量数据中进行有效学习，减少对大量标注数据的依赖。</a:t>
            </a:r>
            <a:endParaRPr lang="en-US" altLang="zh-CN" sz="1200" dirty="0"/>
          </a:p>
          <a:p>
            <a:pPr marL="228600" indent="-228600">
              <a:buFont typeface="+mj-lt"/>
              <a:buAutoNum type="arabicParenR"/>
            </a:pPr>
            <a:r>
              <a:rPr lang="zh-CN" altLang="en-US" sz="1200" dirty="0"/>
              <a:t>泛化能力：许多</a:t>
            </a:r>
            <a:r>
              <a:rPr lang="en-US" altLang="zh-CN" sz="1200" dirty="0"/>
              <a:t>AI</a:t>
            </a:r>
            <a:r>
              <a:rPr lang="zh-CN" altLang="en-US" sz="1200" dirty="0"/>
              <a:t>模型在训练数据上表现良好，但在处理新数据时往往表现不佳，泛化能力有限。</a:t>
            </a:r>
            <a:endParaRPr lang="en-US" altLang="zh-CN" sz="1200" dirty="0"/>
          </a:p>
          <a:p>
            <a:pPr marL="228600" indent="-228600">
              <a:buFont typeface="+mj-lt"/>
              <a:buAutoNum type="arabicParenR"/>
            </a:pPr>
            <a:r>
              <a:rPr lang="zh-CN" altLang="en-US" sz="1200" dirty="0"/>
              <a:t>任务适应性：</a:t>
            </a:r>
            <a:r>
              <a:rPr lang="en-US" altLang="zh-CN" sz="1200" dirty="0"/>
              <a:t>AI</a:t>
            </a:r>
            <a:r>
              <a:rPr lang="zh-CN" altLang="en-US" sz="1200" dirty="0"/>
              <a:t>模型通常针对特定任务进行优化，难以快速适应不同类型的任务或需求变化。</a:t>
            </a:r>
            <a:endParaRPr lang="en-US" altLang="zh-CN" sz="1200" dirty="0"/>
          </a:p>
          <a:p>
            <a:pPr marL="228600" indent="-228600">
              <a:buFont typeface="+mj-lt"/>
              <a:buAutoNum type="arabicParenR"/>
            </a:pPr>
            <a:r>
              <a:rPr lang="zh-CN" altLang="en-US" sz="1200" dirty="0"/>
              <a:t>可解释性：许多</a:t>
            </a:r>
            <a:r>
              <a:rPr lang="en-US" altLang="zh-CN" sz="1200" dirty="0"/>
              <a:t>AI</a:t>
            </a:r>
            <a:r>
              <a:rPr lang="zh-CN" altLang="en-US" sz="1200" dirty="0"/>
              <a:t>模型具有“黑箱”特性，难以解释其决策过程。</a:t>
            </a:r>
            <a:endParaRPr lang="en-US" altLang="zh-CN" sz="1200" dirty="0"/>
          </a:p>
          <a:p>
            <a:pPr marL="228600" indent="-228600">
              <a:buFont typeface="+mj-lt"/>
              <a:buAutoNum type="arabicParenR"/>
            </a:pPr>
            <a:r>
              <a:rPr lang="zh-CN" altLang="en-US" sz="1200" dirty="0"/>
              <a:t>单一技术的局限性：单一</a:t>
            </a:r>
            <a:r>
              <a:rPr lang="en-US" altLang="zh-CN" sz="1200" dirty="0"/>
              <a:t>AI</a:t>
            </a:r>
            <a:r>
              <a:rPr lang="zh-CN" altLang="en-US" sz="1200" dirty="0"/>
              <a:t>技术往往无法处理复杂类型的问题或场景，往往需要整合多种</a:t>
            </a:r>
            <a:r>
              <a:rPr lang="en-US" altLang="zh-CN" sz="1200" dirty="0"/>
              <a:t>AI</a:t>
            </a:r>
            <a:r>
              <a:rPr lang="zh-CN" altLang="en-US" sz="1200" dirty="0"/>
              <a:t>技术（如</a:t>
            </a:r>
            <a:r>
              <a:rPr lang="en-US" altLang="zh-CN" sz="1200" dirty="0"/>
              <a:t>NLP</a:t>
            </a:r>
            <a:r>
              <a:rPr lang="zh-CN" altLang="en-US" sz="1200" dirty="0"/>
              <a:t>、</a:t>
            </a:r>
            <a:r>
              <a:rPr lang="en-US" altLang="zh-CN" sz="1200" dirty="0"/>
              <a:t>CV</a:t>
            </a:r>
            <a:r>
              <a:rPr lang="zh-CN" altLang="en-US" sz="1200" dirty="0"/>
              <a:t>等）。</a:t>
            </a:r>
            <a:endParaRPr lang="en-US" altLang="zh-CN" sz="1200" dirty="0"/>
          </a:p>
          <a:p>
            <a:pPr marL="228600" indent="-228600">
              <a:buFont typeface="+mj-lt"/>
              <a:buAutoNum type="arabicParenR"/>
            </a:pPr>
            <a:r>
              <a:rPr lang="zh-CN" altLang="en-US" sz="1200" dirty="0"/>
              <a:t>适应动态环境：面对动态变化的环境时，往往难以迅速适应和响应。</a:t>
            </a:r>
          </a:p>
          <a:p>
            <a:pPr marL="228600" indent="-228600">
              <a:buFont typeface="+mj-lt"/>
              <a:buAutoNum type="arabicParenR"/>
            </a:pPr>
            <a:r>
              <a:rPr lang="zh-CN" altLang="en-US" sz="1200" dirty="0"/>
              <a:t>计算资源：训练和运行</a:t>
            </a:r>
            <a:r>
              <a:rPr lang="en-US" altLang="zh-CN" sz="1200" dirty="0"/>
              <a:t>LLM</a:t>
            </a:r>
            <a:r>
              <a:rPr lang="zh-CN" altLang="en-US" sz="1200" dirty="0"/>
              <a:t>需要大量的计算资源。</a:t>
            </a:r>
            <a:endParaRPr lang="en-US" altLang="zh-CN" sz="1200" dirty="0"/>
          </a:p>
          <a:p>
            <a:pPr marL="228600" indent="-228600">
              <a:buFont typeface="+mj-lt"/>
              <a:buAutoNum type="arabicParenR"/>
            </a:pPr>
            <a:r>
              <a:rPr lang="zh-CN" altLang="en-US" sz="1200" dirty="0"/>
              <a:t>数据偏见：需要对</a:t>
            </a:r>
            <a:r>
              <a:rPr lang="en-US" altLang="zh-CN" sz="1200" dirty="0"/>
              <a:t>LLM</a:t>
            </a:r>
            <a:r>
              <a:rPr lang="zh-CN" altLang="en-US" sz="1200" dirty="0"/>
              <a:t>给出的答案进行筛选，避免伦理问题。​ </a:t>
            </a:r>
            <a:endParaRPr lang="en-US" sz="1200" dirty="0"/>
          </a:p>
        </p:txBody>
      </p:sp>
      <p:sp>
        <p:nvSpPr>
          <p:cNvPr id="20" name="Arrow: Right 19">
            <a:extLst>
              <a:ext uri="{FF2B5EF4-FFF2-40B4-BE49-F238E27FC236}">
                <a16:creationId xmlns:a16="http://schemas.microsoft.com/office/drawing/2014/main" id="{B42B1FB6-E5B1-47A5-8388-BBDFDF69DFC5}"/>
              </a:ext>
            </a:extLst>
          </p:cNvPr>
          <p:cNvSpPr/>
          <p:nvPr/>
        </p:nvSpPr>
        <p:spPr>
          <a:xfrm>
            <a:off x="5542587" y="2646556"/>
            <a:ext cx="1122123" cy="237893"/>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1" name="TextBox 20">
            <a:extLst>
              <a:ext uri="{FF2B5EF4-FFF2-40B4-BE49-F238E27FC236}">
                <a16:creationId xmlns:a16="http://schemas.microsoft.com/office/drawing/2014/main" id="{FFE19DAE-A6C2-420D-065E-DD1BA352D395}"/>
              </a:ext>
            </a:extLst>
          </p:cNvPr>
          <p:cNvSpPr txBox="1"/>
          <p:nvPr/>
        </p:nvSpPr>
        <p:spPr>
          <a:xfrm>
            <a:off x="2289474" y="4807080"/>
            <a:ext cx="1107996" cy="369332"/>
          </a:xfrm>
          <a:prstGeom prst="rect">
            <a:avLst/>
          </a:prstGeom>
          <a:noFill/>
        </p:spPr>
        <p:txBody>
          <a:bodyPr wrap="none" rtlCol="0">
            <a:spAutoFit/>
          </a:bodyPr>
          <a:lstStyle/>
          <a:p>
            <a:r>
              <a:rPr lang="zh-CN" altLang="en-US" dirty="0"/>
              <a:t>群体智能</a:t>
            </a:r>
            <a:endParaRPr lang="en-US" dirty="0"/>
          </a:p>
        </p:txBody>
      </p:sp>
      <p:sp>
        <p:nvSpPr>
          <p:cNvPr id="25" name="Content Placeholder 2">
            <a:extLst>
              <a:ext uri="{FF2B5EF4-FFF2-40B4-BE49-F238E27FC236}">
                <a16:creationId xmlns:a16="http://schemas.microsoft.com/office/drawing/2014/main" id="{DB9B053F-EB10-B264-1541-738D35426236}"/>
              </a:ext>
            </a:extLst>
          </p:cNvPr>
          <p:cNvSpPr txBox="1">
            <a:spLocks/>
          </p:cNvSpPr>
          <p:nvPr/>
        </p:nvSpPr>
        <p:spPr>
          <a:xfrm>
            <a:off x="769345" y="5247132"/>
            <a:ext cx="4148254" cy="10490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200" dirty="0"/>
              <a:t>理论：强化学习、博弈论、进化算法等。</a:t>
            </a:r>
            <a:endParaRPr lang="en-US" altLang="zh-CN" sz="1200" dirty="0"/>
          </a:p>
          <a:p>
            <a:r>
              <a:rPr lang="zh-CN" altLang="en-US" sz="1200" dirty="0"/>
              <a:t>多智能体：具有交互关系的多智能体通过竞争、协作等关系共同完成复杂的任务。有可能涌现出高级智能，例如蚁群算法、粒子群优化等。目前对多智能体的研究还停留在学术研究阶段。</a:t>
            </a:r>
            <a:endParaRPr lang="en-US" altLang="zh-CN" sz="1200" dirty="0"/>
          </a:p>
          <a:p>
            <a:endParaRPr lang="en-US" altLang="zh-CN" sz="1200" dirty="0"/>
          </a:p>
          <a:p>
            <a:pPr marL="0" indent="0">
              <a:buFont typeface="Arial" panose="020B0604020202020204" pitchFamily="34" charset="0"/>
              <a:buNone/>
            </a:pPr>
            <a:endParaRPr lang="en-US" sz="1200" dirty="0"/>
          </a:p>
        </p:txBody>
      </p:sp>
      <p:sp>
        <p:nvSpPr>
          <p:cNvPr id="31" name="Arrow: Right 30">
            <a:extLst>
              <a:ext uri="{FF2B5EF4-FFF2-40B4-BE49-F238E27FC236}">
                <a16:creationId xmlns:a16="http://schemas.microsoft.com/office/drawing/2014/main" id="{A9AD1D78-4C80-DBD4-F96E-3F782EBE6103}"/>
              </a:ext>
            </a:extLst>
          </p:cNvPr>
          <p:cNvSpPr/>
          <p:nvPr/>
        </p:nvSpPr>
        <p:spPr>
          <a:xfrm rot="10800000">
            <a:off x="5055221" y="5247130"/>
            <a:ext cx="1609488" cy="237893"/>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32" name="TextBox 31">
            <a:extLst>
              <a:ext uri="{FF2B5EF4-FFF2-40B4-BE49-F238E27FC236}">
                <a16:creationId xmlns:a16="http://schemas.microsoft.com/office/drawing/2014/main" id="{D83F9E9F-B30A-7903-854F-083050789E32}"/>
              </a:ext>
            </a:extLst>
          </p:cNvPr>
          <p:cNvSpPr txBox="1"/>
          <p:nvPr/>
        </p:nvSpPr>
        <p:spPr>
          <a:xfrm>
            <a:off x="5618946" y="2315234"/>
            <a:ext cx="954107" cy="276999"/>
          </a:xfrm>
          <a:prstGeom prst="rect">
            <a:avLst/>
          </a:prstGeom>
          <a:noFill/>
        </p:spPr>
        <p:txBody>
          <a:bodyPr wrap="none" rtlCol="0">
            <a:spAutoFit/>
          </a:bodyPr>
          <a:lstStyle/>
          <a:p>
            <a:r>
              <a:rPr lang="zh-CN" altLang="en-US" sz="1200" dirty="0"/>
              <a:t>可行的方案</a:t>
            </a:r>
            <a:endParaRPr lang="en-US" sz="1200" dirty="0"/>
          </a:p>
        </p:txBody>
      </p:sp>
      <p:sp>
        <p:nvSpPr>
          <p:cNvPr id="34" name="TextBox 33">
            <a:extLst>
              <a:ext uri="{FF2B5EF4-FFF2-40B4-BE49-F238E27FC236}">
                <a16:creationId xmlns:a16="http://schemas.microsoft.com/office/drawing/2014/main" id="{777FBB54-BCF3-6AC4-4BD6-EBC5902E8E6C}"/>
              </a:ext>
            </a:extLst>
          </p:cNvPr>
          <p:cNvSpPr txBox="1"/>
          <p:nvPr/>
        </p:nvSpPr>
        <p:spPr>
          <a:xfrm>
            <a:off x="5382911" y="4950196"/>
            <a:ext cx="954107" cy="276999"/>
          </a:xfrm>
          <a:prstGeom prst="rect">
            <a:avLst/>
          </a:prstGeom>
          <a:noFill/>
        </p:spPr>
        <p:txBody>
          <a:bodyPr wrap="none" rtlCol="0">
            <a:spAutoFit/>
          </a:bodyPr>
          <a:lstStyle/>
          <a:p>
            <a:r>
              <a:rPr lang="zh-CN" altLang="en-US" sz="1200" dirty="0"/>
              <a:t>未来的目标</a:t>
            </a:r>
            <a:endParaRPr lang="en-US" sz="1200" dirty="0"/>
          </a:p>
        </p:txBody>
      </p:sp>
    </p:spTree>
    <p:extLst>
      <p:ext uri="{BB962C8B-B14F-4D97-AF65-F5344CB8AC3E}">
        <p14:creationId xmlns:p14="http://schemas.microsoft.com/office/powerpoint/2010/main" val="2126681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TotalTime>
  <Words>3979</Words>
  <Application>Microsoft Office PowerPoint</Application>
  <PresentationFormat>Widescreen</PresentationFormat>
  <Paragraphs>164</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-apple-system</vt:lpstr>
      <vt:lpstr>Linux Libertine</vt:lpstr>
      <vt:lpstr>Arial</vt:lpstr>
      <vt:lpstr>Calibri</vt:lpstr>
      <vt:lpstr>Calibri Light</vt:lpstr>
      <vt:lpstr>Courier New</vt:lpstr>
      <vt:lpstr>Segoe UI</vt:lpstr>
      <vt:lpstr>Office Theme</vt:lpstr>
      <vt:lpstr>斯坦福大学DSPy洞察 Declarative Self-improved Pythonically</vt:lpstr>
      <vt:lpstr>问题与动机</vt:lpstr>
      <vt:lpstr>DSPy 的关键技术分析</vt:lpstr>
      <vt:lpstr>DSPy 的基本思想</vt:lpstr>
      <vt:lpstr>业界的发展情况</vt:lpstr>
      <vt:lpstr>建议与启发</vt:lpstr>
      <vt:lpstr>分阶段的未来展望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DSPY 洞察</dc:title>
  <dc:creator>Jiangsheng Yu</dc:creator>
  <cp:lastModifiedBy>Jiangsheng Yu</cp:lastModifiedBy>
  <cp:revision>75</cp:revision>
  <dcterms:created xsi:type="dcterms:W3CDTF">2024-08-07T00:19:08Z</dcterms:created>
  <dcterms:modified xsi:type="dcterms:W3CDTF">2024-08-08T08:55:42Z</dcterms:modified>
</cp:coreProperties>
</file>