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9" r:id="rId3"/>
    <p:sldId id="260" r:id="rId4"/>
    <p:sldId id="258" r:id="rId5"/>
    <p:sldId id="270" r:id="rId6"/>
    <p:sldId id="269" r:id="rId7"/>
    <p:sldId id="266" r:id="rId8"/>
    <p:sldId id="268" r:id="rId9"/>
    <p:sldId id="267"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7333" autoAdjust="0"/>
  </p:normalViewPr>
  <p:slideViewPr>
    <p:cSldViewPr snapToGrid="0">
      <p:cViewPr>
        <p:scale>
          <a:sx n="94" d="100"/>
          <a:sy n="94" d="100"/>
        </p:scale>
        <p:origin x="348"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0A1DD1-4787-4CD6-92DC-45B8DECCA230}"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675F9E22-4B98-454E-849B-3102C4E8DCD2}">
      <dgm:prSet phldrT="[Text]"/>
      <dgm:spPr/>
      <dgm:t>
        <a:bodyPr/>
        <a:lstStyle/>
        <a:p>
          <a:r>
            <a:rPr lang="zh-CN" altLang="en-US" dirty="0"/>
            <a:t>原始数据</a:t>
          </a:r>
          <a:endParaRPr lang="en-US" dirty="0"/>
        </a:p>
      </dgm:t>
    </dgm:pt>
    <dgm:pt modelId="{5897A86E-890D-480F-A527-9D754854435F}" type="parTrans" cxnId="{E870C3E4-751C-4116-9C8A-50694F342A4D}">
      <dgm:prSet/>
      <dgm:spPr/>
      <dgm:t>
        <a:bodyPr/>
        <a:lstStyle/>
        <a:p>
          <a:endParaRPr lang="en-US"/>
        </a:p>
      </dgm:t>
    </dgm:pt>
    <dgm:pt modelId="{A3E3453A-64C8-4136-9D1C-AA1390475C45}" type="sibTrans" cxnId="{E870C3E4-751C-4116-9C8A-50694F342A4D}">
      <dgm:prSet/>
      <dgm:spPr/>
      <dgm:t>
        <a:bodyPr/>
        <a:lstStyle/>
        <a:p>
          <a:endParaRPr lang="en-US"/>
        </a:p>
      </dgm:t>
    </dgm:pt>
    <dgm:pt modelId="{5A44C542-EA6E-4517-8791-8F20B797A796}">
      <dgm:prSet phldrT="[Text]"/>
      <dgm:spPr/>
      <dgm:t>
        <a:bodyPr/>
        <a:lstStyle/>
        <a:p>
          <a:r>
            <a:rPr lang="zh-CN" altLang="en-US" dirty="0"/>
            <a:t>教师</a:t>
          </a:r>
          <a:r>
            <a:rPr lang="en-US" altLang="zh-CN" dirty="0"/>
            <a:t>GPT-4</a:t>
          </a:r>
          <a:endParaRPr lang="en-US" dirty="0"/>
        </a:p>
      </dgm:t>
    </dgm:pt>
    <dgm:pt modelId="{C9C95ECA-F539-41E1-B794-8E835D2058DD}" type="parTrans" cxnId="{0EBF8804-5568-49EA-827D-044EAFC83D63}">
      <dgm:prSet/>
      <dgm:spPr/>
      <dgm:t>
        <a:bodyPr/>
        <a:lstStyle/>
        <a:p>
          <a:endParaRPr lang="en-US"/>
        </a:p>
      </dgm:t>
    </dgm:pt>
    <dgm:pt modelId="{3342AEA7-4FEB-468B-8E76-C0D8BCC054BB}" type="sibTrans" cxnId="{0EBF8804-5568-49EA-827D-044EAFC83D63}">
      <dgm:prSet/>
      <dgm:spPr/>
      <dgm:t>
        <a:bodyPr/>
        <a:lstStyle/>
        <a:p>
          <a:endParaRPr lang="en-US"/>
        </a:p>
      </dgm:t>
    </dgm:pt>
    <dgm:pt modelId="{11B25DB6-4256-489F-8F74-036FDAC37A63}">
      <dgm:prSet phldrT="[Text]"/>
      <dgm:spPr/>
      <dgm:t>
        <a:bodyPr/>
        <a:lstStyle/>
        <a:p>
          <a:r>
            <a:rPr lang="zh-CN" altLang="en-US" dirty="0"/>
            <a:t>分类器</a:t>
          </a:r>
          <a:endParaRPr lang="en-US" dirty="0"/>
        </a:p>
      </dgm:t>
    </dgm:pt>
    <dgm:pt modelId="{48D3BCB4-0783-4E2F-BB18-483B206E60CA}" type="parTrans" cxnId="{7BDB1786-0EE5-4C4E-9A4D-E1699D0D973B}">
      <dgm:prSet/>
      <dgm:spPr/>
      <dgm:t>
        <a:bodyPr/>
        <a:lstStyle/>
        <a:p>
          <a:endParaRPr lang="en-US"/>
        </a:p>
      </dgm:t>
    </dgm:pt>
    <dgm:pt modelId="{6D588B01-8603-46FF-8989-143EA48FBCFA}" type="sibTrans" cxnId="{7BDB1786-0EE5-4C4E-9A4D-E1699D0D973B}">
      <dgm:prSet/>
      <dgm:spPr/>
      <dgm:t>
        <a:bodyPr/>
        <a:lstStyle/>
        <a:p>
          <a:endParaRPr lang="en-US"/>
        </a:p>
      </dgm:t>
    </dgm:pt>
    <dgm:pt modelId="{789952E2-8F02-4072-AFF9-94DA97EFAC2A}" type="pres">
      <dgm:prSet presAssocID="{7F0A1DD1-4787-4CD6-92DC-45B8DECCA230}" presName="rootnode" presStyleCnt="0">
        <dgm:presLayoutVars>
          <dgm:chMax/>
          <dgm:chPref/>
          <dgm:dir/>
          <dgm:animLvl val="lvl"/>
        </dgm:presLayoutVars>
      </dgm:prSet>
      <dgm:spPr/>
    </dgm:pt>
    <dgm:pt modelId="{1BC46E67-941C-4BAC-AD5D-FC7A6F69B8D0}" type="pres">
      <dgm:prSet presAssocID="{675F9E22-4B98-454E-849B-3102C4E8DCD2}" presName="composite" presStyleCnt="0"/>
      <dgm:spPr/>
    </dgm:pt>
    <dgm:pt modelId="{E7EE81CE-EF3D-4DF3-A424-69D72DDBD6C7}" type="pres">
      <dgm:prSet presAssocID="{675F9E22-4B98-454E-849B-3102C4E8DCD2}" presName="LShape" presStyleLbl="alignNode1" presStyleIdx="0" presStyleCnt="5"/>
      <dgm:spPr/>
    </dgm:pt>
    <dgm:pt modelId="{FA3C32B4-1A45-472D-9543-0D207EC9D8FC}" type="pres">
      <dgm:prSet presAssocID="{675F9E22-4B98-454E-849B-3102C4E8DCD2}" presName="ParentText" presStyleLbl="revTx" presStyleIdx="0" presStyleCnt="3">
        <dgm:presLayoutVars>
          <dgm:chMax val="0"/>
          <dgm:chPref val="0"/>
          <dgm:bulletEnabled val="1"/>
        </dgm:presLayoutVars>
      </dgm:prSet>
      <dgm:spPr/>
    </dgm:pt>
    <dgm:pt modelId="{767FF480-0772-463C-88A8-3DCE8ECB6642}" type="pres">
      <dgm:prSet presAssocID="{675F9E22-4B98-454E-849B-3102C4E8DCD2}" presName="Triangle" presStyleLbl="alignNode1" presStyleIdx="1" presStyleCnt="5"/>
      <dgm:spPr/>
    </dgm:pt>
    <dgm:pt modelId="{F865DC90-1652-41AF-ABAD-72B9FA2E29DB}" type="pres">
      <dgm:prSet presAssocID="{A3E3453A-64C8-4136-9D1C-AA1390475C45}" presName="sibTrans" presStyleCnt="0"/>
      <dgm:spPr/>
    </dgm:pt>
    <dgm:pt modelId="{BEE512DA-8E3E-4A83-9682-21ECA3EA04C9}" type="pres">
      <dgm:prSet presAssocID="{A3E3453A-64C8-4136-9D1C-AA1390475C45}" presName="space" presStyleCnt="0"/>
      <dgm:spPr/>
    </dgm:pt>
    <dgm:pt modelId="{3C04CF0C-FF84-411D-823D-81A13BE3655D}" type="pres">
      <dgm:prSet presAssocID="{5A44C542-EA6E-4517-8791-8F20B797A796}" presName="composite" presStyleCnt="0"/>
      <dgm:spPr/>
    </dgm:pt>
    <dgm:pt modelId="{542722D6-36C9-4955-BF56-4314CEA53A49}" type="pres">
      <dgm:prSet presAssocID="{5A44C542-EA6E-4517-8791-8F20B797A796}" presName="LShape" presStyleLbl="alignNode1" presStyleIdx="2" presStyleCnt="5"/>
      <dgm:spPr/>
    </dgm:pt>
    <dgm:pt modelId="{540DF64C-0F43-46DD-BC94-E9A65B1A917C}" type="pres">
      <dgm:prSet presAssocID="{5A44C542-EA6E-4517-8791-8F20B797A796}" presName="ParentText" presStyleLbl="revTx" presStyleIdx="1" presStyleCnt="3">
        <dgm:presLayoutVars>
          <dgm:chMax val="0"/>
          <dgm:chPref val="0"/>
          <dgm:bulletEnabled val="1"/>
        </dgm:presLayoutVars>
      </dgm:prSet>
      <dgm:spPr/>
    </dgm:pt>
    <dgm:pt modelId="{F6CFFCDE-392B-46FD-AE9D-F7E86C56DF40}" type="pres">
      <dgm:prSet presAssocID="{5A44C542-EA6E-4517-8791-8F20B797A796}" presName="Triangle" presStyleLbl="alignNode1" presStyleIdx="3" presStyleCnt="5"/>
      <dgm:spPr/>
    </dgm:pt>
    <dgm:pt modelId="{DABB76D5-B192-4836-973E-B17643A73F8B}" type="pres">
      <dgm:prSet presAssocID="{3342AEA7-4FEB-468B-8E76-C0D8BCC054BB}" presName="sibTrans" presStyleCnt="0"/>
      <dgm:spPr/>
    </dgm:pt>
    <dgm:pt modelId="{F8C96A3A-DA35-4DDA-9CB8-7B0E9E9B074E}" type="pres">
      <dgm:prSet presAssocID="{3342AEA7-4FEB-468B-8E76-C0D8BCC054BB}" presName="space" presStyleCnt="0"/>
      <dgm:spPr/>
    </dgm:pt>
    <dgm:pt modelId="{0DA9FA02-F2E4-4682-8C91-AEF0A73D3CE7}" type="pres">
      <dgm:prSet presAssocID="{11B25DB6-4256-489F-8F74-036FDAC37A63}" presName="composite" presStyleCnt="0"/>
      <dgm:spPr/>
    </dgm:pt>
    <dgm:pt modelId="{0759FC7A-D29E-4807-8BF3-ABD697BCF1F0}" type="pres">
      <dgm:prSet presAssocID="{11B25DB6-4256-489F-8F74-036FDAC37A63}" presName="LShape" presStyleLbl="alignNode1" presStyleIdx="4" presStyleCnt="5" custLinFactNeighborX="-302" custLinFactNeighborY="-2011"/>
      <dgm:spPr/>
    </dgm:pt>
    <dgm:pt modelId="{AD090500-F061-4101-A0BC-9DB1F37CBD16}" type="pres">
      <dgm:prSet presAssocID="{11B25DB6-4256-489F-8F74-036FDAC37A63}" presName="ParentText" presStyleLbl="revTx" presStyleIdx="2" presStyleCnt="3" custScaleX="110673" custScaleY="98165">
        <dgm:presLayoutVars>
          <dgm:chMax val="0"/>
          <dgm:chPref val="0"/>
          <dgm:bulletEnabled val="1"/>
        </dgm:presLayoutVars>
      </dgm:prSet>
      <dgm:spPr/>
    </dgm:pt>
  </dgm:ptLst>
  <dgm:cxnLst>
    <dgm:cxn modelId="{0EBF8804-5568-49EA-827D-044EAFC83D63}" srcId="{7F0A1DD1-4787-4CD6-92DC-45B8DECCA230}" destId="{5A44C542-EA6E-4517-8791-8F20B797A796}" srcOrd="1" destOrd="0" parTransId="{C9C95ECA-F539-41E1-B794-8E835D2058DD}" sibTransId="{3342AEA7-4FEB-468B-8E76-C0D8BCC054BB}"/>
    <dgm:cxn modelId="{A21BFA0D-2A6F-4FFF-B915-099D41658894}" type="presOf" srcId="{5A44C542-EA6E-4517-8791-8F20B797A796}" destId="{540DF64C-0F43-46DD-BC94-E9A65B1A917C}" srcOrd="0" destOrd="0" presId="urn:microsoft.com/office/officeart/2009/3/layout/StepUpProcess"/>
    <dgm:cxn modelId="{6B6E3143-EF30-4A3A-AAFE-18B258DAAC07}" type="presOf" srcId="{675F9E22-4B98-454E-849B-3102C4E8DCD2}" destId="{FA3C32B4-1A45-472D-9543-0D207EC9D8FC}" srcOrd="0" destOrd="0" presId="urn:microsoft.com/office/officeart/2009/3/layout/StepUpProcess"/>
    <dgm:cxn modelId="{11DB3280-CCE1-4FC6-8790-ABD78D907D4D}" type="presOf" srcId="{7F0A1DD1-4787-4CD6-92DC-45B8DECCA230}" destId="{789952E2-8F02-4072-AFF9-94DA97EFAC2A}" srcOrd="0" destOrd="0" presId="urn:microsoft.com/office/officeart/2009/3/layout/StepUpProcess"/>
    <dgm:cxn modelId="{7BDB1786-0EE5-4C4E-9A4D-E1699D0D973B}" srcId="{7F0A1DD1-4787-4CD6-92DC-45B8DECCA230}" destId="{11B25DB6-4256-489F-8F74-036FDAC37A63}" srcOrd="2" destOrd="0" parTransId="{48D3BCB4-0783-4E2F-BB18-483B206E60CA}" sibTransId="{6D588B01-8603-46FF-8989-143EA48FBCFA}"/>
    <dgm:cxn modelId="{BB1174D9-C0D4-4C5E-B999-5161C4B35EA5}" type="presOf" srcId="{11B25DB6-4256-489F-8F74-036FDAC37A63}" destId="{AD090500-F061-4101-A0BC-9DB1F37CBD16}" srcOrd="0" destOrd="0" presId="urn:microsoft.com/office/officeart/2009/3/layout/StepUpProcess"/>
    <dgm:cxn modelId="{E870C3E4-751C-4116-9C8A-50694F342A4D}" srcId="{7F0A1DD1-4787-4CD6-92DC-45B8DECCA230}" destId="{675F9E22-4B98-454E-849B-3102C4E8DCD2}" srcOrd="0" destOrd="0" parTransId="{5897A86E-890D-480F-A527-9D754854435F}" sibTransId="{A3E3453A-64C8-4136-9D1C-AA1390475C45}"/>
    <dgm:cxn modelId="{ECF186F7-03EA-4D0A-863C-BDA0486117A4}" type="presParOf" srcId="{789952E2-8F02-4072-AFF9-94DA97EFAC2A}" destId="{1BC46E67-941C-4BAC-AD5D-FC7A6F69B8D0}" srcOrd="0" destOrd="0" presId="urn:microsoft.com/office/officeart/2009/3/layout/StepUpProcess"/>
    <dgm:cxn modelId="{7A73945E-10F7-4747-8251-17F184D0D7E9}" type="presParOf" srcId="{1BC46E67-941C-4BAC-AD5D-FC7A6F69B8D0}" destId="{E7EE81CE-EF3D-4DF3-A424-69D72DDBD6C7}" srcOrd="0" destOrd="0" presId="urn:microsoft.com/office/officeart/2009/3/layout/StepUpProcess"/>
    <dgm:cxn modelId="{D6A795A4-BC19-49F8-A19E-132B4C96C823}" type="presParOf" srcId="{1BC46E67-941C-4BAC-AD5D-FC7A6F69B8D0}" destId="{FA3C32B4-1A45-472D-9543-0D207EC9D8FC}" srcOrd="1" destOrd="0" presId="urn:microsoft.com/office/officeart/2009/3/layout/StepUpProcess"/>
    <dgm:cxn modelId="{B1D13AEB-D13F-4AFF-A1EA-AABE12BC483F}" type="presParOf" srcId="{1BC46E67-941C-4BAC-AD5D-FC7A6F69B8D0}" destId="{767FF480-0772-463C-88A8-3DCE8ECB6642}" srcOrd="2" destOrd="0" presId="urn:microsoft.com/office/officeart/2009/3/layout/StepUpProcess"/>
    <dgm:cxn modelId="{1D644E99-0A68-475D-B241-5B3A3B5F3803}" type="presParOf" srcId="{789952E2-8F02-4072-AFF9-94DA97EFAC2A}" destId="{F865DC90-1652-41AF-ABAD-72B9FA2E29DB}" srcOrd="1" destOrd="0" presId="urn:microsoft.com/office/officeart/2009/3/layout/StepUpProcess"/>
    <dgm:cxn modelId="{108D9E88-588B-4EB7-AF49-6CB3BB4C8C35}" type="presParOf" srcId="{F865DC90-1652-41AF-ABAD-72B9FA2E29DB}" destId="{BEE512DA-8E3E-4A83-9682-21ECA3EA04C9}" srcOrd="0" destOrd="0" presId="urn:microsoft.com/office/officeart/2009/3/layout/StepUpProcess"/>
    <dgm:cxn modelId="{1F7EC74D-D683-4A59-983C-4C2D57126CCA}" type="presParOf" srcId="{789952E2-8F02-4072-AFF9-94DA97EFAC2A}" destId="{3C04CF0C-FF84-411D-823D-81A13BE3655D}" srcOrd="2" destOrd="0" presId="urn:microsoft.com/office/officeart/2009/3/layout/StepUpProcess"/>
    <dgm:cxn modelId="{F46CDB74-0C1A-474D-BE68-67FE919133A5}" type="presParOf" srcId="{3C04CF0C-FF84-411D-823D-81A13BE3655D}" destId="{542722D6-36C9-4955-BF56-4314CEA53A49}" srcOrd="0" destOrd="0" presId="urn:microsoft.com/office/officeart/2009/3/layout/StepUpProcess"/>
    <dgm:cxn modelId="{433FD275-2C9C-47C1-85CC-86D4A4E145A7}" type="presParOf" srcId="{3C04CF0C-FF84-411D-823D-81A13BE3655D}" destId="{540DF64C-0F43-46DD-BC94-E9A65B1A917C}" srcOrd="1" destOrd="0" presId="urn:microsoft.com/office/officeart/2009/3/layout/StepUpProcess"/>
    <dgm:cxn modelId="{275CB38E-58DE-4DE3-AD20-C47C36248F50}" type="presParOf" srcId="{3C04CF0C-FF84-411D-823D-81A13BE3655D}" destId="{F6CFFCDE-392B-46FD-AE9D-F7E86C56DF40}" srcOrd="2" destOrd="0" presId="urn:microsoft.com/office/officeart/2009/3/layout/StepUpProcess"/>
    <dgm:cxn modelId="{3BC9B94A-0C0E-44E7-BD32-CC115DB31824}" type="presParOf" srcId="{789952E2-8F02-4072-AFF9-94DA97EFAC2A}" destId="{DABB76D5-B192-4836-973E-B17643A73F8B}" srcOrd="3" destOrd="0" presId="urn:microsoft.com/office/officeart/2009/3/layout/StepUpProcess"/>
    <dgm:cxn modelId="{82AFC7C7-6824-4FBF-8815-B23E7ABF1F49}" type="presParOf" srcId="{DABB76D5-B192-4836-973E-B17643A73F8B}" destId="{F8C96A3A-DA35-4DDA-9CB8-7B0E9E9B074E}" srcOrd="0" destOrd="0" presId="urn:microsoft.com/office/officeart/2009/3/layout/StepUpProcess"/>
    <dgm:cxn modelId="{87C213A6-142A-46DE-9D2F-EC7458EE92E9}" type="presParOf" srcId="{789952E2-8F02-4072-AFF9-94DA97EFAC2A}" destId="{0DA9FA02-F2E4-4682-8C91-AEF0A73D3CE7}" srcOrd="4" destOrd="0" presId="urn:microsoft.com/office/officeart/2009/3/layout/StepUpProcess"/>
    <dgm:cxn modelId="{D2F8770E-2EA6-4018-8275-E4974D2BEE51}" type="presParOf" srcId="{0DA9FA02-F2E4-4682-8C91-AEF0A73D3CE7}" destId="{0759FC7A-D29E-4807-8BF3-ABD697BCF1F0}" srcOrd="0" destOrd="0" presId="urn:microsoft.com/office/officeart/2009/3/layout/StepUpProcess"/>
    <dgm:cxn modelId="{A9D02740-7AA9-47F5-B51B-46E3E9C1983B}" type="presParOf" srcId="{0DA9FA02-F2E4-4682-8C91-AEF0A73D3CE7}" destId="{AD090500-F061-4101-A0BC-9DB1F37CBD16}"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E81CE-EF3D-4DF3-A424-69D72DDBD6C7}">
      <dsp:nvSpPr>
        <dsp:cNvPr id="0" name=""/>
        <dsp:cNvSpPr/>
      </dsp:nvSpPr>
      <dsp:spPr>
        <a:xfrm rot="5400000">
          <a:off x="926822" y="1051081"/>
          <a:ext cx="1819129" cy="3026990"/>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3C32B4-1A45-472D-9543-0D207EC9D8FC}">
      <dsp:nvSpPr>
        <dsp:cNvPr id="0" name=""/>
        <dsp:cNvSpPr/>
      </dsp:nvSpPr>
      <dsp:spPr>
        <a:xfrm>
          <a:off x="623165" y="1955499"/>
          <a:ext cx="2732784" cy="2395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zh-CN" altLang="en-US" sz="6100" kern="1200" dirty="0"/>
            <a:t>原始数据</a:t>
          </a:r>
          <a:endParaRPr lang="en-US" sz="6100" kern="1200" dirty="0"/>
        </a:p>
      </dsp:txBody>
      <dsp:txXfrm>
        <a:off x="623165" y="1955499"/>
        <a:ext cx="2732784" cy="2395445"/>
      </dsp:txXfrm>
    </dsp:sp>
    <dsp:sp modelId="{767FF480-0772-463C-88A8-3DCE8ECB6642}">
      <dsp:nvSpPr>
        <dsp:cNvPr id="0" name=""/>
        <dsp:cNvSpPr/>
      </dsp:nvSpPr>
      <dsp:spPr>
        <a:xfrm>
          <a:off x="2840329" y="828230"/>
          <a:ext cx="515619" cy="51561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2722D6-36C9-4955-BF56-4314CEA53A49}">
      <dsp:nvSpPr>
        <dsp:cNvPr id="0" name=""/>
        <dsp:cNvSpPr/>
      </dsp:nvSpPr>
      <dsp:spPr>
        <a:xfrm rot="5400000">
          <a:off x="4272284" y="223243"/>
          <a:ext cx="1819129" cy="3026990"/>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0DF64C-0F43-46DD-BC94-E9A65B1A917C}">
      <dsp:nvSpPr>
        <dsp:cNvPr id="0" name=""/>
        <dsp:cNvSpPr/>
      </dsp:nvSpPr>
      <dsp:spPr>
        <a:xfrm>
          <a:off x="3968626" y="1127661"/>
          <a:ext cx="2732784" cy="2395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zh-CN" altLang="en-US" sz="6100" kern="1200" dirty="0"/>
            <a:t>教师</a:t>
          </a:r>
          <a:r>
            <a:rPr lang="en-US" altLang="zh-CN" sz="6100" kern="1200" dirty="0"/>
            <a:t>GPT-4</a:t>
          </a:r>
          <a:endParaRPr lang="en-US" sz="6100" kern="1200" dirty="0"/>
        </a:p>
      </dsp:txBody>
      <dsp:txXfrm>
        <a:off x="3968626" y="1127661"/>
        <a:ext cx="2732784" cy="2395445"/>
      </dsp:txXfrm>
    </dsp:sp>
    <dsp:sp modelId="{F6CFFCDE-392B-46FD-AE9D-F7E86C56DF40}">
      <dsp:nvSpPr>
        <dsp:cNvPr id="0" name=""/>
        <dsp:cNvSpPr/>
      </dsp:nvSpPr>
      <dsp:spPr>
        <a:xfrm>
          <a:off x="6185791" y="393"/>
          <a:ext cx="515619" cy="51561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59FC7A-D29E-4807-8BF3-ABD697BCF1F0}">
      <dsp:nvSpPr>
        <dsp:cNvPr id="0" name=""/>
        <dsp:cNvSpPr/>
      </dsp:nvSpPr>
      <dsp:spPr>
        <a:xfrm rot="5400000">
          <a:off x="7608604" y="-619198"/>
          <a:ext cx="1819129" cy="3026990"/>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090500-F061-4101-A0BC-9DB1F37CBD16}">
      <dsp:nvSpPr>
        <dsp:cNvPr id="0" name=""/>
        <dsp:cNvSpPr/>
      </dsp:nvSpPr>
      <dsp:spPr>
        <a:xfrm>
          <a:off x="7168253" y="343780"/>
          <a:ext cx="3024454" cy="235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zh-CN" altLang="en-US" sz="6100" kern="1200" dirty="0"/>
            <a:t>分类器</a:t>
          </a:r>
          <a:endParaRPr lang="en-US" sz="6100" kern="1200" dirty="0"/>
        </a:p>
      </dsp:txBody>
      <dsp:txXfrm>
        <a:off x="7168253" y="343780"/>
        <a:ext cx="3024454" cy="2351489"/>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0CFBA-2B97-4A17-9C57-1F7133B3DB0B}"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BEEFF-BF17-4F00-B487-FE66AF53491D}" type="slidenum">
              <a:rPr lang="en-US" smtClean="0"/>
              <a:t>‹#›</a:t>
            </a:fld>
            <a:endParaRPr lang="en-US"/>
          </a:p>
        </p:txBody>
      </p:sp>
    </p:spTree>
    <p:extLst>
      <p:ext uri="{BB962C8B-B14F-4D97-AF65-F5344CB8AC3E}">
        <p14:creationId xmlns:p14="http://schemas.microsoft.com/office/powerpoint/2010/main" val="31475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6</a:t>
            </a:fld>
            <a:endParaRPr lang="en-US"/>
          </a:p>
        </p:txBody>
      </p:sp>
    </p:spTree>
    <p:extLst>
      <p:ext uri="{BB962C8B-B14F-4D97-AF65-F5344CB8AC3E}">
        <p14:creationId xmlns:p14="http://schemas.microsoft.com/office/powerpoint/2010/main" val="182687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10</a:t>
            </a:fld>
            <a:endParaRPr lang="en-US"/>
          </a:p>
        </p:txBody>
      </p:sp>
    </p:spTree>
    <p:extLst>
      <p:ext uri="{BB962C8B-B14F-4D97-AF65-F5344CB8AC3E}">
        <p14:creationId xmlns:p14="http://schemas.microsoft.com/office/powerpoint/2010/main" val="140605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ED19-E426-ADD7-1B00-4738613AC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1843C-B898-8C43-B991-DF5C6F79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7AD7A-3564-BBAD-03FB-D7A517F0E02E}"/>
              </a:ext>
            </a:extLst>
          </p:cNvPr>
          <p:cNvSpPr>
            <a:spLocks noGrp="1"/>
          </p:cNvSpPr>
          <p:nvPr>
            <p:ph type="dt" sz="half" idx="10"/>
          </p:nvPr>
        </p:nvSpPr>
        <p:spPr/>
        <p:txBody>
          <a:bodyPr/>
          <a:lstStyle/>
          <a:p>
            <a:fld id="{00F5D97D-DCAD-4A64-9251-0A38A78429E2}" type="datetime1">
              <a:rPr lang="en-US" smtClean="0"/>
              <a:t>4/23/2024</a:t>
            </a:fld>
            <a:endParaRPr lang="en-US"/>
          </a:p>
        </p:txBody>
      </p:sp>
      <p:sp>
        <p:nvSpPr>
          <p:cNvPr id="5" name="Footer Placeholder 4">
            <a:extLst>
              <a:ext uri="{FF2B5EF4-FFF2-40B4-BE49-F238E27FC236}">
                <a16:creationId xmlns:a16="http://schemas.microsoft.com/office/drawing/2014/main" id="{A1A11F6D-5E29-3FC0-3E0B-7ECF76FA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18D4-9A43-E6BE-6CF6-7421D72E068C}"/>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0376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246-61BE-E4B4-B474-46C75367B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A711F-4A96-81D6-CD66-99053E50D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0-7FD8-6095-2D37-D9EFA0B831A1}"/>
              </a:ext>
            </a:extLst>
          </p:cNvPr>
          <p:cNvSpPr>
            <a:spLocks noGrp="1"/>
          </p:cNvSpPr>
          <p:nvPr>
            <p:ph type="dt" sz="half" idx="10"/>
          </p:nvPr>
        </p:nvSpPr>
        <p:spPr/>
        <p:txBody>
          <a:bodyPr/>
          <a:lstStyle/>
          <a:p>
            <a:fld id="{52A3F252-CCB8-4E42-8BBE-E9D30BD4C290}" type="datetime1">
              <a:rPr lang="en-US" smtClean="0"/>
              <a:t>4/23/2024</a:t>
            </a:fld>
            <a:endParaRPr lang="en-US"/>
          </a:p>
        </p:txBody>
      </p:sp>
      <p:sp>
        <p:nvSpPr>
          <p:cNvPr id="5" name="Footer Placeholder 4">
            <a:extLst>
              <a:ext uri="{FF2B5EF4-FFF2-40B4-BE49-F238E27FC236}">
                <a16:creationId xmlns:a16="http://schemas.microsoft.com/office/drawing/2014/main" id="{845E34EB-534F-989A-3F2E-B7D4A525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B342-0DBB-5DFC-05EF-7637FE69EE02}"/>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6473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B3B41-3075-3D58-E09C-FD4DF063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874C2-032F-35AD-3FF3-AE07C80B8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6B4EC-047C-FA04-435F-E026F9E4BC28}"/>
              </a:ext>
            </a:extLst>
          </p:cNvPr>
          <p:cNvSpPr>
            <a:spLocks noGrp="1"/>
          </p:cNvSpPr>
          <p:nvPr>
            <p:ph type="dt" sz="half" idx="10"/>
          </p:nvPr>
        </p:nvSpPr>
        <p:spPr/>
        <p:txBody>
          <a:bodyPr/>
          <a:lstStyle/>
          <a:p>
            <a:fld id="{364F633D-CDC1-457D-B8F0-E5976D3E7445}" type="datetime1">
              <a:rPr lang="en-US" smtClean="0"/>
              <a:t>4/23/2024</a:t>
            </a:fld>
            <a:endParaRPr lang="en-US"/>
          </a:p>
        </p:txBody>
      </p:sp>
      <p:sp>
        <p:nvSpPr>
          <p:cNvPr id="5" name="Footer Placeholder 4">
            <a:extLst>
              <a:ext uri="{FF2B5EF4-FFF2-40B4-BE49-F238E27FC236}">
                <a16:creationId xmlns:a16="http://schemas.microsoft.com/office/drawing/2014/main" id="{1D500CDB-8816-AEAD-B29D-C304853F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0CFA2-FBE0-0B19-FCB9-3C3D95559880}"/>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4567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5B4-93C5-950E-A9DF-6572A403E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E402E-6B2B-6FF8-104E-E23164EA9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F8837-D1AF-CA1F-ED00-AC92241E03ED}"/>
              </a:ext>
            </a:extLst>
          </p:cNvPr>
          <p:cNvSpPr>
            <a:spLocks noGrp="1"/>
          </p:cNvSpPr>
          <p:nvPr>
            <p:ph type="dt" sz="half" idx="10"/>
          </p:nvPr>
        </p:nvSpPr>
        <p:spPr/>
        <p:txBody>
          <a:bodyPr/>
          <a:lstStyle/>
          <a:p>
            <a:fld id="{698AA8BA-C512-4BE6-958A-7F4F58AE15CC}" type="datetime1">
              <a:rPr lang="en-US" smtClean="0"/>
              <a:t>4/23/2024</a:t>
            </a:fld>
            <a:endParaRPr lang="en-US"/>
          </a:p>
        </p:txBody>
      </p:sp>
      <p:sp>
        <p:nvSpPr>
          <p:cNvPr id="5" name="Footer Placeholder 4">
            <a:extLst>
              <a:ext uri="{FF2B5EF4-FFF2-40B4-BE49-F238E27FC236}">
                <a16:creationId xmlns:a16="http://schemas.microsoft.com/office/drawing/2014/main" id="{16FFD34D-1D12-CDBA-F8DF-73BE2B968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6AA-2DDE-D575-B53A-8CAB9FF6D57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166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2A-16D2-58D3-0350-2D36C6997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9F6D2-FA56-ACB3-6287-FDD894E8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C816B-6B16-468D-0F5A-7B1715508485}"/>
              </a:ext>
            </a:extLst>
          </p:cNvPr>
          <p:cNvSpPr>
            <a:spLocks noGrp="1"/>
          </p:cNvSpPr>
          <p:nvPr>
            <p:ph type="dt" sz="half" idx="10"/>
          </p:nvPr>
        </p:nvSpPr>
        <p:spPr/>
        <p:txBody>
          <a:bodyPr/>
          <a:lstStyle/>
          <a:p>
            <a:fld id="{E3F613CB-F4F1-4256-88D6-8BC121D2C507}" type="datetime1">
              <a:rPr lang="en-US" smtClean="0"/>
              <a:t>4/23/2024</a:t>
            </a:fld>
            <a:endParaRPr lang="en-US"/>
          </a:p>
        </p:txBody>
      </p:sp>
      <p:sp>
        <p:nvSpPr>
          <p:cNvPr id="5" name="Footer Placeholder 4">
            <a:extLst>
              <a:ext uri="{FF2B5EF4-FFF2-40B4-BE49-F238E27FC236}">
                <a16:creationId xmlns:a16="http://schemas.microsoft.com/office/drawing/2014/main" id="{848C4761-DCB0-1554-AFC6-7EDC4618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BD117-099B-6076-1005-A0032B8DD8B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3949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BB87-F133-972D-11B3-2A02354F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9EAB1-F3C1-A050-7D68-A5D766E2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B3724-D14F-8A59-046B-6D85731FB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C87B6-85F5-0A5C-82BD-6C27CB5F2F5A}"/>
              </a:ext>
            </a:extLst>
          </p:cNvPr>
          <p:cNvSpPr>
            <a:spLocks noGrp="1"/>
          </p:cNvSpPr>
          <p:nvPr>
            <p:ph type="dt" sz="half" idx="10"/>
          </p:nvPr>
        </p:nvSpPr>
        <p:spPr/>
        <p:txBody>
          <a:bodyPr/>
          <a:lstStyle/>
          <a:p>
            <a:fld id="{50329E88-538C-446D-97BD-AE590CBF5CF2}" type="datetime1">
              <a:rPr lang="en-US" smtClean="0"/>
              <a:t>4/23/2024</a:t>
            </a:fld>
            <a:endParaRPr lang="en-US"/>
          </a:p>
        </p:txBody>
      </p:sp>
      <p:sp>
        <p:nvSpPr>
          <p:cNvPr id="6" name="Footer Placeholder 5">
            <a:extLst>
              <a:ext uri="{FF2B5EF4-FFF2-40B4-BE49-F238E27FC236}">
                <a16:creationId xmlns:a16="http://schemas.microsoft.com/office/drawing/2014/main" id="{F93BA95F-B5A2-6D4A-8908-82B19734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3817B-BE8E-4969-5C89-6E7D5A79F7E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778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280-C6D8-9A57-4CBE-2158F6DB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D0D9F-0CE4-D66B-20D3-A4DDB938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22C5-480D-F456-65C5-A78F1620B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A9ADF-CF76-26F6-7FA3-69A6D5B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32CF1-D728-7E22-0599-2D93330F7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9D350-692B-E966-89DC-8672A2136E98}"/>
              </a:ext>
            </a:extLst>
          </p:cNvPr>
          <p:cNvSpPr>
            <a:spLocks noGrp="1"/>
          </p:cNvSpPr>
          <p:nvPr>
            <p:ph type="dt" sz="half" idx="10"/>
          </p:nvPr>
        </p:nvSpPr>
        <p:spPr/>
        <p:txBody>
          <a:bodyPr/>
          <a:lstStyle/>
          <a:p>
            <a:fld id="{92C7CE10-CC6C-48AD-B1E8-D9708A1C50F7}" type="datetime1">
              <a:rPr lang="en-US" smtClean="0"/>
              <a:t>4/23/2024</a:t>
            </a:fld>
            <a:endParaRPr lang="en-US"/>
          </a:p>
        </p:txBody>
      </p:sp>
      <p:sp>
        <p:nvSpPr>
          <p:cNvPr id="8" name="Footer Placeholder 7">
            <a:extLst>
              <a:ext uri="{FF2B5EF4-FFF2-40B4-BE49-F238E27FC236}">
                <a16:creationId xmlns:a16="http://schemas.microsoft.com/office/drawing/2014/main" id="{9881B356-3AE7-584D-60A0-7C9EFE46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7BD83-D93F-4336-79CF-7BCA438F1DAE}"/>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51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3EF-46C4-B49C-8241-16583CDE0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4DF5B-2A19-747E-3016-E7FD6844D715}"/>
              </a:ext>
            </a:extLst>
          </p:cNvPr>
          <p:cNvSpPr>
            <a:spLocks noGrp="1"/>
          </p:cNvSpPr>
          <p:nvPr>
            <p:ph type="dt" sz="half" idx="10"/>
          </p:nvPr>
        </p:nvSpPr>
        <p:spPr/>
        <p:txBody>
          <a:bodyPr/>
          <a:lstStyle/>
          <a:p>
            <a:fld id="{80790076-3AF2-4696-BDCB-445E8D6B7A3B}" type="datetime1">
              <a:rPr lang="en-US" smtClean="0"/>
              <a:t>4/23/2024</a:t>
            </a:fld>
            <a:endParaRPr lang="en-US"/>
          </a:p>
        </p:txBody>
      </p:sp>
      <p:sp>
        <p:nvSpPr>
          <p:cNvPr id="4" name="Footer Placeholder 3">
            <a:extLst>
              <a:ext uri="{FF2B5EF4-FFF2-40B4-BE49-F238E27FC236}">
                <a16:creationId xmlns:a16="http://schemas.microsoft.com/office/drawing/2014/main" id="{15EA4813-3B04-B538-734A-7A89980AD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DC34-9937-B13A-464F-D0800875C22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1407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96A0C-CEC6-9878-125A-4F61E4740A6B}"/>
              </a:ext>
            </a:extLst>
          </p:cNvPr>
          <p:cNvSpPr>
            <a:spLocks noGrp="1"/>
          </p:cNvSpPr>
          <p:nvPr>
            <p:ph type="dt" sz="half" idx="10"/>
          </p:nvPr>
        </p:nvSpPr>
        <p:spPr/>
        <p:txBody>
          <a:bodyPr/>
          <a:lstStyle/>
          <a:p>
            <a:fld id="{3EB8B905-1241-4C97-881A-BA762FB2EC50}" type="datetime1">
              <a:rPr lang="en-US" smtClean="0"/>
              <a:t>4/23/2024</a:t>
            </a:fld>
            <a:endParaRPr lang="en-US"/>
          </a:p>
        </p:txBody>
      </p:sp>
      <p:sp>
        <p:nvSpPr>
          <p:cNvPr id="3" name="Footer Placeholder 2">
            <a:extLst>
              <a:ext uri="{FF2B5EF4-FFF2-40B4-BE49-F238E27FC236}">
                <a16:creationId xmlns:a16="http://schemas.microsoft.com/office/drawing/2014/main" id="{4F961B5B-61BF-1644-E9F3-BDBA3AE84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091F-509C-0547-6A73-E1BBEBA96B9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96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7368-81B3-5D0E-B1D5-A02B027C9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B43E7-1E40-37E7-0FDB-CA536DBE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D7B4-14F6-A687-50D5-9959EB86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51B2-C7D5-1F6D-15A1-20DB7C8BFD5B}"/>
              </a:ext>
            </a:extLst>
          </p:cNvPr>
          <p:cNvSpPr>
            <a:spLocks noGrp="1"/>
          </p:cNvSpPr>
          <p:nvPr>
            <p:ph type="dt" sz="half" idx="10"/>
          </p:nvPr>
        </p:nvSpPr>
        <p:spPr/>
        <p:txBody>
          <a:bodyPr/>
          <a:lstStyle/>
          <a:p>
            <a:fld id="{069A08A5-7D4F-4590-9117-FB15EE97364E}" type="datetime1">
              <a:rPr lang="en-US" smtClean="0"/>
              <a:t>4/23/2024</a:t>
            </a:fld>
            <a:endParaRPr lang="en-US"/>
          </a:p>
        </p:txBody>
      </p:sp>
      <p:sp>
        <p:nvSpPr>
          <p:cNvPr id="6" name="Footer Placeholder 5">
            <a:extLst>
              <a:ext uri="{FF2B5EF4-FFF2-40B4-BE49-F238E27FC236}">
                <a16:creationId xmlns:a16="http://schemas.microsoft.com/office/drawing/2014/main" id="{5C54ECF9-4DEA-B20E-2C3D-879629A3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BBE7-B9AD-D3F6-1DD9-44E5BA09381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4793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CAD3-6193-3193-9D94-D12846564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E8F2A-F963-CD01-73E3-C86340D2B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6516-E54C-CBB0-9718-78034652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A609E-B3F1-6B89-2CB2-FF117EF0FE86}"/>
              </a:ext>
            </a:extLst>
          </p:cNvPr>
          <p:cNvSpPr>
            <a:spLocks noGrp="1"/>
          </p:cNvSpPr>
          <p:nvPr>
            <p:ph type="dt" sz="half" idx="10"/>
          </p:nvPr>
        </p:nvSpPr>
        <p:spPr/>
        <p:txBody>
          <a:bodyPr/>
          <a:lstStyle/>
          <a:p>
            <a:fld id="{3C8774BC-05D5-4184-B827-59A44E282D43}" type="datetime1">
              <a:rPr lang="en-US" smtClean="0"/>
              <a:t>4/23/2024</a:t>
            </a:fld>
            <a:endParaRPr lang="en-US"/>
          </a:p>
        </p:txBody>
      </p:sp>
      <p:sp>
        <p:nvSpPr>
          <p:cNvPr id="6" name="Footer Placeholder 5">
            <a:extLst>
              <a:ext uri="{FF2B5EF4-FFF2-40B4-BE49-F238E27FC236}">
                <a16:creationId xmlns:a16="http://schemas.microsoft.com/office/drawing/2014/main" id="{D8545E06-0709-D427-5A9A-E6BDA4B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FB0-4F2A-0854-C1AC-DDE7F97873EB}"/>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928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556D2-2B74-0A7C-C08F-44688BC3B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CB5C3-CEF5-3765-3E5C-14CE5B2B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02FC4-3658-CE04-F441-BCC80E373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3787-88E5-408E-A6A1-9FF1FD55FBD7}" type="datetime1">
              <a:rPr lang="en-US" smtClean="0"/>
              <a:t>4/23/2024</a:t>
            </a:fld>
            <a:endParaRPr lang="en-US"/>
          </a:p>
        </p:txBody>
      </p:sp>
      <p:sp>
        <p:nvSpPr>
          <p:cNvPr id="5" name="Footer Placeholder 4">
            <a:extLst>
              <a:ext uri="{FF2B5EF4-FFF2-40B4-BE49-F238E27FC236}">
                <a16:creationId xmlns:a16="http://schemas.microsoft.com/office/drawing/2014/main" id="{404F8D82-DEDC-8484-6539-3AF942BB5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B017F-E82F-2E0F-7EFA-F8A0FE0F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7A8A5-AA52-4E0A-A12D-317CCC0F8090}" type="slidenum">
              <a:rPr lang="en-US" smtClean="0"/>
              <a:t>‹#›</a:t>
            </a:fld>
            <a:endParaRPr lang="en-US"/>
          </a:p>
        </p:txBody>
      </p:sp>
    </p:spTree>
    <p:extLst>
      <p:ext uri="{BB962C8B-B14F-4D97-AF65-F5344CB8AC3E}">
        <p14:creationId xmlns:p14="http://schemas.microsoft.com/office/powerpoint/2010/main" val="385866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B4-3561-6EFF-ED38-69E022888B34}"/>
              </a:ext>
            </a:extLst>
          </p:cNvPr>
          <p:cNvSpPr>
            <a:spLocks noGrp="1"/>
          </p:cNvSpPr>
          <p:nvPr>
            <p:ph type="ctrTitle"/>
          </p:nvPr>
        </p:nvSpPr>
        <p:spPr/>
        <p:txBody>
          <a:bodyPr>
            <a:normAutofit/>
          </a:bodyPr>
          <a:lstStyle/>
          <a:p>
            <a:r>
              <a:rPr lang="zh-CN" altLang="en-US" dirty="0"/>
              <a:t>特征工程技术洞察 </a:t>
            </a:r>
            <a:r>
              <a:rPr lang="en-US" altLang="zh-CN" dirty="0"/>
              <a:t>01</a:t>
            </a:r>
            <a:endParaRPr lang="en-US" dirty="0"/>
          </a:p>
        </p:txBody>
      </p:sp>
      <p:sp>
        <p:nvSpPr>
          <p:cNvPr id="3" name="Subtitle 2">
            <a:extLst>
              <a:ext uri="{FF2B5EF4-FFF2-40B4-BE49-F238E27FC236}">
                <a16:creationId xmlns:a16="http://schemas.microsoft.com/office/drawing/2014/main" id="{2CE8B051-D27C-FCDE-4D64-11FCC95EB597}"/>
              </a:ext>
            </a:extLst>
          </p:cNvPr>
          <p:cNvSpPr>
            <a:spLocks noGrp="1"/>
          </p:cNvSpPr>
          <p:nvPr>
            <p:ph type="subTitle" idx="1"/>
          </p:nvPr>
        </p:nvSpPr>
        <p:spPr>
          <a:xfrm>
            <a:off x="1524000" y="4181474"/>
            <a:ext cx="9144000" cy="1076325"/>
          </a:xfrm>
        </p:spPr>
        <p:txBody>
          <a:bodyPr/>
          <a:lstStyle/>
          <a:p>
            <a:r>
              <a:rPr lang="en-US" dirty="0"/>
              <a:t>Jiangsheng Yu</a:t>
            </a:r>
          </a:p>
          <a:p>
            <a:r>
              <a:rPr lang="en-US" dirty="0"/>
              <a:t>05/01/2024</a:t>
            </a:r>
          </a:p>
        </p:txBody>
      </p:sp>
    </p:spTree>
    <p:extLst>
      <p:ext uri="{BB962C8B-B14F-4D97-AF65-F5344CB8AC3E}">
        <p14:creationId xmlns:p14="http://schemas.microsoft.com/office/powerpoint/2010/main" val="244909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738A-39BB-C083-7F7C-3AF32FF98B42}"/>
              </a:ext>
            </a:extLst>
          </p:cNvPr>
          <p:cNvSpPr>
            <a:spLocks noGrp="1"/>
          </p:cNvSpPr>
          <p:nvPr>
            <p:ph type="title"/>
          </p:nvPr>
        </p:nvSpPr>
        <p:spPr/>
        <p:txBody>
          <a:bodyPr/>
          <a:lstStyle/>
          <a:p>
            <a:r>
              <a:rPr lang="zh-CN" altLang="en-US" dirty="0"/>
              <a:t>利用</a:t>
            </a:r>
            <a:r>
              <a:rPr lang="en-US" altLang="zh-CN" dirty="0"/>
              <a:t>LLM</a:t>
            </a:r>
            <a:r>
              <a:rPr lang="zh-CN" altLang="en-US" dirty="0"/>
              <a:t>挑选高质量的数据</a:t>
            </a:r>
            <a:endParaRPr lang="en-US" dirty="0"/>
          </a:p>
        </p:txBody>
      </p:sp>
      <p:graphicFrame>
        <p:nvGraphicFramePr>
          <p:cNvPr id="5" name="Content Placeholder 4">
            <a:extLst>
              <a:ext uri="{FF2B5EF4-FFF2-40B4-BE49-F238E27FC236}">
                <a16:creationId xmlns:a16="http://schemas.microsoft.com/office/drawing/2014/main" id="{91D113B1-A43D-AD37-8EBF-0C67A8EA9614}"/>
              </a:ext>
            </a:extLst>
          </p:cNvPr>
          <p:cNvGraphicFramePr>
            <a:graphicFrameLocks noGrp="1"/>
          </p:cNvGraphicFramePr>
          <p:nvPr>
            <p:ph idx="1"/>
            <p:extLst>
              <p:ext uri="{D42A27DB-BD31-4B8C-83A1-F6EECF244321}">
                <p14:modId xmlns:p14="http://schemas.microsoft.com/office/powerpoint/2010/main" val="4158103571"/>
              </p:ext>
            </p:extLst>
          </p:nvPr>
        </p:nvGraphicFramePr>
        <p:xfrm>
          <a:off x="225552" y="2076894"/>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0BC139A2-C1E5-D511-10C9-740C94F205DF}"/>
              </a:ext>
            </a:extLst>
          </p:cNvPr>
          <p:cNvSpPr>
            <a:spLocks noGrp="1"/>
          </p:cNvSpPr>
          <p:nvPr>
            <p:ph type="sldNum" sz="quarter" idx="12"/>
          </p:nvPr>
        </p:nvSpPr>
        <p:spPr/>
        <p:txBody>
          <a:bodyPr/>
          <a:lstStyle/>
          <a:p>
            <a:fld id="{04C7A8A5-AA52-4E0A-A12D-317CCC0F8090}" type="slidenum">
              <a:rPr lang="en-US" smtClean="0"/>
              <a:t>10</a:t>
            </a:fld>
            <a:endParaRPr lang="en-US"/>
          </a:p>
        </p:txBody>
      </p:sp>
      <p:sp>
        <p:nvSpPr>
          <p:cNvPr id="6" name="Arrow: Bent-Up 5">
            <a:extLst>
              <a:ext uri="{FF2B5EF4-FFF2-40B4-BE49-F238E27FC236}">
                <a16:creationId xmlns:a16="http://schemas.microsoft.com/office/drawing/2014/main" id="{35231867-B3C2-E72E-1348-4EA962C019B0}"/>
              </a:ext>
            </a:extLst>
          </p:cNvPr>
          <p:cNvSpPr/>
          <p:nvPr/>
        </p:nvSpPr>
        <p:spPr>
          <a:xfrm>
            <a:off x="3899916" y="4080129"/>
            <a:ext cx="5687568" cy="1810512"/>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21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31C9-6C2B-238A-2A50-555EEA8003DE}"/>
              </a:ext>
            </a:extLst>
          </p:cNvPr>
          <p:cNvSpPr>
            <a:spLocks noGrp="1"/>
          </p:cNvSpPr>
          <p:nvPr>
            <p:ph type="title"/>
          </p:nvPr>
        </p:nvSpPr>
        <p:spPr/>
        <p:txBody>
          <a:bodyPr/>
          <a:lstStyle/>
          <a:p>
            <a:r>
              <a:rPr lang="zh-CN" altLang="en-US" b="1" i="0" dirty="0">
                <a:solidFill>
                  <a:srgbClr val="0D0D0D"/>
                </a:solidFill>
                <a:effectLst/>
                <a:latin typeface="Söhne"/>
              </a:rPr>
              <a:t>特征工程的必要性与内容</a:t>
            </a:r>
            <a:endParaRPr lang="en-US" dirty="0"/>
          </a:p>
        </p:txBody>
      </p:sp>
      <p:sp>
        <p:nvSpPr>
          <p:cNvPr id="3" name="Content Placeholder 2">
            <a:extLst>
              <a:ext uri="{FF2B5EF4-FFF2-40B4-BE49-F238E27FC236}">
                <a16:creationId xmlns:a16="http://schemas.microsoft.com/office/drawing/2014/main" id="{07DD5616-B301-349A-6AC2-CFF153964A7E}"/>
              </a:ext>
            </a:extLst>
          </p:cNvPr>
          <p:cNvSpPr>
            <a:spLocks noGrp="1"/>
          </p:cNvSpPr>
          <p:nvPr>
            <p:ph idx="1"/>
          </p:nvPr>
        </p:nvSpPr>
        <p:spPr/>
        <p:txBody>
          <a:bodyPr>
            <a:normAutofit fontScale="85000" lnSpcReduction="20000"/>
          </a:bodyPr>
          <a:lstStyle/>
          <a:p>
            <a:pPr algn="l"/>
            <a:r>
              <a:rPr lang="zh-CN" altLang="en-US" b="1" i="0" dirty="0">
                <a:solidFill>
                  <a:srgbClr val="0D0D0D"/>
                </a:solidFill>
                <a:effectLst/>
                <a:latin typeface="Söhne"/>
              </a:rPr>
              <a:t>特征工程的必要性</a:t>
            </a:r>
            <a:endParaRPr lang="zh-CN" altLang="en-US" b="0" i="0" dirty="0">
              <a:solidFill>
                <a:srgbClr val="0D0D0D"/>
              </a:solidFill>
              <a:effectLst/>
              <a:latin typeface="Söhne"/>
            </a:endParaRPr>
          </a:p>
          <a:p>
            <a:pPr marL="0" indent="0" algn="l">
              <a:buNone/>
            </a:pPr>
            <a:r>
              <a:rPr lang="zh-CN" altLang="en-US" b="0" i="0" dirty="0">
                <a:solidFill>
                  <a:srgbClr val="0D0D0D"/>
                </a:solidFill>
                <a:effectLst/>
                <a:latin typeface="Söhne"/>
              </a:rPr>
              <a:t>特征工程在机器学习中的重要性不亚于选择正确的算法。一个精心设计的特征集能够显著提高模型的性能，因为它能提供对数据深层次的理解和隐藏信息的捕捉。这就像找到一组合适的钥匙来解锁数据背后的秘密。通过特征工程，我们可以更好地表达数据中的模式，提高算法的预测能力。特征工程的技术在</a:t>
            </a:r>
            <a:r>
              <a:rPr lang="en-US" altLang="zh-CN" b="0" i="0" dirty="0">
                <a:solidFill>
                  <a:srgbClr val="0D0D0D"/>
                </a:solidFill>
                <a:effectLst/>
                <a:latin typeface="Söhne"/>
              </a:rPr>
              <a:t>AI/ML</a:t>
            </a:r>
            <a:r>
              <a:rPr lang="zh-CN" altLang="en-US" b="0" i="0" dirty="0">
                <a:solidFill>
                  <a:srgbClr val="0D0D0D"/>
                </a:solidFill>
                <a:effectLst/>
                <a:latin typeface="Söhne"/>
              </a:rPr>
              <a:t>的不同领域有广泛应用，一般占工作量的</a:t>
            </a:r>
            <a:r>
              <a:rPr lang="en-US" altLang="zh-CN" b="1" i="0" dirty="0">
                <a:solidFill>
                  <a:srgbClr val="C00000"/>
                </a:solidFill>
                <a:effectLst/>
                <a:latin typeface="Söhne"/>
              </a:rPr>
              <a:t>70%-80%</a:t>
            </a:r>
            <a:r>
              <a:rPr lang="zh-CN" altLang="en-US" b="0" i="0" dirty="0">
                <a:solidFill>
                  <a:srgbClr val="0D0D0D"/>
                </a:solidFill>
                <a:effectLst/>
                <a:latin typeface="Söhne"/>
              </a:rPr>
              <a:t>。例如在预测模型中提高准确率，在分类任务中增强模型的解释性，在推荐系统中提升个性化体验等。它关系到模型的准确性、解释性和最终的实际应用效果。</a:t>
            </a:r>
            <a:endParaRPr lang="en-US" altLang="zh-CN" b="0" i="0" dirty="0">
              <a:solidFill>
                <a:srgbClr val="0D0D0D"/>
              </a:solidFill>
              <a:effectLst/>
              <a:latin typeface="Söhne"/>
            </a:endParaRPr>
          </a:p>
          <a:p>
            <a:pPr marL="0" indent="0" algn="l">
              <a:buNone/>
            </a:pPr>
            <a:endParaRPr lang="zh-CN" altLang="en-US" b="0" i="0" dirty="0">
              <a:solidFill>
                <a:srgbClr val="0D0D0D"/>
              </a:solidFill>
              <a:effectLst/>
              <a:latin typeface="Söhne"/>
            </a:endParaRPr>
          </a:p>
          <a:p>
            <a:pPr algn="l"/>
            <a:r>
              <a:rPr lang="zh-CN" altLang="en-US" b="1" i="0" dirty="0">
                <a:solidFill>
                  <a:srgbClr val="0D0D0D"/>
                </a:solidFill>
                <a:effectLst/>
                <a:latin typeface="Söhne"/>
              </a:rPr>
              <a:t>特征工程的内容</a:t>
            </a:r>
            <a:endParaRPr lang="zh-CN" altLang="en-US" b="0" i="0" dirty="0">
              <a:solidFill>
                <a:srgbClr val="0D0D0D"/>
              </a:solidFill>
              <a:effectLst/>
              <a:latin typeface="Söhne"/>
            </a:endParaRPr>
          </a:p>
          <a:p>
            <a:pPr marL="0" indent="0" algn="l">
              <a:buNone/>
            </a:pPr>
            <a:r>
              <a:rPr lang="zh-CN" altLang="en-US" b="0" i="0" dirty="0">
                <a:solidFill>
                  <a:srgbClr val="0D0D0D"/>
                </a:solidFill>
                <a:effectLst/>
                <a:latin typeface="Söhne"/>
              </a:rPr>
              <a:t>特征工程主要包括</a:t>
            </a:r>
            <a:r>
              <a:rPr lang="zh-CN" altLang="en-US" b="1" i="0" dirty="0">
                <a:solidFill>
                  <a:srgbClr val="C00000"/>
                </a:solidFill>
                <a:effectLst/>
                <a:latin typeface="Söhne"/>
              </a:rPr>
              <a:t>特征构造</a:t>
            </a:r>
            <a:r>
              <a:rPr lang="zh-CN" altLang="en-US" b="0" i="0" dirty="0">
                <a:solidFill>
                  <a:srgbClr val="0D0D0D"/>
                </a:solidFill>
                <a:effectLst/>
                <a:latin typeface="Söhne"/>
              </a:rPr>
              <a:t>、</a:t>
            </a:r>
            <a:r>
              <a:rPr lang="zh-CN" altLang="en-US" b="1" i="0" dirty="0">
                <a:solidFill>
                  <a:srgbClr val="C00000"/>
                </a:solidFill>
                <a:effectLst/>
                <a:latin typeface="Söhne"/>
              </a:rPr>
              <a:t>特征提取</a:t>
            </a:r>
            <a:r>
              <a:rPr lang="zh-CN" altLang="en-US" b="0" i="0" dirty="0">
                <a:solidFill>
                  <a:srgbClr val="0D0D0D"/>
                </a:solidFill>
                <a:effectLst/>
                <a:latin typeface="Söhne"/>
              </a:rPr>
              <a:t>和</a:t>
            </a:r>
            <a:r>
              <a:rPr lang="zh-CN" altLang="en-US" b="1" i="0" dirty="0">
                <a:solidFill>
                  <a:srgbClr val="C00000"/>
                </a:solidFill>
                <a:effectLst/>
                <a:latin typeface="Söhne"/>
              </a:rPr>
              <a:t>特征选择</a:t>
            </a:r>
            <a:r>
              <a:rPr lang="zh-CN" altLang="en-US" b="0" i="0" dirty="0">
                <a:solidFill>
                  <a:srgbClr val="0D0D0D"/>
                </a:solidFill>
                <a:effectLst/>
                <a:latin typeface="Söhne"/>
              </a:rPr>
              <a:t>三个部分。特征构造是利用业务知识创造出新的特征以增强数据的表达；特征提取是减少数据的维度，寻找更好的数据表述方式；特征选择则是从众多特征中选出最有价值的一部分以简化模型和提高性能。</a:t>
            </a:r>
          </a:p>
          <a:p>
            <a:endParaRPr lang="en-US" dirty="0"/>
          </a:p>
        </p:txBody>
      </p:sp>
      <p:sp>
        <p:nvSpPr>
          <p:cNvPr id="4" name="Slide Number Placeholder 3">
            <a:extLst>
              <a:ext uri="{FF2B5EF4-FFF2-40B4-BE49-F238E27FC236}">
                <a16:creationId xmlns:a16="http://schemas.microsoft.com/office/drawing/2014/main" id="{72F3FBA1-2BD9-9462-0279-7300BF549067}"/>
              </a:ext>
            </a:extLst>
          </p:cNvPr>
          <p:cNvSpPr>
            <a:spLocks noGrp="1"/>
          </p:cNvSpPr>
          <p:nvPr>
            <p:ph type="sldNum" sz="quarter" idx="12"/>
          </p:nvPr>
        </p:nvSpPr>
        <p:spPr/>
        <p:txBody>
          <a:bodyPr/>
          <a:lstStyle/>
          <a:p>
            <a:fld id="{04C7A8A5-AA52-4E0A-A12D-317CCC0F8090}" type="slidenum">
              <a:rPr lang="en-US" smtClean="0"/>
              <a:t>2</a:t>
            </a:fld>
            <a:endParaRPr lang="en-US"/>
          </a:p>
        </p:txBody>
      </p:sp>
    </p:spTree>
    <p:extLst>
      <p:ext uri="{BB962C8B-B14F-4D97-AF65-F5344CB8AC3E}">
        <p14:creationId xmlns:p14="http://schemas.microsoft.com/office/powerpoint/2010/main" val="7955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1D45-4B8F-4EE8-F92C-FE3E03F2A125}"/>
              </a:ext>
            </a:extLst>
          </p:cNvPr>
          <p:cNvSpPr>
            <a:spLocks noGrp="1"/>
          </p:cNvSpPr>
          <p:nvPr>
            <p:ph type="title"/>
          </p:nvPr>
        </p:nvSpPr>
        <p:spPr/>
        <p:txBody>
          <a:bodyPr/>
          <a:lstStyle/>
          <a:p>
            <a:r>
              <a:rPr lang="zh-CN" altLang="en-US" dirty="0"/>
              <a:t>主要方法</a:t>
            </a:r>
            <a:endParaRPr lang="en-US" dirty="0"/>
          </a:p>
        </p:txBody>
      </p:sp>
      <p:sp>
        <p:nvSpPr>
          <p:cNvPr id="3" name="Content Placeholder 2">
            <a:extLst>
              <a:ext uri="{FF2B5EF4-FFF2-40B4-BE49-F238E27FC236}">
                <a16:creationId xmlns:a16="http://schemas.microsoft.com/office/drawing/2014/main" id="{ECA5EB81-5AF0-89E2-FF6B-8C3EAA38185D}"/>
              </a:ext>
            </a:extLst>
          </p:cNvPr>
          <p:cNvSpPr>
            <a:spLocks noGrp="1"/>
          </p:cNvSpPr>
          <p:nvPr>
            <p:ph idx="1"/>
          </p:nvPr>
        </p:nvSpPr>
        <p:spPr>
          <a:xfrm>
            <a:off x="342900" y="1611502"/>
            <a:ext cx="11385680" cy="3198242"/>
          </a:xfrm>
        </p:spPr>
        <p:txBody>
          <a:bodyPr>
            <a:normAutofit/>
          </a:bodyPr>
          <a:lstStyle/>
          <a:p>
            <a:pPr algn="l">
              <a:buFont typeface="Arial" panose="020B0604020202020204" pitchFamily="34" charset="0"/>
              <a:buChar char="•"/>
            </a:pPr>
            <a:r>
              <a:rPr lang="zh-CN" altLang="en-US" b="1" i="0" dirty="0">
                <a:solidFill>
                  <a:srgbClr val="0D0D0D"/>
                </a:solidFill>
                <a:effectLst/>
                <a:latin typeface="Söhne"/>
              </a:rPr>
              <a:t>特征构造</a:t>
            </a:r>
            <a:r>
              <a:rPr lang="zh-CN" altLang="en-US" b="0" i="0" dirty="0">
                <a:solidFill>
                  <a:srgbClr val="0D0D0D"/>
                </a:solidFill>
                <a:effectLst/>
                <a:latin typeface="Söhne"/>
              </a:rPr>
              <a:t>：涉及基于领域知识或数据探索性分析（</a:t>
            </a:r>
            <a:r>
              <a:rPr lang="en-US" altLang="zh-CN" b="0" i="0" dirty="0">
                <a:solidFill>
                  <a:srgbClr val="0D0D0D"/>
                </a:solidFill>
                <a:effectLst/>
                <a:latin typeface="Söhne"/>
              </a:rPr>
              <a:t>EDA</a:t>
            </a:r>
            <a:r>
              <a:rPr lang="zh-CN" altLang="en-US" b="0" i="0" dirty="0">
                <a:solidFill>
                  <a:srgbClr val="0D0D0D"/>
                </a:solidFill>
                <a:effectLst/>
                <a:latin typeface="Söhne"/>
              </a:rPr>
              <a:t>）来创建新特征。</a:t>
            </a:r>
          </a:p>
          <a:p>
            <a:pPr algn="l">
              <a:buFont typeface="Arial" panose="020B0604020202020204" pitchFamily="34" charset="0"/>
              <a:buChar char="•"/>
            </a:pPr>
            <a:r>
              <a:rPr lang="zh-CN" altLang="en-US" b="1" i="0" dirty="0">
                <a:solidFill>
                  <a:srgbClr val="0D0D0D"/>
                </a:solidFill>
                <a:effectLst/>
                <a:latin typeface="Söhne"/>
              </a:rPr>
              <a:t>特征提取</a:t>
            </a:r>
            <a:r>
              <a:rPr lang="zh-CN" altLang="en-US" b="0" i="0" dirty="0">
                <a:solidFill>
                  <a:srgbClr val="0D0D0D"/>
                </a:solidFill>
                <a:effectLst/>
                <a:latin typeface="Söhne"/>
              </a:rPr>
              <a:t>：使用如主成分分析（</a:t>
            </a:r>
            <a:r>
              <a:rPr lang="en-US" altLang="zh-CN" b="0" i="0" dirty="0">
                <a:solidFill>
                  <a:srgbClr val="0D0D0D"/>
                </a:solidFill>
                <a:effectLst/>
                <a:latin typeface="Söhne"/>
              </a:rPr>
              <a:t>PCA</a:t>
            </a:r>
            <a:r>
              <a:rPr lang="zh-CN" altLang="en-US" b="0" i="0" dirty="0">
                <a:solidFill>
                  <a:srgbClr val="0D0D0D"/>
                </a:solidFill>
                <a:effectLst/>
                <a:latin typeface="Söhne"/>
              </a:rPr>
              <a:t>）、独立成分分析（</a:t>
            </a:r>
            <a:r>
              <a:rPr lang="en-US" altLang="zh-CN" b="0" i="0" dirty="0">
                <a:solidFill>
                  <a:srgbClr val="0D0D0D"/>
                </a:solidFill>
                <a:effectLst/>
                <a:latin typeface="Söhne"/>
              </a:rPr>
              <a:t>ICA</a:t>
            </a:r>
            <a:r>
              <a:rPr lang="zh-CN" altLang="en-US" b="0" i="0" dirty="0">
                <a:solidFill>
                  <a:srgbClr val="0D0D0D"/>
                </a:solidFill>
                <a:effectLst/>
                <a:latin typeface="Söhne"/>
              </a:rPr>
              <a:t>）等方法来减少特征数量，提取关键信息。</a:t>
            </a:r>
          </a:p>
          <a:p>
            <a:r>
              <a:rPr lang="zh-CN" altLang="en-US" b="1" i="0" dirty="0">
                <a:solidFill>
                  <a:srgbClr val="0D0D0D"/>
                </a:solidFill>
                <a:effectLst/>
                <a:latin typeface="Söhne"/>
              </a:rPr>
              <a:t>特征选择</a:t>
            </a:r>
            <a:r>
              <a:rPr lang="zh-CN" altLang="en-US" b="0" i="0" dirty="0">
                <a:solidFill>
                  <a:srgbClr val="0D0D0D"/>
                </a:solidFill>
                <a:effectLst/>
                <a:latin typeface="Söhne"/>
              </a:rPr>
              <a:t>：包括过滤法（</a:t>
            </a:r>
            <a:r>
              <a:rPr lang="en-US" altLang="zh-CN" b="0" i="0" dirty="0">
                <a:solidFill>
                  <a:srgbClr val="0D0D0D"/>
                </a:solidFill>
                <a:effectLst/>
                <a:latin typeface="Söhne"/>
              </a:rPr>
              <a:t>filter method</a:t>
            </a:r>
            <a:r>
              <a:rPr lang="zh-CN" altLang="en-US" b="0" i="0" dirty="0">
                <a:solidFill>
                  <a:srgbClr val="0D0D0D"/>
                </a:solidFill>
                <a:effectLst/>
                <a:latin typeface="Söhne"/>
              </a:rPr>
              <a:t>）、包装法</a:t>
            </a:r>
            <a:r>
              <a:rPr lang="zh-CN" altLang="en-US" dirty="0">
                <a:solidFill>
                  <a:srgbClr val="0D0D0D"/>
                </a:solidFill>
                <a:latin typeface="Söhne"/>
              </a:rPr>
              <a:t>（</a:t>
            </a:r>
            <a:r>
              <a:rPr lang="en-US" altLang="zh-CN" dirty="0">
                <a:solidFill>
                  <a:srgbClr val="0D0D0D"/>
                </a:solidFill>
                <a:latin typeface="Söhne"/>
              </a:rPr>
              <a:t>wrapper method</a:t>
            </a:r>
            <a:r>
              <a:rPr lang="zh-CN" altLang="en-US" dirty="0">
                <a:solidFill>
                  <a:srgbClr val="0D0D0D"/>
                </a:solidFill>
                <a:latin typeface="Söhne"/>
              </a:rPr>
              <a:t>）</a:t>
            </a:r>
            <a:r>
              <a:rPr lang="zh-CN" altLang="en-US" b="0" i="0" dirty="0">
                <a:solidFill>
                  <a:srgbClr val="0D0D0D"/>
                </a:solidFill>
                <a:effectLst/>
                <a:latin typeface="Söhne"/>
              </a:rPr>
              <a:t>、嵌入法（</a:t>
            </a:r>
            <a:r>
              <a:rPr lang="en-US" altLang="zh-CN" b="0" i="0" dirty="0">
                <a:solidFill>
                  <a:srgbClr val="0D0D0D"/>
                </a:solidFill>
                <a:effectLst/>
                <a:latin typeface="Söhne"/>
              </a:rPr>
              <a:t>embedded method</a:t>
            </a:r>
            <a:r>
              <a:rPr lang="zh-CN" altLang="en-US" b="0" i="0" dirty="0">
                <a:solidFill>
                  <a:srgbClr val="0D0D0D"/>
                </a:solidFill>
                <a:effectLst/>
                <a:latin typeface="Söhne"/>
              </a:rPr>
              <a:t>）等策略，用于识别和选择最有价值的特征。如</a:t>
            </a:r>
            <a:r>
              <a:rPr lang="en-US" b="0" i="0" dirty="0">
                <a:solidFill>
                  <a:srgbClr val="0D0D0D"/>
                </a:solidFill>
                <a:effectLst/>
                <a:latin typeface="Söhne"/>
              </a:rPr>
              <a:t>L</a:t>
            </a:r>
            <a:r>
              <a:rPr lang="en-US" altLang="zh-CN" b="0" i="0" dirty="0">
                <a:solidFill>
                  <a:srgbClr val="0D0D0D"/>
                </a:solidFill>
                <a:effectLst/>
                <a:latin typeface="Söhne"/>
              </a:rPr>
              <a:t>ASSO</a:t>
            </a:r>
            <a:r>
              <a:rPr lang="zh-CN" altLang="en-US" b="0" i="0" dirty="0">
                <a:solidFill>
                  <a:srgbClr val="0D0D0D"/>
                </a:solidFill>
                <a:effectLst/>
                <a:latin typeface="Söhne"/>
              </a:rPr>
              <a:t>、决策树等。</a:t>
            </a:r>
          </a:p>
          <a:p>
            <a:pPr algn="l">
              <a:buFont typeface="Arial" panose="020B0604020202020204" pitchFamily="34" charset="0"/>
              <a:buChar char="•"/>
            </a:pPr>
            <a:endParaRPr lang="zh-CN" altLang="en-US" b="0" i="0" dirty="0">
              <a:solidFill>
                <a:srgbClr val="0D0D0D"/>
              </a:solidFill>
              <a:effectLst/>
              <a:latin typeface="Söhne"/>
            </a:endParaRPr>
          </a:p>
        </p:txBody>
      </p:sp>
      <p:sp>
        <p:nvSpPr>
          <p:cNvPr id="4" name="Slide Number Placeholder 3">
            <a:extLst>
              <a:ext uri="{FF2B5EF4-FFF2-40B4-BE49-F238E27FC236}">
                <a16:creationId xmlns:a16="http://schemas.microsoft.com/office/drawing/2014/main" id="{F2FC1EF5-1488-70CF-AA6F-7D3EE993503E}"/>
              </a:ext>
            </a:extLst>
          </p:cNvPr>
          <p:cNvSpPr>
            <a:spLocks noGrp="1"/>
          </p:cNvSpPr>
          <p:nvPr>
            <p:ph type="sldNum" sz="quarter" idx="12"/>
          </p:nvPr>
        </p:nvSpPr>
        <p:spPr/>
        <p:txBody>
          <a:bodyPr/>
          <a:lstStyle/>
          <a:p>
            <a:fld id="{04C7A8A5-AA52-4E0A-A12D-317CCC0F8090}" type="slidenum">
              <a:rPr lang="en-US" smtClean="0"/>
              <a:t>3</a:t>
            </a:fld>
            <a:endParaRPr lang="en-US"/>
          </a:p>
        </p:txBody>
      </p:sp>
      <p:pic>
        <p:nvPicPr>
          <p:cNvPr id="1026" name="Picture 2">
            <a:extLst>
              <a:ext uri="{FF2B5EF4-FFF2-40B4-BE49-F238E27FC236}">
                <a16:creationId xmlns:a16="http://schemas.microsoft.com/office/drawing/2014/main" id="{0B69A086-A47B-F3C4-CA9C-2F8B2E346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49" y="4714875"/>
            <a:ext cx="5406799" cy="15156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98CFEEA-45A6-B623-89CA-0E0201A8B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768" y="4546932"/>
            <a:ext cx="5681663" cy="16836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ADC34A-2787-6C48-7159-D40C2A674691}"/>
              </a:ext>
            </a:extLst>
          </p:cNvPr>
          <p:cNvSpPr txBox="1"/>
          <p:nvPr/>
        </p:nvSpPr>
        <p:spPr>
          <a:xfrm>
            <a:off x="2335530" y="6308209"/>
            <a:ext cx="1002792" cy="369332"/>
          </a:xfrm>
          <a:prstGeom prst="rect">
            <a:avLst/>
          </a:prstGeom>
          <a:noFill/>
        </p:spPr>
        <p:txBody>
          <a:bodyPr wrap="square">
            <a:spAutoFit/>
          </a:bodyPr>
          <a:lstStyle/>
          <a:p>
            <a:r>
              <a:rPr lang="zh-CN" altLang="en-US" b="0" i="0" dirty="0">
                <a:solidFill>
                  <a:srgbClr val="0D0D0D"/>
                </a:solidFill>
                <a:effectLst/>
                <a:latin typeface="Söhne"/>
              </a:rPr>
              <a:t>包装法</a:t>
            </a:r>
            <a:endParaRPr lang="en-US" dirty="0"/>
          </a:p>
        </p:txBody>
      </p:sp>
      <p:sp>
        <p:nvSpPr>
          <p:cNvPr id="8" name="TextBox 7">
            <a:extLst>
              <a:ext uri="{FF2B5EF4-FFF2-40B4-BE49-F238E27FC236}">
                <a16:creationId xmlns:a16="http://schemas.microsoft.com/office/drawing/2014/main" id="{CB7130AA-E227-A397-6404-E9A211DAFD69}"/>
              </a:ext>
            </a:extLst>
          </p:cNvPr>
          <p:cNvSpPr txBox="1"/>
          <p:nvPr/>
        </p:nvSpPr>
        <p:spPr>
          <a:xfrm>
            <a:off x="8453174" y="6308209"/>
            <a:ext cx="1093208" cy="369332"/>
          </a:xfrm>
          <a:prstGeom prst="rect">
            <a:avLst/>
          </a:prstGeom>
          <a:noFill/>
        </p:spPr>
        <p:txBody>
          <a:bodyPr wrap="square">
            <a:spAutoFit/>
          </a:bodyPr>
          <a:lstStyle/>
          <a:p>
            <a:r>
              <a:rPr lang="zh-CN" altLang="en-US" b="0" i="0" dirty="0">
                <a:solidFill>
                  <a:srgbClr val="0D0D0D"/>
                </a:solidFill>
                <a:effectLst/>
                <a:latin typeface="Söhne"/>
              </a:rPr>
              <a:t>嵌入法</a:t>
            </a:r>
            <a:endParaRPr lang="en-US" dirty="0"/>
          </a:p>
        </p:txBody>
      </p:sp>
    </p:spTree>
    <p:extLst>
      <p:ext uri="{BB962C8B-B14F-4D97-AF65-F5344CB8AC3E}">
        <p14:creationId xmlns:p14="http://schemas.microsoft.com/office/powerpoint/2010/main" val="351683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8048-0ACA-50D0-D291-ED2E6264F350}"/>
              </a:ext>
            </a:extLst>
          </p:cNvPr>
          <p:cNvSpPr>
            <a:spLocks noGrp="1"/>
          </p:cNvSpPr>
          <p:nvPr>
            <p:ph type="title"/>
          </p:nvPr>
        </p:nvSpPr>
        <p:spPr/>
        <p:txBody>
          <a:bodyPr/>
          <a:lstStyle/>
          <a:p>
            <a:r>
              <a:rPr lang="zh-CN" altLang="en-US" dirty="0"/>
              <a:t>其他方法</a:t>
            </a:r>
            <a:endParaRPr lang="en-US" dirty="0"/>
          </a:p>
        </p:txBody>
      </p:sp>
      <p:sp>
        <p:nvSpPr>
          <p:cNvPr id="3" name="Content Placeholder 2">
            <a:extLst>
              <a:ext uri="{FF2B5EF4-FFF2-40B4-BE49-F238E27FC236}">
                <a16:creationId xmlns:a16="http://schemas.microsoft.com/office/drawing/2014/main" id="{208439EA-F161-A032-BD19-5E2D06235B06}"/>
              </a:ext>
            </a:extLst>
          </p:cNvPr>
          <p:cNvSpPr>
            <a:spLocks noGrp="1"/>
          </p:cNvSpPr>
          <p:nvPr>
            <p:ph idx="1"/>
          </p:nvPr>
        </p:nvSpPr>
        <p:spPr>
          <a:xfrm>
            <a:off x="838200" y="1825625"/>
            <a:ext cx="10684933" cy="4185708"/>
          </a:xfrm>
        </p:spPr>
        <p:txBody>
          <a:bodyPr>
            <a:normAutofit/>
          </a:bodyPr>
          <a:lstStyle/>
          <a:p>
            <a:r>
              <a:rPr lang="zh-CN" altLang="en-US" b="1" i="0" dirty="0">
                <a:solidFill>
                  <a:srgbClr val="0D0D0D"/>
                </a:solidFill>
                <a:effectLst/>
                <a:latin typeface="Söhne"/>
              </a:rPr>
              <a:t>探索性数据分析 </a:t>
            </a:r>
            <a:r>
              <a:rPr lang="en-US" altLang="zh-CN" b="1" i="0" dirty="0">
                <a:solidFill>
                  <a:srgbClr val="0D0D0D"/>
                </a:solidFill>
                <a:effectLst/>
                <a:latin typeface="Söhne"/>
              </a:rPr>
              <a:t>(</a:t>
            </a:r>
            <a:r>
              <a:rPr lang="en-US" b="1" i="0" dirty="0">
                <a:solidFill>
                  <a:srgbClr val="0D0D0D"/>
                </a:solidFill>
                <a:effectLst/>
                <a:latin typeface="Söhne"/>
              </a:rPr>
              <a:t>EDA) </a:t>
            </a:r>
            <a:r>
              <a:rPr lang="zh-CN" altLang="en-US" b="1" i="0" dirty="0">
                <a:solidFill>
                  <a:srgbClr val="0D0D0D"/>
                </a:solidFill>
                <a:effectLst/>
                <a:latin typeface="Söhne"/>
              </a:rPr>
              <a:t>特征工程</a:t>
            </a:r>
            <a:r>
              <a:rPr lang="en-US" altLang="zh-CN"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使用</a:t>
            </a:r>
            <a:r>
              <a:rPr lang="en-US" b="0" i="0" dirty="0">
                <a:solidFill>
                  <a:srgbClr val="0D0D0D"/>
                </a:solidFill>
                <a:effectLst/>
                <a:latin typeface="Söhne"/>
              </a:rPr>
              <a:t>EDA</a:t>
            </a:r>
            <a:r>
              <a:rPr lang="zh-CN" altLang="en-US" b="0" i="0" dirty="0">
                <a:solidFill>
                  <a:srgbClr val="0D0D0D"/>
                </a:solidFill>
                <a:effectLst/>
                <a:latin typeface="Söhne"/>
              </a:rPr>
              <a:t>来识别数据中的模式，并将其转化为机器学习模型可用的特征。</a:t>
            </a:r>
          </a:p>
          <a:p>
            <a:r>
              <a:rPr lang="zh-CN" altLang="en-US" b="1" i="0" dirty="0">
                <a:solidFill>
                  <a:srgbClr val="0D0D0D"/>
                </a:solidFill>
                <a:effectLst/>
                <a:latin typeface="Söhne"/>
              </a:rPr>
              <a:t>高阶特征工程 </a:t>
            </a:r>
            <a:r>
              <a:rPr lang="en-US" altLang="zh-CN" b="1" i="0" dirty="0">
                <a:solidFill>
                  <a:srgbClr val="0D0D0D"/>
                </a:solidFill>
                <a:effectLst/>
                <a:latin typeface="Söhne"/>
              </a:rPr>
              <a:t>(</a:t>
            </a:r>
            <a:r>
              <a:rPr lang="en-US" b="1" i="0" dirty="0">
                <a:solidFill>
                  <a:srgbClr val="0D0D0D"/>
                </a:solidFill>
                <a:effectLst/>
                <a:latin typeface="Söhne"/>
              </a:rPr>
              <a:t>Higher Order Feature Engineering)</a:t>
            </a:r>
            <a:r>
              <a:rPr 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如何处理分类特征、序数特征和数值特征。</a:t>
            </a:r>
          </a:p>
          <a:p>
            <a:pPr marL="742950" lvl="1" indent="-285750" algn="l">
              <a:buFont typeface="+mj-lt"/>
              <a:buAutoNum type="arabicPeriod"/>
            </a:pPr>
            <a:r>
              <a:rPr lang="zh-CN" altLang="en-US" b="0" i="0" dirty="0">
                <a:solidFill>
                  <a:srgbClr val="0D0D0D"/>
                </a:solidFill>
                <a:effectLst/>
                <a:latin typeface="Söhne"/>
              </a:rPr>
              <a:t>引入不同的编码技术，例如标签编码、目标编码等。</a:t>
            </a:r>
          </a:p>
          <a:p>
            <a:r>
              <a:rPr lang="zh-CN" altLang="en-US" b="1" i="0" dirty="0">
                <a:solidFill>
                  <a:srgbClr val="0D0D0D"/>
                </a:solidFill>
                <a:effectLst/>
                <a:latin typeface="Söhne"/>
              </a:rPr>
              <a:t>使用元启发式（</a:t>
            </a:r>
            <a:r>
              <a:rPr lang="en-US" altLang="zh-CN" b="1" i="0" dirty="0">
                <a:solidFill>
                  <a:srgbClr val="0D0D0D"/>
                </a:solidFill>
                <a:effectLst/>
                <a:latin typeface="Söhne"/>
              </a:rPr>
              <a:t>m</a:t>
            </a:r>
            <a:r>
              <a:rPr lang="en-US" b="1" i="0" dirty="0">
                <a:solidFill>
                  <a:srgbClr val="0D0D0D"/>
                </a:solidFill>
                <a:effectLst/>
                <a:latin typeface="Söhne"/>
              </a:rPr>
              <a:t>etaheuristic</a:t>
            </a:r>
            <a:r>
              <a:rPr lang="zh-CN" altLang="en-US" b="1" i="0" dirty="0">
                <a:solidFill>
                  <a:srgbClr val="0D0D0D"/>
                </a:solidFill>
                <a:effectLst/>
                <a:latin typeface="Söhne"/>
              </a:rPr>
              <a:t>）算法的特征选</a:t>
            </a:r>
            <a:r>
              <a:rPr 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如何使用遗传算法、模拟退火等算法进行特征选择。</a:t>
            </a:r>
          </a:p>
          <a:p>
            <a:r>
              <a:rPr lang="zh-CN" altLang="en-US" b="1" i="0" dirty="0">
                <a:solidFill>
                  <a:srgbClr val="0D0D0D"/>
                </a:solidFill>
                <a:effectLst/>
                <a:latin typeface="Söhne"/>
              </a:rPr>
              <a:t>改进可分性</a:t>
            </a:r>
            <a:r>
              <a:rPr 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核方法</a:t>
            </a:r>
            <a:r>
              <a:rPr lang="en-US" altLang="zh-CN" b="0" i="0" dirty="0">
                <a:solidFill>
                  <a:srgbClr val="0D0D0D"/>
                </a:solidFill>
                <a:effectLst/>
                <a:latin typeface="Söhne"/>
              </a:rPr>
              <a:t>+</a:t>
            </a:r>
            <a:r>
              <a:rPr lang="zh-CN" altLang="en-US" b="0" i="0" dirty="0">
                <a:solidFill>
                  <a:srgbClr val="0D0D0D"/>
                </a:solidFill>
                <a:effectLst/>
                <a:latin typeface="Söhne"/>
              </a:rPr>
              <a:t>传统特征工程的方法（如主成分分析）。</a:t>
            </a:r>
          </a:p>
        </p:txBody>
      </p:sp>
      <p:sp>
        <p:nvSpPr>
          <p:cNvPr id="4" name="Slide Number Placeholder 3">
            <a:extLst>
              <a:ext uri="{FF2B5EF4-FFF2-40B4-BE49-F238E27FC236}">
                <a16:creationId xmlns:a16="http://schemas.microsoft.com/office/drawing/2014/main" id="{427C2CB9-15F9-FEBD-5CE4-C93F35B4BFDD}"/>
              </a:ext>
            </a:extLst>
          </p:cNvPr>
          <p:cNvSpPr>
            <a:spLocks noGrp="1"/>
          </p:cNvSpPr>
          <p:nvPr>
            <p:ph type="sldNum" sz="quarter" idx="12"/>
          </p:nvPr>
        </p:nvSpPr>
        <p:spPr/>
        <p:txBody>
          <a:bodyPr/>
          <a:lstStyle/>
          <a:p>
            <a:fld id="{04C7A8A5-AA52-4E0A-A12D-317CCC0F8090}" type="slidenum">
              <a:rPr lang="en-US" smtClean="0"/>
              <a:t>4</a:t>
            </a:fld>
            <a:endParaRPr lang="en-US"/>
          </a:p>
        </p:txBody>
      </p:sp>
    </p:spTree>
    <p:extLst>
      <p:ext uri="{BB962C8B-B14F-4D97-AF65-F5344CB8AC3E}">
        <p14:creationId xmlns:p14="http://schemas.microsoft.com/office/powerpoint/2010/main" val="361362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B214-96EA-65D9-A78C-FAE72C998D57}"/>
              </a:ext>
            </a:extLst>
          </p:cNvPr>
          <p:cNvSpPr>
            <a:spLocks noGrp="1"/>
          </p:cNvSpPr>
          <p:nvPr>
            <p:ph type="title"/>
          </p:nvPr>
        </p:nvSpPr>
        <p:spPr/>
        <p:txBody>
          <a:bodyPr/>
          <a:lstStyle/>
          <a:p>
            <a:r>
              <a:rPr lang="zh-CN" altLang="en-US" dirty="0"/>
              <a:t>核方法</a:t>
            </a:r>
            <a:endParaRPr lang="en-US" dirty="0"/>
          </a:p>
        </p:txBody>
      </p:sp>
      <p:sp>
        <p:nvSpPr>
          <p:cNvPr id="3" name="Content Placeholder 2">
            <a:extLst>
              <a:ext uri="{FF2B5EF4-FFF2-40B4-BE49-F238E27FC236}">
                <a16:creationId xmlns:a16="http://schemas.microsoft.com/office/drawing/2014/main" id="{0CE83055-0CEC-72E7-F292-FBD7F0931D23}"/>
              </a:ext>
            </a:extLst>
          </p:cNvPr>
          <p:cNvSpPr>
            <a:spLocks noGrp="1"/>
          </p:cNvSpPr>
          <p:nvPr>
            <p:ph idx="1"/>
          </p:nvPr>
        </p:nvSpPr>
        <p:spPr>
          <a:xfrm>
            <a:off x="1247774" y="5534025"/>
            <a:ext cx="10220325" cy="661987"/>
          </a:xfrm>
        </p:spPr>
        <p:txBody>
          <a:bodyPr>
            <a:normAutofit fontScale="70000" lnSpcReduction="20000"/>
          </a:bodyPr>
          <a:lstStyle/>
          <a:p>
            <a:r>
              <a:rPr lang="zh-CN" altLang="en-US" dirty="0"/>
              <a:t>利用核方法改善线性可分性。</a:t>
            </a:r>
            <a:endParaRPr lang="en-US" altLang="zh-CN" dirty="0"/>
          </a:p>
          <a:p>
            <a:r>
              <a:rPr lang="zh-CN" altLang="en-US" dirty="0"/>
              <a:t>利用核技巧，在特征空间研究数据之间的距离、夹角相似度等几何特征。</a:t>
            </a:r>
            <a:endParaRPr lang="en-US" dirty="0"/>
          </a:p>
        </p:txBody>
      </p:sp>
      <p:sp>
        <p:nvSpPr>
          <p:cNvPr id="4" name="Slide Number Placeholder 3">
            <a:extLst>
              <a:ext uri="{FF2B5EF4-FFF2-40B4-BE49-F238E27FC236}">
                <a16:creationId xmlns:a16="http://schemas.microsoft.com/office/drawing/2014/main" id="{128EC54C-2AEB-583E-19E8-8AF04CACD3EB}"/>
              </a:ext>
            </a:extLst>
          </p:cNvPr>
          <p:cNvSpPr>
            <a:spLocks noGrp="1"/>
          </p:cNvSpPr>
          <p:nvPr>
            <p:ph type="sldNum" sz="quarter" idx="12"/>
          </p:nvPr>
        </p:nvSpPr>
        <p:spPr/>
        <p:txBody>
          <a:bodyPr/>
          <a:lstStyle/>
          <a:p>
            <a:fld id="{04C7A8A5-AA52-4E0A-A12D-317CCC0F8090}" type="slidenum">
              <a:rPr lang="en-US" smtClean="0"/>
              <a:t>5</a:t>
            </a:fld>
            <a:endParaRPr lang="en-US"/>
          </a:p>
        </p:txBody>
      </p:sp>
      <p:pic>
        <p:nvPicPr>
          <p:cNvPr id="1026" name="Picture 2" descr="What is the kernel trick? Why is it important? | by Grace Zhang | Medium">
            <a:extLst>
              <a:ext uri="{FF2B5EF4-FFF2-40B4-BE49-F238E27FC236}">
                <a16:creationId xmlns:a16="http://schemas.microsoft.com/office/drawing/2014/main" id="{5E599F73-245B-620B-8B21-5A0CEF394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777" y="1677987"/>
            <a:ext cx="927244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12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F7D3-D928-8E6B-F500-FB37D23AD5B0}"/>
              </a:ext>
            </a:extLst>
          </p:cNvPr>
          <p:cNvSpPr>
            <a:spLocks noGrp="1"/>
          </p:cNvSpPr>
          <p:nvPr>
            <p:ph type="title"/>
          </p:nvPr>
        </p:nvSpPr>
        <p:spPr/>
        <p:txBody>
          <a:bodyPr/>
          <a:lstStyle/>
          <a:p>
            <a:r>
              <a:rPr lang="zh-CN" altLang="en-US" dirty="0"/>
              <a:t>矩阵的奇异值分解</a:t>
            </a:r>
            <a:endParaRPr lang="en-US" dirty="0"/>
          </a:p>
        </p:txBody>
      </p:sp>
      <p:sp>
        <p:nvSpPr>
          <p:cNvPr id="4" name="Slide Number Placeholder 3">
            <a:extLst>
              <a:ext uri="{FF2B5EF4-FFF2-40B4-BE49-F238E27FC236}">
                <a16:creationId xmlns:a16="http://schemas.microsoft.com/office/drawing/2014/main" id="{59DA4CDB-1F8A-89A5-05B6-AB7A446D3E0F}"/>
              </a:ext>
            </a:extLst>
          </p:cNvPr>
          <p:cNvSpPr>
            <a:spLocks noGrp="1"/>
          </p:cNvSpPr>
          <p:nvPr>
            <p:ph type="sldNum" sz="quarter" idx="12"/>
          </p:nvPr>
        </p:nvSpPr>
        <p:spPr/>
        <p:txBody>
          <a:bodyPr/>
          <a:lstStyle/>
          <a:p>
            <a:fld id="{04C7A8A5-AA52-4E0A-A12D-317CCC0F8090}" type="slidenum">
              <a:rPr lang="en-US" smtClean="0"/>
              <a:t>6</a:t>
            </a:fld>
            <a:endParaRPr lang="en-US"/>
          </a:p>
        </p:txBody>
      </p:sp>
      <p:pic>
        <p:nvPicPr>
          <p:cNvPr id="6" name="Picture 5">
            <a:extLst>
              <a:ext uri="{FF2B5EF4-FFF2-40B4-BE49-F238E27FC236}">
                <a16:creationId xmlns:a16="http://schemas.microsoft.com/office/drawing/2014/main" id="{E63E89BD-7C4D-58E1-6516-51435A13E5C8}"/>
              </a:ext>
            </a:extLst>
          </p:cNvPr>
          <p:cNvPicPr>
            <a:picLocks noChangeAspect="1"/>
          </p:cNvPicPr>
          <p:nvPr/>
        </p:nvPicPr>
        <p:blipFill>
          <a:blip r:embed="rId3"/>
          <a:stretch>
            <a:fillRect/>
          </a:stretch>
        </p:blipFill>
        <p:spPr>
          <a:xfrm>
            <a:off x="551676" y="3965241"/>
            <a:ext cx="11088647" cy="2391109"/>
          </a:xfrm>
          <a:prstGeom prst="rect">
            <a:avLst/>
          </a:prstGeom>
        </p:spPr>
      </p:pic>
      <p:pic>
        <p:nvPicPr>
          <p:cNvPr id="8" name="Picture 7">
            <a:extLst>
              <a:ext uri="{FF2B5EF4-FFF2-40B4-BE49-F238E27FC236}">
                <a16:creationId xmlns:a16="http://schemas.microsoft.com/office/drawing/2014/main" id="{92061B32-50B2-3999-EF9F-9CF0B0F80866}"/>
              </a:ext>
            </a:extLst>
          </p:cNvPr>
          <p:cNvPicPr>
            <a:picLocks noChangeAspect="1"/>
          </p:cNvPicPr>
          <p:nvPr/>
        </p:nvPicPr>
        <p:blipFill>
          <a:blip r:embed="rId4"/>
          <a:stretch>
            <a:fillRect/>
          </a:stretch>
        </p:blipFill>
        <p:spPr>
          <a:xfrm>
            <a:off x="2004440" y="1504790"/>
            <a:ext cx="8183117" cy="2286319"/>
          </a:xfrm>
          <a:prstGeom prst="rect">
            <a:avLst/>
          </a:prstGeom>
        </p:spPr>
      </p:pic>
    </p:spTree>
    <p:extLst>
      <p:ext uri="{BB962C8B-B14F-4D97-AF65-F5344CB8AC3E}">
        <p14:creationId xmlns:p14="http://schemas.microsoft.com/office/powerpoint/2010/main" val="26732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5A8D-EA15-3527-3EC6-EF38A5B1A837}"/>
              </a:ext>
            </a:extLst>
          </p:cNvPr>
          <p:cNvSpPr>
            <a:spLocks noGrp="1"/>
          </p:cNvSpPr>
          <p:nvPr>
            <p:ph type="title"/>
          </p:nvPr>
        </p:nvSpPr>
        <p:spPr/>
        <p:txBody>
          <a:bodyPr/>
          <a:lstStyle/>
          <a:p>
            <a:r>
              <a:rPr lang="zh-CN" altLang="en-US" dirty="0"/>
              <a:t>主成分分析（</a:t>
            </a:r>
            <a:r>
              <a:rPr lang="en-US" altLang="zh-CN" dirty="0"/>
              <a:t>PCA</a:t>
            </a:r>
            <a:r>
              <a:rPr lang="zh-CN" altLang="en-US" dirty="0"/>
              <a:t>）的例子</a:t>
            </a:r>
            <a:endParaRPr lang="en-US" dirty="0"/>
          </a:p>
        </p:txBody>
      </p:sp>
      <p:sp>
        <p:nvSpPr>
          <p:cNvPr id="4" name="Slide Number Placeholder 3">
            <a:extLst>
              <a:ext uri="{FF2B5EF4-FFF2-40B4-BE49-F238E27FC236}">
                <a16:creationId xmlns:a16="http://schemas.microsoft.com/office/drawing/2014/main" id="{2900F924-A776-3733-49B5-D571F28ADA05}"/>
              </a:ext>
            </a:extLst>
          </p:cNvPr>
          <p:cNvSpPr>
            <a:spLocks noGrp="1"/>
          </p:cNvSpPr>
          <p:nvPr>
            <p:ph type="sldNum" sz="quarter" idx="12"/>
          </p:nvPr>
        </p:nvSpPr>
        <p:spPr/>
        <p:txBody>
          <a:bodyPr/>
          <a:lstStyle/>
          <a:p>
            <a:fld id="{04C7A8A5-AA52-4E0A-A12D-317CCC0F8090}" type="slidenum">
              <a:rPr lang="en-US" smtClean="0"/>
              <a:t>7</a:t>
            </a:fld>
            <a:endParaRPr lang="en-US"/>
          </a:p>
        </p:txBody>
      </p:sp>
      <p:pic>
        <p:nvPicPr>
          <p:cNvPr id="6" name="Picture 5">
            <a:extLst>
              <a:ext uri="{FF2B5EF4-FFF2-40B4-BE49-F238E27FC236}">
                <a16:creationId xmlns:a16="http://schemas.microsoft.com/office/drawing/2014/main" id="{D8B385D3-12E2-9DE2-9696-5E32D0C682F0}"/>
              </a:ext>
            </a:extLst>
          </p:cNvPr>
          <p:cNvPicPr>
            <a:picLocks noChangeAspect="1"/>
          </p:cNvPicPr>
          <p:nvPr/>
        </p:nvPicPr>
        <p:blipFill>
          <a:blip r:embed="rId2"/>
          <a:stretch>
            <a:fillRect/>
          </a:stretch>
        </p:blipFill>
        <p:spPr>
          <a:xfrm>
            <a:off x="6800696" y="1522183"/>
            <a:ext cx="4981730" cy="4834167"/>
          </a:xfrm>
          <a:prstGeom prst="rect">
            <a:avLst/>
          </a:prstGeom>
        </p:spPr>
      </p:pic>
      <p:pic>
        <p:nvPicPr>
          <p:cNvPr id="8" name="Picture 7">
            <a:extLst>
              <a:ext uri="{FF2B5EF4-FFF2-40B4-BE49-F238E27FC236}">
                <a16:creationId xmlns:a16="http://schemas.microsoft.com/office/drawing/2014/main" id="{06EB5CC9-6CB2-79E9-6633-A63110F4291A}"/>
              </a:ext>
            </a:extLst>
          </p:cNvPr>
          <p:cNvPicPr>
            <a:picLocks noChangeAspect="1"/>
          </p:cNvPicPr>
          <p:nvPr/>
        </p:nvPicPr>
        <p:blipFill>
          <a:blip r:embed="rId3"/>
          <a:stretch>
            <a:fillRect/>
          </a:stretch>
        </p:blipFill>
        <p:spPr>
          <a:xfrm>
            <a:off x="981436" y="1522183"/>
            <a:ext cx="5114564" cy="2241833"/>
          </a:xfrm>
          <a:prstGeom prst="rect">
            <a:avLst/>
          </a:prstGeom>
        </p:spPr>
      </p:pic>
      <p:pic>
        <p:nvPicPr>
          <p:cNvPr id="10" name="Picture 9">
            <a:extLst>
              <a:ext uri="{FF2B5EF4-FFF2-40B4-BE49-F238E27FC236}">
                <a16:creationId xmlns:a16="http://schemas.microsoft.com/office/drawing/2014/main" id="{7561A077-C6DE-5616-94C3-45D33F4FDB45}"/>
              </a:ext>
            </a:extLst>
          </p:cNvPr>
          <p:cNvPicPr>
            <a:picLocks noChangeAspect="1"/>
          </p:cNvPicPr>
          <p:nvPr/>
        </p:nvPicPr>
        <p:blipFill>
          <a:blip r:embed="rId4"/>
          <a:stretch>
            <a:fillRect/>
          </a:stretch>
        </p:blipFill>
        <p:spPr>
          <a:xfrm>
            <a:off x="3083848" y="4680432"/>
            <a:ext cx="1324160" cy="1362265"/>
          </a:xfrm>
          <a:prstGeom prst="rect">
            <a:avLst/>
          </a:prstGeom>
        </p:spPr>
      </p:pic>
      <p:sp>
        <p:nvSpPr>
          <p:cNvPr id="11" name="TextBox 10">
            <a:extLst>
              <a:ext uri="{FF2B5EF4-FFF2-40B4-BE49-F238E27FC236}">
                <a16:creationId xmlns:a16="http://schemas.microsoft.com/office/drawing/2014/main" id="{B93EAE7C-26DE-903D-8BD2-2BF41BA107D4}"/>
              </a:ext>
            </a:extLst>
          </p:cNvPr>
          <p:cNvSpPr txBox="1"/>
          <p:nvPr/>
        </p:nvSpPr>
        <p:spPr>
          <a:xfrm>
            <a:off x="1831366" y="4037558"/>
            <a:ext cx="3829125" cy="369332"/>
          </a:xfrm>
          <a:prstGeom prst="rect">
            <a:avLst/>
          </a:prstGeom>
          <a:noFill/>
        </p:spPr>
        <p:txBody>
          <a:bodyPr wrap="none" rtlCol="0">
            <a:spAutoFit/>
          </a:bodyPr>
          <a:lstStyle/>
          <a:p>
            <a:r>
              <a:rPr lang="zh-CN" altLang="en-US" dirty="0"/>
              <a:t>原始图片（</a:t>
            </a:r>
            <a:r>
              <a:rPr lang="en-US" altLang="zh-CN" dirty="0"/>
              <a:t>JAFFE</a:t>
            </a:r>
            <a:r>
              <a:rPr lang="zh-CN" altLang="en-US" dirty="0"/>
              <a:t>）：</a:t>
            </a:r>
            <a:r>
              <a:rPr lang="en-US" altLang="zh-CN" dirty="0"/>
              <a:t>256x256=</a:t>
            </a:r>
            <a:r>
              <a:rPr lang="en-US" dirty="0"/>
              <a:t>65536</a:t>
            </a:r>
          </a:p>
        </p:txBody>
      </p:sp>
      <p:sp>
        <p:nvSpPr>
          <p:cNvPr id="12" name="TextBox 11">
            <a:extLst>
              <a:ext uri="{FF2B5EF4-FFF2-40B4-BE49-F238E27FC236}">
                <a16:creationId xmlns:a16="http://schemas.microsoft.com/office/drawing/2014/main" id="{214B2344-2F9A-7194-7AA3-6E94D418348B}"/>
              </a:ext>
            </a:extLst>
          </p:cNvPr>
          <p:cNvSpPr txBox="1"/>
          <p:nvPr/>
        </p:nvSpPr>
        <p:spPr>
          <a:xfrm>
            <a:off x="3401802" y="6070742"/>
            <a:ext cx="646331" cy="369332"/>
          </a:xfrm>
          <a:prstGeom prst="rect">
            <a:avLst/>
          </a:prstGeom>
          <a:noFill/>
        </p:spPr>
        <p:txBody>
          <a:bodyPr wrap="none" rtlCol="0">
            <a:spAutoFit/>
          </a:bodyPr>
          <a:lstStyle/>
          <a:p>
            <a:r>
              <a:rPr lang="zh-CN" altLang="en-US" dirty="0"/>
              <a:t>平均</a:t>
            </a:r>
            <a:endParaRPr lang="en-US" dirty="0"/>
          </a:p>
        </p:txBody>
      </p:sp>
    </p:spTree>
    <p:extLst>
      <p:ext uri="{BB962C8B-B14F-4D97-AF65-F5344CB8AC3E}">
        <p14:creationId xmlns:p14="http://schemas.microsoft.com/office/powerpoint/2010/main" val="373319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4D8D-0139-5501-A5ED-956861F644B1}"/>
              </a:ext>
            </a:extLst>
          </p:cNvPr>
          <p:cNvSpPr>
            <a:spLocks noGrp="1"/>
          </p:cNvSpPr>
          <p:nvPr>
            <p:ph type="title"/>
          </p:nvPr>
        </p:nvSpPr>
        <p:spPr/>
        <p:txBody>
          <a:bodyPr/>
          <a:lstStyle/>
          <a:p>
            <a:r>
              <a:rPr lang="zh-CN" altLang="en-US" dirty="0"/>
              <a:t>张量分解的例子：塔克分解与近似</a:t>
            </a:r>
            <a:endParaRPr lang="en-US" dirty="0"/>
          </a:p>
        </p:txBody>
      </p:sp>
      <p:sp>
        <p:nvSpPr>
          <p:cNvPr id="4" name="Slide Number Placeholder 3">
            <a:extLst>
              <a:ext uri="{FF2B5EF4-FFF2-40B4-BE49-F238E27FC236}">
                <a16:creationId xmlns:a16="http://schemas.microsoft.com/office/drawing/2014/main" id="{3B6BF79A-140E-9074-F871-6709EB01A6AF}"/>
              </a:ext>
            </a:extLst>
          </p:cNvPr>
          <p:cNvSpPr>
            <a:spLocks noGrp="1"/>
          </p:cNvSpPr>
          <p:nvPr>
            <p:ph type="sldNum" sz="quarter" idx="12"/>
          </p:nvPr>
        </p:nvSpPr>
        <p:spPr/>
        <p:txBody>
          <a:bodyPr/>
          <a:lstStyle/>
          <a:p>
            <a:fld id="{04C7A8A5-AA52-4E0A-A12D-317CCC0F8090}" type="slidenum">
              <a:rPr lang="en-US" smtClean="0"/>
              <a:t>8</a:t>
            </a:fld>
            <a:endParaRPr lang="en-US"/>
          </a:p>
        </p:txBody>
      </p:sp>
      <p:pic>
        <p:nvPicPr>
          <p:cNvPr id="6" name="Picture 5">
            <a:extLst>
              <a:ext uri="{FF2B5EF4-FFF2-40B4-BE49-F238E27FC236}">
                <a16:creationId xmlns:a16="http://schemas.microsoft.com/office/drawing/2014/main" id="{0A00A112-5C48-24CF-6F88-3F47674E5C56}"/>
              </a:ext>
            </a:extLst>
          </p:cNvPr>
          <p:cNvPicPr>
            <a:picLocks noChangeAspect="1"/>
          </p:cNvPicPr>
          <p:nvPr/>
        </p:nvPicPr>
        <p:blipFill>
          <a:blip r:embed="rId2"/>
          <a:stretch>
            <a:fillRect/>
          </a:stretch>
        </p:blipFill>
        <p:spPr>
          <a:xfrm>
            <a:off x="6238849" y="1906073"/>
            <a:ext cx="5796592" cy="4324350"/>
          </a:xfrm>
          <a:prstGeom prst="rect">
            <a:avLst/>
          </a:prstGeom>
        </p:spPr>
      </p:pic>
      <p:pic>
        <p:nvPicPr>
          <p:cNvPr id="8" name="Picture 7">
            <a:extLst>
              <a:ext uri="{FF2B5EF4-FFF2-40B4-BE49-F238E27FC236}">
                <a16:creationId xmlns:a16="http://schemas.microsoft.com/office/drawing/2014/main" id="{1D135043-622D-3E31-B187-F0012E9B4BE3}"/>
              </a:ext>
            </a:extLst>
          </p:cNvPr>
          <p:cNvPicPr>
            <a:picLocks noChangeAspect="1"/>
          </p:cNvPicPr>
          <p:nvPr/>
        </p:nvPicPr>
        <p:blipFill>
          <a:blip r:embed="rId3"/>
          <a:stretch>
            <a:fillRect/>
          </a:stretch>
        </p:blipFill>
        <p:spPr>
          <a:xfrm>
            <a:off x="1638300" y="1690688"/>
            <a:ext cx="2938755" cy="3112015"/>
          </a:xfrm>
          <a:prstGeom prst="rect">
            <a:avLst/>
          </a:prstGeom>
        </p:spPr>
      </p:pic>
      <p:pic>
        <p:nvPicPr>
          <p:cNvPr id="10" name="Picture 9">
            <a:extLst>
              <a:ext uri="{FF2B5EF4-FFF2-40B4-BE49-F238E27FC236}">
                <a16:creationId xmlns:a16="http://schemas.microsoft.com/office/drawing/2014/main" id="{34C92509-FDB5-34FA-C861-911372CE3F45}"/>
              </a:ext>
            </a:extLst>
          </p:cNvPr>
          <p:cNvPicPr>
            <a:picLocks noChangeAspect="1"/>
          </p:cNvPicPr>
          <p:nvPr/>
        </p:nvPicPr>
        <p:blipFill>
          <a:blip r:embed="rId4"/>
          <a:stretch>
            <a:fillRect/>
          </a:stretch>
        </p:blipFill>
        <p:spPr>
          <a:xfrm>
            <a:off x="838200" y="5018088"/>
            <a:ext cx="6019549" cy="1325563"/>
          </a:xfrm>
          <a:prstGeom prst="rect">
            <a:avLst/>
          </a:prstGeom>
        </p:spPr>
      </p:pic>
    </p:spTree>
    <p:extLst>
      <p:ext uri="{BB962C8B-B14F-4D97-AF65-F5344CB8AC3E}">
        <p14:creationId xmlns:p14="http://schemas.microsoft.com/office/powerpoint/2010/main" val="414477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A741-2B98-B4C7-5EC1-BF5E976D1060}"/>
              </a:ext>
            </a:extLst>
          </p:cNvPr>
          <p:cNvSpPr>
            <a:spLocks noGrp="1"/>
          </p:cNvSpPr>
          <p:nvPr>
            <p:ph type="title"/>
          </p:nvPr>
        </p:nvSpPr>
        <p:spPr/>
        <p:txBody>
          <a:bodyPr/>
          <a:lstStyle/>
          <a:p>
            <a:r>
              <a:rPr lang="zh-CN" altLang="en-US" dirty="0"/>
              <a:t>流形学习中等距映射的例子</a:t>
            </a:r>
            <a:endParaRPr lang="en-US" dirty="0"/>
          </a:p>
        </p:txBody>
      </p:sp>
      <p:sp>
        <p:nvSpPr>
          <p:cNvPr id="4" name="Slide Number Placeholder 3">
            <a:extLst>
              <a:ext uri="{FF2B5EF4-FFF2-40B4-BE49-F238E27FC236}">
                <a16:creationId xmlns:a16="http://schemas.microsoft.com/office/drawing/2014/main" id="{D94BF9C8-AE21-46B2-8119-B5DD2B6F0F42}"/>
              </a:ext>
            </a:extLst>
          </p:cNvPr>
          <p:cNvSpPr>
            <a:spLocks noGrp="1"/>
          </p:cNvSpPr>
          <p:nvPr>
            <p:ph type="sldNum" sz="quarter" idx="12"/>
          </p:nvPr>
        </p:nvSpPr>
        <p:spPr/>
        <p:txBody>
          <a:bodyPr/>
          <a:lstStyle/>
          <a:p>
            <a:fld id="{04C7A8A5-AA52-4E0A-A12D-317CCC0F8090}" type="slidenum">
              <a:rPr lang="en-US" smtClean="0"/>
              <a:t>9</a:t>
            </a:fld>
            <a:endParaRPr lang="en-US"/>
          </a:p>
        </p:txBody>
      </p:sp>
      <p:pic>
        <p:nvPicPr>
          <p:cNvPr id="6" name="Picture 5">
            <a:extLst>
              <a:ext uri="{FF2B5EF4-FFF2-40B4-BE49-F238E27FC236}">
                <a16:creationId xmlns:a16="http://schemas.microsoft.com/office/drawing/2014/main" id="{884202AE-9F1F-0F80-48E0-8ED1D706C75A}"/>
              </a:ext>
            </a:extLst>
          </p:cNvPr>
          <p:cNvPicPr>
            <a:picLocks noChangeAspect="1"/>
          </p:cNvPicPr>
          <p:nvPr/>
        </p:nvPicPr>
        <p:blipFill>
          <a:blip r:embed="rId2"/>
          <a:stretch>
            <a:fillRect/>
          </a:stretch>
        </p:blipFill>
        <p:spPr>
          <a:xfrm>
            <a:off x="827206" y="2484207"/>
            <a:ext cx="10526594" cy="3305636"/>
          </a:xfrm>
          <a:prstGeom prst="rect">
            <a:avLst/>
          </a:prstGeom>
        </p:spPr>
      </p:pic>
    </p:spTree>
    <p:extLst>
      <p:ext uri="{BB962C8B-B14F-4D97-AF65-F5344CB8AC3E}">
        <p14:creationId xmlns:p14="http://schemas.microsoft.com/office/powerpoint/2010/main" val="2188245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830</Words>
  <Application>Microsoft Office PowerPoint</Application>
  <PresentationFormat>Widescreen</PresentationFormat>
  <Paragraphs>49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Söhne</vt:lpstr>
      <vt:lpstr>Arial</vt:lpstr>
      <vt:lpstr>Calibri</vt:lpstr>
      <vt:lpstr>Calibri Light</vt:lpstr>
      <vt:lpstr>Office Theme</vt:lpstr>
      <vt:lpstr>特征工程技术洞察 01</vt:lpstr>
      <vt:lpstr>特征工程的必要性与内容</vt:lpstr>
      <vt:lpstr>主要方法</vt:lpstr>
      <vt:lpstr>其他方法</vt:lpstr>
      <vt:lpstr>核方法</vt:lpstr>
      <vt:lpstr>矩阵的奇异值分解</vt:lpstr>
      <vt:lpstr>主成分分析（PCA）的例子</vt:lpstr>
      <vt:lpstr>张量分解的例子：塔克分解与近似</vt:lpstr>
      <vt:lpstr>流形学习中等距映射的例子</vt:lpstr>
      <vt:lpstr>利用LLM挑选高质量的数据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数据底座洞察</dc:title>
  <dc:creator>Jiangsheng Yu</dc:creator>
  <cp:lastModifiedBy>Jiangsheng Yu</cp:lastModifiedBy>
  <cp:revision>117</cp:revision>
  <dcterms:created xsi:type="dcterms:W3CDTF">2024-01-12T17:59:13Z</dcterms:created>
  <dcterms:modified xsi:type="dcterms:W3CDTF">2024-04-23T19:54:29Z</dcterms:modified>
</cp:coreProperties>
</file>