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31" r:id="rId2"/>
    <p:sldId id="263" r:id="rId3"/>
    <p:sldId id="318" r:id="rId4"/>
    <p:sldId id="345" r:id="rId5"/>
    <p:sldId id="342" r:id="rId6"/>
    <p:sldId id="320" r:id="rId7"/>
    <p:sldId id="343" r:id="rId8"/>
    <p:sldId id="344" r:id="rId9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339933"/>
    <a:srgbClr val="CCFF99"/>
    <a:srgbClr val="0033CC"/>
    <a:srgbClr val="FF33CC"/>
    <a:srgbClr val="008000"/>
    <a:srgbClr val="66CCFF"/>
    <a:srgbClr val="FFFF00"/>
    <a:srgbClr val="D7D200"/>
    <a:srgbClr val="B8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375829-3807-4C15-8D0F-73BE181C5C06}" v="14" dt="2021-05-27T07:27:26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1735" autoAdjust="0"/>
  </p:normalViewPr>
  <p:slideViewPr>
    <p:cSldViewPr snapToGrid="0">
      <p:cViewPr varScale="1">
        <p:scale>
          <a:sx n="84" d="100"/>
          <a:sy n="84" d="100"/>
        </p:scale>
        <p:origin x="306" y="4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9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俞鉴珂" userId="736310a0-80e7-44f9-a0fc-18cdb99681d8" providerId="ADAL" clId="{9D375829-3807-4C15-8D0F-73BE181C5C06}"/>
    <pc:docChg chg="undo custSel addSld delSld modSld">
      <pc:chgData name="俞鉴珂" userId="736310a0-80e7-44f9-a0fc-18cdb99681d8" providerId="ADAL" clId="{9D375829-3807-4C15-8D0F-73BE181C5C06}" dt="2021-05-27T07:28:24.521" v="697" actId="255"/>
      <pc:docMkLst>
        <pc:docMk/>
      </pc:docMkLst>
      <pc:sldChg chg="modTransition modAnim">
        <pc:chgData name="俞鉴珂" userId="736310a0-80e7-44f9-a0fc-18cdb99681d8" providerId="ADAL" clId="{9D375829-3807-4C15-8D0F-73BE181C5C06}" dt="2021-05-27T07:23:27.502" v="658"/>
        <pc:sldMkLst>
          <pc:docMk/>
          <pc:sldMk cId="880182603" sldId="263"/>
        </pc:sldMkLst>
      </pc:sldChg>
      <pc:sldChg chg="del">
        <pc:chgData name="俞鉴珂" userId="736310a0-80e7-44f9-a0fc-18cdb99681d8" providerId="ADAL" clId="{9D375829-3807-4C15-8D0F-73BE181C5C06}" dt="2021-05-27T06:45:47.272" v="381" actId="47"/>
        <pc:sldMkLst>
          <pc:docMk/>
          <pc:sldMk cId="4238741542" sldId="276"/>
        </pc:sldMkLst>
      </pc:sldChg>
      <pc:sldChg chg="modSp mod modTransition">
        <pc:chgData name="俞鉴珂" userId="736310a0-80e7-44f9-a0fc-18cdb99681d8" providerId="ADAL" clId="{9D375829-3807-4C15-8D0F-73BE181C5C06}" dt="2021-05-27T07:20:00.203" v="630"/>
        <pc:sldMkLst>
          <pc:docMk/>
          <pc:sldMk cId="2772313049" sldId="318"/>
        </pc:sldMkLst>
        <pc:spChg chg="mod">
          <ac:chgData name="俞鉴珂" userId="736310a0-80e7-44f9-a0fc-18cdb99681d8" providerId="ADAL" clId="{9D375829-3807-4C15-8D0F-73BE181C5C06}" dt="2021-05-27T07:18:51.930" v="619"/>
          <ac:spMkLst>
            <pc:docMk/>
            <pc:sldMk cId="2772313049" sldId="318"/>
            <ac:spMk id="2" creationId="{00000000-0000-0000-0000-000000000000}"/>
          </ac:spMkLst>
        </pc:spChg>
        <pc:spChg chg="mod">
          <ac:chgData name="俞鉴珂" userId="736310a0-80e7-44f9-a0fc-18cdb99681d8" providerId="ADAL" clId="{9D375829-3807-4C15-8D0F-73BE181C5C06}" dt="2021-05-27T07:17:58.986" v="617" actId="20577"/>
          <ac:spMkLst>
            <pc:docMk/>
            <pc:sldMk cId="2772313049" sldId="318"/>
            <ac:spMk id="3" creationId="{00000000-0000-0000-0000-000000000000}"/>
          </ac:spMkLst>
        </pc:spChg>
      </pc:sldChg>
      <pc:sldChg chg="modSp mod modTransition">
        <pc:chgData name="俞鉴珂" userId="736310a0-80e7-44f9-a0fc-18cdb99681d8" providerId="ADAL" clId="{9D375829-3807-4C15-8D0F-73BE181C5C06}" dt="2021-05-27T07:25:31.586" v="661" actId="20577"/>
        <pc:sldMkLst>
          <pc:docMk/>
          <pc:sldMk cId="3982974539" sldId="320"/>
        </pc:sldMkLst>
        <pc:spChg chg="mod">
          <ac:chgData name="俞鉴珂" userId="736310a0-80e7-44f9-a0fc-18cdb99681d8" providerId="ADAL" clId="{9D375829-3807-4C15-8D0F-73BE181C5C06}" dt="2021-05-27T07:18:59.539" v="625"/>
          <ac:spMkLst>
            <pc:docMk/>
            <pc:sldMk cId="3982974539" sldId="320"/>
            <ac:spMk id="2" creationId="{00000000-0000-0000-0000-000000000000}"/>
          </ac:spMkLst>
        </pc:spChg>
        <pc:spChg chg="mod">
          <ac:chgData name="俞鉴珂" userId="736310a0-80e7-44f9-a0fc-18cdb99681d8" providerId="ADAL" clId="{9D375829-3807-4C15-8D0F-73BE181C5C06}" dt="2021-05-27T07:25:31.586" v="661" actId="20577"/>
          <ac:spMkLst>
            <pc:docMk/>
            <pc:sldMk cId="3982974539" sldId="320"/>
            <ac:spMk id="6" creationId="{00000000-0000-0000-0000-000000000000}"/>
          </ac:spMkLst>
        </pc:spChg>
      </pc:sldChg>
      <pc:sldChg chg="modSp mod modTransition">
        <pc:chgData name="俞鉴珂" userId="736310a0-80e7-44f9-a0fc-18cdb99681d8" providerId="ADAL" clId="{9D375829-3807-4C15-8D0F-73BE181C5C06}" dt="2021-05-27T07:20:00.203" v="630"/>
        <pc:sldMkLst>
          <pc:docMk/>
          <pc:sldMk cId="3987085044" sldId="331"/>
        </pc:sldMkLst>
        <pc:spChg chg="mod">
          <ac:chgData name="俞鉴珂" userId="736310a0-80e7-44f9-a0fc-18cdb99681d8" providerId="ADAL" clId="{9D375829-3807-4C15-8D0F-73BE181C5C06}" dt="2021-05-27T06:35:07.675" v="379" actId="404"/>
          <ac:spMkLst>
            <pc:docMk/>
            <pc:sldMk cId="3987085044" sldId="331"/>
            <ac:spMk id="2" creationId="{00000000-0000-0000-0000-000000000000}"/>
          </ac:spMkLst>
        </pc:spChg>
        <pc:spChg chg="mod">
          <ac:chgData name="俞鉴珂" userId="736310a0-80e7-44f9-a0fc-18cdb99681d8" providerId="ADAL" clId="{9D375829-3807-4C15-8D0F-73BE181C5C06}" dt="2021-05-27T06:34:16.032" v="373" actId="20577"/>
          <ac:spMkLst>
            <pc:docMk/>
            <pc:sldMk cId="3987085044" sldId="331"/>
            <ac:spMk id="3" creationId="{00000000-0000-0000-0000-000000000000}"/>
          </ac:spMkLst>
        </pc:spChg>
      </pc:sldChg>
      <pc:sldChg chg="addSp delSp modSp mod modTransition">
        <pc:chgData name="俞鉴珂" userId="736310a0-80e7-44f9-a0fc-18cdb99681d8" providerId="ADAL" clId="{9D375829-3807-4C15-8D0F-73BE181C5C06}" dt="2021-05-27T07:28:24.521" v="697" actId="255"/>
        <pc:sldMkLst>
          <pc:docMk/>
          <pc:sldMk cId="2472416161" sldId="342"/>
        </pc:sldMkLst>
        <pc:spChg chg="del mod">
          <ac:chgData name="俞鉴珂" userId="736310a0-80e7-44f9-a0fc-18cdb99681d8" providerId="ADAL" clId="{9D375829-3807-4C15-8D0F-73BE181C5C06}" dt="2021-05-27T07:28:08.319" v="694" actId="478"/>
          <ac:spMkLst>
            <pc:docMk/>
            <pc:sldMk cId="2472416161" sldId="342"/>
            <ac:spMk id="3" creationId="{00000000-0000-0000-0000-000000000000}"/>
          </ac:spMkLst>
        </pc:spChg>
        <pc:spChg chg="add del mod">
          <ac:chgData name="俞鉴珂" userId="736310a0-80e7-44f9-a0fc-18cdb99681d8" providerId="ADAL" clId="{9D375829-3807-4C15-8D0F-73BE181C5C06}" dt="2021-05-27T07:25:36.912" v="663"/>
          <ac:spMkLst>
            <pc:docMk/>
            <pc:sldMk cId="2472416161" sldId="342"/>
            <ac:spMk id="5" creationId="{97B189DD-64D3-4479-AE96-BB0A5B687F3D}"/>
          </ac:spMkLst>
        </pc:spChg>
        <pc:spChg chg="add del mod">
          <ac:chgData name="俞鉴珂" userId="736310a0-80e7-44f9-a0fc-18cdb99681d8" providerId="ADAL" clId="{9D375829-3807-4C15-8D0F-73BE181C5C06}" dt="2021-05-27T07:27:00.693" v="678"/>
          <ac:spMkLst>
            <pc:docMk/>
            <pc:sldMk cId="2472416161" sldId="342"/>
            <ac:spMk id="6" creationId="{8C2C9D15-AC34-4195-B678-173E05429D2F}"/>
          </ac:spMkLst>
        </pc:spChg>
        <pc:spChg chg="add del mod">
          <ac:chgData name="俞鉴珂" userId="736310a0-80e7-44f9-a0fc-18cdb99681d8" providerId="ADAL" clId="{9D375829-3807-4C15-8D0F-73BE181C5C06}" dt="2021-05-27T07:27:24.422" v="685"/>
          <ac:spMkLst>
            <pc:docMk/>
            <pc:sldMk cId="2472416161" sldId="342"/>
            <ac:spMk id="7" creationId="{D2427AB7-00FD-40B2-8E62-11D1B909052C}"/>
          </ac:spMkLst>
        </pc:spChg>
        <pc:spChg chg="add mod">
          <ac:chgData name="俞鉴珂" userId="736310a0-80e7-44f9-a0fc-18cdb99681d8" providerId="ADAL" clId="{9D375829-3807-4C15-8D0F-73BE181C5C06}" dt="2021-05-27T07:28:24.521" v="697" actId="255"/>
          <ac:spMkLst>
            <pc:docMk/>
            <pc:sldMk cId="2472416161" sldId="342"/>
            <ac:spMk id="8" creationId="{CD07064F-2565-4BFB-99C2-4B80762E1B19}"/>
          </ac:spMkLst>
        </pc:spChg>
        <pc:spChg chg="add del mod">
          <ac:chgData name="俞鉴珂" userId="736310a0-80e7-44f9-a0fc-18cdb99681d8" providerId="ADAL" clId="{9D375829-3807-4C15-8D0F-73BE181C5C06}" dt="2021-05-27T07:28:16.470" v="696" actId="478"/>
          <ac:spMkLst>
            <pc:docMk/>
            <pc:sldMk cId="2472416161" sldId="342"/>
            <ac:spMk id="10" creationId="{A3275883-1A9E-44B9-895A-1929AA8942C0}"/>
          </ac:spMkLst>
        </pc:spChg>
      </pc:sldChg>
      <pc:sldChg chg="addSp delSp modSp mod modTransition">
        <pc:chgData name="俞鉴珂" userId="736310a0-80e7-44f9-a0fc-18cdb99681d8" providerId="ADAL" clId="{9D375829-3807-4C15-8D0F-73BE181C5C06}" dt="2021-05-27T07:20:00.203" v="630"/>
        <pc:sldMkLst>
          <pc:docMk/>
          <pc:sldMk cId="1478971444" sldId="343"/>
        </pc:sldMkLst>
        <pc:spChg chg="mod">
          <ac:chgData name="俞鉴珂" userId="736310a0-80e7-44f9-a0fc-18cdb99681d8" providerId="ADAL" clId="{9D375829-3807-4C15-8D0F-73BE181C5C06}" dt="2021-05-27T07:19:02.194" v="627"/>
          <ac:spMkLst>
            <pc:docMk/>
            <pc:sldMk cId="1478971444" sldId="343"/>
            <ac:spMk id="2" creationId="{00000000-0000-0000-0000-000000000000}"/>
          </ac:spMkLst>
        </pc:spChg>
        <pc:spChg chg="add del mod">
          <ac:chgData name="俞鉴珂" userId="736310a0-80e7-44f9-a0fc-18cdb99681d8" providerId="ADAL" clId="{9D375829-3807-4C15-8D0F-73BE181C5C06}" dt="2021-05-27T06:45:57.570" v="383" actId="478"/>
          <ac:spMkLst>
            <pc:docMk/>
            <pc:sldMk cId="1478971444" sldId="343"/>
            <ac:spMk id="6" creationId="{9FDC9413-ECCA-4812-8B54-3BEC08A4FE7E}"/>
          </ac:spMkLst>
        </pc:spChg>
        <pc:spChg chg="del">
          <ac:chgData name="俞鉴珂" userId="736310a0-80e7-44f9-a0fc-18cdb99681d8" providerId="ADAL" clId="{9D375829-3807-4C15-8D0F-73BE181C5C06}" dt="2021-05-27T06:45:54.382" v="382" actId="478"/>
          <ac:spMkLst>
            <pc:docMk/>
            <pc:sldMk cId="1478971444" sldId="343"/>
            <ac:spMk id="26" creationId="{A7BE9B0A-8828-428B-A9D4-541C47B92F54}"/>
          </ac:spMkLst>
        </pc:spChg>
        <pc:picChg chg="mod">
          <ac:chgData name="俞鉴珂" userId="736310a0-80e7-44f9-a0fc-18cdb99681d8" providerId="ADAL" clId="{9D375829-3807-4C15-8D0F-73BE181C5C06}" dt="2021-05-27T06:46:05.049" v="384" actId="1076"/>
          <ac:picMkLst>
            <pc:docMk/>
            <pc:sldMk cId="1478971444" sldId="343"/>
            <ac:picMk id="5" creationId="{8F541B39-6F7C-4137-8D01-047239E36776}"/>
          </ac:picMkLst>
        </pc:picChg>
      </pc:sldChg>
      <pc:sldChg chg="addSp modSp mod modTransition">
        <pc:chgData name="俞鉴珂" userId="736310a0-80e7-44f9-a0fc-18cdb99681d8" providerId="ADAL" clId="{9D375829-3807-4C15-8D0F-73BE181C5C06}" dt="2021-05-27T07:20:00.203" v="630"/>
        <pc:sldMkLst>
          <pc:docMk/>
          <pc:sldMk cId="988664584" sldId="344"/>
        </pc:sldMkLst>
        <pc:spChg chg="mod">
          <ac:chgData name="俞鉴珂" userId="736310a0-80e7-44f9-a0fc-18cdb99681d8" providerId="ADAL" clId="{9D375829-3807-4C15-8D0F-73BE181C5C06}" dt="2021-05-27T07:19:05.043" v="629"/>
          <ac:spMkLst>
            <pc:docMk/>
            <pc:sldMk cId="988664584" sldId="344"/>
            <ac:spMk id="2" creationId="{00000000-0000-0000-0000-000000000000}"/>
          </ac:spMkLst>
        </pc:spChg>
        <pc:spChg chg="add mod">
          <ac:chgData name="俞鉴珂" userId="736310a0-80e7-44f9-a0fc-18cdb99681d8" providerId="ADAL" clId="{9D375829-3807-4C15-8D0F-73BE181C5C06}" dt="2021-05-27T07:01:04.017" v="548" actId="1076"/>
          <ac:spMkLst>
            <pc:docMk/>
            <pc:sldMk cId="988664584" sldId="344"/>
            <ac:spMk id="3" creationId="{87F03077-EDC8-46D3-9D10-6B6276773906}"/>
          </ac:spMkLst>
        </pc:spChg>
        <pc:spChg chg="mod">
          <ac:chgData name="俞鉴珂" userId="736310a0-80e7-44f9-a0fc-18cdb99681d8" providerId="ADAL" clId="{9D375829-3807-4C15-8D0F-73BE181C5C06}" dt="2021-05-27T06:26:55.712" v="1" actId="14100"/>
          <ac:spMkLst>
            <pc:docMk/>
            <pc:sldMk cId="988664584" sldId="344"/>
            <ac:spMk id="26" creationId="{A7BE9B0A-8828-428B-A9D4-541C47B92F54}"/>
          </ac:spMkLst>
        </pc:spChg>
      </pc:sldChg>
      <pc:sldChg chg="modSp new mod modTransition">
        <pc:chgData name="俞鉴珂" userId="736310a0-80e7-44f9-a0fc-18cdb99681d8" providerId="ADAL" clId="{9D375829-3807-4C15-8D0F-73BE181C5C06}" dt="2021-05-27T07:20:00.203" v="630"/>
        <pc:sldMkLst>
          <pc:docMk/>
          <pc:sldMk cId="1631847708" sldId="345"/>
        </pc:sldMkLst>
        <pc:spChg chg="mod">
          <ac:chgData name="俞鉴珂" userId="736310a0-80e7-44f9-a0fc-18cdb99681d8" providerId="ADAL" clId="{9D375829-3807-4C15-8D0F-73BE181C5C06}" dt="2021-05-27T07:18:55.228" v="623"/>
          <ac:spMkLst>
            <pc:docMk/>
            <pc:sldMk cId="1631847708" sldId="345"/>
            <ac:spMk id="2" creationId="{604B6022-C1A3-40D0-A153-0EFF2F72D596}"/>
          </ac:spMkLst>
        </pc:spChg>
        <pc:spChg chg="mod">
          <ac:chgData name="俞鉴珂" userId="736310a0-80e7-44f9-a0fc-18cdb99681d8" providerId="ADAL" clId="{9D375829-3807-4C15-8D0F-73BE181C5C06}" dt="2021-05-27T07:09:20.589" v="615" actId="20577"/>
          <ac:spMkLst>
            <pc:docMk/>
            <pc:sldMk cId="1631847708" sldId="345"/>
            <ac:spMk id="3" creationId="{CA7FB20C-B439-4579-92E4-0C8B11A180F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4366901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V2V: Vector Representation for Graph-based Data and Applications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18DDD-79F9-43C4-B3C4-F8C4464AC65E}" type="datetime1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Trong Nguyen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463F1-A6C8-4DAC-8ED7-3F9DC11BE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1183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V2V: Vector Representation for Graph-based Data and Applications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EB901-885F-47BB-A10F-A29C1E746C37}" type="datetime1">
              <a:rPr lang="en-US" smtClean="0"/>
              <a:t>5/27/2021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Trong Nguyen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2E41F-0E2A-4377-8135-5B8573A2F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07180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54EB901-885F-47BB-A10F-A29C1E746C37}" type="datetime1">
              <a:rPr lang="en-US" smtClean="0"/>
              <a:t>5/27/2021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79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54EB901-885F-47BB-A10F-A29C1E746C37}" type="datetime1">
              <a:rPr lang="en-US" smtClean="0"/>
              <a:t>5/27/2021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1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7525AD1-D076-4DDA-9891-9AD2B09F654A}" type="datetime1">
              <a:rPr lang="en-US" smtClean="0"/>
              <a:t>5/27/2021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86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87A62C8-B061-438A-9E1E-3F6734A10945}" type="datetime1">
              <a:rPr lang="en-US" smtClean="0"/>
              <a:t>5/27/2021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25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87A62C8-B061-438A-9E1E-3F6734A10945}" type="datetime1">
              <a:rPr lang="en-US" smtClean="0"/>
              <a:t>5/27/2021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26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 userDrawn="1"/>
        </p:nvSpPr>
        <p:spPr>
          <a:xfrm>
            <a:off x="0" y="507999"/>
            <a:ext cx="12103100" cy="4991101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9980" y="3869634"/>
            <a:ext cx="99669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6975" y="6223828"/>
            <a:ext cx="272509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34E86CD-CB63-49FA-8D62-401797098437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21F526C-E546-4821-B36D-A16A3B23730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223828"/>
            <a:ext cx="12192000" cy="63417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6185728"/>
            <a:ext cx="12192000" cy="0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53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6975" y="6223828"/>
            <a:ext cx="2725095" cy="365125"/>
          </a:xfrm>
          <a:prstGeom prst="rect">
            <a:avLst/>
          </a:prstGeom>
        </p:spPr>
        <p:txBody>
          <a:bodyPr/>
          <a:lstStyle/>
          <a:p>
            <a:fld id="{D52445CC-04FF-43B0-8309-433B7C86CAAE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72800" y="6311380"/>
            <a:ext cx="685800" cy="365125"/>
          </a:xfrm>
        </p:spPr>
        <p:txBody>
          <a:bodyPr/>
          <a:lstStyle>
            <a:lvl1pPr algn="ctr">
              <a:defRPr/>
            </a:lvl1pPr>
          </a:lstStyle>
          <a:p>
            <a:fld id="{D21F526C-E546-4821-B36D-A16A3B2373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1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6976" y="1612900"/>
            <a:ext cx="5218396" cy="4467859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1612900"/>
            <a:ext cx="5253147" cy="4467859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6975" y="6223828"/>
            <a:ext cx="2725095" cy="365125"/>
          </a:xfrm>
          <a:prstGeom prst="rect">
            <a:avLst/>
          </a:prstGeom>
        </p:spPr>
        <p:txBody>
          <a:bodyPr/>
          <a:lstStyle/>
          <a:p>
            <a:fld id="{5499225F-A993-4717-855D-FCA117CB61CE}" type="datetime1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526C-E546-4821-B36D-A16A3B23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1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Ve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6975" y="1612901"/>
            <a:ext cx="10805374" cy="208952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6975" y="3948243"/>
            <a:ext cx="10805373" cy="2134347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6975" y="6223828"/>
            <a:ext cx="2725095" cy="365125"/>
          </a:xfrm>
          <a:prstGeom prst="rect">
            <a:avLst/>
          </a:prstGeom>
        </p:spPr>
        <p:txBody>
          <a:bodyPr/>
          <a:lstStyle/>
          <a:p>
            <a:fld id="{3E59D5DF-2DC1-4746-8CB0-0BA75151DC73}" type="datetime1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526C-E546-4821-B36D-A16A3B23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3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6975" y="6223828"/>
            <a:ext cx="2725095" cy="365125"/>
          </a:xfrm>
          <a:prstGeom prst="rect">
            <a:avLst/>
          </a:prstGeom>
        </p:spPr>
        <p:txBody>
          <a:bodyPr/>
          <a:lstStyle/>
          <a:p>
            <a:fld id="{DF3921A9-69AB-4735-B44C-9D11B7B3C546}" type="datetime1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526C-E546-4821-B36D-A16A3B23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0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6975" y="609600"/>
            <a:ext cx="10805373" cy="7574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6975" y="1584101"/>
            <a:ext cx="10805373" cy="4520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46975" y="1367083"/>
            <a:ext cx="1080537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0" y="60325"/>
            <a:ext cx="12192000" cy="0"/>
          </a:xfrm>
          <a:prstGeom prst="line">
            <a:avLst/>
          </a:prstGeom>
          <a:ln w="1270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V="1">
            <a:off x="0" y="139700"/>
            <a:ext cx="12192000" cy="3175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0" y="6635750"/>
            <a:ext cx="12192000" cy="635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1020629" y="6255932"/>
            <a:ext cx="578801" cy="578801"/>
          </a:xfrm>
          <a:prstGeom prst="ellips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0" y="6764529"/>
            <a:ext cx="12192000" cy="0"/>
          </a:xfrm>
          <a:prstGeom prst="line">
            <a:avLst/>
          </a:prstGeom>
          <a:ln w="2032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89" y="6320749"/>
            <a:ext cx="716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fld id="{D21F526C-E546-4821-B36D-A16A3B2373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61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jianke100/Sub-Bipartite-Graph-Creato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943" y="-142853"/>
            <a:ext cx="11323781" cy="2926080"/>
          </a:xfrm>
        </p:spPr>
        <p:txBody>
          <a:bodyPr>
            <a:normAutofit/>
          </a:bodyPr>
          <a:lstStyle/>
          <a:p>
            <a:r>
              <a:rPr lang="en-US" sz="6600" cap="none" dirty="0">
                <a:solidFill>
                  <a:schemeClr val="tx1"/>
                </a:solidFill>
                <a:latin typeface="Calisto MT" panose="02040603050505030304" pitchFamily="18" charset="0"/>
                <a:cs typeface="Times" panose="02020603050405020304" pitchFamily="18" charset="0"/>
              </a:rPr>
              <a:t>Sub-Bipartite Grap</a:t>
            </a:r>
            <a:r>
              <a:rPr lang="en-US" altLang="zh-CN" sz="6600" cap="none" dirty="0">
                <a:solidFill>
                  <a:schemeClr val="tx1"/>
                </a:solidFill>
                <a:latin typeface="Calisto MT" panose="02040603050505030304" pitchFamily="18" charset="0"/>
                <a:cs typeface="Times" panose="02020603050405020304" pitchFamily="18" charset="0"/>
              </a:rPr>
              <a:t>h</a:t>
            </a:r>
            <a:r>
              <a:rPr lang="en-US" sz="6600" cap="none" dirty="0">
                <a:solidFill>
                  <a:schemeClr val="tx1"/>
                </a:solidFill>
                <a:latin typeface="Calisto MT" panose="02040603050505030304" pitchFamily="18" charset="0"/>
                <a:cs typeface="Times" panose="02020603050405020304" pitchFamily="18" charset="0"/>
              </a:rPr>
              <a:t> Creat</a:t>
            </a:r>
            <a:r>
              <a:rPr lang="en-US" altLang="zh-CN" sz="6600" cap="none" dirty="0">
                <a:solidFill>
                  <a:schemeClr val="tx1"/>
                </a:solidFill>
                <a:latin typeface="Calisto MT" panose="02040603050505030304" pitchFamily="18" charset="0"/>
                <a:cs typeface="Times" panose="02020603050405020304" pitchFamily="18" charset="0"/>
              </a:rPr>
              <a:t>o</a:t>
            </a:r>
            <a:r>
              <a:rPr lang="en-US" sz="6600" cap="none" dirty="0">
                <a:solidFill>
                  <a:schemeClr val="tx1"/>
                </a:solidFill>
                <a:latin typeface="Calisto MT" panose="02040603050505030304" pitchFamily="18" charset="0"/>
                <a:cs typeface="Times" panose="02020603050405020304" pitchFamily="18" charset="0"/>
              </a:rPr>
              <a:t>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2325" y="3272755"/>
            <a:ext cx="7269019" cy="3428227"/>
          </a:xfrm>
        </p:spPr>
        <p:txBody>
          <a:bodyPr>
            <a:normAutofit/>
          </a:bodyPr>
          <a:lstStyle/>
          <a:p>
            <a:pPr marL="45720"/>
            <a:r>
              <a:rPr lang="en-US" altLang="zh-CN" sz="3600" b="1" dirty="0" err="1">
                <a:solidFill>
                  <a:srgbClr val="002060"/>
                </a:solidFill>
                <a:latin typeface="Agency FB" panose="020B0503020202020204" pitchFamily="34" charset="0"/>
                <a:cs typeface="Times" panose="02020603050405020304" pitchFamily="18" charset="0"/>
              </a:rPr>
              <a:t>Jianke</a:t>
            </a:r>
            <a:r>
              <a:rPr lang="en-US" altLang="zh-CN" sz="3600" b="1" dirty="0">
                <a:solidFill>
                  <a:srgbClr val="002060"/>
                </a:solidFill>
                <a:latin typeface="Agency FB" panose="020B0503020202020204" pitchFamily="34" charset="0"/>
                <a:cs typeface="Times" panose="02020603050405020304" pitchFamily="18" charset="0"/>
              </a:rPr>
              <a:t> Yu, </a:t>
            </a:r>
            <a:r>
              <a:rPr lang="en-US" altLang="zh-CN" sz="3600" b="1" dirty="0" err="1">
                <a:solidFill>
                  <a:srgbClr val="002060"/>
                </a:solidFill>
                <a:latin typeface="Agency FB" panose="020B0503020202020204" pitchFamily="34" charset="0"/>
                <a:cs typeface="Times" panose="02020603050405020304" pitchFamily="18" charset="0"/>
              </a:rPr>
              <a:t>Mengqi</a:t>
            </a:r>
            <a:r>
              <a:rPr lang="en-US" altLang="zh-CN" sz="3600" b="1" dirty="0">
                <a:solidFill>
                  <a:srgbClr val="002060"/>
                </a:solidFill>
                <a:latin typeface="Agency FB" panose="020B0503020202020204" pitchFamily="34" charset="0"/>
                <a:cs typeface="Times" panose="02020603050405020304" pitchFamily="18" charset="0"/>
              </a:rPr>
              <a:t> Zhang, </a:t>
            </a:r>
            <a:r>
              <a:rPr lang="en-US" altLang="zh-CN" sz="3600" b="1" dirty="0" err="1">
                <a:solidFill>
                  <a:srgbClr val="002060"/>
                </a:solidFill>
                <a:latin typeface="Agency FB" panose="020B0503020202020204" pitchFamily="34" charset="0"/>
                <a:cs typeface="Times" panose="02020603050405020304" pitchFamily="18" charset="0"/>
              </a:rPr>
              <a:t>Yangping</a:t>
            </a:r>
            <a:r>
              <a:rPr lang="en-US" altLang="zh-CN" sz="3600" b="1" dirty="0">
                <a:solidFill>
                  <a:srgbClr val="002060"/>
                </a:solidFill>
                <a:latin typeface="Agency FB" panose="020B0503020202020204" pitchFamily="34" charset="0"/>
                <a:cs typeface="Times" panose="02020603050405020304" pitchFamily="18" charset="0"/>
              </a:rPr>
              <a:t> Wu, </a:t>
            </a:r>
            <a:r>
              <a:rPr lang="en-US" altLang="zh-CN" sz="3600" b="1" dirty="0" err="1">
                <a:solidFill>
                  <a:srgbClr val="002060"/>
                </a:solidFill>
                <a:latin typeface="Agency FB" panose="020B0503020202020204" pitchFamily="34" charset="0"/>
                <a:cs typeface="Times" panose="02020603050405020304" pitchFamily="18" charset="0"/>
              </a:rPr>
              <a:t>Jingya</a:t>
            </a:r>
            <a:r>
              <a:rPr lang="en-US" altLang="zh-CN" sz="3600" b="1" dirty="0">
                <a:solidFill>
                  <a:srgbClr val="002060"/>
                </a:solidFill>
                <a:latin typeface="Agency FB" panose="020B0503020202020204" pitchFamily="34" charset="0"/>
                <a:cs typeface="Times" panose="02020603050405020304" pitchFamily="18" charset="0"/>
              </a:rPr>
              <a:t> Qian, Zheng Xu, </a:t>
            </a:r>
            <a:r>
              <a:rPr lang="en-US" altLang="zh-CN" sz="3600" b="1" dirty="0" err="1">
                <a:solidFill>
                  <a:srgbClr val="002060"/>
                </a:solidFill>
                <a:latin typeface="Agency FB" panose="020B0503020202020204" pitchFamily="34" charset="0"/>
                <a:cs typeface="Times" panose="02020603050405020304" pitchFamily="18" charset="0"/>
              </a:rPr>
              <a:t>Zifan</a:t>
            </a:r>
            <a:r>
              <a:rPr lang="en-US" altLang="zh-CN" sz="3600" b="1" dirty="0">
                <a:solidFill>
                  <a:srgbClr val="002060"/>
                </a:solidFill>
                <a:latin typeface="Agency FB" panose="020B0503020202020204" pitchFamily="34" charset="0"/>
                <a:cs typeface="Times" panose="02020603050405020304" pitchFamily="18" charset="0"/>
              </a:rPr>
              <a:t> Gao</a:t>
            </a:r>
            <a:endParaRPr lang="en-US" sz="3600" b="1" dirty="0">
              <a:solidFill>
                <a:srgbClr val="002060"/>
              </a:solidFill>
              <a:latin typeface="Agency FB" panose="020B0503020202020204" pitchFamily="34" charset="0"/>
              <a:cs typeface="Times" panose="02020603050405020304" pitchFamily="18" charset="0"/>
            </a:endParaRPr>
          </a:p>
          <a:p>
            <a:pPr marL="45720"/>
            <a:r>
              <a:rPr lang="en-US" sz="2000" b="1" dirty="0">
                <a:solidFill>
                  <a:srgbClr val="002060"/>
                </a:solidFill>
                <a:latin typeface="Agency FB" panose="020B0503020202020204" pitchFamily="34" charset="0"/>
                <a:cs typeface="Times" panose="02020603050405020304" pitchFamily="18" charset="0"/>
              </a:rPr>
              <a:t>5.28.2021</a:t>
            </a:r>
          </a:p>
        </p:txBody>
      </p:sp>
    </p:spTree>
    <p:extLst>
      <p:ext uri="{BB962C8B-B14F-4D97-AF65-F5344CB8AC3E}">
        <p14:creationId xmlns:p14="http://schemas.microsoft.com/office/powerpoint/2010/main" val="398708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sto MT" panose="02040603050505030304" pitchFamily="18" charset="0"/>
                <a:cs typeface="Times" panose="02020603050405020304" pitchFamily="18" charset="0"/>
              </a:rPr>
              <a:t>Bipartite Network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526C-E546-4821-B36D-A16A3B237308}" type="slidenum">
              <a:rPr lang="en-US" smtClean="0">
                <a:latin typeface="Calisto MT" panose="02040603050505030304" pitchFamily="18" charset="0"/>
              </a:rPr>
              <a:pPr/>
              <a:t>2</a:t>
            </a:fld>
            <a:endParaRPr lang="en-US" dirty="0">
              <a:latin typeface="Calisto MT" panose="02040603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6975" y="1584101"/>
                <a:ext cx="10805373" cy="4520218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600" dirty="0">
                    <a:latin typeface="Calisto MT" panose="02040603050505030304" pitchFamily="18" charset="0"/>
                    <a:cs typeface="Times" panose="02020603050405020304" pitchFamily="18" charset="0"/>
                  </a:rPr>
                  <a:t>A graph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G</m:t>
                    </m:r>
                    <m:r>
                      <a:rPr lang="en-US" sz="26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V</m:t>
                    </m:r>
                    <m:r>
                      <a:rPr lang="en-US" sz="26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E</m:t>
                    </m:r>
                    <m:r>
                      <a:rPr lang="en-US" sz="26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dirty="0">
                    <a:latin typeface="Calisto MT" panose="02040603050505030304" pitchFamily="18" charset="0"/>
                    <a:cs typeface="Times" panose="02020603050405020304" pitchFamily="18" charset="0"/>
                  </a:rPr>
                  <a:t> is called a bipartite graph if:</a:t>
                </a:r>
              </a:p>
              <a:p>
                <a:pPr lvl="2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V</m:t>
                    </m:r>
                  </m:oMath>
                </a14:m>
                <a:r>
                  <a:rPr lang="en-US" sz="2000" dirty="0">
                    <a:latin typeface="Calisto MT" panose="02040603050505030304" pitchFamily="18" charset="0"/>
                    <a:cs typeface="Times" panose="02020603050405020304" pitchFamily="18" charset="0"/>
                  </a:rPr>
                  <a:t> can be partitioned into two </a:t>
                </a:r>
                <a:r>
                  <a:rPr lang="en-US" sz="2000" b="1" dirty="0">
                    <a:latin typeface="Calisto MT" panose="02040603050505030304" pitchFamily="18" charset="0"/>
                    <a:cs typeface="Times" panose="02020603050405020304" pitchFamily="18" charset="0"/>
                  </a:rPr>
                  <a:t>disjoint</a:t>
                </a:r>
                <a:r>
                  <a:rPr lang="en-US" sz="2000" dirty="0">
                    <a:latin typeface="Calisto MT" panose="02040603050505030304" pitchFamily="18" charset="0"/>
                    <a:cs typeface="Times" panose="02020603050405020304" pitchFamily="18" charset="0"/>
                  </a:rPr>
                  <a:t> subsets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L</m:t>
                    </m:r>
                  </m:oMath>
                </a14:m>
                <a:r>
                  <a:rPr lang="en-US" sz="2000" dirty="0">
                    <a:latin typeface="Calisto MT" panose="02040603050505030304" pitchFamily="18" charset="0"/>
                    <a:cs typeface="Times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R</m:t>
                    </m:r>
                  </m:oMath>
                </a14:m>
                <a:r>
                  <a:rPr lang="en-US" sz="2000" dirty="0">
                    <a:latin typeface="Calisto MT" panose="0204060305050503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sz="2000" b="1" dirty="0">
                    <a:latin typeface="Calisto MT" panose="02040603050505030304" pitchFamily="18" charset="0"/>
                    <a:cs typeface="Times" panose="02020603050405020304" pitchFamily="18" charset="0"/>
                  </a:rPr>
                  <a:t>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E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L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R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</m:oMath>
                </a14:m>
                <a:r>
                  <a:rPr lang="en-US" sz="2000" dirty="0">
                    <a:latin typeface="Calisto MT" panose="02040603050505030304" pitchFamily="18" charset="0"/>
                    <a:cs typeface="Times" panose="02020603050405020304" pitchFamily="18" charset="0"/>
                  </a:rPr>
                  <a:t>i.e. Every edge connects a vertex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L</m:t>
                    </m:r>
                  </m:oMath>
                </a14:m>
                <a:r>
                  <a:rPr lang="en-US" sz="2000" dirty="0">
                    <a:latin typeface="Calisto MT" panose="02040603050505030304" pitchFamily="18" charset="0"/>
                    <a:cs typeface="Times" panose="02020603050405020304" pitchFamily="18" charset="0"/>
                  </a:rPr>
                  <a:t> and a vertex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R</m:t>
                    </m:r>
                  </m:oMath>
                </a14:m>
                <a:r>
                  <a:rPr lang="en-US" sz="2000" dirty="0">
                    <a:latin typeface="Calisto MT" panose="02040603050505030304" pitchFamily="18" charset="0"/>
                    <a:cs typeface="Times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975" y="1584101"/>
                <a:ext cx="10805373" cy="4520218"/>
              </a:xfrm>
              <a:blipFill>
                <a:blip r:embed="rId2"/>
                <a:stretch>
                  <a:fillRect l="-226" t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3"/>
          <p:cNvSpPr txBox="1">
            <a:spLocks/>
          </p:cNvSpPr>
          <p:nvPr/>
        </p:nvSpPr>
        <p:spPr>
          <a:xfrm>
            <a:off x="7905136" y="7234099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F526C-E546-4821-B36D-A16A3B23730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509474" y="3334030"/>
            <a:ext cx="309562" cy="314325"/>
          </a:xfrm>
          <a:prstGeom prst="ellipse">
            <a:avLst/>
          </a:prstGeom>
          <a:solidFill>
            <a:srgbClr val="0033C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22" name="Oval 21"/>
          <p:cNvSpPr/>
          <p:nvPr/>
        </p:nvSpPr>
        <p:spPr>
          <a:xfrm>
            <a:off x="7506103" y="3123388"/>
            <a:ext cx="309562" cy="31432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sto MT" panose="02040603050505030304" pitchFamily="18" charset="0"/>
              </a:rPr>
              <a:t>x</a:t>
            </a:r>
          </a:p>
        </p:txBody>
      </p:sp>
      <p:sp>
        <p:nvSpPr>
          <p:cNvPr id="23" name="Oval 22"/>
          <p:cNvSpPr/>
          <p:nvPr/>
        </p:nvSpPr>
        <p:spPr>
          <a:xfrm>
            <a:off x="7506103" y="3974363"/>
            <a:ext cx="309562" cy="31432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sto MT" panose="02040603050505030304" pitchFamily="18" charset="0"/>
              </a:rPr>
              <a:t>y</a:t>
            </a:r>
          </a:p>
        </p:txBody>
      </p:sp>
      <p:sp>
        <p:nvSpPr>
          <p:cNvPr id="24" name="Oval 23"/>
          <p:cNvSpPr/>
          <p:nvPr/>
        </p:nvSpPr>
        <p:spPr>
          <a:xfrm>
            <a:off x="7506103" y="4828102"/>
            <a:ext cx="309562" cy="31432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sto MT" panose="02040603050505030304" pitchFamily="18" charset="0"/>
              </a:rPr>
              <a:t>w</a:t>
            </a:r>
          </a:p>
        </p:txBody>
      </p:sp>
      <p:sp>
        <p:nvSpPr>
          <p:cNvPr id="25" name="Oval 24"/>
          <p:cNvSpPr/>
          <p:nvPr/>
        </p:nvSpPr>
        <p:spPr>
          <a:xfrm>
            <a:off x="7506103" y="5684132"/>
            <a:ext cx="309562" cy="31432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sto MT" panose="02040603050505030304" pitchFamily="18" charset="0"/>
              </a:rPr>
              <a:t>z</a:t>
            </a:r>
          </a:p>
        </p:txBody>
      </p:sp>
      <p:sp>
        <p:nvSpPr>
          <p:cNvPr id="26" name="Oval 25"/>
          <p:cNvSpPr/>
          <p:nvPr/>
        </p:nvSpPr>
        <p:spPr>
          <a:xfrm>
            <a:off x="4509474" y="4382895"/>
            <a:ext cx="309562" cy="314325"/>
          </a:xfrm>
          <a:prstGeom prst="ellipse">
            <a:avLst/>
          </a:prstGeom>
          <a:solidFill>
            <a:srgbClr val="0033C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cxnSp>
        <p:nvCxnSpPr>
          <p:cNvPr id="27" name="Straight Connector 26"/>
          <p:cNvCxnSpPr>
            <a:stCxn id="21" idx="6"/>
            <a:endCxn id="22" idx="2"/>
          </p:cNvCxnSpPr>
          <p:nvPr/>
        </p:nvCxnSpPr>
        <p:spPr>
          <a:xfrm flipV="1">
            <a:off x="4819036" y="3280551"/>
            <a:ext cx="2687067" cy="210642"/>
          </a:xfrm>
          <a:prstGeom prst="line">
            <a:avLst/>
          </a:prstGeom>
          <a:ln w="38100" cap="flat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6"/>
            <a:endCxn id="23" idx="2"/>
          </p:cNvCxnSpPr>
          <p:nvPr/>
        </p:nvCxnSpPr>
        <p:spPr>
          <a:xfrm>
            <a:off x="4819036" y="3491193"/>
            <a:ext cx="2687067" cy="640333"/>
          </a:xfrm>
          <a:prstGeom prst="line">
            <a:avLst/>
          </a:prstGeom>
          <a:ln w="38100" cap="flat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1" idx="6"/>
            <a:endCxn id="25" idx="2"/>
          </p:cNvCxnSpPr>
          <p:nvPr/>
        </p:nvCxnSpPr>
        <p:spPr>
          <a:xfrm>
            <a:off x="4819036" y="3491193"/>
            <a:ext cx="2687067" cy="2350102"/>
          </a:xfrm>
          <a:prstGeom prst="line">
            <a:avLst/>
          </a:prstGeom>
          <a:ln w="38100" cap="flat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6" idx="6"/>
            <a:endCxn id="22" idx="2"/>
          </p:cNvCxnSpPr>
          <p:nvPr/>
        </p:nvCxnSpPr>
        <p:spPr>
          <a:xfrm flipV="1">
            <a:off x="4819036" y="3280551"/>
            <a:ext cx="2687067" cy="1259507"/>
          </a:xfrm>
          <a:prstGeom prst="line">
            <a:avLst/>
          </a:prstGeom>
          <a:ln w="38100" cap="flat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6" idx="6"/>
            <a:endCxn id="23" idx="2"/>
          </p:cNvCxnSpPr>
          <p:nvPr/>
        </p:nvCxnSpPr>
        <p:spPr>
          <a:xfrm flipV="1">
            <a:off x="4819036" y="4131526"/>
            <a:ext cx="2687067" cy="408532"/>
          </a:xfrm>
          <a:prstGeom prst="line">
            <a:avLst/>
          </a:prstGeom>
          <a:ln w="38100" cap="flat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6" idx="6"/>
            <a:endCxn id="24" idx="2"/>
          </p:cNvCxnSpPr>
          <p:nvPr/>
        </p:nvCxnSpPr>
        <p:spPr>
          <a:xfrm>
            <a:off x="4819036" y="4540058"/>
            <a:ext cx="2687067" cy="445207"/>
          </a:xfrm>
          <a:prstGeom prst="line">
            <a:avLst/>
          </a:prstGeom>
          <a:ln w="38100" cap="flat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6"/>
            <a:endCxn id="25" idx="2"/>
          </p:cNvCxnSpPr>
          <p:nvPr/>
        </p:nvCxnSpPr>
        <p:spPr>
          <a:xfrm>
            <a:off x="4819036" y="4540058"/>
            <a:ext cx="2687067" cy="1301237"/>
          </a:xfrm>
          <a:prstGeom prst="line">
            <a:avLst/>
          </a:prstGeom>
          <a:ln w="38100" cap="flat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509474" y="5431761"/>
            <a:ext cx="309562" cy="314325"/>
          </a:xfrm>
          <a:prstGeom prst="ellipse">
            <a:avLst/>
          </a:prstGeom>
          <a:solidFill>
            <a:srgbClr val="0033C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cxnSp>
        <p:nvCxnSpPr>
          <p:cNvPr id="35" name="Straight Connector 34"/>
          <p:cNvCxnSpPr>
            <a:stCxn id="34" idx="6"/>
            <a:endCxn id="25" idx="2"/>
          </p:cNvCxnSpPr>
          <p:nvPr/>
        </p:nvCxnSpPr>
        <p:spPr>
          <a:xfrm>
            <a:off x="4819036" y="5588924"/>
            <a:ext cx="2687067" cy="252371"/>
          </a:xfrm>
          <a:prstGeom prst="line">
            <a:avLst/>
          </a:prstGeom>
          <a:ln w="38100" cap="flat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4" idx="6"/>
            <a:endCxn id="24" idx="2"/>
          </p:cNvCxnSpPr>
          <p:nvPr/>
        </p:nvCxnSpPr>
        <p:spPr>
          <a:xfrm flipV="1">
            <a:off x="4819036" y="4985265"/>
            <a:ext cx="2687067" cy="603659"/>
          </a:xfrm>
          <a:prstGeom prst="line">
            <a:avLst/>
          </a:prstGeom>
          <a:ln w="38100" cap="flat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1" idx="6"/>
            <a:endCxn id="24" idx="2"/>
          </p:cNvCxnSpPr>
          <p:nvPr/>
        </p:nvCxnSpPr>
        <p:spPr>
          <a:xfrm>
            <a:off x="4819036" y="3491193"/>
            <a:ext cx="2687067" cy="1494072"/>
          </a:xfrm>
          <a:prstGeom prst="line">
            <a:avLst/>
          </a:prstGeom>
          <a:ln w="38100" cap="flat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283255" y="3051550"/>
            <a:ext cx="762000" cy="2919541"/>
          </a:xfrm>
          <a:prstGeom prst="ellipse">
            <a:avLst/>
          </a:prstGeom>
          <a:solidFill>
            <a:srgbClr val="66CCFF">
              <a:alpha val="38824"/>
            </a:srgb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198825" y="3068954"/>
            <a:ext cx="924118" cy="3035365"/>
          </a:xfrm>
          <a:prstGeom prst="ellipse">
            <a:avLst/>
          </a:prstGeom>
          <a:solidFill>
            <a:schemeClr val="accent5">
              <a:lumMod val="20000"/>
              <a:lumOff val="80000"/>
              <a:alpha val="388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068942" y="6161483"/>
                <a:ext cx="12168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listo MT" panose="02040603050505030304" pitchFamily="18" charset="0"/>
                  </a:rPr>
                  <a:t>Partition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endParaRPr lang="en-US" dirty="0">
                  <a:latin typeface="Calisto MT" panose="02040603050505030304" pitchFamily="18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942" y="6161483"/>
                <a:ext cx="1216819" cy="369332"/>
              </a:xfrm>
              <a:prstGeom prst="rect">
                <a:avLst/>
              </a:prstGeom>
              <a:blipFill>
                <a:blip r:embed="rId3"/>
                <a:stretch>
                  <a:fillRect l="-400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983648" y="6157799"/>
                <a:ext cx="13332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listo MT" panose="02040603050505030304" pitchFamily="18" charset="0"/>
                  </a:rPr>
                  <a:t>Partition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endParaRPr lang="en-US" dirty="0">
                  <a:latin typeface="Calisto MT" panose="02040603050505030304" pitchFamily="18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48" y="6157799"/>
                <a:ext cx="1333214" cy="369332"/>
              </a:xfrm>
              <a:prstGeom prst="rect">
                <a:avLst/>
              </a:prstGeom>
              <a:blipFill>
                <a:blip r:embed="rId4"/>
                <a:stretch>
                  <a:fillRect l="-412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18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Calisto MT" panose="02040603050505030304" pitchFamily="18" charset="0"/>
                <a:cs typeface="Times" panose="02020603050405020304" pitchFamily="18" charset="0"/>
              </a:rPr>
              <a:t>Applications of Bipartite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600" dirty="0">
                    <a:latin typeface="Calisto MT" panose="02040603050505030304" pitchFamily="18" charset="0"/>
                    <a:cs typeface="Times" panose="02020603050405020304" pitchFamily="18" charset="0"/>
                  </a:rPr>
                  <a:t>Web Search </a:t>
                </a:r>
                <a:r>
                  <a:rPr lang="en-US" sz="2000" b="1" dirty="0">
                    <a:solidFill>
                      <a:srgbClr val="7030A0"/>
                    </a:solidFill>
                    <a:latin typeface="Agency FB" panose="020B0503020202020204" pitchFamily="34" charset="0"/>
                  </a:rPr>
                  <a:t>[He et. al, ‘17]</a:t>
                </a:r>
                <a:r>
                  <a:rPr lang="en-US" sz="3600" dirty="0">
                    <a:latin typeface="Calisto MT" panose="02040603050505030304" pitchFamily="18" charset="0"/>
                    <a:cs typeface="Times" panose="02020603050405020304" pitchFamily="18" charset="0"/>
                  </a:rPr>
                  <a:t>:</a:t>
                </a:r>
                <a:endParaRPr lang="en-US" sz="2600" dirty="0">
                  <a:latin typeface="Calisto MT" panose="02040603050505030304" pitchFamily="18" charset="0"/>
                  <a:cs typeface="Times" panose="02020603050405020304" pitchFamily="18" charset="0"/>
                </a:endParaRPr>
              </a:p>
              <a:p>
                <a:pPr lvl="2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Calisto MT" panose="02040603050505030304" pitchFamily="18" charset="0"/>
                    <a:cs typeface="Times" panose="02020603050405020304" pitchFamily="18" charset="0"/>
                  </a:rPr>
                  <a:t>The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L</m:t>
                    </m:r>
                  </m:oMath>
                </a14:m>
                <a:r>
                  <a:rPr lang="en-US" sz="2000" dirty="0">
                    <a:latin typeface="Calisto MT" panose="02040603050505030304" pitchFamily="18" charset="0"/>
                    <a:cs typeface="Times" panose="02020603050405020304" pitchFamily="18" charset="0"/>
                  </a:rPr>
                  <a:t> is set of users.</a:t>
                </a:r>
              </a:p>
              <a:p>
                <a:pPr lvl="2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Calisto MT" panose="02040603050505030304" pitchFamily="18" charset="0"/>
                    <a:cs typeface="Times" panose="02020603050405020304" pitchFamily="18" charset="0"/>
                  </a:rPr>
                  <a:t>The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R</m:t>
                    </m:r>
                  </m:oMath>
                </a14:m>
                <a:r>
                  <a:rPr lang="en-US" sz="2000" dirty="0">
                    <a:latin typeface="Calisto MT" panose="02040603050505030304" pitchFamily="18" charset="0"/>
                    <a:cs typeface="Times" panose="02020603050405020304" pitchFamily="18" charset="0"/>
                  </a:rPr>
                  <a:t> is set of web pages.</a:t>
                </a:r>
              </a:p>
              <a:p>
                <a:pPr lvl="2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E</m:t>
                    </m:r>
                  </m:oMath>
                </a14:m>
                <a:r>
                  <a:rPr lang="en-US" sz="2000" dirty="0">
                    <a:latin typeface="Calisto MT" panose="02040603050505030304" pitchFamily="18" charset="0"/>
                    <a:cs typeface="Times" panose="02020603050405020304" pitchFamily="18" charset="0"/>
                  </a:rPr>
                  <a:t> is user actions (“clicks”).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26" t="-9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526C-E546-4821-B36D-A16A3B237308}" type="slidenum">
              <a:rPr lang="en-US" smtClean="0">
                <a:latin typeface="Calisto MT" panose="02040603050505030304" pitchFamily="18" charset="0"/>
              </a:rPr>
              <a:pPr/>
              <a:t>3</a:t>
            </a:fld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11" name="Straight Connector 10"/>
          <p:cNvCxnSpPr>
            <a:stCxn id="26" idx="3"/>
            <a:endCxn id="69" idx="1"/>
          </p:cNvCxnSpPr>
          <p:nvPr/>
        </p:nvCxnSpPr>
        <p:spPr>
          <a:xfrm flipV="1">
            <a:off x="6890250" y="2345286"/>
            <a:ext cx="2475128" cy="205491"/>
          </a:xfrm>
          <a:prstGeom prst="line">
            <a:avLst/>
          </a:prstGeom>
          <a:ln w="38100" cap="flat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5" idx="3"/>
            <a:endCxn id="69" idx="1"/>
          </p:cNvCxnSpPr>
          <p:nvPr/>
        </p:nvCxnSpPr>
        <p:spPr>
          <a:xfrm flipV="1">
            <a:off x="6958468" y="2345286"/>
            <a:ext cx="2406910" cy="1310526"/>
          </a:xfrm>
          <a:prstGeom prst="line">
            <a:avLst/>
          </a:prstGeom>
          <a:ln w="38100" cap="flat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35" idx="3"/>
            <a:endCxn id="74" idx="1"/>
          </p:cNvCxnSpPr>
          <p:nvPr/>
        </p:nvCxnSpPr>
        <p:spPr>
          <a:xfrm flipV="1">
            <a:off x="6958468" y="3393056"/>
            <a:ext cx="2475128" cy="262756"/>
          </a:xfrm>
          <a:prstGeom prst="line">
            <a:avLst/>
          </a:prstGeom>
          <a:ln w="38100" cap="flat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35" idx="3"/>
            <a:endCxn id="88" idx="1"/>
          </p:cNvCxnSpPr>
          <p:nvPr/>
        </p:nvCxnSpPr>
        <p:spPr>
          <a:xfrm>
            <a:off x="6958468" y="3655812"/>
            <a:ext cx="2459840" cy="691592"/>
          </a:xfrm>
          <a:prstGeom prst="line">
            <a:avLst/>
          </a:prstGeom>
          <a:ln w="38100" cap="flat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5" idx="3"/>
            <a:endCxn id="88" idx="1"/>
          </p:cNvCxnSpPr>
          <p:nvPr/>
        </p:nvCxnSpPr>
        <p:spPr>
          <a:xfrm flipV="1">
            <a:off x="6919435" y="4347404"/>
            <a:ext cx="2498873" cy="421201"/>
          </a:xfrm>
          <a:prstGeom prst="line">
            <a:avLst/>
          </a:prstGeom>
          <a:ln w="38100" cap="flat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5" idx="3"/>
            <a:endCxn id="74" idx="1"/>
          </p:cNvCxnSpPr>
          <p:nvPr/>
        </p:nvCxnSpPr>
        <p:spPr>
          <a:xfrm flipV="1">
            <a:off x="6919435" y="3393056"/>
            <a:ext cx="2514161" cy="1375549"/>
          </a:xfrm>
          <a:prstGeom prst="line">
            <a:avLst/>
          </a:prstGeom>
          <a:ln w="38100" cap="flat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3"/>
            <a:endCxn id="74" idx="1"/>
          </p:cNvCxnSpPr>
          <p:nvPr/>
        </p:nvCxnSpPr>
        <p:spPr>
          <a:xfrm>
            <a:off x="6890250" y="2550777"/>
            <a:ext cx="2543346" cy="842279"/>
          </a:xfrm>
          <a:prstGeom prst="line">
            <a:avLst/>
          </a:prstGeom>
          <a:ln w="38100" cap="flat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906804" y="2174800"/>
            <a:ext cx="1379773" cy="3040633"/>
          </a:xfrm>
          <a:prstGeom prst="ellipse">
            <a:avLst/>
          </a:prstGeom>
          <a:solidFill>
            <a:schemeClr val="accent5">
              <a:lumMod val="20000"/>
              <a:lumOff val="80000"/>
              <a:alpha val="38824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178721" y="1881918"/>
            <a:ext cx="1198992" cy="3081968"/>
          </a:xfrm>
          <a:prstGeom prst="ellipse">
            <a:avLst/>
          </a:prstGeom>
          <a:solidFill>
            <a:schemeClr val="accent2">
              <a:lumMod val="60000"/>
              <a:lumOff val="40000"/>
              <a:alpha val="38824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60256" y="5472231"/>
                <a:ext cx="12168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listo MT" panose="02040603050505030304" pitchFamily="18" charset="0"/>
                  </a:rPr>
                  <a:t>Partition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endParaRPr lang="en-US" dirty="0">
                  <a:latin typeface="Calisto MT" panose="020406030505050303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256" y="5472231"/>
                <a:ext cx="1216819" cy="369332"/>
              </a:xfrm>
              <a:prstGeom prst="rect">
                <a:avLst/>
              </a:prstGeom>
              <a:blipFill>
                <a:blip r:embed="rId4"/>
                <a:stretch>
                  <a:fillRect l="-452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164207" y="5460197"/>
                <a:ext cx="13332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listo MT" panose="02040603050505030304" pitchFamily="18" charset="0"/>
                  </a:rPr>
                  <a:t>Partition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endParaRPr lang="en-US" dirty="0">
                  <a:latin typeface="Calisto MT" panose="02040603050505030304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4207" y="5460197"/>
                <a:ext cx="1333214" cy="369332"/>
              </a:xfrm>
              <a:prstGeom prst="rect">
                <a:avLst/>
              </a:prstGeom>
              <a:blipFill>
                <a:blip r:embed="rId5"/>
                <a:stretch>
                  <a:fillRect l="-365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085" y="2229194"/>
            <a:ext cx="643165" cy="64316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867" y="3266011"/>
            <a:ext cx="779601" cy="779601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41" y="4450858"/>
            <a:ext cx="635494" cy="635494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378" y="1957838"/>
            <a:ext cx="774896" cy="774896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96" y="3064532"/>
            <a:ext cx="657047" cy="657047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308" y="3968013"/>
            <a:ext cx="758781" cy="75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13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B6022-C1A3-40D0-A153-0EFF2F72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alisto MT" panose="02040603050505030304" pitchFamily="18" charset="0"/>
                <a:cs typeface="Times" panose="02020603050405020304" pitchFamily="18" charset="0"/>
              </a:rPr>
              <a:t>Aim  of  This  Project</a:t>
            </a:r>
            <a:endParaRPr lang="zh-CN" altLang="en-US" dirty="0">
              <a:latin typeface="Calisto MT" panose="02040603050505030304" pitchFamily="18" charset="0"/>
              <a:cs typeface="Times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7FB20C-B439-4579-92E4-0C8B11A18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altLang="zh-CN" sz="4800" dirty="0"/>
              <a:t>This project aims to generate datasets for bipartite graph classification research</a:t>
            </a:r>
            <a:endParaRPr lang="zh-CN" altLang="en-US" sz="4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A49F47-F666-4461-8C1A-26326E73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526C-E546-4821-B36D-A16A3B23730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4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listo MT" panose="02040603050505030304" pitchFamily="18" charset="0"/>
                <a:cs typeface="Times" panose="02020603050405020304" pitchFamily="18" charset="0"/>
              </a:rPr>
              <a:t>Applications of Bipartite Networks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526C-E546-4821-B36D-A16A3B237308}" type="slidenum">
              <a:rPr lang="en-US" smtClean="0">
                <a:latin typeface="Calisto MT" panose="02040603050505030304" pitchFamily="18" charset="0"/>
              </a:rPr>
              <a:pPr/>
              <a:t>5</a:t>
            </a:fld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D07064F-2565-4BFB-99C2-4B80762E1B19}"/>
              </a:ext>
            </a:extLst>
          </p:cNvPr>
          <p:cNvSpPr txBox="1">
            <a:spLocks/>
          </p:cNvSpPr>
          <p:nvPr/>
        </p:nvSpPr>
        <p:spPr>
          <a:xfrm>
            <a:off x="746975" y="1584101"/>
            <a:ext cx="10805373" cy="45202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800" b="1" dirty="0">
                <a:latin typeface="Calisto MT" panose="02040603050505030304" pitchFamily="18" charset="0"/>
                <a:cs typeface="Times" panose="02020603050405020304" pitchFamily="18" charset="0"/>
              </a:rPr>
              <a:t>User Habit Analysis</a:t>
            </a:r>
          </a:p>
          <a:p>
            <a:pPr>
              <a:lnSpc>
                <a:spcPct val="120000"/>
              </a:lnSpc>
            </a:pPr>
            <a:r>
              <a:rPr lang="en-US" sz="2800" b="1" dirty="0">
                <a:latin typeface="Calisto MT" panose="02040603050505030304" pitchFamily="18" charset="0"/>
                <a:cs typeface="Times" panose="02020603050405020304" pitchFamily="18" charset="0"/>
              </a:rPr>
              <a:t>Money Laundering Detection</a:t>
            </a:r>
          </a:p>
          <a:p>
            <a:pPr>
              <a:lnSpc>
                <a:spcPct val="120000"/>
              </a:lnSpc>
            </a:pPr>
            <a:r>
              <a:rPr lang="en-US" sz="2800" b="1" dirty="0">
                <a:latin typeface="Calisto MT" panose="02040603050505030304" pitchFamily="18" charset="0"/>
                <a:cs typeface="Times" panose="02020603050405020304" pitchFamily="18" charset="0"/>
              </a:rPr>
              <a:t>Common Substructures Proteins Finding</a:t>
            </a:r>
            <a:r>
              <a:rPr lang="en-US" sz="2800" b="1" dirty="0">
                <a:solidFill>
                  <a:srgbClr val="7030A0"/>
                </a:solidFill>
                <a:latin typeface="Agency FB" panose="020B0503020202020204" pitchFamily="34" charset="0"/>
              </a:rPr>
              <a:t>[Taylor et. al, ‘20]</a:t>
            </a:r>
          </a:p>
        </p:txBody>
      </p:sp>
    </p:spTree>
    <p:extLst>
      <p:ext uri="{BB962C8B-B14F-4D97-AF65-F5344CB8AC3E}">
        <p14:creationId xmlns:p14="http://schemas.microsoft.com/office/powerpoint/2010/main" val="247241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sto MT" panose="02040603050505030304" pitchFamily="18" charset="0"/>
                <a:cs typeface="Times" panose="02020603050405020304" pitchFamily="18" charset="0"/>
              </a:rPr>
              <a:t>Problem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526C-E546-4821-B36D-A16A3B237308}" type="slidenum">
              <a:rPr lang="en-US" smtClean="0">
                <a:latin typeface="Calisto MT" panose="02040603050505030304" pitchFamily="18" charset="0"/>
              </a:rPr>
              <a:pPr/>
              <a:t>6</a:t>
            </a:fld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46975" y="1584101"/>
            <a:ext cx="10805373" cy="4520218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latin typeface="Calisto MT" panose="02040603050505030304" pitchFamily="18" charset="0"/>
                <a:cs typeface="Times" panose="02020603050405020304" pitchFamily="18" charset="0"/>
              </a:rPr>
              <a:t>Input: </a:t>
            </a:r>
            <a:r>
              <a:rPr lang="en-US" dirty="0">
                <a:latin typeface="Calisto MT" panose="02040603050505030304" pitchFamily="18" charset="0"/>
                <a:cs typeface="Times" panose="02020603050405020304" pitchFamily="18" charset="0"/>
              </a:rPr>
              <a:t>temporal</a:t>
            </a:r>
            <a:r>
              <a:rPr lang="en-US" b="1" dirty="0">
                <a:latin typeface="Calisto MT" panose="02040603050505030304" pitchFamily="18" charset="0"/>
                <a:cs typeface="Times" panose="02020603050405020304" pitchFamily="18" charset="0"/>
              </a:rPr>
              <a:t> </a:t>
            </a:r>
            <a:r>
              <a:rPr lang="en-US" dirty="0">
                <a:latin typeface="Calisto MT" panose="02040603050505030304" pitchFamily="18" charset="0"/>
                <a:cs typeface="Times" panose="02020603050405020304" pitchFamily="18" charset="0"/>
              </a:rPr>
              <a:t>bipartite graphs, time gap, # of min nodes, # of max nodes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alisto MT" panose="02040603050505030304" pitchFamily="18" charset="0"/>
                <a:cs typeface="Times" panose="02020603050405020304" pitchFamily="18" charset="0"/>
              </a:rPr>
              <a:t>Goal:</a:t>
            </a:r>
            <a:r>
              <a:rPr lang="en-US" dirty="0">
                <a:latin typeface="Calisto MT" panose="02040603050505030304" pitchFamily="18" charset="0"/>
                <a:cs typeface="Times" panose="02020603050405020304" pitchFamily="18" charset="0"/>
              </a:rPr>
              <a:t> To get </a:t>
            </a:r>
            <a:r>
              <a:rPr lang="en-US" altLang="zh-CN" dirty="0">
                <a:latin typeface="Calisto MT" panose="02040603050505030304" pitchFamily="18" charset="0"/>
                <a:cs typeface="Times" panose="02020603050405020304" pitchFamily="18" charset="0"/>
              </a:rPr>
              <a:t>m</a:t>
            </a:r>
            <a:r>
              <a:rPr lang="en-US" dirty="0">
                <a:latin typeface="Calisto MT" panose="02040603050505030304" pitchFamily="18" charset="0"/>
                <a:cs typeface="Times" panose="02020603050405020304" pitchFamily="18" charset="0"/>
              </a:rPr>
              <a:t>ulti-type bipartite graph dataset.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alisto MT" panose="02040603050505030304" pitchFamily="18" charset="0"/>
                <a:cs typeface="Times" panose="02020603050405020304" pitchFamily="18" charset="0"/>
              </a:rPr>
              <a:t>Challenges: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latin typeface="Calisto MT" panose="02040603050505030304" pitchFamily="18" charset="0"/>
                <a:cs typeface="Times" panose="02020603050405020304" pitchFamily="18" charset="0"/>
              </a:rPr>
              <a:t>Few public datasets of multi type bipartite graphs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latin typeface="Calisto MT" panose="02040603050505030304" pitchFamily="18" charset="0"/>
                <a:cs typeface="Times" panose="02020603050405020304" pitchFamily="18" charset="0"/>
              </a:rPr>
              <a:t>Difficult to filter and batch download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latin typeface="Calisto MT" panose="02040603050505030304" pitchFamily="18" charset="0"/>
                <a:cs typeface="Times" panose="02020603050405020304" pitchFamily="18" charset="0"/>
              </a:rPr>
              <a:t>The processing is complicated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latin typeface="Calisto MT" panose="02040603050505030304" pitchFamily="18" charset="0"/>
                <a:cs typeface="Times" panose="02020603050405020304" pitchFamily="18" charset="0"/>
              </a:rPr>
              <a:t>Easy to get disconnected graphs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latin typeface="Calisto MT" panose="02040603050505030304" pitchFamily="18" charset="0"/>
                <a:cs typeface="Times" panose="02020603050405020304" pitchFamily="18" charset="0"/>
              </a:rPr>
              <a:t>Difficult to get information on new datasets</a:t>
            </a:r>
          </a:p>
        </p:txBody>
      </p:sp>
    </p:spTree>
    <p:extLst>
      <p:ext uri="{BB962C8B-B14F-4D97-AF65-F5344CB8AC3E}">
        <p14:creationId xmlns:p14="http://schemas.microsoft.com/office/powerpoint/2010/main" val="3982974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alisto MT" panose="02040603050505030304" pitchFamily="18" charset="0"/>
                <a:cs typeface="Times" panose="02020603050405020304" pitchFamily="18" charset="0"/>
              </a:rPr>
              <a:t>Our Generation Method</a:t>
            </a:r>
            <a:endParaRPr lang="en-US" dirty="0">
              <a:latin typeface="Calisto MT" panose="0204060305050503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526C-E546-4821-B36D-A16A3B237308}" type="slidenum">
              <a:rPr lang="en-US" smtClean="0">
                <a:latin typeface="Calisto MT" panose="02040603050505030304" pitchFamily="18" charset="0"/>
              </a:rPr>
              <a:pPr/>
              <a:t>7</a:t>
            </a:fld>
            <a:endParaRPr lang="en-US" dirty="0">
              <a:latin typeface="Calisto MT" panose="0204060305050503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541B39-6F7C-4137-8D01-047239E36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051" y="1415149"/>
            <a:ext cx="4803898" cy="507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71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alisto MT" panose="02040603050505030304" pitchFamily="18" charset="0"/>
                <a:cs typeface="Times" panose="02020603050405020304" pitchFamily="18" charset="0"/>
              </a:rPr>
              <a:t>Sub-Bipartite Graph Creator</a:t>
            </a:r>
            <a:endParaRPr lang="en-US" dirty="0">
              <a:latin typeface="Calisto MT" panose="0204060305050503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526C-E546-4821-B36D-A16A3B237308}" type="slidenum">
              <a:rPr lang="en-US" smtClean="0">
                <a:latin typeface="Calisto MT" panose="02040603050505030304" pitchFamily="18" charset="0"/>
              </a:rPr>
              <a:pPr/>
              <a:t>8</a:t>
            </a:fld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7BE9B0A-8828-428B-A9D4-541C47B92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99" y="1593854"/>
            <a:ext cx="10805373" cy="2669054"/>
          </a:xfrm>
        </p:spPr>
        <p:txBody>
          <a:bodyPr anchor="t">
            <a:normAutofit/>
          </a:bodyPr>
          <a:lstStyle/>
          <a:p>
            <a:pPr marL="45720" indent="0" algn="ctr">
              <a:lnSpc>
                <a:spcPct val="120000"/>
              </a:lnSpc>
              <a:buNone/>
            </a:pPr>
            <a:endParaRPr lang="en-US" sz="3600" dirty="0">
              <a:latin typeface="Calisto MT" panose="02040603050505030304" pitchFamily="18" charset="0"/>
            </a:endParaRPr>
          </a:p>
          <a:p>
            <a:pPr marL="45720" indent="0" algn="ctr">
              <a:lnSpc>
                <a:spcPct val="120000"/>
              </a:lnSpc>
              <a:buNone/>
            </a:pPr>
            <a:r>
              <a:rPr lang="en-US" sz="5400" dirty="0">
                <a:latin typeface="Calisto MT" panose="02040603050505030304" pitchFamily="18" charset="0"/>
              </a:rPr>
              <a:t>Program Demo</a:t>
            </a:r>
            <a:endParaRPr lang="en-US" altLang="en-US" sz="5400" dirty="0">
              <a:latin typeface="Calisto MT" panose="02040603050505030304" pitchFamily="18" charset="0"/>
              <a:cs typeface="Times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F03077-EDC8-46D3-9D10-6B6276773906}"/>
              </a:ext>
            </a:extLst>
          </p:cNvPr>
          <p:cNvSpPr txBox="1"/>
          <p:nvPr/>
        </p:nvSpPr>
        <p:spPr>
          <a:xfrm>
            <a:off x="1812702" y="3940076"/>
            <a:ext cx="90731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总负责人： 俞鉴珂   </a:t>
            </a:r>
            <a:r>
              <a:rPr lang="en-US" altLang="zh-CN" dirty="0">
                <a:latin typeface="+mn-ea"/>
              </a:rPr>
              <a:t>20020100032</a:t>
            </a:r>
          </a:p>
          <a:p>
            <a:pPr algn="ctr"/>
            <a:r>
              <a:rPr lang="zh-CN" altLang="en-US" dirty="0">
                <a:latin typeface="+mn-ea"/>
              </a:rPr>
              <a:t>需求文档： 张梦琪   </a:t>
            </a:r>
            <a:r>
              <a:rPr lang="en-US" altLang="zh-CN" dirty="0">
                <a:latin typeface="+mn-ea"/>
              </a:rPr>
              <a:t>20020100025</a:t>
            </a:r>
          </a:p>
          <a:p>
            <a:pPr algn="ctr"/>
            <a:r>
              <a:rPr lang="zh-CN" altLang="en-US" dirty="0">
                <a:latin typeface="+mn-ea"/>
              </a:rPr>
              <a:t>程序测试： 吴艳萍   </a:t>
            </a:r>
            <a:r>
              <a:rPr lang="en-US" altLang="zh-CN" dirty="0">
                <a:latin typeface="+mn-ea"/>
              </a:rPr>
              <a:t>20020100026</a:t>
            </a:r>
          </a:p>
          <a:p>
            <a:pPr algn="ctr"/>
            <a:r>
              <a:rPr lang="zh-CN" altLang="en-US" dirty="0">
                <a:latin typeface="+mn-ea"/>
              </a:rPr>
              <a:t>代码优化： 钱静雅   </a:t>
            </a:r>
            <a:r>
              <a:rPr lang="en-US" altLang="zh-CN" dirty="0">
                <a:latin typeface="+mn-ea"/>
              </a:rPr>
              <a:t>20020100046</a:t>
            </a:r>
          </a:p>
          <a:p>
            <a:pPr algn="ctr"/>
            <a:r>
              <a:rPr lang="zh-CN" altLang="en-US" dirty="0">
                <a:latin typeface="+mn-ea"/>
              </a:rPr>
              <a:t>主演讲人： 许  政   </a:t>
            </a:r>
            <a:r>
              <a:rPr lang="en-US" altLang="zh-CN" dirty="0">
                <a:latin typeface="+mn-ea"/>
              </a:rPr>
              <a:t>20020100029</a:t>
            </a:r>
          </a:p>
          <a:p>
            <a:pPr algn="ctr"/>
            <a:r>
              <a:rPr lang="zh-CN" altLang="en-US" dirty="0">
                <a:latin typeface="+mn-ea"/>
              </a:rPr>
              <a:t>幻灯片  ： 高子凡   </a:t>
            </a:r>
            <a:r>
              <a:rPr lang="en-US" altLang="zh-CN" dirty="0">
                <a:latin typeface="+mn-ea"/>
              </a:rPr>
              <a:t>20020100031</a:t>
            </a:r>
          </a:p>
          <a:p>
            <a:pPr algn="ctr"/>
            <a:endParaRPr lang="en-US" altLang="zh-CN" dirty="0">
              <a:latin typeface="+mn-ea"/>
            </a:endParaRPr>
          </a:p>
          <a:p>
            <a:pPr algn="ctr"/>
            <a:r>
              <a:rPr lang="zh-CN" altLang="en-US" dirty="0">
                <a:latin typeface="+mn-ea"/>
              </a:rPr>
              <a:t>项目地址：</a:t>
            </a:r>
            <a:r>
              <a:rPr lang="en-US" altLang="zh-CN" dirty="0">
                <a:latin typeface="+mn-ea"/>
                <a:hlinkClick r:id="rId3"/>
              </a:rPr>
              <a:t>https://github.com/yujianke100/Sub-Bipartite-Graph-Creator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866458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7D31"/>
      </a:accent1>
      <a:accent2>
        <a:srgbClr val="5B9BD5"/>
      </a:accent2>
      <a:accent3>
        <a:srgbClr val="A5A5A5"/>
      </a:accent3>
      <a:accent4>
        <a:srgbClr val="FFC000"/>
      </a:accent4>
      <a:accent5>
        <a:srgbClr val="C00000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.potx" id="{69952B2C-6803-4355-95C9-90C4B774CCF8}" vid="{20EA20C4-03AE-4FAD-830E-7E2C965396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trong</Template>
  <TotalTime>7148</TotalTime>
  <Words>299</Words>
  <Application>Microsoft Office PowerPoint</Application>
  <PresentationFormat>宽屏</PresentationFormat>
  <Paragraphs>62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宋体</vt:lpstr>
      <vt:lpstr>Agency FB</vt:lpstr>
      <vt:lpstr>Calibri</vt:lpstr>
      <vt:lpstr>Calisto MT</vt:lpstr>
      <vt:lpstr>Cambria Math</vt:lpstr>
      <vt:lpstr>Corbel</vt:lpstr>
      <vt:lpstr>Wingdings</vt:lpstr>
      <vt:lpstr>theme</vt:lpstr>
      <vt:lpstr>Sub-Bipartite Graph Creator</vt:lpstr>
      <vt:lpstr>Bipartite Network Definition</vt:lpstr>
      <vt:lpstr>Applications of Bipartite Networks</vt:lpstr>
      <vt:lpstr>Aim  of  This  Project</vt:lpstr>
      <vt:lpstr>Applications of Bipartite Networks Classification</vt:lpstr>
      <vt:lpstr>Problem Statement</vt:lpstr>
      <vt:lpstr>Our Generation Method</vt:lpstr>
      <vt:lpstr>Sub-Bipartite Graph Creator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triangle counting with mpi</dc:title>
  <dc:creator>Sanei Mehri, Seyed V [E CPE]</dc:creator>
  <cp:lastModifiedBy>俞鉴珂</cp:lastModifiedBy>
  <cp:revision>289</cp:revision>
  <cp:lastPrinted>2017-05-08T20:15:41Z</cp:lastPrinted>
  <dcterms:created xsi:type="dcterms:W3CDTF">2018-04-23T21:45:58Z</dcterms:created>
  <dcterms:modified xsi:type="dcterms:W3CDTF">2021-05-27T07:28:25Z</dcterms:modified>
</cp:coreProperties>
</file>