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5" r:id="rId6"/>
    <p:sldId id="286" r:id="rId7"/>
    <p:sldId id="287" r:id="rId8"/>
    <p:sldId id="288" r:id="rId9"/>
    <p:sldId id="289" r:id="rId10"/>
    <p:sldId id="261" r:id="rId11"/>
    <p:sldId id="290" r:id="rId12"/>
    <p:sldId id="291" r:id="rId13"/>
    <p:sldId id="292" r:id="rId14"/>
    <p:sldId id="293" r:id="rId15"/>
    <p:sldId id="294" r:id="rId16"/>
    <p:sldId id="295" r:id="rId17"/>
    <p:sldId id="283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484"/>
    <a:srgbClr val="237669"/>
    <a:srgbClr val="4F81BD"/>
    <a:srgbClr val="49C6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23" y="3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机器人购物赛答辩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FAFAFA"/>
                </a:solidFill>
                <a:latin typeface="Impact" panose="020B0806030902050204" pitchFamily="34" charset="0"/>
              </a:rPr>
              <a:t>THE REPORT OF the  competition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136"/>
          <p:cNvSpPr txBox="1"/>
          <p:nvPr/>
        </p:nvSpPr>
        <p:spPr>
          <a:xfrm>
            <a:off x="4943871" y="3590852"/>
            <a:ext cx="67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随便撞撞队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69" y="0"/>
            <a:ext cx="501586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r="29901" b="77300"/>
          <a:stretch/>
        </p:blipFill>
        <p:spPr>
          <a:xfrm>
            <a:off x="830221" y="1844824"/>
            <a:ext cx="1035279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9" t="23798" r="44905" b="43397"/>
          <a:stretch/>
        </p:blipFill>
        <p:spPr>
          <a:xfrm>
            <a:off x="3121259" y="116632"/>
            <a:ext cx="6417907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4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60618" r="45482" b="6577"/>
          <a:stretch/>
        </p:blipFill>
        <p:spPr>
          <a:xfrm>
            <a:off x="3121259" y="116632"/>
            <a:ext cx="6417907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21751" r="6568" b="55428"/>
          <a:stretch/>
        </p:blipFill>
        <p:spPr>
          <a:xfrm>
            <a:off x="368032" y="1628800"/>
            <a:ext cx="1145593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34032" r="8577" b="29656"/>
          <a:stretch/>
        </p:blipFill>
        <p:spPr>
          <a:xfrm>
            <a:off x="1847528" y="1141693"/>
            <a:ext cx="9227512" cy="55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:a16="http://schemas.microsoft.com/office/drawing/2014/main" id="{0A3A273E-ADDF-4649-A0B0-29ED01C80040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3.</a:t>
            </a:r>
            <a:r>
              <a:rPr lang="zh-CN" altLang="en-US" sz="2400" dirty="0">
                <a:solidFill>
                  <a:srgbClr val="F8F8F8"/>
                </a:solidFill>
              </a:rPr>
              <a:t>上层算法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C7A6439-DC74-4F77-BA73-8F8E86BE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60313" r="13082" b="3375"/>
          <a:stretch/>
        </p:blipFill>
        <p:spPr>
          <a:xfrm>
            <a:off x="1847528" y="1141693"/>
            <a:ext cx="9227512" cy="55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F55516-8EA3-4770-9CD4-7F79F86FADD3}"/>
              </a:ext>
            </a:extLst>
          </p:cNvPr>
          <p:cNvSpPr txBox="1"/>
          <p:nvPr/>
        </p:nvSpPr>
        <p:spPr>
          <a:xfrm>
            <a:off x="4552599" y="260648"/>
            <a:ext cx="3775649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8F8F8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4. </a:t>
            </a:r>
            <a:r>
              <a:rPr lang="zh-CN" altLang="en-US" sz="4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我们的优势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4D8F54-6B48-4930-9940-92F2A9C0A6B7}"/>
              </a:ext>
            </a:extLst>
          </p:cNvPr>
          <p:cNvSpPr txBox="1"/>
          <p:nvPr/>
        </p:nvSpPr>
        <p:spPr>
          <a:xfrm>
            <a:off x="1158976" y="1700808"/>
            <a:ext cx="6305176" cy="64633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8F8F8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①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快：测试记录：</a:t>
            </a:r>
            <a:r>
              <a:rPr lang="en-US" altLang="zh-CN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3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  <a:r>
              <a:rPr lang="en-US" altLang="zh-CN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28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AC84F7-DCAE-4674-A796-4DC0ED167129}"/>
              </a:ext>
            </a:extLst>
          </p:cNvPr>
          <p:cNvSpPr txBox="1"/>
          <p:nvPr/>
        </p:nvSpPr>
        <p:spPr>
          <a:xfrm>
            <a:off x="1158976" y="2672288"/>
            <a:ext cx="6305176" cy="64633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8F8F8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②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准：测试结果：</a:t>
            </a:r>
            <a:r>
              <a:rPr lang="en-US" altLang="zh-CN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60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790C6F-66AB-42D4-8C33-256126DA8C43}"/>
              </a:ext>
            </a:extLst>
          </p:cNvPr>
          <p:cNvSpPr txBox="1"/>
          <p:nvPr/>
        </p:nvSpPr>
        <p:spPr>
          <a:xfrm>
            <a:off x="1158976" y="3682627"/>
            <a:ext cx="9905576" cy="64633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8F8F8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③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狠：测试情况：车身硬、马力足、机械臂给力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0CEBC-9E7A-4089-BB1C-F6E0B7225A36}"/>
              </a:ext>
            </a:extLst>
          </p:cNvPr>
          <p:cNvSpPr txBox="1"/>
          <p:nvPr/>
        </p:nvSpPr>
        <p:spPr>
          <a:xfrm>
            <a:off x="1193112" y="4692966"/>
            <a:ext cx="9905576" cy="64633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8F8F8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④优</a:t>
            </a:r>
            <a:r>
              <a:rPr lang="zh-CN" altLang="en-US" sz="36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：算法效率高，对硬件要求不高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6667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66667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1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66667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66667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2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66667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6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6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6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6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感谢您的聆听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FAFAFA"/>
                </a:solidFill>
                <a:latin typeface="Impact" panose="020B0806030902050204" pitchFamily="34" charset="0"/>
              </a:rPr>
              <a:t>THE REPORT OF the  competition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136"/>
          <p:cNvSpPr txBox="1"/>
          <p:nvPr/>
        </p:nvSpPr>
        <p:spPr>
          <a:xfrm>
            <a:off x="4943871" y="3590852"/>
            <a:ext cx="67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随便撞撞队</a:t>
            </a:r>
          </a:p>
        </p:txBody>
      </p:sp>
    </p:spTree>
    <p:extLst>
      <p:ext uri="{BB962C8B-B14F-4D97-AF65-F5344CB8AC3E}">
        <p14:creationId xmlns:p14="http://schemas.microsoft.com/office/powerpoint/2010/main" val="174841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grpSp>
        <p:nvGrpSpPr>
          <p:cNvPr id="17" name="组合 16"/>
          <p:cNvGrpSpPr/>
          <p:nvPr/>
        </p:nvGrpSpPr>
        <p:grpSpPr>
          <a:xfrm>
            <a:off x="2711624" y="2646798"/>
            <a:ext cx="2520280" cy="1529172"/>
            <a:chOff x="3041094" y="3024972"/>
            <a:chExt cx="2054660" cy="1529172"/>
          </a:xfrm>
        </p:grpSpPr>
        <p:sp>
          <p:nvSpPr>
            <p:cNvPr id="4" name="文本框 3"/>
            <p:cNvSpPr txBox="1"/>
            <p:nvPr/>
          </p:nvSpPr>
          <p:spPr>
            <a:xfrm>
              <a:off x="3200021" y="3024972"/>
              <a:ext cx="1736806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FEFEFE"/>
                  </a:solidFill>
                  <a:effectLst>
                    <a:glow rad="12700">
                      <a:srgbClr val="DDEEF3"/>
                    </a:glow>
                  </a:effectLst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目录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1094" y="3969369"/>
              <a:ext cx="2054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5F5F5"/>
                  </a:solidFill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CONTENTS</a:t>
              </a:r>
              <a:endParaRPr lang="zh-CN" altLang="en-US" sz="3200" dirty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00056" y="980728"/>
            <a:ext cx="4044155" cy="4861313"/>
            <a:chOff x="6644136" y="1538712"/>
            <a:chExt cx="4044155" cy="4861313"/>
          </a:xfrm>
        </p:grpSpPr>
        <p:sp>
          <p:nvSpPr>
            <p:cNvPr id="6" name="TextBox 74"/>
            <p:cNvSpPr txBox="1"/>
            <p:nvPr/>
          </p:nvSpPr>
          <p:spPr>
            <a:xfrm>
              <a:off x="7604746" y="1600268"/>
              <a:ext cx="308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整体原理</a:t>
              </a:r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7603723" y="3676982"/>
              <a:ext cx="3084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上层算法</a:t>
              </a:r>
            </a:p>
          </p:txBody>
        </p:sp>
        <p:sp>
          <p:nvSpPr>
            <p:cNvPr id="8" name="TextBox 80"/>
            <p:cNvSpPr txBox="1"/>
            <p:nvPr/>
          </p:nvSpPr>
          <p:spPr>
            <a:xfrm>
              <a:off x="7609727" y="4715339"/>
              <a:ext cx="3068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优势</a:t>
              </a:r>
            </a:p>
          </p:txBody>
        </p:sp>
        <p:sp>
          <p:nvSpPr>
            <p:cNvPr id="9" name="TextBox 83"/>
            <p:cNvSpPr txBox="1"/>
            <p:nvPr/>
          </p:nvSpPr>
          <p:spPr>
            <a:xfrm>
              <a:off x="7617535" y="2638625"/>
              <a:ext cx="3048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底层设计</a:t>
              </a:r>
            </a:p>
          </p:txBody>
        </p:sp>
        <p:sp>
          <p:nvSpPr>
            <p:cNvPr id="10" name="TextBox 83"/>
            <p:cNvSpPr txBox="1"/>
            <p:nvPr/>
          </p:nvSpPr>
          <p:spPr>
            <a:xfrm>
              <a:off x="7606376" y="5753695"/>
              <a:ext cx="307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进一步的优化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4136" y="1538712"/>
              <a:ext cx="881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01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4136" y="5692139"/>
              <a:ext cx="959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05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4136" y="4653783"/>
              <a:ext cx="959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04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4136" y="3615426"/>
              <a:ext cx="959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03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44136" y="2577069"/>
              <a:ext cx="952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02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58F9258-0173-44A7-9B48-A655E0EE1A7F}"/>
              </a:ext>
            </a:extLst>
          </p:cNvPr>
          <p:cNvSpPr txBox="1"/>
          <p:nvPr/>
        </p:nvSpPr>
        <p:spPr>
          <a:xfrm>
            <a:off x="140257" y="75999"/>
            <a:ext cx="6900348" cy="461665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机器人购物赛答辩</a:t>
            </a: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8A6F6CBA-DB0A-41E6-9264-44BC94D35178}"/>
              </a:ext>
            </a:extLst>
          </p:cNvPr>
          <p:cNvSpPr txBox="1"/>
          <p:nvPr/>
        </p:nvSpPr>
        <p:spPr>
          <a:xfrm>
            <a:off x="140257" y="514730"/>
            <a:ext cx="679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随便撞撞队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70D196-CD5B-42C3-A859-94696A38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30" y="388046"/>
            <a:ext cx="6480720" cy="6081907"/>
          </a:xfrm>
          <a:prstGeom prst="rect">
            <a:avLst/>
          </a:prstGeom>
        </p:spPr>
      </p:pic>
      <p:sp>
        <p:nvSpPr>
          <p:cNvPr id="27" name="TextBox 74">
            <a:extLst>
              <a:ext uri="{FF2B5EF4-FFF2-40B4-BE49-F238E27FC236}">
                <a16:creationId xmlns:a16="http://schemas.microsoft.com/office/drawing/2014/main" id="{9929D378-8C69-4B2F-912B-8428BFC9B068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1.</a:t>
            </a:r>
            <a:r>
              <a:rPr lang="zh-CN" altLang="en-US" sz="2400" dirty="0">
                <a:solidFill>
                  <a:srgbClr val="F8F8F8"/>
                </a:solidFill>
              </a:rPr>
              <a:t>整体原理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BADC9-D551-4938-B354-86367226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76" y="0"/>
            <a:ext cx="651204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BADC9-D551-4938-B354-863672269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36" b="63650"/>
          <a:stretch/>
        </p:blipFill>
        <p:spPr>
          <a:xfrm>
            <a:off x="2296196" y="586085"/>
            <a:ext cx="872534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0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BADC9-D551-4938-B354-863672269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r="38942" b="31100"/>
          <a:stretch/>
        </p:blipFill>
        <p:spPr>
          <a:xfrm>
            <a:off x="1631504" y="844312"/>
            <a:ext cx="10031938" cy="56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63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BADC9-D551-4938-B354-863672269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9" t="68900" r="47788"/>
          <a:stretch/>
        </p:blipFill>
        <p:spPr>
          <a:xfrm>
            <a:off x="2711624" y="843816"/>
            <a:ext cx="7992889" cy="63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9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BADC9-D551-4938-B354-863672269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3" t="26688" b="8000"/>
          <a:stretch/>
        </p:blipFill>
        <p:spPr>
          <a:xfrm>
            <a:off x="4102668" y="233705"/>
            <a:ext cx="3661173" cy="66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26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TextBox 74">
            <a:extLst>
              <a:ext uri="{FF2B5EF4-FFF2-40B4-BE49-F238E27FC236}">
                <a16:creationId xmlns:a16="http://schemas.microsoft.com/office/drawing/2014/main" id="{21D782DA-AE51-4AC6-90DF-6AC901B9443A}"/>
              </a:ext>
            </a:extLst>
          </p:cNvPr>
          <p:cNvSpPr txBox="1"/>
          <p:nvPr/>
        </p:nvSpPr>
        <p:spPr>
          <a:xfrm>
            <a:off x="1026592" y="633056"/>
            <a:ext cx="30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en-US" altLang="zh-CN" sz="2400" dirty="0">
                <a:solidFill>
                  <a:srgbClr val="F8F8F8"/>
                </a:solidFill>
              </a:rPr>
              <a:t>2.</a:t>
            </a:r>
            <a:r>
              <a:rPr lang="zh-CN" altLang="en-US" sz="2400" dirty="0">
                <a:solidFill>
                  <a:srgbClr val="F8F8F8"/>
                </a:solidFill>
              </a:rPr>
              <a:t>底层设计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7C91BCAC-580B-4BC3-AD51-B99B77C87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5877" r="5161" b="8346"/>
          <a:stretch/>
        </p:blipFill>
        <p:spPr>
          <a:xfrm>
            <a:off x="2783632" y="908720"/>
            <a:ext cx="9216869" cy="5641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291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155</Words>
  <Application>Microsoft Office PowerPoint</Application>
  <PresentationFormat>宽屏</PresentationFormat>
  <Paragraphs>39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方正准圆_GBK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俞 鉴珂</cp:lastModifiedBy>
  <cp:revision>101</cp:revision>
  <dcterms:created xsi:type="dcterms:W3CDTF">2017-03-29T04:40:00Z</dcterms:created>
  <dcterms:modified xsi:type="dcterms:W3CDTF">2019-05-04T11:51:59Z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