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 showGuides="1">
      <p:cViewPr varScale="1">
        <p:scale>
          <a:sx n="107" d="100"/>
          <a:sy n="107" d="100"/>
        </p:scale>
        <p:origin x="7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776387-19C4-1642-9210-7D3CC1FC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FA59AB9-0D2A-2247-92B9-DA5750AA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056885-4810-7040-B5AF-51F6061F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3FCD8E9-89BB-4342-ADAE-C29A785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74EA4CD0-0A63-5F45-83E0-BF1BBE31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06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88C3B0-88F1-C943-9EB9-D6FAB1D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="" xmlns:a16="http://schemas.microsoft.com/office/drawing/2014/main" id="{E12D136D-4A9C-2B44-9F8A-591D7843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69E2D5-375C-BF46-9954-33B2C16D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22D0172-EF48-3147-AFA6-1EBFB21D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F28783D8-2F93-6444-89E3-F2F7C46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4EDDB90-FDDA-9641-8055-04BBA054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="" xmlns:a16="http://schemas.microsoft.com/office/drawing/2014/main" id="{B39CA38E-A21B-864D-8B01-0B0D815BA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CD2C8F5-A641-8E46-BA29-9FD999DA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B4D4C8-1CB7-6243-A0EC-09FB33D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907ECDB9-8E6F-694B-97EB-FB860BC5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23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850679-A90B-DB4A-B288-76906D57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69576CE-BDDF-F24D-A58A-058CD341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BAD4962-E2E6-FB46-B9CD-0FFC7565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3BA1B53-7549-6540-91BE-CDBA636B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7CC0991D-772D-134A-9AB7-D1ACE022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1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132216-8FB8-AA4D-8F7D-1829BABA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8154DED-32D7-D04F-9994-00D1D7BB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0702DE-01EB-DD45-92D7-CBBE3F5B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DF5022-5EEE-504F-A401-07ADB09F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AA42E599-2324-D847-BD1C-4DBA5846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84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F56DF9-97B9-F743-8BFF-B8515E94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42604E-307B-6E4F-9211-0A2DF2262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84A496A-C5D3-7F4B-9C87-03E43FEB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A17A21B-9C59-B74B-98B1-7767C68D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31F70B7-1EA4-8842-A12C-FACBF095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="" xmlns:a16="http://schemas.microsoft.com/office/drawing/2014/main" id="{072C7193-6851-B74C-92E6-7BB37721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66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33FBC-5C30-154D-A11D-4EE8C856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2AA77BC-B8B2-FC49-A7F9-CB89E258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54BFEFB-5A79-D84D-9224-A4F796389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EE2A2E7-9C26-C249-B878-B3B09AAF9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FF310BC-8453-654B-ADA7-173F0A656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EA1BB97-5E83-FD44-AFCB-570BB8CA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E5D8950-11F1-5144-9399-7F8E417F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="" xmlns:a16="http://schemas.microsoft.com/office/drawing/2014/main" id="{9E33BDA8-3667-744D-98AF-9CB552CB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0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492682-01DF-D349-AF66-4806F6B6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1964E14-7CD9-934E-918F-401DD0CB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69A7388-6079-F249-AFBC-2A3734F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="" xmlns:a16="http://schemas.microsoft.com/office/drawing/2014/main" id="{94546FEE-7D33-424C-986C-70074DF7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85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5E24753-16CD-1C4E-B504-2B57B37C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F15B4A2-0112-104B-A0DB-AC49FED3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="" xmlns:a16="http://schemas.microsoft.com/office/drawing/2014/main" id="{2BA01F0B-400C-ED43-813F-265A84B3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58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9E4A53-3A81-064C-AE7D-21D69444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586FE83-79CF-854F-B592-3F39DA65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D9C964D-3894-F34B-BDAC-7995C3C0B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63FEA6D-F6A2-5C45-89DD-24C900CA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14731BE-8CB7-834F-AEBE-877A427D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="" xmlns:a16="http://schemas.microsoft.com/office/drawing/2014/main" id="{0F2E75AE-A076-7F4E-B198-58C7801F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4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5C7FD8-B414-E540-9929-8652CA65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E199389-F734-E345-8D92-B61F571EB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2ADDCFD-D915-D448-A6F1-94091882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91E7103-70B8-3145-8E9A-7F81D7E7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8D455C-C7E6-AA45-9912-ACA55FE7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="" xmlns:a16="http://schemas.microsoft.com/office/drawing/2014/main" id="{C13430F3-A8E4-AE43-86B0-6191A0EC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47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C7E90E9-0EA3-5E41-A3D7-6D939D16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B5A6BF-CAB2-E242-956A-7CEC227D7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2005F1-43D6-9C43-93C1-5D10F28EC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24A1A-F89B-2B4D-A980-AE2DDBB221F4}" type="datetimeFigureOut">
              <a:rPr kumimoji="1" lang="zh-CN" altLang="en-US" smtClean="0"/>
              <a:t>18/4/28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287B1F-45BB-8C4E-8321-214D02A2E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D04850FF-EA00-4940-AD4B-EC2A7FD7F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8C48-59E4-2B43-825C-97DF09352E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6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1">
            <a:extLst>
              <a:ext uri="{FF2B5EF4-FFF2-40B4-BE49-F238E27FC236}">
                <a16:creationId xmlns="" xmlns:a16="http://schemas.microsoft.com/office/drawing/2014/main" id="{6E02777E-6F2B-064F-B716-1036368B61FC}"/>
              </a:ext>
            </a:extLst>
          </p:cNvPr>
          <p:cNvSpPr txBox="1"/>
          <p:nvPr/>
        </p:nvSpPr>
        <p:spPr>
          <a:xfrm>
            <a:off x="4303459" y="3601233"/>
            <a:ext cx="522295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590PR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- Final Project Presentation </a:t>
            </a:r>
          </a:p>
          <a:p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84">
            <a:extLst>
              <a:ext uri="{FF2B5EF4-FFF2-40B4-BE49-F238E27FC236}">
                <a16:creationId xmlns="" xmlns:a16="http://schemas.microsoft.com/office/drawing/2014/main" id="{6218259B-AAD8-3E40-AFA4-0CAA865DEA01}"/>
              </a:ext>
            </a:extLst>
          </p:cNvPr>
          <p:cNvSpPr txBox="1"/>
          <p:nvPr/>
        </p:nvSpPr>
        <p:spPr>
          <a:xfrm>
            <a:off x="4022477" y="3991638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Team Member: Pan Zhang, </a:t>
            </a:r>
            <a:r>
              <a:rPr lang="en-US" altLang="zh-CN" b="1" dirty="0" err="1">
                <a:solidFill>
                  <a:schemeClr val="bg1"/>
                </a:solidFill>
                <a:cs typeface="+mn-ea"/>
                <a:sym typeface="+mn-lt"/>
              </a:rPr>
              <a:t>Xiaoye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Li, 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     Yun Sun, Yujia Wang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71">
            <a:extLst>
              <a:ext uri="{FF2B5EF4-FFF2-40B4-BE49-F238E27FC236}">
                <a16:creationId xmlns="" xmlns:a16="http://schemas.microsoft.com/office/drawing/2014/main" id="{AEB43F38-CAC4-C04F-8B2A-7DCC535B1B02}"/>
              </a:ext>
            </a:extLst>
          </p:cNvPr>
          <p:cNvSpPr txBox="1"/>
          <p:nvPr/>
        </p:nvSpPr>
        <p:spPr>
          <a:xfrm>
            <a:off x="467638" y="2774083"/>
            <a:ext cx="114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Apply the </a:t>
            </a:r>
            <a:r>
              <a:rPr lang="en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 Carlo on Restaurant Waiting Process</a:t>
            </a:r>
          </a:p>
          <a:p>
            <a:pPr>
              <a:defRPr/>
            </a:pPr>
            <a:endParaRPr lang="zh-CN" altLang="en-US" sz="3200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151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0">
            <a:extLst>
              <a:ext uri="{FF2B5EF4-FFF2-40B4-BE49-F238E27FC236}">
                <a16:creationId xmlns="" xmlns:a16="http://schemas.microsoft.com/office/drawing/2014/main" id="{CB69CE29-A0BD-4647-8117-D7F7162F3F11}"/>
              </a:ext>
            </a:extLst>
          </p:cNvPr>
          <p:cNvGrpSpPr/>
          <p:nvPr/>
        </p:nvGrpSpPr>
        <p:grpSpPr>
          <a:xfrm>
            <a:off x="6350158" y="3707869"/>
            <a:ext cx="3417602" cy="530914"/>
            <a:chOff x="6764723" y="1520469"/>
            <a:chExt cx="4556802" cy="707886"/>
          </a:xfrm>
        </p:grpSpPr>
        <p:sp>
          <p:nvSpPr>
            <p:cNvPr id="10" name="TextBox 11">
              <a:extLst>
                <a:ext uri="{FF2B5EF4-FFF2-40B4-BE49-F238E27FC236}">
                  <a16:creationId xmlns="" xmlns:a16="http://schemas.microsoft.com/office/drawing/2014/main" id="{79BDCC42-7DFD-FC48-8FF0-BC4A3A0D4912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="" xmlns:a16="http://schemas.microsoft.com/office/drawing/2014/main" id="{2E34FFCF-BF27-9D4B-8BA2-CADF6AC7DA26}"/>
                </a:ext>
              </a:extLst>
            </p:cNvPr>
            <p:cNvSpPr txBox="1"/>
            <p:nvPr/>
          </p:nvSpPr>
          <p:spPr>
            <a:xfrm>
              <a:off x="7358951" y="1874412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10">
            <a:extLst>
              <a:ext uri="{FF2B5EF4-FFF2-40B4-BE49-F238E27FC236}">
                <a16:creationId xmlns="" xmlns:a16="http://schemas.microsoft.com/office/drawing/2014/main" id="{EE089447-121B-384F-9DA5-31D2F328C70E}"/>
              </a:ext>
            </a:extLst>
          </p:cNvPr>
          <p:cNvGrpSpPr/>
          <p:nvPr/>
        </p:nvGrpSpPr>
        <p:grpSpPr>
          <a:xfrm>
            <a:off x="6363499" y="2090648"/>
            <a:ext cx="3417602" cy="530914"/>
            <a:chOff x="6764723" y="1520469"/>
            <a:chExt cx="4556802" cy="707886"/>
          </a:xfrm>
        </p:grpSpPr>
        <p:sp>
          <p:nvSpPr>
            <p:cNvPr id="27" name="TextBox 11">
              <a:extLst>
                <a:ext uri="{FF2B5EF4-FFF2-40B4-BE49-F238E27FC236}">
                  <a16:creationId xmlns="" xmlns:a16="http://schemas.microsoft.com/office/drawing/2014/main" id="{75AC1C31-7F04-6A42-A8D2-C28C9DA6302D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8" name="TextBox 13">
              <a:extLst>
                <a:ext uri="{FF2B5EF4-FFF2-40B4-BE49-F238E27FC236}">
                  <a16:creationId xmlns="" xmlns:a16="http://schemas.microsoft.com/office/drawing/2014/main" id="{E86378D1-6D25-B041-9721-8F4E2B352816}"/>
                </a:ext>
              </a:extLst>
            </p:cNvPr>
            <p:cNvSpPr txBox="1"/>
            <p:nvPr/>
          </p:nvSpPr>
          <p:spPr>
            <a:xfrm>
              <a:off x="7358951" y="1874412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10">
            <a:extLst>
              <a:ext uri="{FF2B5EF4-FFF2-40B4-BE49-F238E27FC236}">
                <a16:creationId xmlns="" xmlns:a16="http://schemas.microsoft.com/office/drawing/2014/main" id="{75A8E7DC-35EA-864A-9875-6CA58723EB36}"/>
              </a:ext>
            </a:extLst>
          </p:cNvPr>
          <p:cNvGrpSpPr/>
          <p:nvPr/>
        </p:nvGrpSpPr>
        <p:grpSpPr>
          <a:xfrm>
            <a:off x="6350158" y="2861691"/>
            <a:ext cx="3417602" cy="530914"/>
            <a:chOff x="6764723" y="1520469"/>
            <a:chExt cx="4556802" cy="707886"/>
          </a:xfrm>
        </p:grpSpPr>
        <p:sp>
          <p:nvSpPr>
            <p:cNvPr id="30" name="TextBox 11">
              <a:extLst>
                <a:ext uri="{FF2B5EF4-FFF2-40B4-BE49-F238E27FC236}">
                  <a16:creationId xmlns="" xmlns:a16="http://schemas.microsoft.com/office/drawing/2014/main" id="{F1DAE9ED-E6CB-6149-9F2F-EE2C622B0C5B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31" name="TextBox 13">
              <a:extLst>
                <a:ext uri="{FF2B5EF4-FFF2-40B4-BE49-F238E27FC236}">
                  <a16:creationId xmlns="" xmlns:a16="http://schemas.microsoft.com/office/drawing/2014/main" id="{3075676A-524D-B54C-80D9-4389B841C6C2}"/>
                </a:ext>
              </a:extLst>
            </p:cNvPr>
            <p:cNvSpPr txBox="1"/>
            <p:nvPr/>
          </p:nvSpPr>
          <p:spPr>
            <a:xfrm>
              <a:off x="7358951" y="1874412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Scenario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10">
            <a:extLst>
              <a:ext uri="{FF2B5EF4-FFF2-40B4-BE49-F238E27FC236}">
                <a16:creationId xmlns="" xmlns:a16="http://schemas.microsoft.com/office/drawing/2014/main" id="{081C5CDB-BFBC-7840-8BD9-516E2CD469D0}"/>
              </a:ext>
            </a:extLst>
          </p:cNvPr>
          <p:cNvGrpSpPr/>
          <p:nvPr/>
        </p:nvGrpSpPr>
        <p:grpSpPr>
          <a:xfrm>
            <a:off x="6363499" y="4474492"/>
            <a:ext cx="3417602" cy="530914"/>
            <a:chOff x="6764723" y="1520469"/>
            <a:chExt cx="4556802" cy="707886"/>
          </a:xfrm>
        </p:grpSpPr>
        <p:sp>
          <p:nvSpPr>
            <p:cNvPr id="33" name="TextBox 11">
              <a:extLst>
                <a:ext uri="{FF2B5EF4-FFF2-40B4-BE49-F238E27FC236}">
                  <a16:creationId xmlns="" xmlns:a16="http://schemas.microsoft.com/office/drawing/2014/main" id="{83BF81C0-AB5E-7C43-AFEC-AA88C956CA45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34" name="TextBox 13">
              <a:extLst>
                <a:ext uri="{FF2B5EF4-FFF2-40B4-BE49-F238E27FC236}">
                  <a16:creationId xmlns="" xmlns:a16="http://schemas.microsoft.com/office/drawing/2014/main" id="{C4B7B335-F546-E446-9C20-B8651DF2F976}"/>
                </a:ext>
              </a:extLst>
            </p:cNvPr>
            <p:cNvSpPr txBox="1"/>
            <p:nvPr/>
          </p:nvSpPr>
          <p:spPr>
            <a:xfrm>
              <a:off x="7358951" y="1874412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D8AF7448-A245-3845-A095-85A3B54EC667}"/>
              </a:ext>
            </a:extLst>
          </p:cNvPr>
          <p:cNvSpPr txBox="1"/>
          <p:nvPr/>
        </p:nvSpPr>
        <p:spPr>
          <a:xfrm>
            <a:off x="3631495" y="1700408"/>
            <a:ext cx="1015663" cy="34571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kumimoji="1" lang="zh-CN" alt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23295D8-B9FD-8B47-ABDA-1F5C5895D786}"/>
              </a:ext>
            </a:extLst>
          </p:cNvPr>
          <p:cNvSpPr txBox="1">
            <a:spLocks/>
          </p:cNvSpPr>
          <p:nvPr/>
        </p:nvSpPr>
        <p:spPr>
          <a:xfrm>
            <a:off x="438012" y="38950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Motivation</a:t>
            </a:r>
            <a:endParaRPr lang="en-GB" altLang="zh-C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B7E25E9-0FE7-024E-87C5-3EC6F9F5C21C}"/>
              </a:ext>
            </a:extLst>
          </p:cNvPr>
          <p:cNvSpPr txBox="1"/>
          <p:nvPr/>
        </p:nvSpPr>
        <p:spPr>
          <a:xfrm>
            <a:off x="1502984" y="2142984"/>
            <a:ext cx="90805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Since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some</a:t>
            </a:r>
            <a:r>
              <a:rPr kumimoji="1" lang="en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restaurants are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very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popular among UIUC students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almost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every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have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wait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long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time.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1" lang="en" altLang="zh-CN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" altLang="zh-CN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purpose of this simulation is to examine the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expected </a:t>
            </a:r>
            <a:r>
              <a:rPr kumimoji="1" lang="en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waiting time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of</a:t>
            </a:r>
            <a:r>
              <a:rPr kumimoji="1" lang="en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the seats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different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groups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of</a:t>
            </a:r>
            <a:r>
              <a:rPr kumimoji="1"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people.</a:t>
            </a:r>
            <a:endParaRPr kumimoji="1" lang="en" altLang="zh-CN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" altLang="zh-CN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Help customer to schedule their time properly, so that enhance the customers</a:t>
            </a:r>
            <a:r>
              <a:rPr kumimoji="1"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’ </a:t>
            </a:r>
            <a:r>
              <a:rPr kumimoji="1" lang="en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service.</a:t>
            </a:r>
            <a:endParaRPr kumimoji="1" lang="zh-CN" alt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780B154-B910-1946-ABF4-40C7ADE94840}"/>
              </a:ext>
            </a:extLst>
          </p:cNvPr>
          <p:cNvSpPr/>
          <p:nvPr/>
        </p:nvSpPr>
        <p:spPr>
          <a:xfrm>
            <a:off x="0" y="389508"/>
            <a:ext cx="225469" cy="3883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3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4499809-FDFC-3D48-BCE2-A5B73B2BCA09}"/>
              </a:ext>
            </a:extLst>
          </p:cNvPr>
          <p:cNvSpPr txBox="1">
            <a:spLocks/>
          </p:cNvSpPr>
          <p:nvPr/>
        </p:nvSpPr>
        <p:spPr>
          <a:xfrm>
            <a:off x="438012" y="38950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Scenario</a:t>
            </a:r>
            <a:endParaRPr lang="en-GB" altLang="zh-C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0A4370D-A3FF-864B-A417-07B9B37F2D78}"/>
              </a:ext>
            </a:extLst>
          </p:cNvPr>
          <p:cNvSpPr/>
          <p:nvPr/>
        </p:nvSpPr>
        <p:spPr>
          <a:xfrm>
            <a:off x="0" y="389508"/>
            <a:ext cx="225469" cy="3883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E0A5779-9E24-114D-977E-02E2A17A9A2E}"/>
              </a:ext>
            </a:extLst>
          </p:cNvPr>
          <p:cNvSpPr txBox="1">
            <a:spLocks/>
          </p:cNvSpPr>
          <p:nvPr/>
        </p:nvSpPr>
        <p:spPr>
          <a:xfrm>
            <a:off x="1834826" y="1320260"/>
            <a:ext cx="10357174" cy="20188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  <a:buFont typeface="Wingdings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The restaurant will open from 5:00pm to 9:00pm</a:t>
            </a:r>
          </a:p>
          <a:p>
            <a:pPr>
              <a:lnSpc>
                <a:spcPct val="110000"/>
              </a:lnSpc>
              <a:buFont typeface="Wingdings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The average number of customer groups for one night is 350</a:t>
            </a:r>
            <a:r>
              <a:rPr lang="zh-CN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buFont typeface="Wingdings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Initialize: 20 tables for 2 customers, 15 for 4 customers, 3 for 8 customers</a:t>
            </a:r>
          </a:p>
          <a:p>
            <a:pPr>
              <a:lnSpc>
                <a:spcPct val="110000"/>
              </a:lnSpc>
              <a:buFont typeface="Wingdings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possibilities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customer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groups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going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restaurant: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000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F929B252-00EC-9245-91AA-8E5EC08A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5838"/>
              </p:ext>
            </p:extLst>
          </p:nvPr>
        </p:nvGraphicFramePr>
        <p:xfrm>
          <a:off x="2313263" y="3429204"/>
          <a:ext cx="5636592" cy="7743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74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1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91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717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Size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17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34826" y="4317109"/>
            <a:ext cx="6621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Arial" charset="0"/>
                <a:ea typeface="Arial" charset="0"/>
                <a:cs typeface="Arial" charset="0"/>
              </a:rPr>
              <a:t>Variables:</a:t>
            </a:r>
            <a:endParaRPr lang="en-US" altLang="zh-CN" sz="2000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  <a:cs typeface="Arial" charset="0"/>
              </a:rPr>
              <a:t>Eating Time: normal distribution N(30, 5</a:t>
            </a:r>
            <a:r>
              <a:rPr lang="en-US" altLang="zh-CN" sz="2000" baseline="30000" dirty="0">
                <a:solidFill>
                  <a:schemeClr val="tx2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cs typeface="Arial" charset="0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Arial" charset="0"/>
                <a:cs typeface="Arial" charset="0"/>
              </a:rPr>
              <a:t>Arrival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cs typeface="Arial" charset="0"/>
              </a:rPr>
              <a:t>time:</a:t>
            </a:r>
            <a:r>
              <a:rPr lang="zh-CN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charset="0"/>
                <a:cs typeface="Arial" charset="0"/>
              </a:rPr>
              <a:t>triangle distribution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5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F89EE73-63B1-BF49-8B80-B65EFECCE5DB}"/>
              </a:ext>
            </a:extLst>
          </p:cNvPr>
          <p:cNvSpPr txBox="1">
            <a:spLocks/>
          </p:cNvSpPr>
          <p:nvPr/>
        </p:nvSpPr>
        <p:spPr>
          <a:xfrm>
            <a:off x="438012" y="38950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Solution</a:t>
            </a:r>
            <a:endParaRPr lang="en-GB" altLang="zh-C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CE82D91-AC17-1B40-8493-8F46015E37D0}"/>
              </a:ext>
            </a:extLst>
          </p:cNvPr>
          <p:cNvSpPr/>
          <p:nvPr/>
        </p:nvSpPr>
        <p:spPr>
          <a:xfrm>
            <a:off x="0" y="389508"/>
            <a:ext cx="225469" cy="3883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6F82EBB-E3A2-2743-9595-22849707B7C7}"/>
              </a:ext>
            </a:extLst>
          </p:cNvPr>
          <p:cNvSpPr txBox="1">
            <a:spLocks/>
          </p:cNvSpPr>
          <p:nvPr/>
        </p:nvSpPr>
        <p:spPr>
          <a:xfrm>
            <a:off x="1811899" y="1486026"/>
            <a:ext cx="8568202" cy="388594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Process: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customers arrive at 5:10 pm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restaurant has available seat, they don’t need to wait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they will need to wait for some other customers finish their dinner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Arriving Time, Table size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Waiting Time</a:t>
            </a:r>
          </a:p>
        </p:txBody>
      </p:sp>
    </p:spTree>
    <p:extLst>
      <p:ext uri="{BB962C8B-B14F-4D97-AF65-F5344CB8AC3E}">
        <p14:creationId xmlns:p14="http://schemas.microsoft.com/office/powerpoint/2010/main" val="12307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F89EE73-63B1-BF49-8B80-B65EFECCE5DB}"/>
              </a:ext>
            </a:extLst>
          </p:cNvPr>
          <p:cNvSpPr txBox="1">
            <a:spLocks/>
          </p:cNvSpPr>
          <p:nvPr/>
        </p:nvSpPr>
        <p:spPr>
          <a:xfrm>
            <a:off x="438012" y="38950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CE82D91-AC17-1B40-8493-8F46015E37D0}"/>
              </a:ext>
            </a:extLst>
          </p:cNvPr>
          <p:cNvSpPr/>
          <p:nvPr/>
        </p:nvSpPr>
        <p:spPr>
          <a:xfrm>
            <a:off x="0" y="389508"/>
            <a:ext cx="225469" cy="3883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6F82EBB-E3A2-2743-9595-22849707B7C7}"/>
              </a:ext>
            </a:extLst>
          </p:cNvPr>
          <p:cNvSpPr txBox="1">
            <a:spLocks/>
          </p:cNvSpPr>
          <p:nvPr/>
        </p:nvSpPr>
        <p:spPr>
          <a:xfrm>
            <a:off x="0" y="1378962"/>
            <a:ext cx="4150490" cy="78804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Arrive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3" y="1866966"/>
            <a:ext cx="5411788" cy="4058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1" y="2417432"/>
            <a:ext cx="5055004" cy="30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7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F89EE73-63B1-BF49-8B80-B65EFECCE5DB}"/>
              </a:ext>
            </a:extLst>
          </p:cNvPr>
          <p:cNvSpPr txBox="1">
            <a:spLocks/>
          </p:cNvSpPr>
          <p:nvPr/>
        </p:nvSpPr>
        <p:spPr>
          <a:xfrm>
            <a:off x="438012" y="38950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Results</a:t>
            </a:r>
            <a:endParaRPr lang="en-GB" altLang="zh-C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CE82D91-AC17-1B40-8493-8F46015E37D0}"/>
              </a:ext>
            </a:extLst>
          </p:cNvPr>
          <p:cNvSpPr/>
          <p:nvPr/>
        </p:nvSpPr>
        <p:spPr>
          <a:xfrm>
            <a:off x="0" y="389508"/>
            <a:ext cx="225469" cy="3883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6F82EBB-E3A2-2743-9595-22849707B7C7}"/>
              </a:ext>
            </a:extLst>
          </p:cNvPr>
          <p:cNvSpPr txBox="1">
            <a:spLocks/>
          </p:cNvSpPr>
          <p:nvPr/>
        </p:nvSpPr>
        <p:spPr>
          <a:xfrm>
            <a:off x="638429" y="1486136"/>
            <a:ext cx="5047989" cy="78804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Waiting Time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D6E4DDC2-BA1B-D64F-A7C5-EB3DB09CD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2047"/>
              </p:ext>
            </p:extLst>
          </p:nvPr>
        </p:nvGraphicFramePr>
        <p:xfrm>
          <a:off x="1869856" y="2991328"/>
          <a:ext cx="7513144" cy="164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143">
                  <a:extLst>
                    <a:ext uri="{9D8B030D-6E8A-4147-A177-3AD203B41FA5}">
                      <a16:colId xmlns="" xmlns:a16="http://schemas.microsoft.com/office/drawing/2014/main" val="3050182329"/>
                    </a:ext>
                  </a:extLst>
                </a:gridCol>
                <a:gridCol w="939143">
                  <a:extLst>
                    <a:ext uri="{9D8B030D-6E8A-4147-A177-3AD203B41FA5}">
                      <a16:colId xmlns="" xmlns:a16="http://schemas.microsoft.com/office/drawing/2014/main" val="2180627057"/>
                    </a:ext>
                  </a:extLst>
                </a:gridCol>
                <a:gridCol w="939143">
                  <a:extLst>
                    <a:ext uri="{9D8B030D-6E8A-4147-A177-3AD203B41FA5}">
                      <a16:colId xmlns="" xmlns:a16="http://schemas.microsoft.com/office/drawing/2014/main" val="2643401994"/>
                    </a:ext>
                  </a:extLst>
                </a:gridCol>
                <a:gridCol w="939143">
                  <a:extLst>
                    <a:ext uri="{9D8B030D-6E8A-4147-A177-3AD203B41FA5}">
                      <a16:colId xmlns="" xmlns:a16="http://schemas.microsoft.com/office/drawing/2014/main" val="937386207"/>
                    </a:ext>
                  </a:extLst>
                </a:gridCol>
                <a:gridCol w="939143">
                  <a:extLst>
                    <a:ext uri="{9D8B030D-6E8A-4147-A177-3AD203B41FA5}">
                      <a16:colId xmlns="" xmlns:a16="http://schemas.microsoft.com/office/drawing/2014/main" val="3592835880"/>
                    </a:ext>
                  </a:extLst>
                </a:gridCol>
                <a:gridCol w="939143">
                  <a:extLst>
                    <a:ext uri="{9D8B030D-6E8A-4147-A177-3AD203B41FA5}">
                      <a16:colId xmlns="" xmlns:a16="http://schemas.microsoft.com/office/drawing/2014/main" val="2338721468"/>
                    </a:ext>
                  </a:extLst>
                </a:gridCol>
                <a:gridCol w="939143">
                  <a:extLst>
                    <a:ext uri="{9D8B030D-6E8A-4147-A177-3AD203B41FA5}">
                      <a16:colId xmlns="" xmlns:a16="http://schemas.microsoft.com/office/drawing/2014/main" val="3111191891"/>
                    </a:ext>
                  </a:extLst>
                </a:gridCol>
                <a:gridCol w="939143">
                  <a:extLst>
                    <a:ext uri="{9D8B030D-6E8A-4147-A177-3AD203B41FA5}">
                      <a16:colId xmlns="" xmlns:a16="http://schemas.microsoft.com/office/drawing/2014/main" val="92194622"/>
                    </a:ext>
                  </a:extLst>
                </a:gridCol>
              </a:tblGrid>
              <a:tr h="410826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5:30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6:00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6:30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7:00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7:30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8:00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8:30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9902852"/>
                  </a:ext>
                </a:extLst>
              </a:tr>
              <a:tr h="410826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069621"/>
                  </a:ext>
                </a:extLst>
              </a:tr>
              <a:tr h="410826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14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24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37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24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13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787906"/>
                  </a:ext>
                </a:extLst>
              </a:tr>
              <a:tr h="410826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16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23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27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26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17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591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5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F89EE73-63B1-BF49-8B80-B65EFECCE5DB}"/>
              </a:ext>
            </a:extLst>
          </p:cNvPr>
          <p:cNvSpPr txBox="1">
            <a:spLocks/>
          </p:cNvSpPr>
          <p:nvPr/>
        </p:nvSpPr>
        <p:spPr>
          <a:xfrm>
            <a:off x="438012" y="389508"/>
            <a:ext cx="35100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Future</a:t>
            </a:r>
            <a:r>
              <a:rPr lang="zh-CN" altLang="en-US" sz="2800" b="1" dirty="0">
                <a:solidFill>
                  <a:srgbClr val="FF93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Research</a:t>
            </a:r>
            <a:endParaRPr lang="en-GB" altLang="zh-C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CE82D91-AC17-1B40-8493-8F46015E37D0}"/>
              </a:ext>
            </a:extLst>
          </p:cNvPr>
          <p:cNvSpPr/>
          <p:nvPr/>
        </p:nvSpPr>
        <p:spPr>
          <a:xfrm>
            <a:off x="0" y="389508"/>
            <a:ext cx="225469" cy="3883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6F82EBB-E3A2-2743-9595-22849707B7C7}"/>
              </a:ext>
            </a:extLst>
          </p:cNvPr>
          <p:cNvSpPr txBox="1">
            <a:spLocks/>
          </p:cNvSpPr>
          <p:nvPr/>
        </p:nvSpPr>
        <p:spPr>
          <a:xfrm>
            <a:off x="1386457" y="1944697"/>
            <a:ext cx="9419085" cy="35417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Adjusting average waiting time to be more realistic by considering the working time of restaurant.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different eating time for different table size, to make our final results more convincing.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some functions, like providing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chances for consumers to share tables with strangers, or combining small size tables into a larger one. 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1">
            <a:extLst>
              <a:ext uri="{FF2B5EF4-FFF2-40B4-BE49-F238E27FC236}">
                <a16:creationId xmlns="" xmlns:a16="http://schemas.microsoft.com/office/drawing/2014/main" id="{AEB43F38-CAC4-C04F-8B2A-7DCC535B1B02}"/>
              </a:ext>
            </a:extLst>
          </p:cNvPr>
          <p:cNvSpPr txBox="1"/>
          <p:nvPr/>
        </p:nvSpPr>
        <p:spPr>
          <a:xfrm>
            <a:off x="2943023" y="2644170"/>
            <a:ext cx="6305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292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318</Words>
  <Application>Microsoft Macintosh PowerPoint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Impact</vt:lpstr>
      <vt:lpstr>Wingdings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Yujia</dc:creator>
  <cp:lastModifiedBy>Microsoft Office 用户</cp:lastModifiedBy>
  <cp:revision>25</cp:revision>
  <dcterms:created xsi:type="dcterms:W3CDTF">2018-04-24T22:53:28Z</dcterms:created>
  <dcterms:modified xsi:type="dcterms:W3CDTF">2018-04-29T03:21:15Z</dcterms:modified>
</cp:coreProperties>
</file>