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21" d="100"/>
          <a:sy n="121" d="100"/>
        </p:scale>
        <p:origin x="189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rPr dirty="0" err="1"/>
              <a:t>skyspark</a:t>
            </a:r>
            <a:r>
              <a:rPr lang="en-US" dirty="0"/>
              <a:t> </a:t>
            </a:r>
            <a:r>
              <a:rPr dirty="0"/>
              <a:t>EDA</a:t>
            </a:r>
            <a:r>
              <a:rPr lang="en-US" dirty="0"/>
              <a:t> </a:t>
            </a:r>
            <a:r>
              <a:rPr dirty="0"/>
              <a:t>0103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dirty="0" err="1"/>
              <a:t>Yujie</a:t>
            </a:r>
            <a:r>
              <a:rPr dirty="0"/>
              <a:t> Xu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1/3/2019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0826749"/>
              </p:ext>
            </p:extLst>
          </p:nvPr>
        </p:nvGraphicFramePr>
        <p:xfrm>
          <a:off x="446690" y="885497"/>
          <a:ext cx="81915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# rules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total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total duration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IL0303ZZ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21,563.656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14,034.507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DC0033ZZ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14,068.000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14,068.000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TX0227AU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8,795.917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8,795.917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DC0034ZZ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6,434.000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6,434.000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DC0010ZZ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3,331.167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3,331.167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MD0767AG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3,217.000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3,217.000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CA0092AA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1,611.417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1,611.417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CO0054ZZ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5,661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72,684.165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GA0010AE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16,005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239,304.148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IL0205ZZ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6,978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87,727.044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NY0128ZZ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26,619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322,975.298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NY0300ZZ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5,369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90,713.057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OH0192ZZ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107,184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1,099,291.758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1915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# rules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total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total duration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OH0192ZZ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107,184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1,099,291.8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PA0277BG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36,639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877,381.2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TX0211ZZ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11,173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132,641.5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TX0250AU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24,197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469,833.7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TX0284DA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9,816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168,792.2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UT0017ZZ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12,034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269,790.8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Ranking rules based on three criteria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3489126"/>
              </p:ext>
            </p:extLst>
          </p:nvPr>
        </p:nvGraphicFramePr>
        <p:xfrm>
          <a:off x="1338221" y="1673773"/>
          <a:ext cx="6467557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7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9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# buildings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Missing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Sensor Out Of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AHU Cooling Valve Unstable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AHU Discharge Temperature Setpoint Unreachable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Sensor Failure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Pump Cycling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AHU Cooling Failure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AHU Damper Unstable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AHU Excessive Discharge Fan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AHU Discharge Pressure Setpoint Unreachable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A75A3559-DB14-1D4E-A70E-CB7A349A8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2018 Rule data top 10 by number of buildings affected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3670502"/>
              </p:ext>
            </p:extLst>
          </p:nvPr>
        </p:nvGraphicFramePr>
        <p:xfrm>
          <a:off x="688424" y="1600200"/>
          <a:ext cx="77724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7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4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total duration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Missing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14,459,366.2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Sensor Out Of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6,131,217.5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dirty="0"/>
                        <a:t>Unoccupied Cooling Setpoint Out of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1,732,170.1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Sensor Failure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1,725,016.0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Terminal Unit Airflow Setpoint Unreachable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511,831.7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Bad Energy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284,025.3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AHU Discharge Pressure Setpoint Unreachable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236,682.7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AHU Discharge Temperature Setpoint Unreachable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175,349.6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Occupied Zone Temperature Out of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159,031.1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AHU Excessive Discharge Fan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144,380.1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71CAD6FF-8761-1640-8343-CC530F5C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2018 Rule data top 10 by total duration (hour)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6541094"/>
              </p:ext>
            </p:extLst>
          </p:nvPr>
        </p:nvGraphicFramePr>
        <p:xfrm>
          <a:off x="1469770" y="1705304"/>
          <a:ext cx="6204459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7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6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total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Excessive Water Usage During Unoccupancy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15,885,511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Missing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14,459,385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Short Demand Peak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6,201,089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Sensor Out Of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6,131,217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AHU Cooling Valve Leaking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3,024,359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AHU Heating Valve Leaking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2,525,791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Unoccupied Cooling Setpoint Out of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2,141,762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Sensor Failure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1,725,016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AHU Discharge Pressure Setpoint Unreachable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1,656,767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AHU Discharge Temperature Setpoint Unreachable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1,584,112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71CE14E1-EE53-E54D-B5CE-A3B246579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2018 Rule data top 10 by highest cost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cap="none" dirty="0"/>
              <a:t>Rankings using the same three criteria excluding sensor or data related rules: “Missing Data”, “Sensor Out Of Range”, “Sensor Failure”, and “Bad Energy Data”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6E5BF-A817-0D4D-BCA4-86063C37CB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6573527"/>
              </p:ext>
            </p:extLst>
          </p:nvPr>
        </p:nvGraphicFramePr>
        <p:xfrm>
          <a:off x="1480089" y="1610710"/>
          <a:ext cx="6183821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7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6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# buildings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AHU Cooling Valve Unstable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AHU Discharge Temperature Setpoint Unreachable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Pump Cycling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AHU Cooling Failure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AHU Damper Unstable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AHU Excessive Discharge Fan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AHU Discharge Pressure Setpoint Unreachable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AHU Heating Valve Unstable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Maximum Demand During Unoccupancy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AHU Cooling Valve Leaking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D54CA25D-0C4F-0346-B81A-D862419FE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2018 Rule data top 10 by # buildings affected (excluding data error)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8032907"/>
              </p:ext>
            </p:extLst>
          </p:nvPr>
        </p:nvGraphicFramePr>
        <p:xfrm>
          <a:off x="1336643" y="1726324"/>
          <a:ext cx="6470714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7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2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total duration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Unoccupied Cooling Setpoint Out of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1,732,170.11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Terminal Unit Airflow Setpoint Unreachable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511,831.67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AHU Discharge Pressure Setpoint Unreachable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236,682.69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AHU Discharge Temperature Setpoint Unreachable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175,349.60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Occupied Zone Temperature Out of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159,031.07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AHU Excessive Discharge Fan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144,380.12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AHU Discharge Fan Failure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138,340.15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AHU Cooling Valve Leaking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111,486.62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AHU Cooling Failure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92,739.32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Occupied Cooling Setpoint Out of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92,530.33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981693B0-65C6-1841-913C-50470E2B1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2018 Rule data top 10 by total duration (excluding data error)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9663241"/>
              </p:ext>
            </p:extLst>
          </p:nvPr>
        </p:nvGraphicFramePr>
        <p:xfrm>
          <a:off x="1469770" y="1705304"/>
          <a:ext cx="6204459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7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6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total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Excessive Water Usage During Unoccupancy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15,885,511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Short Demand Peak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6,201,089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AHU Cooling Valve Leaking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3,024,359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AHU Heating Valve Leaking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2,525,791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Unoccupied Cooling Setpoint Out of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2,141,762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AHU Discharge Pressure Setpoint Unreachable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1,656,767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AHU Discharge Temperature Setpoint Unreachable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1,584,112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Occupied Cooling Setpoint Out of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1,529,597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AHU Cooling &amp; Heating Simultaneously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1,529,441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AHU Outside Damper Stuck 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1,477,591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FC2C4C17-53AE-AE43-AC6C-37368C51B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2018 Rule data top 10 by highest cost (excluding data error)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Tasks completed</a:t>
            </a:r>
          </a:p>
          <a:p>
            <a:pPr lvl="1"/>
            <a:r>
              <a:rPr dirty="0"/>
              <a:t>Finished downloading 2018 sparks rules data for all buildings</a:t>
            </a:r>
          </a:p>
          <a:p>
            <a:pPr lvl="1"/>
            <a:r>
              <a:rPr dirty="0"/>
              <a:t>Summary statistics of the above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20 Rules show up in at least one of the criteria, and 3 Rules show up in all three criteria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E90094-1E4C-C24D-9A50-EA0ED988C1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270000" lvl="0" indent="0">
              <a:buNone/>
            </a:pPr>
            <a:r>
              <a:rPr sz="1800" dirty="0">
                <a:latin typeface="Courier"/>
              </a:rPr>
              <a:t>##  [1] "AHU Cooling &amp; Heating Simultaneously"          
##  [2] "AHU Cooling Failure"                           
##  [3] "AHU Cooling Valve Leaking"                     
##  [4] "AHU Cooling Valve Unstable"                    
##  [5] "AHU Damper Unstable"                           
##  [6] "AHU Discharge Fan Failure"                     
##  [7] "AHU Discharge Pressure Setpoint Unreachable"   
##  [8] "AHU Discharge Temperature Setpoint Unreachable"
##  [9] "AHU Excessive Discharge Fan Speed"             
## [10] "AHU Heating Valve Leaking"                     
## [11] "AHU Heating Valve Unstable"                    
## [12] "AHU Outside Damper Stuck Open"                 
## [13] "Excessive Water Usage During </a:t>
            </a:r>
            <a:r>
              <a:rPr sz="1800" dirty="0" err="1">
                <a:latin typeface="Courier"/>
              </a:rPr>
              <a:t>Unoccupancy</a:t>
            </a:r>
            <a:r>
              <a:rPr sz="1800" dirty="0">
                <a:latin typeface="Courier"/>
              </a:rPr>
              <a:t>"      
## [14] "Maximum Demand During </a:t>
            </a:r>
            <a:r>
              <a:rPr sz="1800" dirty="0" err="1">
                <a:latin typeface="Courier"/>
              </a:rPr>
              <a:t>Unoccupancy</a:t>
            </a:r>
            <a:r>
              <a:rPr sz="1800" dirty="0">
                <a:latin typeface="Courier"/>
              </a:rPr>
              <a:t>"             
## [15] "Occupied Cooling Setpoint Out of Range"        
## [16] "Occupied Zone Temperature Out of Range"        
## [17] "Pump Cycling"                                  
## [18] "Short Demand Peak"                             
## [19] "Terminal Unit Airflow Setpoint Unreachable"    
## [20] "Unoccupied Cooling Setpoint Out of Range"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2FC57F0-65C8-F141-B425-8E7A0F8C0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lvl="0">
              <a:spcBef>
                <a:spcPts val="3000"/>
              </a:spcBef>
            </a:pPr>
            <a:r>
              <a:rPr lang="en-US" dirty="0"/>
              <a:t>20 Rules show up in at least one of the criteria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303" y="1600200"/>
            <a:ext cx="8781393" cy="4525963"/>
          </a:xfrm>
        </p:spPr>
        <p:txBody>
          <a:bodyPr/>
          <a:lstStyle/>
          <a:p>
            <a:pPr marL="1270000" lvl="0" indent="0">
              <a:buNone/>
            </a:pPr>
            <a:r>
              <a:rPr sz="1800" dirty="0">
                <a:latin typeface="Courier"/>
              </a:rPr>
              <a:t>## [1] "AHU Cooling Valve Leaking"                     
## [2] "AHU Discharge Pressure Setpoint</a:t>
            </a:r>
            <a:r>
              <a:rPr lang="en-US" sz="1800" dirty="0">
                <a:latin typeface="Courier"/>
              </a:rPr>
              <a:t> </a:t>
            </a:r>
            <a:r>
              <a:rPr sz="1800" dirty="0">
                <a:latin typeface="Courier"/>
              </a:rPr>
              <a:t>Unreachable"   
## [3] "AHU Discharge Temperature Setpoint Unreachable"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BABC299-86F3-7244-9077-78AF52F4F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lvl="0">
              <a:spcBef>
                <a:spcPts val="3000"/>
              </a:spcBef>
            </a:pPr>
            <a:r>
              <a:rPr lang="en-US" dirty="0"/>
              <a:t>3 Rules show up in all three criteria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According to the skyspark interface, there are 153 buildings with GSALink. Among them 89 buildings have spark rules triggered in 2018.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48200" y="1600200"/>
          <a:ext cx="40386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building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downloaded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no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4F717103-AC3E-EB48-A4E7-8804013CB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Presence of the rule data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2018 Rule data by building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438BC-81FE-EA44-8802-091A93834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0403470"/>
              </p:ext>
            </p:extLst>
          </p:nvPr>
        </p:nvGraphicFramePr>
        <p:xfrm>
          <a:off x="457200" y="948568"/>
          <a:ext cx="81915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dirty="0"/>
                        <a:t>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# rules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total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total duration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AL0039AB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29,363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846,491.4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668,626.44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DC1473SE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4,556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814,465.2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42,941.82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NM0061ZZ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43,232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804,162.5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896,988.36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MA0131ZZ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14,987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671,693.2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267,139.92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IN0048ZZ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17,094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665,795.8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174,946.04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IN0133ZZ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6,942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660,276.1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133,152.10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IL0236FC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13,496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652,092.8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131,866.99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TN0088ZZ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6,755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649,552.0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79,218.22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AL0076AB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26,926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636,667.9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587,928.75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IL0032ZZ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10,012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609,306.8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162,770.47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DC0084ZZ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6,082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579,588.9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73,711.62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MI0029ZZ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5,457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541,877.2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68,872.26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UT0032ZZ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20,265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531,087.7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461,917.15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9388656"/>
              </p:ext>
            </p:extLst>
          </p:nvPr>
        </p:nvGraphicFramePr>
        <p:xfrm>
          <a:off x="467710" y="927538"/>
          <a:ext cx="81915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# rules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total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total duration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dirty="0"/>
                        <a:t>UT0032ZZ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20,265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531,087.7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461,917.15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OH0189CN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8,431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481,721.0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165,320.06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TX0302ZZ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7,579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471,778.9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119,378.18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CO0009ZZ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11,697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450,450.6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224,106.12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DC0083ZZ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8,003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446,066.9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127,784.82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GA1007ZZ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9,698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436,579.5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147,115.06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OH0033ZZ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3,530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383,653.8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41,213.96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MS0083ZZ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11,980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378,688.2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169,845.40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NM0050ZZ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4,589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369,191.2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32,287.62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NY0304ZZ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13,647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300,967.9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204,688.07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CA0306ZZ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5,602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292,698.6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59,980.86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CO0061ZZ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8,074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288,509.0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116,585.10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FL0067ZZ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9,353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285,018.9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170,112.31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464724"/>
              </p:ext>
            </p:extLst>
          </p:nvPr>
        </p:nvGraphicFramePr>
        <p:xfrm>
          <a:off x="467711" y="927538"/>
          <a:ext cx="81915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# rules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total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total duration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FL0067ZZ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9,353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285,018.9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170,112.31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dirty="0"/>
                        <a:t>MO0050ZZ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7,758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248,098.1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85,038.99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DC0021ZZ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2,479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231,959.8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38,468.05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MO0095ZZ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6,448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227,398.5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93,750.74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WY0029ZZ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8,082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225,270.0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103,285.02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CA0154ZZ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3,361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206,899.4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40,156.85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OH0028CN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7,333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206,480.5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79,446.62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TX0224ZZ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5,801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202,654.9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87,124.15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OR0043ZZ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3,543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194,168.1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45,370.80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TX0058DA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6,111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193,044.9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108,487.09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MN0087ZZ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11,552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189,617.7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150,792.01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CA0305ZZ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3,492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169,764.0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50,651.68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TX0057ZZ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3,633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163,377.8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31,653.22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9380191"/>
              </p:ext>
            </p:extLst>
          </p:nvPr>
        </p:nvGraphicFramePr>
        <p:xfrm>
          <a:off x="457200" y="917027"/>
          <a:ext cx="81915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# rules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total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total duration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TX0057ZZ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3,633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163,377.80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31,653.22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IA0112ZZ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2,280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150,014.60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28,265.12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OH0194ZZ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3,599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137,961.74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60,567.11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dirty="0"/>
                        <a:t>CO0516AA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5,328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135,807.56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100,312.03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AR0030RK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3,742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129,976.36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41,815.56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WA0961KC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4,074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108,530.21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72,985.78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OR0033PE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4,025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105,195.56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63,677.26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KS0094ZZ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5,112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86,611.20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52,318.85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ND0006ZZ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2,060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85,727.95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40,594.33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IA0121ZZ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2,535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83,906.00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30,628.89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OR0052ZZ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3,260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83,827.94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36,905.00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NE0531ZZ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3,331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73,658.08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47,992.63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OK0101ZZ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2,098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64,483.83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28,977.72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6589380"/>
              </p:ext>
            </p:extLst>
          </p:nvPr>
        </p:nvGraphicFramePr>
        <p:xfrm>
          <a:off x="446690" y="885497"/>
          <a:ext cx="81915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# rules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total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total duration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OK0101ZZ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2,098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64,483.83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28,977.715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TX0501HS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2,739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57,949.32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33,558.758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CA0096DD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2,550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54,169.74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37,692.062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NE0051ZZ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2,722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52,589.06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35,876.093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OK0046CT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2,766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48,636.38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22,468.325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OH0046ZZ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1,783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47,151.10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14,783.963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NE0036ZZ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2,814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44,051.07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34,615.393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CA0091AA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1,338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36,850.68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27,291.700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AK0031AA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34,406.63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3,219.032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NM0030ZZ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31,380.71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8,007.189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MA0153ZZ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23,397.46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17,852.278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IL0235FC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22,367.53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6,896.467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IL0303ZZ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21,563.66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14,034.507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1039</Words>
  <Application>Microsoft Macintosh PowerPoint</Application>
  <PresentationFormat>On-screen Show (4:3)</PresentationFormat>
  <Paragraphs>615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Courier</vt:lpstr>
      <vt:lpstr>Office Theme</vt:lpstr>
      <vt:lpstr>skyspark EDA 0103</vt:lpstr>
      <vt:lpstr>PowerPoint Presentation</vt:lpstr>
      <vt:lpstr>Presence of the rule data</vt:lpstr>
      <vt:lpstr>2018 Rule data by building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Ranking rules based on three criteria</vt:lpstr>
      <vt:lpstr>2018 Rule data top 10 by number of buildings affected</vt:lpstr>
      <vt:lpstr>2018 Rule data top 10 by total duration (hour)</vt:lpstr>
      <vt:lpstr>2018 Rule data top 10 by highest cost</vt:lpstr>
      <vt:lpstr>Rankings using the same three criteria excluding sensor or data related rules: “Missing Data”, “Sensor Out Of Range”, “Sensor Failure”, and “Bad Energy Data”</vt:lpstr>
      <vt:lpstr>2018 Rule data top 10 by # buildings affected (excluding data error)</vt:lpstr>
      <vt:lpstr>2018 Rule data top 10 by total duration (excluding data error)</vt:lpstr>
      <vt:lpstr>2018 Rule data top 10 by highest cost (excluding data error)</vt:lpstr>
      <vt:lpstr>20 Rules show up in at least one of the criteria, and 3 Rules show up in all three criteria</vt:lpstr>
      <vt:lpstr>20 Rules show up in at least one of the criteria</vt:lpstr>
      <vt:lpstr>3 Rules show up in all three criteria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skysparkEDA_0103</dc:title>
  <dc:creator>Yujie Xu</dc:creator>
  <cp:keywords/>
  <cp:lastModifiedBy>yujiex</cp:lastModifiedBy>
  <cp:revision>9</cp:revision>
  <dcterms:created xsi:type="dcterms:W3CDTF">2019-01-06T10:09:40Z</dcterms:created>
  <dcterms:modified xsi:type="dcterms:W3CDTF">2019-01-06T10:22:57Z</dcterms:modified>
</cp:coreProperties>
</file>