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skysparkEDA_0103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Yujie</a:t>
            </a:r>
            <a:r>
              <a:rPr/>
              <a:t> </a:t>
            </a:r>
            <a:r>
              <a:rPr/>
              <a:t>Xu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TX0501HS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57,949.3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33,558.8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CA0096DD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54,169.7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37,692.1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NE0051ZZ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2,722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52,589.1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35,876.1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OK0046CT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2,766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48,636.4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22,468.3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OH0046ZZ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47,151.1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14,784.0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NE0036ZZ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2,814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44,051.1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34,615.4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CA0091AA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36,850.7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27,291.7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AK0031AA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34,406.6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3,219.0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NM0030ZZ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31,380.7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8,007.2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MA0153ZZ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23,397.5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17,852.3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IL0235FC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22,367.5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6,896.5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IL0303ZZ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21,563.7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14,034.5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14,068.0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14,068.0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14,068.0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14,068.0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TX0227AU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8,795.9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8,795.9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DC0034ZZ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6,434.0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6,434.0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DC0010ZZ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3,331.2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3,331.2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MD0767AG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3,217.0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3,217.0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CA0092AA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1,611.4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1,611.4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ranking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criteria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affected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buildings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Pump</a:t>
                      </a:r>
                      <a:r>
                        <a:rPr/>
                        <a:t> </a:t>
                      </a:r>
                      <a:r>
                        <a:rPr/>
                        <a:t>Cycling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(hour)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14,459,366.2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6,131,217.5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1,732,170.1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1,725,016.0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511,831.7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Bad</a:t>
                      </a:r>
                      <a:r>
                        <a:rPr/>
                        <a:t> </a:t>
                      </a:r>
                      <a:r>
                        <a:rPr/>
                        <a:t>Energy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284,025.3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236,682.7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175,349.6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159,031.1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144,380.1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buildings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4,705,093.9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ND0046ZZ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FB-PO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2,224,816.2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PA0278BG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JAMES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BYRNE</a:t>
                      </a:r>
                      <a:r>
                        <a:rPr/>
                        <a:t> </a:t>
                      </a:r>
                      <a:r>
                        <a:rPr/>
                        <a:t>US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957,336.0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LLOYD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GEORGE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868,889.3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PA0277BG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WM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GREEN</a:t>
                      </a:r>
                      <a:r>
                        <a:rPr/>
                        <a:t> </a:t>
                      </a:r>
                      <a:r>
                        <a:rPr/>
                        <a:t>JR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866,312.8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LLOYD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GEORGE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1,202,399.9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924,745.6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AL0039AB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JOHN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CAMPBELL</a:t>
                      </a:r>
                      <a:r>
                        <a:rPr/>
                        <a:t> </a:t>
                      </a:r>
                      <a:r>
                        <a:rPr/>
                        <a:t>USCT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572,419.9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AL0076AB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BUILDING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564,770.6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LAS</a:t>
                      </a:r>
                      <a:r>
                        <a:rPr/>
                        <a:t> </a:t>
                      </a:r>
                      <a:r>
                        <a:rPr/>
                        <a:t>CRUCES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534,753.8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LLOYD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GEORGE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997,776.0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LAS</a:t>
                      </a:r>
                      <a:r>
                        <a:rPr/>
                        <a:t> </a:t>
                      </a:r>
                      <a:r>
                        <a:rPr/>
                        <a:t>CRUCES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241,541.0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CELEBREZZE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150,358.5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93,854.4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CA0167ZZ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EDWARD</a:t>
                      </a:r>
                      <a:r>
                        <a:rPr/>
                        <a:t> </a:t>
                      </a:r>
                      <a:r>
                        <a:rPr/>
                        <a:t>J.</a:t>
                      </a:r>
                      <a:r>
                        <a:rPr/>
                        <a:t> </a:t>
                      </a:r>
                      <a:r>
                        <a:rPr/>
                        <a:t>SCHWARTZ</a:t>
                      </a:r>
                      <a:r>
                        <a:rPr/>
                        <a:t> </a:t>
                      </a:r>
                      <a:r>
                        <a:rPr/>
                        <a:t>FOB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CTHS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55,392.7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MD0278ZZ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CARROLLTON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247,189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HOMER</a:t>
                      </a:r>
                      <a:r>
                        <a:rPr/>
                        <a:t> </a:t>
                      </a:r>
                      <a:r>
                        <a:rPr/>
                        <a:t>THORNBERRY</a:t>
                      </a:r>
                      <a:r>
                        <a:rPr/>
                        <a:t> </a:t>
                      </a:r>
                      <a:r>
                        <a:rPr/>
                        <a:t>BLDG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245,602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UT0017ZZ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FRANK</a:t>
                      </a:r>
                      <a:r>
                        <a:rPr/>
                        <a:t> </a:t>
                      </a:r>
                      <a:r>
                        <a:rPr/>
                        <a:t>E</a:t>
                      </a:r>
                      <a:r>
                        <a:rPr/>
                        <a:t> </a:t>
                      </a:r>
                      <a:r>
                        <a:rPr/>
                        <a:t>MOSS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232,165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AZ0303ZZ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SANDRA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O’CONNOR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191,184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IN0133ZZ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MINTON-CAPEHART</a:t>
                      </a:r>
                      <a:r>
                        <a:rPr/>
                        <a:t> </a:t>
                      </a:r>
                      <a:r>
                        <a:rPr/>
                        <a:t>F/B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87,240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duration_hour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MD0278ZZ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CARROLLTON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94,043.4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IL0236FC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JOHN</a:t>
                      </a:r>
                      <a:r>
                        <a:rPr/>
                        <a:t> </a:t>
                      </a:r>
                      <a:r>
                        <a:rPr/>
                        <a:t>C.</a:t>
                      </a:r>
                      <a:r>
                        <a:rPr/>
                        <a:t> </a:t>
                      </a:r>
                      <a:r>
                        <a:rPr/>
                        <a:t>KLUCZYNSKI</a:t>
                      </a:r>
                      <a:r>
                        <a:rPr/>
                        <a:t> </a:t>
                      </a:r>
                      <a:r>
                        <a:rPr/>
                        <a:t>FED.</a:t>
                      </a:r>
                      <a:r>
                        <a:rPr/>
                        <a:t> </a:t>
                      </a:r>
                      <a:r>
                        <a:rPr/>
                        <a:t>BLDG.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67,142.0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NC0002AE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VEACH-BALEY</a:t>
                      </a:r>
                      <a:r>
                        <a:rPr/>
                        <a:t> </a:t>
                      </a: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COMPLEX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37,328.0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HOMER</a:t>
                      </a:r>
                      <a:r>
                        <a:rPr/>
                        <a:t> </a:t>
                      </a:r>
                      <a:r>
                        <a:rPr/>
                        <a:t>THORNBERRY</a:t>
                      </a:r>
                      <a:r>
                        <a:rPr/>
                        <a:t> </a:t>
                      </a:r>
                      <a:r>
                        <a:rPr/>
                        <a:t>BLDG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32,732.7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NY0128ZZ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BLDG-201</a:t>
                      </a:r>
                      <a:r>
                        <a:rPr/>
                        <a:t> </a:t>
                      </a:r>
                      <a:r>
                        <a:rPr/>
                        <a:t>VA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30,229.7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Tasks</a:t>
            </a:r>
            <a:r>
              <a:rPr/>
              <a:t> </a:t>
            </a:r>
            <a:r>
              <a:rPr/>
              <a:t>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Finished downloading 2018 sparks rules data for all buildings</a:t>
            </a:r>
          </a:p>
          <a:p>
            <a:pPr lvl="1"/>
            <a:r>
              <a:rPr/>
              <a:t>Summary statistics of the above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cost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15,885,511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14,459,385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6,201,089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6,131,217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3,024,359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2,525,791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2,141,762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1,725,016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1,656,767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1,584,112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buildings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JAMES</a:t>
                      </a:r>
                      <a:r>
                        <a:rPr/>
                        <a:t> </a:t>
                      </a:r>
                      <a:r>
                        <a:rPr/>
                        <a:t>M</a:t>
                      </a:r>
                      <a:r>
                        <a:rPr/>
                        <a:t> </a:t>
                      </a:r>
                      <a:r>
                        <a:rPr/>
                        <a:t>HANLEY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13,026,181.4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1,135,932.0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CELEBREZZE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700,398.6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LA0085ZZ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</a:t>
                      </a:r>
                      <a:r>
                        <a:rPr/>
                        <a:t> </a:t>
                      </a:r>
                      <a:r>
                        <a:rPr/>
                        <a:t>BOGGS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  <a:r>
                        <a:rPr/>
                        <a:t> </a:t>
                      </a:r>
                      <a:r>
                        <a:rPr/>
                        <a:t>BLDG/COURTHOUSE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663,526.0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PETE</a:t>
                      </a:r>
                      <a:r>
                        <a:rPr/>
                        <a:t> </a:t>
                      </a:r>
                      <a:r>
                        <a:rPr/>
                        <a:t>DOMENICI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290,018.4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4,705,093.9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ND0046ZZ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FB-PO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2,224,816.2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PA0278BG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JAMES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BYRNE</a:t>
                      </a:r>
                      <a:r>
                        <a:rPr/>
                        <a:t> </a:t>
                      </a:r>
                      <a:r>
                        <a:rPr/>
                        <a:t>US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957,336.0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LLOYD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GEORGE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868,889.3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PA0277BG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WM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GREEN</a:t>
                      </a:r>
                      <a:r>
                        <a:rPr/>
                        <a:t> </a:t>
                      </a:r>
                      <a:r>
                        <a:rPr/>
                        <a:t>JR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866,312.8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TX0211ZZ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</a:t>
                      </a:r>
                      <a:r>
                        <a:rPr/>
                        <a:t> </a:t>
                      </a:r>
                      <a:r>
                        <a:rPr/>
                        <a:t>CASEY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6,192,271.3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LA0085ZZ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</a:t>
                      </a:r>
                      <a:r>
                        <a:rPr/>
                        <a:t> </a:t>
                      </a:r>
                      <a:r>
                        <a:rPr/>
                        <a:t>BOGGS</a:t>
                      </a:r>
                      <a:r>
                        <a:rPr/>
                        <a:t> </a:t>
                      </a:r>
                      <a:r>
                        <a:rPr/>
                        <a:t>FED</a:t>
                      </a:r>
                      <a:r>
                        <a:rPr/>
                        <a:t> </a:t>
                      </a:r>
                      <a:r>
                        <a:rPr/>
                        <a:t>BLDG/COURTHOUSE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1,902.2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IL0205ZZ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EVERETT</a:t>
                      </a:r>
                      <a:r>
                        <a:rPr/>
                        <a:t> </a:t>
                      </a:r>
                      <a:r>
                        <a:rPr/>
                        <a:t>M.</a:t>
                      </a:r>
                      <a:r>
                        <a:rPr/>
                        <a:t> </a:t>
                      </a:r>
                      <a:r>
                        <a:rPr/>
                        <a:t>DIRKSEN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GA0010AE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IRS</a:t>
                      </a:r>
                      <a:r>
                        <a:rPr/>
                        <a:t> </a:t>
                      </a:r>
                      <a:r>
                        <a:rPr/>
                        <a:t>ANNEX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756.6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NY0128ZZ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BLDG-201</a:t>
                      </a:r>
                      <a:r>
                        <a:rPr/>
                        <a:t> </a:t>
                      </a:r>
                      <a:r>
                        <a:rPr/>
                        <a:t>VA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696.2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NV0304ZZ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LLOYD</a:t>
                      </a:r>
                      <a:r>
                        <a:rPr/>
                        <a:t> </a:t>
                      </a:r>
                      <a:r>
                        <a:rPr/>
                        <a:t>D.</a:t>
                      </a:r>
                      <a:r>
                        <a:rPr/>
                        <a:t> </a:t>
                      </a:r>
                      <a:r>
                        <a:rPr/>
                        <a:t>GEORGE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1,202,399.9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924,745.6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AL0039AB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JOHN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CAMPBELL</a:t>
                      </a:r>
                      <a:r>
                        <a:rPr/>
                        <a:t> </a:t>
                      </a:r>
                      <a:r>
                        <a:rPr/>
                        <a:t>USCT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572,419.9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AL0076AB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FEDERAL</a:t>
                      </a:r>
                      <a:r>
                        <a:rPr/>
                        <a:t> </a:t>
                      </a:r>
                      <a:r>
                        <a:rPr/>
                        <a:t>BUILDING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564,770.6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LAS</a:t>
                      </a:r>
                      <a:r>
                        <a:rPr/>
                        <a:t> </a:t>
                      </a:r>
                      <a:r>
                        <a:rPr/>
                        <a:t>CRUCES</a:t>
                      </a:r>
                      <a:r>
                        <a:rPr/>
                        <a:t> </a:t>
                      </a:r>
                      <a:r>
                        <a:rPr/>
                        <a:t>COURTHOUSE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534,753.8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DC1473SE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Douglas</a:t>
                      </a:r>
                      <a:r>
                        <a:rPr/>
                        <a:t> </a:t>
                      </a:r>
                      <a:r>
                        <a:rPr/>
                        <a:t>A.</a:t>
                      </a:r>
                      <a:r>
                        <a:rPr/>
                        <a:t> </a:t>
                      </a:r>
                      <a:r>
                        <a:rPr/>
                        <a:t>Munro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469,362.4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J</a:t>
                      </a:r>
                      <a:r>
                        <a:rPr/>
                        <a:t> </a:t>
                      </a:r>
                      <a:r>
                        <a:rPr/>
                        <a:t>CELEBREZZE</a:t>
                      </a:r>
                      <a:r>
                        <a:rPr/>
                        <a:t> </a:t>
                      </a:r>
                      <a:r>
                        <a:rPr/>
                        <a:t>FB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329,198.8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NY0282ZZ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JACOB</a:t>
                      </a:r>
                      <a:r>
                        <a:rPr/>
                        <a:t> </a:t>
                      </a:r>
                      <a:r>
                        <a:rPr/>
                        <a:t>K.</a:t>
                      </a:r>
                      <a:r>
                        <a:rPr/>
                        <a:t> </a:t>
                      </a:r>
                      <a:r>
                        <a:rPr/>
                        <a:t>JAVITS</a:t>
                      </a:r>
                      <a:r>
                        <a:rPr/>
                        <a:t> </a:t>
                      </a:r>
                      <a:r>
                        <a:rPr/>
                        <a:t>FB/CIT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306,838.5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HOMER</a:t>
                      </a:r>
                      <a:r>
                        <a:rPr/>
                        <a:t> </a:t>
                      </a:r>
                      <a:r>
                        <a:rPr/>
                        <a:t>THORNBERRY</a:t>
                      </a:r>
                      <a:r>
                        <a:rPr/>
                        <a:t> </a:t>
                      </a:r>
                      <a:r>
                        <a:rPr/>
                        <a:t>BLDG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263,080.3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TN0088ZZ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CLIFFORD</a:t>
                      </a:r>
                      <a:r>
                        <a:rPr/>
                        <a:t> </a:t>
                      </a:r>
                      <a:r>
                        <a:rPr/>
                        <a:t>DAVIS-ODELL</a:t>
                      </a:r>
                      <a:r>
                        <a:rPr/>
                        <a:t> </a:t>
                      </a:r>
                      <a:r>
                        <a:rPr/>
                        <a:t>HORTON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220,700.1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Rankings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sensor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rules:</a:t>
            </a:r>
            <a:r>
              <a:rPr/>
              <a:t> </a:t>
            </a:r>
            <a:r>
              <a:rPr/>
              <a:t>“</a:t>
            </a: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Sensor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Range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Sensor</a:t>
            </a:r>
            <a:r>
              <a:rPr/>
              <a:t> </a:t>
            </a:r>
            <a:r>
              <a:rPr/>
              <a:t>Failure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</a:t>
            </a:r>
            <a:r>
              <a:rPr/>
              <a:t>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affected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buildings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Pump</a:t>
                      </a:r>
                      <a:r>
                        <a:rPr/>
                        <a:t> </a:t>
                      </a:r>
                      <a:r>
                        <a:rPr/>
                        <a:t>Cycling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Maximum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(excluding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error)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1,732,170.11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511,831.67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236,682.69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175,349.60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159,031.07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144,380.12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138,340.15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111,486.62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92,739.32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92,530.33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(excluding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error)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15,885,511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6,201,089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3,024,359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2,525,791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2,141,762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1,656,767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1,584,112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1,529,597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Simultaneously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Outside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Stuck</a:t>
                      </a:r>
                      <a:r>
                        <a:rPr/>
                        <a:t> </a:t>
                      </a:r>
                      <a:r>
                        <a:rPr/>
                        <a:t>Open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1,477,591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the skyspark interface, there are 153 buildings with GSALink. Among them 89 buildings have spark rules triggered in 2018.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building</a:t>
                      </a:r>
                      <a:r>
                        <a:rPr/>
                        <a:t> </a:t>
                      </a:r>
                      <a:r>
                        <a:rPr/>
                        <a:t>count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downloaded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criteria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[1] "AHU Cooling &amp; Heating Simultaneously"          
##  [2] "AHU Cooling Failure"                           
##  [3] "AHU Cooling Valve Leaking"                     
##  [4] "AHU Cooling Valve Unstable"                    
##  [5] "AHU Damper Unstable"                           
##  [6] "AHU Discharge Fan Failure"                     
##  [7] "AHU Discharge Pressure Setpoint Unreachable"   
##  [8] "AHU Discharge Temperature Setpoint Unreachable"
##  [9] "AHU Excessive Discharge Fan Speed"             
## [10] "AHU Heating Valve Leaking"                     
## [11] "AHU Heating Valve Unstable"                    
## [12] "AHU Outside Damper Stuck Open"                 
## [13] "Excessive Water Usage During Unoccupancy"      
## [14] "Maximum Demand During Unoccupancy"             
## [15] "Occupied Cooling Setpoint Out of Range"        
## [16] "Occupied Zone Temperature Out of Range"        
## [17] "Pump Cycling"                                  
## [18] "Short Demand Peak"                             
## [19] "Terminal Unit Airflow Setpoint Unreachable"    
## [20] "Unoccupied Cooling Setpoint Out of Range"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"AHU Cooling Valve Leaking"                     
## [2] "AHU Discharge Pressure Setpoint Unreachable"   
## [3] "AHU Discharge Temperature Setpoint Unreachable"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building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PA0277BG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36,638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1,162,010.9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877,379.8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PA0278BG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40,948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1,142,800.9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980,182.0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MD0278ZZ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63,638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1,092,953.8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705,839.6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TX0250AU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24,196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892,153.9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469,827.7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AL0039AB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29,363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846,491.4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668,626.4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DC1473SE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4,556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814,465.2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42,941.8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43,232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804,162.5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896,988.4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NY0128ZZ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26,588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769,672.8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322,759.5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GA0010AE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16,003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685,932.4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239,292.1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MA0131ZZ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14,987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671,693.2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267,139.9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IN0048ZZ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17,094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665,795.8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174,946.0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IN0133ZZ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660,276.1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133,152.1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IL0236FC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13,496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652,092.8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131,867.0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IL0236FC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13,496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652,092.8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131,867.0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TN0088ZZ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649,552.0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79,218.2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AL0076AB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26,926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636,667.9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587,928.8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IL0032ZZ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10,012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609,306.8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162,770.5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6,082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579,588.9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73,711.6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5,457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541,877.2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68,872.3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TX0284DA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9,815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534,538.6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168,787.2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UT0032ZZ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20,265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531,087.7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461,917.1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IL0205ZZ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509,432.6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87,707.0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OH0189CN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481,721.0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165,320.1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TX0302ZZ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7,579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471,778.9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119,378.2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CO0009ZZ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11,697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450,450.6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224,106.1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446,066.9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127,784.8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446,066.9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127,784.8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GA1007ZZ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9,698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436,579.5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147,115.1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OH0033ZZ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3,530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383,653.8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41,214.0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MS0083ZZ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11,980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378,688.2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169,845.4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4,589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369,191.2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32,287.6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UT0017ZZ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12,033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337,994.1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269,789.5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NY0304ZZ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13,647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300,967.9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204,688.1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CA0306ZZ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5,602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292,698.6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59,980.9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CO0061ZZ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288,509.0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116,585.1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FL0067ZZ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9,353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285,018.9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170,112.3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CO0054ZZ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5,639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257,391.9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72,506.3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NY0300ZZ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5,362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253,979.6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90,709.1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248,098.1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85,039.0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MO0050ZZ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248,098.1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85,039.0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DC0021ZZ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231,959.8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38,468.1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MO0095ZZ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227,398.5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93,750.7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WY0029ZZ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8,082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225,270.0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103,285.0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CA0154ZZ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206,899.4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40,156.9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OH0028CN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7,333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206,480.5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79,446.6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TX0224ZZ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5,801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202,654.9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87,124.1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OR0043ZZ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194,168.1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45,370.8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TX0058DA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193,044.9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108,487.1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MN0087ZZ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11,552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189,617.7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150,792.0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CA0305ZZ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169,764.0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50,651.7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TX0057ZZ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163,377.8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31,653.2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IA0112ZZ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150,014.6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28,265.1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IA0112ZZ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150,014.6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28,265.1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OH0194ZZ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137,961.7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60,567.1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CO0516AA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5,328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135,807.6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100,312.0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AR0030RK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129,976.4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41,815.6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WA0961KC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108,530.2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72,985.8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OR0033PE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4,025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105,195.6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63,677.3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KS0094ZZ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5,112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86,611.2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52,318.9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ND0006ZZ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85,727.9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40,594.3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IA0121ZZ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83,906.0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30,628.9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OR0052ZZ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83,827.9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36,905.0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NE0531ZZ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73,658.1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47,992.6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OK0101ZZ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64,483.8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28,977.7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TX0501HS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57,949.3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33,558.8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skysparkEDA_0103</dc:title>
  <dc:creator>Yujie Xu</dc:creator>
  <cp:keywords/>
  <dcterms:created xsi:type="dcterms:W3CDTF">2019-01-08T15:51:54Z</dcterms:created>
  <dcterms:modified xsi:type="dcterms:W3CDTF">2019-01-08T15:51:54Z</dcterms:modified>
</cp:coreProperties>
</file>